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92" r:id="rId3"/>
    <p:sldId id="293" r:id="rId4"/>
    <p:sldId id="294" r:id="rId5"/>
    <p:sldId id="306" r:id="rId6"/>
    <p:sldId id="295" r:id="rId7"/>
    <p:sldId id="261" r:id="rId8"/>
    <p:sldId id="307" r:id="rId9"/>
    <p:sldId id="308" r:id="rId10"/>
    <p:sldId id="309" r:id="rId11"/>
    <p:sldId id="310" r:id="rId12"/>
    <p:sldId id="297" r:id="rId13"/>
    <p:sldId id="298" r:id="rId14"/>
    <p:sldId id="299" r:id="rId15"/>
    <p:sldId id="300" r:id="rId16"/>
    <p:sldId id="301" r:id="rId17"/>
    <p:sldId id="303" r:id="rId18"/>
    <p:sldId id="304" r:id="rId19"/>
    <p:sldId id="302" r:id="rId20"/>
    <p:sldId id="311" r:id="rId21"/>
    <p:sldId id="312" r:id="rId22"/>
    <p:sldId id="314" r:id="rId23"/>
    <p:sldId id="315" r:id="rId24"/>
    <p:sldId id="313" r:id="rId25"/>
    <p:sldId id="316" r:id="rId26"/>
    <p:sldId id="258" r:id="rId27"/>
    <p:sldId id="259" r:id="rId28"/>
    <p:sldId id="296" r:id="rId29"/>
    <p:sldId id="260" r:id="rId30"/>
    <p:sldId id="262" r:id="rId31"/>
    <p:sldId id="263" r:id="rId32"/>
    <p:sldId id="264" r:id="rId33"/>
    <p:sldId id="267" r:id="rId34"/>
    <p:sldId id="269" r:id="rId35"/>
    <p:sldId id="275" r:id="rId36"/>
    <p:sldId id="271" r:id="rId37"/>
    <p:sldId id="284" r:id="rId38"/>
    <p:sldId id="268" r:id="rId39"/>
    <p:sldId id="277" r:id="rId40"/>
    <p:sldId id="270" r:id="rId41"/>
    <p:sldId id="287" r:id="rId42"/>
    <p:sldId id="288" r:id="rId43"/>
    <p:sldId id="317" r:id="rId44"/>
    <p:sldId id="318" r:id="rId45"/>
    <p:sldId id="274" r:id="rId46"/>
    <p:sldId id="290" r:id="rId47"/>
    <p:sldId id="276" r:id="rId48"/>
    <p:sldId id="289" r:id="rId49"/>
    <p:sldId id="273" r:id="rId50"/>
    <p:sldId id="272" r:id="rId51"/>
    <p:sldId id="285" r:id="rId52"/>
    <p:sldId id="278" r:id="rId53"/>
    <p:sldId id="286" r:id="rId54"/>
    <p:sldId id="319"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3E39A-4218-418D-BB3C-6E6DE733A3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645B73-9B08-43E9-B59C-5417E133EE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A51A1F-7CFC-48C9-92CA-572D2114EAE4}"/>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5" name="Footer Placeholder 4">
            <a:extLst>
              <a:ext uri="{FF2B5EF4-FFF2-40B4-BE49-F238E27FC236}">
                <a16:creationId xmlns:a16="http://schemas.microsoft.com/office/drawing/2014/main" id="{9F129D4E-05AB-465D-BE14-E7D32D0046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AE9B6F-0B84-4EEB-8F46-3860EE73B31A}"/>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93762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262F2-8B66-4928-8898-246E221228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3C88CE-D989-4D71-B114-A454604F2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CDD6F1-CF04-4719-AB84-8EC96CF6DC29}"/>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5" name="Footer Placeholder 4">
            <a:extLst>
              <a:ext uri="{FF2B5EF4-FFF2-40B4-BE49-F238E27FC236}">
                <a16:creationId xmlns:a16="http://schemas.microsoft.com/office/drawing/2014/main" id="{5163AC9F-FFD5-4FC7-92F1-B6796C7F1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5E4BF8-99A8-4114-8A63-147E13D93B5A}"/>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97554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376BC2-72C9-4B77-9742-3A87A8E054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508CA8-1ABF-448A-BC72-832883A57B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3294DB-E9F4-4344-B9ED-6B69672483B3}"/>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5" name="Footer Placeholder 4">
            <a:extLst>
              <a:ext uri="{FF2B5EF4-FFF2-40B4-BE49-F238E27FC236}">
                <a16:creationId xmlns:a16="http://schemas.microsoft.com/office/drawing/2014/main" id="{158DED73-0F35-421E-AD0E-E9CEA5F79D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1BED2-F180-44F2-9C70-CE67B5E986A1}"/>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151666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94FCC-4A95-4D6F-B10A-845CE91044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7CB8F2-15F6-40FB-83BD-B745459643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4D4CF3-1682-4F8C-8D71-EEAD3D41671B}"/>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5" name="Footer Placeholder 4">
            <a:extLst>
              <a:ext uri="{FF2B5EF4-FFF2-40B4-BE49-F238E27FC236}">
                <a16:creationId xmlns:a16="http://schemas.microsoft.com/office/drawing/2014/main" id="{90BF025C-6B64-43FE-B3DE-C9AD54A8CD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90E329-BAB1-4136-9C3C-B523ED51D3C3}"/>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1239775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CE8DB-6F9B-4428-9E65-2A396F8790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14F2B1-2CC3-4B8D-ACF2-BC7EF09D63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C632CE-8521-44DC-B748-A44F07B07A1D}"/>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5" name="Footer Placeholder 4">
            <a:extLst>
              <a:ext uri="{FF2B5EF4-FFF2-40B4-BE49-F238E27FC236}">
                <a16:creationId xmlns:a16="http://schemas.microsoft.com/office/drawing/2014/main" id="{A6490267-A8FA-4E5F-AE91-80B69D6BAE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8B918-EA91-469A-9BDD-9807148CD3C3}"/>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1265188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78857-B452-4340-9F4D-A04D295EAC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5A56C9-F62A-4F60-87F6-61D692CDAE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2BB33E-C778-4B96-AA48-E140E49B97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C2533F-4605-4CFE-95C0-2F1C7E6AC6C0}"/>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6" name="Footer Placeholder 5">
            <a:extLst>
              <a:ext uri="{FF2B5EF4-FFF2-40B4-BE49-F238E27FC236}">
                <a16:creationId xmlns:a16="http://schemas.microsoft.com/office/drawing/2014/main" id="{D2C79AE1-694C-43CC-88DE-C05B7EC062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B4A5E5-42E8-449C-9568-23A83AC7ACA0}"/>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318547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34AF-0F64-467B-A120-5259C0B059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CF6716-806F-4F9B-B98F-E98F4188F6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B7FA38-7868-446C-9D61-E99A73E7F7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7BF8E9-1E08-4A27-8A2B-23CC3B0C9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7F2799-EEFE-497C-A913-DD13004956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EB15EA-4200-4464-B4D1-D92DBE84B6A7}"/>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8" name="Footer Placeholder 7">
            <a:extLst>
              <a:ext uri="{FF2B5EF4-FFF2-40B4-BE49-F238E27FC236}">
                <a16:creationId xmlns:a16="http://schemas.microsoft.com/office/drawing/2014/main" id="{E2BB451B-6BE8-443F-9D1A-9D17B0BCA7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05784-11BE-40A5-A1D0-71DB9C7D0778}"/>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399834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04F44-3D4B-4761-A231-02F2F70290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5EAEE2-4E9D-4DA8-AB8D-EE6D8A5DFFE1}"/>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4" name="Footer Placeholder 3">
            <a:extLst>
              <a:ext uri="{FF2B5EF4-FFF2-40B4-BE49-F238E27FC236}">
                <a16:creationId xmlns:a16="http://schemas.microsoft.com/office/drawing/2014/main" id="{F11DA8CC-2895-4F9B-9137-328B2C4DDC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DB3E43-4251-449E-B717-AEDDACF38F68}"/>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32491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4A6E1-28A9-43F5-998E-BDF67B9DBB45}"/>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3" name="Footer Placeholder 2">
            <a:extLst>
              <a:ext uri="{FF2B5EF4-FFF2-40B4-BE49-F238E27FC236}">
                <a16:creationId xmlns:a16="http://schemas.microsoft.com/office/drawing/2014/main" id="{FD6ADE2F-BCD6-4A06-A4B6-FDD6E7991F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2F8C52-A306-425B-9A82-87F1B4731B2E}"/>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81901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2F933-925E-4F0D-9CA3-620CF38B4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A8991B-7B09-46A0-8996-6EB2C7AE64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D14995-17EE-41DC-90A7-434EDBEE27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42AF1-C1AD-434C-9E43-EAFBE253754B}"/>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6" name="Footer Placeholder 5">
            <a:extLst>
              <a:ext uri="{FF2B5EF4-FFF2-40B4-BE49-F238E27FC236}">
                <a16:creationId xmlns:a16="http://schemas.microsoft.com/office/drawing/2014/main" id="{D3A64D7F-ADBA-4288-9604-7C46BEC5D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4B668B-2086-4AF1-9A30-5D5AA2DE5247}"/>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230160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4A604-94C5-4CF6-B126-E367AAC4E9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EF5372-39C5-40CC-8125-EC5B974902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D5C12A-18B4-425E-8F10-2AD3CFCBD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0A5B0B-762A-4F6E-8314-A79B22CBA4E4}"/>
              </a:ext>
            </a:extLst>
          </p:cNvPr>
          <p:cNvSpPr>
            <a:spLocks noGrp="1"/>
          </p:cNvSpPr>
          <p:nvPr>
            <p:ph type="dt" sz="half" idx="10"/>
          </p:nvPr>
        </p:nvSpPr>
        <p:spPr/>
        <p:txBody>
          <a:bodyPr/>
          <a:lstStyle/>
          <a:p>
            <a:fld id="{66F749AF-542E-4702-914C-F4FB0E0E077F}" type="datetimeFigureOut">
              <a:rPr lang="en-US" smtClean="0"/>
              <a:t>5/16/2022</a:t>
            </a:fld>
            <a:endParaRPr lang="en-US"/>
          </a:p>
        </p:txBody>
      </p:sp>
      <p:sp>
        <p:nvSpPr>
          <p:cNvPr id="6" name="Footer Placeholder 5">
            <a:extLst>
              <a:ext uri="{FF2B5EF4-FFF2-40B4-BE49-F238E27FC236}">
                <a16:creationId xmlns:a16="http://schemas.microsoft.com/office/drawing/2014/main" id="{735600EA-9D38-477A-A7BE-BBFBF8C78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49DA5-17FA-4597-940A-4BE2EEB0A132}"/>
              </a:ext>
            </a:extLst>
          </p:cNvPr>
          <p:cNvSpPr>
            <a:spLocks noGrp="1"/>
          </p:cNvSpPr>
          <p:nvPr>
            <p:ph type="sldNum" sz="quarter" idx="12"/>
          </p:nvPr>
        </p:nvSpPr>
        <p:spPr/>
        <p:txBody>
          <a:bodyPr/>
          <a:lstStyle/>
          <a:p>
            <a:fld id="{9402C8E2-35E2-4270-8A31-3293BBEC54DC}" type="slidenum">
              <a:rPr lang="en-US" smtClean="0"/>
              <a:t>‹#›</a:t>
            </a:fld>
            <a:endParaRPr lang="en-US"/>
          </a:p>
        </p:txBody>
      </p:sp>
    </p:spTree>
    <p:extLst>
      <p:ext uri="{BB962C8B-B14F-4D97-AF65-F5344CB8AC3E}">
        <p14:creationId xmlns:p14="http://schemas.microsoft.com/office/powerpoint/2010/main" val="531329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641D0A-B38B-4092-BAB7-0EC9962C5D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5817F9-F9FD-4682-81D6-8C802CF34B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8C9B68-BF2B-4426-B777-508BC8EF25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749AF-542E-4702-914C-F4FB0E0E077F}" type="datetimeFigureOut">
              <a:rPr lang="en-US" smtClean="0"/>
              <a:t>5/16/2022</a:t>
            </a:fld>
            <a:endParaRPr lang="en-US"/>
          </a:p>
        </p:txBody>
      </p:sp>
      <p:sp>
        <p:nvSpPr>
          <p:cNvPr id="5" name="Footer Placeholder 4">
            <a:extLst>
              <a:ext uri="{FF2B5EF4-FFF2-40B4-BE49-F238E27FC236}">
                <a16:creationId xmlns:a16="http://schemas.microsoft.com/office/drawing/2014/main" id="{DC7C0D33-D60D-4873-BEBA-AAACD51F42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73976C-3D88-4B68-9319-8BD2F6C146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2C8E2-35E2-4270-8A31-3293BBEC54DC}" type="slidenum">
              <a:rPr lang="en-US" smtClean="0"/>
              <a:t>‹#›</a:t>
            </a:fld>
            <a:endParaRPr lang="en-US"/>
          </a:p>
        </p:txBody>
      </p:sp>
    </p:spTree>
    <p:extLst>
      <p:ext uri="{BB962C8B-B14F-4D97-AF65-F5344CB8AC3E}">
        <p14:creationId xmlns:p14="http://schemas.microsoft.com/office/powerpoint/2010/main" val="57706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glow rad="139700">
              <a:schemeClr val="accent4">
                <a:satMod val="175000"/>
                <a:alpha val="40000"/>
              </a:schemeClr>
            </a:glow>
          </a:effectLst>
        </p:spPr>
        <p:txBody>
          <a:bodyPr>
            <a:normAutofit/>
          </a:bodyPr>
          <a:lstStyle/>
          <a:p>
            <a:r>
              <a:rPr lang="en-US" sz="6500" b="1" i="1" dirty="0">
                <a:effectLst>
                  <a:outerShdw blurRad="38100" dist="38100" dir="2700000" algn="tl">
                    <a:srgbClr val="000000">
                      <a:alpha val="43137"/>
                    </a:srgbClr>
                  </a:outerShdw>
                </a:effectLst>
              </a:rPr>
              <a:t>HANDLING EMPLOYEE MEDICAL ISSUES</a:t>
            </a:r>
          </a:p>
        </p:txBody>
      </p:sp>
      <p:sp>
        <p:nvSpPr>
          <p:cNvPr id="3" name="Subtitle 2"/>
          <p:cNvSpPr>
            <a:spLocks noGrp="1"/>
          </p:cNvSpPr>
          <p:nvPr>
            <p:ph type="subTitle" idx="1"/>
          </p:nvPr>
        </p:nvSpPr>
        <p:spPr/>
        <p:txBody>
          <a:bodyPr>
            <a:normAutofit/>
          </a:bodyPr>
          <a:lstStyle/>
          <a:p>
            <a:r>
              <a:rPr lang="en-US" sz="3600" b="1" dirty="0"/>
              <a:t>UNDERSTANDING THE FMLA, ADA, AND ADAAA</a:t>
            </a:r>
          </a:p>
        </p:txBody>
      </p:sp>
    </p:spTree>
    <p:extLst>
      <p:ext uri="{BB962C8B-B14F-4D97-AF65-F5344CB8AC3E}">
        <p14:creationId xmlns:p14="http://schemas.microsoft.com/office/powerpoint/2010/main" val="286420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WHAT HAPPENS WHEN FMLA LEAVE IS FINISHED?</a:t>
            </a:r>
          </a:p>
        </p:txBody>
      </p:sp>
      <p:sp>
        <p:nvSpPr>
          <p:cNvPr id="4" name="Content Placeholder 3"/>
          <p:cNvSpPr>
            <a:spLocks noGrp="1"/>
          </p:cNvSpPr>
          <p:nvPr>
            <p:ph idx="1"/>
          </p:nvPr>
        </p:nvSpPr>
        <p:spPr/>
        <p:txBody>
          <a:bodyPr>
            <a:normAutofit fontScale="92500"/>
          </a:bodyPr>
          <a:lstStyle/>
          <a:p>
            <a:r>
              <a:rPr lang="en-US" sz="4400" dirty="0"/>
              <a:t>If the employee returns to work on or before the expiration of available FMLA leave, the employee will normally be returned to his or her former position or an equivalent job. </a:t>
            </a:r>
          </a:p>
          <a:p>
            <a:r>
              <a:rPr lang="en-US" sz="4400" dirty="0"/>
              <a:t>If, however, the employee does not return prior to the expiration of FMLA leave, there is no guarantee of reinstatement. </a:t>
            </a:r>
          </a:p>
          <a:p>
            <a:endParaRPr lang="en-US" sz="3600" dirty="0"/>
          </a:p>
        </p:txBody>
      </p:sp>
    </p:spTree>
    <p:extLst>
      <p:ext uri="{BB962C8B-B14F-4D97-AF65-F5344CB8AC3E}">
        <p14:creationId xmlns:p14="http://schemas.microsoft.com/office/powerpoint/2010/main" val="1426055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dirty="0"/>
              <a:t>CAN AN EMPLOYEE BE HIRED TEMPORARILY TO PERFORM YOUR JOB WHILE YOU ARE ON FMLA LEAVE?</a:t>
            </a:r>
          </a:p>
        </p:txBody>
      </p:sp>
      <p:sp>
        <p:nvSpPr>
          <p:cNvPr id="4" name="Content Placeholder 3"/>
          <p:cNvSpPr>
            <a:spLocks noGrp="1"/>
          </p:cNvSpPr>
          <p:nvPr>
            <p:ph idx="1"/>
          </p:nvPr>
        </p:nvSpPr>
        <p:spPr/>
        <p:txBody>
          <a:bodyPr>
            <a:normAutofit/>
          </a:bodyPr>
          <a:lstStyle/>
          <a:p>
            <a:r>
              <a:rPr lang="en-US" sz="4400" dirty="0"/>
              <a:t>Yes. But when you return you </a:t>
            </a:r>
            <a:r>
              <a:rPr lang="en-US" sz="4400" b="1" dirty="0"/>
              <a:t>must</a:t>
            </a:r>
            <a:r>
              <a:rPr lang="en-US" sz="4400" dirty="0"/>
              <a:t> be restored to the same or similar position.</a:t>
            </a:r>
          </a:p>
          <a:p>
            <a:endParaRPr lang="en-US" sz="3600" dirty="0"/>
          </a:p>
        </p:txBody>
      </p:sp>
    </p:spTree>
    <p:extLst>
      <p:ext uri="{BB962C8B-B14F-4D97-AF65-F5344CB8AC3E}">
        <p14:creationId xmlns:p14="http://schemas.microsoft.com/office/powerpoint/2010/main" val="2401911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Question:</a:t>
            </a:r>
          </a:p>
          <a:p>
            <a:r>
              <a:rPr lang="en-US" sz="3500" b="1" i="1" dirty="0"/>
              <a:t>You are part of a same sex married couple and your significant other has a serious illness.  You are his caregiver.  Can you request leave pursuant to the FMLA to care for him?</a:t>
            </a:r>
          </a:p>
          <a:p>
            <a:pPr marL="0" indent="0">
              <a:buNone/>
            </a:pPr>
            <a:endParaRPr lang="en-US" sz="3500" b="1" i="1" dirty="0"/>
          </a:p>
        </p:txBody>
      </p:sp>
    </p:spTree>
    <p:extLst>
      <p:ext uri="{BB962C8B-B14F-4D97-AF65-F5344CB8AC3E}">
        <p14:creationId xmlns:p14="http://schemas.microsoft.com/office/powerpoint/2010/main" val="985625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Answer:</a:t>
            </a:r>
          </a:p>
          <a:p>
            <a:r>
              <a:rPr lang="en-US" sz="3500" b="1" i="1" dirty="0"/>
              <a:t>Yes.  The term “spouse” was broadened to include same sex.</a:t>
            </a:r>
          </a:p>
          <a:p>
            <a:pPr marL="0" indent="0">
              <a:buNone/>
            </a:pPr>
            <a:endParaRPr lang="en-US" sz="3500" b="1" i="1" dirty="0"/>
          </a:p>
        </p:txBody>
      </p:sp>
    </p:spTree>
    <p:extLst>
      <p:ext uri="{BB962C8B-B14F-4D97-AF65-F5344CB8AC3E}">
        <p14:creationId xmlns:p14="http://schemas.microsoft.com/office/powerpoint/2010/main" val="3799391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Question:</a:t>
            </a:r>
          </a:p>
          <a:p>
            <a:r>
              <a:rPr lang="en-US" sz="3500" b="1" i="1" dirty="0"/>
              <a:t>What about a domestic partner?</a:t>
            </a:r>
          </a:p>
          <a:p>
            <a:pPr marL="0" indent="0">
              <a:buNone/>
            </a:pPr>
            <a:endParaRPr lang="en-US" sz="3500" b="1" i="1" dirty="0"/>
          </a:p>
        </p:txBody>
      </p:sp>
    </p:spTree>
    <p:extLst>
      <p:ext uri="{BB962C8B-B14F-4D97-AF65-F5344CB8AC3E}">
        <p14:creationId xmlns:p14="http://schemas.microsoft.com/office/powerpoint/2010/main" val="353410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Answer:</a:t>
            </a:r>
          </a:p>
          <a:p>
            <a:r>
              <a:rPr lang="en-US" sz="3500" b="1" i="1" dirty="0"/>
              <a:t>No.  The FMLA does not recognize a domestic partner as a family member who can avail himself or herself of the Act.</a:t>
            </a:r>
          </a:p>
          <a:p>
            <a:pPr marL="0" indent="0">
              <a:buNone/>
            </a:pPr>
            <a:endParaRPr lang="en-US" sz="3500" b="1" i="1" dirty="0"/>
          </a:p>
        </p:txBody>
      </p:sp>
    </p:spTree>
    <p:extLst>
      <p:ext uri="{BB962C8B-B14F-4D97-AF65-F5344CB8AC3E}">
        <p14:creationId xmlns:p14="http://schemas.microsoft.com/office/powerpoint/2010/main" val="3029383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Question:</a:t>
            </a:r>
          </a:p>
          <a:p>
            <a:r>
              <a:rPr lang="en-US" sz="3500" b="1" i="1" dirty="0"/>
              <a:t>Can you request FMLA to care for a stepchild with a serious illness?</a:t>
            </a:r>
          </a:p>
          <a:p>
            <a:pPr marL="0" indent="0">
              <a:buNone/>
            </a:pPr>
            <a:endParaRPr lang="en-US" sz="3500" b="1" i="1" dirty="0"/>
          </a:p>
        </p:txBody>
      </p:sp>
    </p:spTree>
    <p:extLst>
      <p:ext uri="{BB962C8B-B14F-4D97-AF65-F5344CB8AC3E}">
        <p14:creationId xmlns:p14="http://schemas.microsoft.com/office/powerpoint/2010/main" val="1299570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Answer:</a:t>
            </a:r>
          </a:p>
          <a:p>
            <a:r>
              <a:rPr lang="en-US" sz="3500" b="1" i="1" dirty="0"/>
              <a:t>Yes, “child” includes stepchild.</a:t>
            </a:r>
          </a:p>
          <a:p>
            <a:pPr marL="0" indent="0">
              <a:buNone/>
            </a:pPr>
            <a:endParaRPr lang="en-US" sz="3500" b="1" i="1" dirty="0"/>
          </a:p>
        </p:txBody>
      </p:sp>
    </p:spTree>
    <p:extLst>
      <p:ext uri="{BB962C8B-B14F-4D97-AF65-F5344CB8AC3E}">
        <p14:creationId xmlns:p14="http://schemas.microsoft.com/office/powerpoint/2010/main" val="1219488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Question:</a:t>
            </a:r>
          </a:p>
          <a:p>
            <a:r>
              <a:rPr lang="en-US" sz="3500" b="1" i="1" dirty="0"/>
              <a:t>Can you request FMLA to care for a child with a serious illness over the age of 18?</a:t>
            </a:r>
          </a:p>
          <a:p>
            <a:pPr marL="0" indent="0">
              <a:buNone/>
            </a:pPr>
            <a:endParaRPr lang="en-US" sz="3500" b="1" i="1" dirty="0"/>
          </a:p>
        </p:txBody>
      </p:sp>
    </p:spTree>
    <p:extLst>
      <p:ext uri="{BB962C8B-B14F-4D97-AF65-F5344CB8AC3E}">
        <p14:creationId xmlns:p14="http://schemas.microsoft.com/office/powerpoint/2010/main" val="3734124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Answer:</a:t>
            </a:r>
          </a:p>
          <a:p>
            <a:r>
              <a:rPr lang="en-US" sz="3500" b="1" i="1" dirty="0"/>
              <a:t>Yes, if the child is incapable of self-care because of a mental or physical disability at the time that FMLA leave is to commence.</a:t>
            </a:r>
          </a:p>
        </p:txBody>
      </p:sp>
    </p:spTree>
    <p:extLst>
      <p:ext uri="{BB962C8B-B14F-4D97-AF65-F5344CB8AC3E}">
        <p14:creationId xmlns:p14="http://schemas.microsoft.com/office/powerpoint/2010/main" val="1155534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THE FAMILY AND MEDICAL LEAVE ACT (“FMLA”).  </a:t>
            </a:r>
            <a:r>
              <a:rPr lang="en-US" b="1" i="1" dirty="0"/>
              <a:t>What is it?</a:t>
            </a:r>
            <a:endParaRPr lang="en-US" b="1" dirty="0"/>
          </a:p>
        </p:txBody>
      </p:sp>
      <p:sp>
        <p:nvSpPr>
          <p:cNvPr id="4" name="Content Placeholder 3"/>
          <p:cNvSpPr>
            <a:spLocks noGrp="1"/>
          </p:cNvSpPr>
          <p:nvPr>
            <p:ph idx="1"/>
          </p:nvPr>
        </p:nvSpPr>
        <p:spPr/>
        <p:txBody>
          <a:bodyPr>
            <a:normAutofit/>
          </a:bodyPr>
          <a:lstStyle/>
          <a:p>
            <a:r>
              <a:rPr lang="en-US" sz="3500" dirty="0"/>
              <a:t>The FMLA applies to companies with 50 or more employees, as well as all public agencies and public and private elementary and secondary schools.</a:t>
            </a:r>
          </a:p>
          <a:p>
            <a:r>
              <a:rPr lang="en-US" sz="3500" dirty="0"/>
              <a:t>A type of leave that allows </a:t>
            </a:r>
            <a:r>
              <a:rPr lang="en-US" sz="3500" u="sng" dirty="0"/>
              <a:t>eligible</a:t>
            </a:r>
            <a:r>
              <a:rPr lang="en-US" sz="3500" dirty="0"/>
              <a:t> employees to take up to twelve (12) workweeks of job-protected unpaid leave for specified family and medical reasons during a twelve (12) month period.  </a:t>
            </a:r>
          </a:p>
        </p:txBody>
      </p:sp>
    </p:spTree>
    <p:extLst>
      <p:ext uri="{BB962C8B-B14F-4D97-AF65-F5344CB8AC3E}">
        <p14:creationId xmlns:p14="http://schemas.microsoft.com/office/powerpoint/2010/main" val="847707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Question:</a:t>
            </a:r>
          </a:p>
          <a:p>
            <a:r>
              <a:rPr lang="en-US" sz="3500" b="1" i="1" dirty="0"/>
              <a:t>Both my husband and I work for my employer.  How much FMLA leave are we entitled to?</a:t>
            </a:r>
          </a:p>
        </p:txBody>
      </p:sp>
    </p:spTree>
    <p:extLst>
      <p:ext uri="{BB962C8B-B14F-4D97-AF65-F5344CB8AC3E}">
        <p14:creationId xmlns:p14="http://schemas.microsoft.com/office/powerpoint/2010/main" val="525564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Answer:</a:t>
            </a:r>
          </a:p>
          <a:p>
            <a:r>
              <a:rPr lang="en-US" sz="3500" b="1" i="1" dirty="0"/>
              <a:t>12 workweeks in any 12 month period.</a:t>
            </a:r>
          </a:p>
        </p:txBody>
      </p:sp>
    </p:spTree>
    <p:extLst>
      <p:ext uri="{BB962C8B-B14F-4D97-AF65-F5344CB8AC3E}">
        <p14:creationId xmlns:p14="http://schemas.microsoft.com/office/powerpoint/2010/main" val="176588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dirty="0"/>
              <a:t>Montana works part-time for his employer.  He has a medical condition (i.e., cancer), which has required for him to be out of work for significant periods of time.  He is currently out on leave and has advised that he is unaware as to when he will be able to return as he has various pending medical treatments.  Is the employer required to allow him to take FMLA leave?</a:t>
            </a:r>
            <a:endParaRPr lang="en-US" sz="3500" dirty="0"/>
          </a:p>
        </p:txBody>
      </p:sp>
    </p:spTree>
    <p:extLst>
      <p:ext uri="{BB962C8B-B14F-4D97-AF65-F5344CB8AC3E}">
        <p14:creationId xmlns:p14="http://schemas.microsoft.com/office/powerpoint/2010/main" val="4119553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 AND MEDICAL LEAVE ACT</a:t>
            </a:r>
          </a:p>
        </p:txBody>
      </p:sp>
      <p:sp>
        <p:nvSpPr>
          <p:cNvPr id="3" name="Content Placeholder 2"/>
          <p:cNvSpPr>
            <a:spLocks noGrp="1"/>
          </p:cNvSpPr>
          <p:nvPr>
            <p:ph idx="1"/>
          </p:nvPr>
        </p:nvSpPr>
        <p:spPr/>
        <p:txBody>
          <a:bodyPr>
            <a:noAutofit/>
          </a:bodyPr>
          <a:lstStyle/>
          <a:p>
            <a:r>
              <a:rPr lang="en-US" sz="3500" b="1" i="1" u="sng" dirty="0"/>
              <a:t>Answer:</a:t>
            </a:r>
          </a:p>
          <a:p>
            <a:r>
              <a:rPr lang="en-US" sz="3500" b="1" i="1" dirty="0"/>
              <a:t>Only if he worked 1250 hours and is otherwise eligible.</a:t>
            </a:r>
            <a:endParaRPr lang="en-US" sz="3500" dirty="0"/>
          </a:p>
        </p:txBody>
      </p:sp>
    </p:spTree>
    <p:extLst>
      <p:ext uri="{BB962C8B-B14F-4D97-AF65-F5344CB8AC3E}">
        <p14:creationId xmlns:p14="http://schemas.microsoft.com/office/powerpoint/2010/main" val="1497232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WORD ABOUT SICK LEAVE</a:t>
            </a:r>
          </a:p>
        </p:txBody>
      </p:sp>
      <p:sp>
        <p:nvSpPr>
          <p:cNvPr id="3" name="Content Placeholder 2"/>
          <p:cNvSpPr>
            <a:spLocks noGrp="1"/>
          </p:cNvSpPr>
          <p:nvPr>
            <p:ph idx="1"/>
          </p:nvPr>
        </p:nvSpPr>
        <p:spPr>
          <a:xfrm>
            <a:off x="838200" y="1463040"/>
            <a:ext cx="10515600" cy="5176911"/>
          </a:xfrm>
        </p:spPr>
        <p:txBody>
          <a:bodyPr>
            <a:noAutofit/>
          </a:bodyPr>
          <a:lstStyle/>
          <a:p>
            <a:r>
              <a:rPr lang="en-US" sz="3500" dirty="0"/>
              <a:t>Federal law does not require sick leave.</a:t>
            </a:r>
          </a:p>
          <a:p>
            <a:r>
              <a:rPr lang="en-US" sz="3500" dirty="0"/>
              <a:t>Sick leave is a benefit provided by the employer.</a:t>
            </a:r>
          </a:p>
          <a:p>
            <a:r>
              <a:rPr lang="en-US" sz="3500" dirty="0"/>
              <a:t>It is paid leave unlike the FMLA which is unpaid.</a:t>
            </a:r>
          </a:p>
          <a:p>
            <a:r>
              <a:rPr lang="en-US" sz="3500" dirty="0"/>
              <a:t>You accrue sick leave according to company policy.</a:t>
            </a:r>
          </a:p>
          <a:p>
            <a:r>
              <a:rPr lang="en-US" sz="3500" dirty="0"/>
              <a:t>It is generally used for transient or short term illnesses like the cold or flu.</a:t>
            </a:r>
          </a:p>
          <a:p>
            <a:r>
              <a:rPr lang="en-US" sz="3500" dirty="0"/>
              <a:t>Your policy may require a doctor’s note to be presented.</a:t>
            </a:r>
          </a:p>
        </p:txBody>
      </p:sp>
    </p:spTree>
    <p:extLst>
      <p:ext uri="{BB962C8B-B14F-4D97-AF65-F5344CB8AC3E}">
        <p14:creationId xmlns:p14="http://schemas.microsoft.com/office/powerpoint/2010/main" val="147679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WORD ABOUT SICK LEAVE</a:t>
            </a:r>
          </a:p>
        </p:txBody>
      </p:sp>
      <p:sp>
        <p:nvSpPr>
          <p:cNvPr id="3" name="Content Placeholder 2"/>
          <p:cNvSpPr>
            <a:spLocks noGrp="1"/>
          </p:cNvSpPr>
          <p:nvPr>
            <p:ph idx="1"/>
          </p:nvPr>
        </p:nvSpPr>
        <p:spPr>
          <a:xfrm>
            <a:off x="838200" y="1463040"/>
            <a:ext cx="10515600" cy="5176911"/>
          </a:xfrm>
        </p:spPr>
        <p:txBody>
          <a:bodyPr>
            <a:noAutofit/>
          </a:bodyPr>
          <a:lstStyle/>
          <a:p>
            <a:r>
              <a:rPr lang="en-US" sz="3500" dirty="0"/>
              <a:t>Note that a condition may constitute a serious health condition for FMLA purposes, if the individual is incapacitated for more than three consecutive calendar days and receives continuing treatment by a health care provider, as defined in the regulations.</a:t>
            </a:r>
          </a:p>
          <a:p>
            <a:r>
              <a:rPr lang="en-US" sz="3500" dirty="0"/>
              <a:t>In that case, leave could be designated as FMLA leave.</a:t>
            </a:r>
          </a:p>
        </p:txBody>
      </p:sp>
    </p:spTree>
    <p:extLst>
      <p:ext uri="{BB962C8B-B14F-4D97-AF65-F5344CB8AC3E}">
        <p14:creationId xmlns:p14="http://schemas.microsoft.com/office/powerpoint/2010/main" val="1830737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a:t>
            </a:r>
          </a:p>
        </p:txBody>
      </p:sp>
      <p:sp>
        <p:nvSpPr>
          <p:cNvPr id="3" name="Content Placeholder 2"/>
          <p:cNvSpPr>
            <a:spLocks noGrp="1"/>
          </p:cNvSpPr>
          <p:nvPr>
            <p:ph idx="1"/>
          </p:nvPr>
        </p:nvSpPr>
        <p:spPr/>
        <p:txBody>
          <a:bodyPr>
            <a:normAutofit lnSpcReduction="10000"/>
          </a:bodyPr>
          <a:lstStyle/>
          <a:p>
            <a:pPr marL="0" indent="0" algn="just">
              <a:buNone/>
            </a:pPr>
            <a:r>
              <a:rPr lang="en-US" dirty="0"/>
              <a:t>•	</a:t>
            </a:r>
            <a:r>
              <a:rPr lang="en-US" sz="3200" dirty="0"/>
              <a:t>The ADA was enacted in 1990 to protect disabled individuals from discrimination and/or retaliation.</a:t>
            </a:r>
          </a:p>
          <a:p>
            <a:pPr marL="0" indent="0" algn="just">
              <a:buNone/>
            </a:pPr>
            <a:r>
              <a:rPr lang="en-US" sz="3200" dirty="0"/>
              <a:t>•	The ADA defines a disability as: </a:t>
            </a:r>
          </a:p>
          <a:p>
            <a:pPr marL="514350" indent="-514350" algn="just">
              <a:buFont typeface="+mj-lt"/>
              <a:buAutoNum type="romanUcPeriod"/>
            </a:pPr>
            <a:r>
              <a:rPr lang="en-US" sz="3200" dirty="0"/>
              <a:t>a physical or mental impairment that substantially limits one or more  major life activities of an individual (actual disability prong);</a:t>
            </a:r>
          </a:p>
          <a:p>
            <a:pPr marL="514350" indent="-514350" algn="just">
              <a:buFont typeface="+mj-lt"/>
              <a:buAutoNum type="romanUcPeriod"/>
            </a:pPr>
            <a:r>
              <a:rPr lang="en-US" sz="3200" dirty="0"/>
              <a:t>a record of such impairment (record of prong); or</a:t>
            </a:r>
          </a:p>
          <a:p>
            <a:pPr marL="514350" indent="-514350" algn="just">
              <a:buFont typeface="+mj-lt"/>
              <a:buAutoNum type="romanUcPeriod"/>
            </a:pPr>
            <a:r>
              <a:rPr lang="en-US" sz="3200" dirty="0"/>
              <a:t>being regarded as having such an impairment (regarded as 			prong).</a:t>
            </a:r>
          </a:p>
          <a:p>
            <a:endParaRPr lang="en-US" sz="2900" dirty="0"/>
          </a:p>
        </p:txBody>
      </p:sp>
    </p:spTree>
    <p:extLst>
      <p:ext uri="{BB962C8B-B14F-4D97-AF65-F5344CB8AC3E}">
        <p14:creationId xmlns:p14="http://schemas.microsoft.com/office/powerpoint/2010/main" val="3586265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a:t>
            </a:r>
          </a:p>
        </p:txBody>
      </p:sp>
      <p:sp>
        <p:nvSpPr>
          <p:cNvPr id="3" name="Content Placeholder 2"/>
          <p:cNvSpPr>
            <a:spLocks noGrp="1"/>
          </p:cNvSpPr>
          <p:nvPr>
            <p:ph idx="1"/>
          </p:nvPr>
        </p:nvSpPr>
        <p:spPr/>
        <p:txBody>
          <a:bodyPr>
            <a:normAutofit lnSpcReduction="10000"/>
          </a:bodyPr>
          <a:lstStyle/>
          <a:p>
            <a:pPr algn="just"/>
            <a:r>
              <a:rPr lang="en-US" sz="3200" dirty="0"/>
              <a:t>The ADA applies to employers with 15 or more employees, including state and local governments, employment agencies, labor organizations and joint labor-management committees.</a:t>
            </a:r>
          </a:p>
          <a:p>
            <a:pPr algn="just"/>
            <a:r>
              <a:rPr lang="en-US" sz="3200" dirty="0"/>
              <a:t>Employers are prohibited from discriminating against otherwise qualified individuals with a disability with respect to employment decisions such as hiring, promotions, terminations and other terms and conditions of employment (e.g., transfers, demotions, etc.).  Retaliation is also prohibited.</a:t>
            </a:r>
          </a:p>
          <a:p>
            <a:endParaRPr lang="en-US" sz="2800" dirty="0"/>
          </a:p>
        </p:txBody>
      </p:sp>
    </p:spTree>
    <p:extLst>
      <p:ext uri="{BB962C8B-B14F-4D97-AF65-F5344CB8AC3E}">
        <p14:creationId xmlns:p14="http://schemas.microsoft.com/office/powerpoint/2010/main" val="2804702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a:t>
            </a:r>
          </a:p>
        </p:txBody>
      </p:sp>
      <p:sp>
        <p:nvSpPr>
          <p:cNvPr id="3" name="Content Placeholder 2"/>
          <p:cNvSpPr>
            <a:spLocks noGrp="1"/>
          </p:cNvSpPr>
          <p:nvPr>
            <p:ph idx="1"/>
          </p:nvPr>
        </p:nvSpPr>
        <p:spPr/>
        <p:txBody>
          <a:bodyPr>
            <a:noAutofit/>
          </a:bodyPr>
          <a:lstStyle/>
          <a:p>
            <a:pPr algn="just"/>
            <a:r>
              <a:rPr lang="en-US" sz="3000" dirty="0"/>
              <a:t>Under the ADA, it is unlawful to deny a reasonable accommodation to a disabled job applicant or employee unless to do so would create an </a:t>
            </a:r>
            <a:r>
              <a:rPr lang="en-US" sz="3000" b="1" u="sng" dirty="0"/>
              <a:t>undue hardship </a:t>
            </a:r>
            <a:r>
              <a:rPr lang="en-US" sz="3000" dirty="0"/>
              <a:t>on the employer.</a:t>
            </a:r>
          </a:p>
          <a:p>
            <a:pPr algn="just"/>
            <a:r>
              <a:rPr lang="en-US" sz="3200" dirty="0"/>
              <a:t>A reasonable accommodation is a modification to the work environment that would allow a job applicant or employee to perform his or her job, and may include modifying an employee’s work schedule, reassigning the employee; modifying the employee’s work space or work equipment, etc. Leaves of absence can also be considered a reasonable accommodation.</a:t>
            </a:r>
          </a:p>
          <a:p>
            <a:pPr marL="0" indent="0" algn="just">
              <a:buNone/>
            </a:pPr>
            <a:endParaRPr lang="en-US" sz="3000" dirty="0"/>
          </a:p>
        </p:txBody>
      </p:sp>
    </p:spTree>
    <p:extLst>
      <p:ext uri="{BB962C8B-B14F-4D97-AF65-F5344CB8AC3E}">
        <p14:creationId xmlns:p14="http://schemas.microsoft.com/office/powerpoint/2010/main" val="3432175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a:t>
            </a:r>
          </a:p>
        </p:txBody>
      </p:sp>
      <p:sp>
        <p:nvSpPr>
          <p:cNvPr id="3" name="Content Placeholder 2"/>
          <p:cNvSpPr>
            <a:spLocks noGrp="1"/>
          </p:cNvSpPr>
          <p:nvPr>
            <p:ph idx="1"/>
          </p:nvPr>
        </p:nvSpPr>
        <p:spPr/>
        <p:txBody>
          <a:bodyPr>
            <a:noAutofit/>
          </a:bodyPr>
          <a:lstStyle/>
          <a:p>
            <a:pPr algn="just"/>
            <a:r>
              <a:rPr lang="en-US" sz="3500" dirty="0"/>
              <a:t>An undue hardship is defined as a significant difficulty or expense resulting from the provision of the accommodation requested by an employee, and refers to any accommodation that would be unduly costly, extensive, substantial or disruptive or that would fundamentally alter the nature of operation of the business.</a:t>
            </a:r>
          </a:p>
          <a:p>
            <a:pPr lvl="1" algn="just"/>
            <a:r>
              <a:rPr lang="en-US" sz="3500" b="1" u="sng" dirty="0"/>
              <a:t>Not mere inconvenience</a:t>
            </a:r>
            <a:r>
              <a:rPr lang="en-US" sz="3500" dirty="0"/>
              <a:t>.</a:t>
            </a:r>
          </a:p>
          <a:p>
            <a:pPr algn="just"/>
            <a:endParaRPr lang="en-US" sz="3600" dirty="0"/>
          </a:p>
        </p:txBody>
      </p:sp>
    </p:spTree>
    <p:extLst>
      <p:ext uri="{BB962C8B-B14F-4D97-AF65-F5344CB8AC3E}">
        <p14:creationId xmlns:p14="http://schemas.microsoft.com/office/powerpoint/2010/main" val="393826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When is an employee eligible for FMLA leave?</a:t>
            </a:r>
          </a:p>
        </p:txBody>
      </p:sp>
      <p:sp>
        <p:nvSpPr>
          <p:cNvPr id="4" name="Content Placeholder 3"/>
          <p:cNvSpPr>
            <a:spLocks noGrp="1"/>
          </p:cNvSpPr>
          <p:nvPr>
            <p:ph idx="1"/>
          </p:nvPr>
        </p:nvSpPr>
        <p:spPr/>
        <p:txBody>
          <a:bodyPr>
            <a:normAutofit lnSpcReduction="10000"/>
          </a:bodyPr>
          <a:lstStyle/>
          <a:p>
            <a:pPr algn="just"/>
            <a:r>
              <a:rPr lang="en-US" sz="3000" dirty="0"/>
              <a:t>You must have worked for the employer for at least 12 months and for at least 1,250 hours during the year preceding the start of the leave.  </a:t>
            </a:r>
          </a:p>
          <a:p>
            <a:pPr algn="just"/>
            <a:r>
              <a:rPr lang="en-US" sz="3000" dirty="0"/>
              <a:t>Neither paid nor unpaid leave are counted towards hours worked.  Instead, only hours that are </a:t>
            </a:r>
            <a:r>
              <a:rPr lang="en-US" sz="3000" b="1" dirty="0"/>
              <a:t>actually worked </a:t>
            </a:r>
            <a:r>
              <a:rPr lang="en-US" sz="3000" dirty="0"/>
              <a:t>are utilized to calculate hours of service in order to determine eligibility for FMLA leave.</a:t>
            </a:r>
          </a:p>
          <a:p>
            <a:pPr algn="just"/>
            <a:r>
              <a:rPr lang="en-US" sz="3000" dirty="0"/>
              <a:t>You must not have used all available FMLA leave in the twelve (12) months preceding the date on which your requested leave is to begin.</a:t>
            </a:r>
          </a:p>
        </p:txBody>
      </p:sp>
    </p:spTree>
    <p:extLst>
      <p:ext uri="{BB962C8B-B14F-4D97-AF65-F5344CB8AC3E}">
        <p14:creationId xmlns:p14="http://schemas.microsoft.com/office/powerpoint/2010/main" val="3618773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a:t>
            </a:r>
          </a:p>
        </p:txBody>
      </p:sp>
      <p:sp>
        <p:nvSpPr>
          <p:cNvPr id="3" name="Content Placeholder 2"/>
          <p:cNvSpPr>
            <a:spLocks noGrp="1"/>
          </p:cNvSpPr>
          <p:nvPr>
            <p:ph idx="1"/>
          </p:nvPr>
        </p:nvSpPr>
        <p:spPr/>
        <p:txBody>
          <a:bodyPr>
            <a:noAutofit/>
          </a:bodyPr>
          <a:lstStyle/>
          <a:p>
            <a:pPr algn="just"/>
            <a:r>
              <a:rPr lang="en-US" sz="2800" dirty="0"/>
              <a:t>Establishing a disability under the ADA sometimes proved an onerous task.  In fact, employers were often successful in ADA lawsuits, by alleging that the applicant/employee was not truly disabled as that term had been interpreted by the courts.</a:t>
            </a:r>
          </a:p>
          <a:p>
            <a:pPr algn="just"/>
            <a:r>
              <a:rPr lang="en-US" sz="2500" i="1" dirty="0"/>
              <a:t>Ellison v. Software Spectrum, Inc.</a:t>
            </a:r>
            <a:r>
              <a:rPr lang="en-US" sz="2500" dirty="0"/>
              <a:t>, 85 F.3d 187, 190 (5th Cir. 1996) (finding in favor of the employer, holding that plaintiff’s breast cancer, which required chemotherapy and treatment and caused her to experience significant side effects, did not qualify as a disability).</a:t>
            </a:r>
          </a:p>
          <a:p>
            <a:pPr algn="just"/>
            <a:r>
              <a:rPr lang="en-US" sz="2500" i="1" dirty="0"/>
              <a:t>Ennis v. National </a:t>
            </a:r>
            <a:r>
              <a:rPr lang="en-US" sz="2500" i="1" dirty="0" err="1"/>
              <a:t>Ass'n</a:t>
            </a:r>
            <a:r>
              <a:rPr lang="en-US" sz="2500" i="1" dirty="0"/>
              <a:t> of Bus. &amp; Educ. Radio, Inc.</a:t>
            </a:r>
            <a:r>
              <a:rPr lang="en-US" sz="2500" dirty="0"/>
              <a:t>, 53 F.3d 55, 60 (4th Cir. 1995) (finding that HIV and other sicknesses are not per se disabilities). </a:t>
            </a:r>
          </a:p>
          <a:p>
            <a:pPr marL="0" indent="0" algn="just">
              <a:buNone/>
            </a:pPr>
            <a:endParaRPr lang="en-US" sz="2800" dirty="0"/>
          </a:p>
        </p:txBody>
      </p:sp>
    </p:spTree>
    <p:extLst>
      <p:ext uri="{BB962C8B-B14F-4D97-AF65-F5344CB8AC3E}">
        <p14:creationId xmlns:p14="http://schemas.microsoft.com/office/powerpoint/2010/main" val="548594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a:t>
            </a:r>
          </a:p>
        </p:txBody>
      </p:sp>
      <p:sp>
        <p:nvSpPr>
          <p:cNvPr id="3" name="Content Placeholder 2"/>
          <p:cNvSpPr>
            <a:spLocks noGrp="1"/>
          </p:cNvSpPr>
          <p:nvPr>
            <p:ph idx="1"/>
          </p:nvPr>
        </p:nvSpPr>
        <p:spPr/>
        <p:txBody>
          <a:bodyPr>
            <a:noAutofit/>
          </a:bodyPr>
          <a:lstStyle/>
          <a:p>
            <a:pPr algn="just"/>
            <a:r>
              <a:rPr lang="en-US" sz="2800" dirty="0"/>
              <a:t>In addition, employers could argue that an employee was not disabled if that employee had little or no difficulty performing major life activities because the use of a corrective or mitigating measure (e.g., a person with a prosthesis). </a:t>
            </a:r>
          </a:p>
          <a:p>
            <a:pPr algn="just"/>
            <a:r>
              <a:rPr lang="en-US" sz="2800" i="1" dirty="0"/>
              <a:t>Murphy v. United Parcel Service, Inc</a:t>
            </a:r>
            <a:r>
              <a:rPr lang="en-US" sz="2800" dirty="0"/>
              <a:t>., 527 U.S. 516 (1999) (mechanic who suffered from high blood pressure was not disabled because he took medication to control/regulate his condition and was, thus, not substantially limited in the major life activity of working).</a:t>
            </a:r>
          </a:p>
          <a:p>
            <a:pPr algn="just"/>
            <a:r>
              <a:rPr lang="en-US" sz="2800" dirty="0"/>
              <a:t>That led to the passage of the ADAAA.</a:t>
            </a:r>
          </a:p>
          <a:p>
            <a:pPr marL="0" indent="0">
              <a:buNone/>
            </a:pPr>
            <a:endParaRPr lang="en-US" sz="2400" dirty="0"/>
          </a:p>
          <a:p>
            <a:pPr algn="just"/>
            <a:endParaRPr lang="en-US" sz="2800" dirty="0"/>
          </a:p>
        </p:txBody>
      </p:sp>
    </p:spTree>
    <p:extLst>
      <p:ext uri="{BB962C8B-B14F-4D97-AF65-F5344CB8AC3E}">
        <p14:creationId xmlns:p14="http://schemas.microsoft.com/office/powerpoint/2010/main" val="29669288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pPr lvl="0"/>
            <a:r>
              <a:rPr lang="en-US" sz="2600" dirty="0"/>
              <a:t>It is not retroactive.  As such, it only applies to alleged discriminatory or retaliatory acts which occurred after January 1, 2009.</a:t>
            </a:r>
          </a:p>
          <a:p>
            <a:pPr lvl="0"/>
            <a:r>
              <a:rPr lang="en-US" sz="2600" dirty="0"/>
              <a:t>The law was created because Congress was concerned that courts were narrowly interpreting the term “disability” and, as a result, disabled persons were not being properly afforded the protections of the ADA.</a:t>
            </a:r>
          </a:p>
          <a:p>
            <a:pPr lvl="0"/>
            <a:r>
              <a:rPr lang="en-US" sz="2600" dirty="0"/>
              <a:t>The purpose of the ADAAA is to provide a </a:t>
            </a:r>
            <a:r>
              <a:rPr lang="en-US" sz="2600" u="sng" dirty="0"/>
              <a:t>broad scope of protection</a:t>
            </a:r>
            <a:r>
              <a:rPr lang="en-US" sz="2600" dirty="0"/>
              <a:t> to persons with a disability.</a:t>
            </a:r>
          </a:p>
          <a:p>
            <a:pPr lvl="0"/>
            <a:r>
              <a:rPr lang="en-US" sz="2600" dirty="0"/>
              <a:t>The focus is no longer on whether an employee is disabled.  Instead, the focus is on whether the employer has met its obligation of providing a reasonable accommodation or whether there was discrimination.</a:t>
            </a:r>
          </a:p>
          <a:p>
            <a:pPr lvl="3"/>
            <a:endParaRPr lang="en-US" sz="2800" dirty="0"/>
          </a:p>
          <a:p>
            <a:r>
              <a:rPr lang="en-US" sz="2400" dirty="0"/>
              <a:t> </a:t>
            </a:r>
          </a:p>
          <a:p>
            <a:pPr algn="just"/>
            <a:endParaRPr lang="en-US" sz="2800" dirty="0"/>
          </a:p>
        </p:txBody>
      </p:sp>
    </p:spTree>
    <p:extLst>
      <p:ext uri="{BB962C8B-B14F-4D97-AF65-F5344CB8AC3E}">
        <p14:creationId xmlns:p14="http://schemas.microsoft.com/office/powerpoint/2010/main" val="71217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3400" i="1" u="sng" dirty="0"/>
              <a:t>Corrective Measures</a:t>
            </a:r>
            <a:r>
              <a:rPr lang="en-US" sz="3400" dirty="0"/>
              <a:t>:</a:t>
            </a:r>
          </a:p>
          <a:p>
            <a:r>
              <a:rPr lang="en-US" sz="3400" dirty="0"/>
              <a:t>While under the ADA, employers could rely on corrective or mitigating measures to argue that an employee was not disabled, the ADAA provides that, except for corrective lenses (eyeglasses or contact lenses), mitigating/corrective measures cannot be utilized to rebut an employee’s contention that s/he is disabled.</a:t>
            </a:r>
          </a:p>
          <a:p>
            <a:pPr lvl="3"/>
            <a:endParaRPr lang="en-US" sz="2700" dirty="0"/>
          </a:p>
          <a:p>
            <a:pPr marL="0" indent="0">
              <a:buNone/>
            </a:pPr>
            <a:endParaRPr lang="en-US" sz="2700" dirty="0"/>
          </a:p>
          <a:p>
            <a:pPr algn="just"/>
            <a:endParaRPr lang="en-US" sz="2800" dirty="0"/>
          </a:p>
        </p:txBody>
      </p:sp>
    </p:spTree>
    <p:extLst>
      <p:ext uri="{BB962C8B-B14F-4D97-AF65-F5344CB8AC3E}">
        <p14:creationId xmlns:p14="http://schemas.microsoft.com/office/powerpoint/2010/main" val="170484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2700" i="1" u="sng" dirty="0"/>
              <a:t>Question:</a:t>
            </a:r>
          </a:p>
          <a:p>
            <a:r>
              <a:rPr lang="en-US" sz="4000" b="1" i="1" dirty="0"/>
              <a:t>Can part-time employees request leave pursuant to the ADA &amp; ADAAA?</a:t>
            </a:r>
            <a:endParaRPr lang="en-US" sz="4000" dirty="0"/>
          </a:p>
          <a:p>
            <a:pPr algn="just"/>
            <a:endParaRPr lang="en-US" sz="2800" dirty="0"/>
          </a:p>
        </p:txBody>
      </p:sp>
    </p:spTree>
    <p:extLst>
      <p:ext uri="{BB962C8B-B14F-4D97-AF65-F5344CB8AC3E}">
        <p14:creationId xmlns:p14="http://schemas.microsoft.com/office/powerpoint/2010/main" val="4015429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b="1" i="1" dirty="0"/>
              <a:t>Yes.  </a:t>
            </a:r>
          </a:p>
          <a:p>
            <a:r>
              <a:rPr lang="en-US" sz="4000" b="1" i="1" dirty="0"/>
              <a:t>This is different from the Family and Medical Leave Act (“FMLA”), which has a requirement with respect to hours worked.  </a:t>
            </a:r>
          </a:p>
          <a:p>
            <a:r>
              <a:rPr lang="en-US" sz="4000" b="1" i="1" dirty="0"/>
              <a:t>Must have worked 1,250 hours.</a:t>
            </a:r>
            <a:endParaRPr lang="en-US" sz="2800" dirty="0"/>
          </a:p>
        </p:txBody>
      </p:sp>
    </p:spTree>
    <p:extLst>
      <p:ext uri="{BB962C8B-B14F-4D97-AF65-F5344CB8AC3E}">
        <p14:creationId xmlns:p14="http://schemas.microsoft.com/office/powerpoint/2010/main" val="3496934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4500" i="1" u="sng" dirty="0"/>
              <a:t>Question:</a:t>
            </a:r>
          </a:p>
          <a:p>
            <a:r>
              <a:rPr lang="en-US" sz="4500" b="1" i="1" dirty="0"/>
              <a:t>Do the ADA and ADAAA cover psychological/mental impairments?</a:t>
            </a:r>
          </a:p>
          <a:p>
            <a:r>
              <a:rPr lang="en-US" sz="4500" b="1" i="1" dirty="0"/>
              <a:t>How about learning disabilities? </a:t>
            </a:r>
            <a:endParaRPr lang="en-US" sz="4500" dirty="0"/>
          </a:p>
          <a:p>
            <a:pPr algn="just"/>
            <a:endParaRPr lang="en-US" sz="2800" dirty="0"/>
          </a:p>
        </p:txBody>
      </p:sp>
    </p:spTree>
    <p:extLst>
      <p:ext uri="{BB962C8B-B14F-4D97-AF65-F5344CB8AC3E}">
        <p14:creationId xmlns:p14="http://schemas.microsoft.com/office/powerpoint/2010/main" val="235734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4500" i="1" u="sng" dirty="0"/>
              <a:t>Answer:</a:t>
            </a:r>
          </a:p>
          <a:p>
            <a:r>
              <a:rPr lang="en-US" sz="4500" b="1" i="1" dirty="0"/>
              <a:t>Yes &amp; Yes.</a:t>
            </a:r>
            <a:endParaRPr lang="en-US" sz="4500" dirty="0"/>
          </a:p>
          <a:p>
            <a:pPr algn="just"/>
            <a:endParaRPr lang="en-US" sz="2800" dirty="0"/>
          </a:p>
        </p:txBody>
      </p:sp>
    </p:spTree>
    <p:extLst>
      <p:ext uri="{BB962C8B-B14F-4D97-AF65-F5344CB8AC3E}">
        <p14:creationId xmlns:p14="http://schemas.microsoft.com/office/powerpoint/2010/main" val="14993851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i="1" u="sng" dirty="0"/>
              <a:t>Question:</a:t>
            </a:r>
          </a:p>
          <a:p>
            <a:r>
              <a:rPr lang="en-US" sz="4000" b="1" i="1" dirty="0"/>
              <a:t>Linda has a very bad bronchial infection and cannot come to work.  </a:t>
            </a:r>
          </a:p>
          <a:p>
            <a:r>
              <a:rPr lang="en-US" sz="4000" b="1" i="1" dirty="0"/>
              <a:t>Is she entitled to a reasonable accommodation under the ADA and ADAAA?</a:t>
            </a:r>
            <a:endParaRPr lang="en-US" sz="4000" b="1" dirty="0"/>
          </a:p>
          <a:p>
            <a:pPr lvl="3"/>
            <a:endParaRPr lang="en-US" sz="4000" dirty="0"/>
          </a:p>
          <a:p>
            <a:endParaRPr lang="en-US" sz="4000" dirty="0"/>
          </a:p>
          <a:p>
            <a:pPr algn="just"/>
            <a:endParaRPr lang="en-US" sz="4000" dirty="0"/>
          </a:p>
        </p:txBody>
      </p:sp>
    </p:spTree>
    <p:extLst>
      <p:ext uri="{BB962C8B-B14F-4D97-AF65-F5344CB8AC3E}">
        <p14:creationId xmlns:p14="http://schemas.microsoft.com/office/powerpoint/2010/main" val="6840108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a:xfrm>
            <a:off x="1202919" y="1792936"/>
            <a:ext cx="9784080" cy="4424984"/>
          </a:xfrm>
        </p:spPr>
        <p:txBody>
          <a:bodyPr>
            <a:noAutofit/>
          </a:bodyPr>
          <a:lstStyle/>
          <a:p>
            <a:r>
              <a:rPr lang="en-US" sz="2400" dirty="0"/>
              <a:t>Brief or transitory conditions or illnesses such as the flu would not likely qualify as a disability.</a:t>
            </a:r>
          </a:p>
          <a:p>
            <a:r>
              <a:rPr lang="en-US" sz="2400" dirty="0"/>
              <a:t>Lewis v. Florida Law Group, P.L., 2011 WL 4527456 *5 (M.D. Fla. Sept. 16, 2011) (employee could not establish that H1N1 virus, which she had for 1-2 weeks constituted a disability.  In ruling against the employee, the court held: “the flu…is different from the more permanent—albeit episodic—conditions like cancer, epilepsy, asthma, bipolar disorder, schizophrenia, hypertension, diabetes and post-traumatic stress disorder…” that the ADAAA was designed to protect).</a:t>
            </a:r>
          </a:p>
          <a:p>
            <a:r>
              <a:rPr lang="en-US" sz="2400" dirty="0" err="1"/>
              <a:t>Brtalik</a:t>
            </a:r>
            <a:r>
              <a:rPr lang="en-US" sz="2400" dirty="0"/>
              <a:t> v. South Huntington Union Free Sch. </a:t>
            </a:r>
            <a:r>
              <a:rPr lang="en-US" sz="2400" dirty="0" err="1"/>
              <a:t>Dist</a:t>
            </a:r>
            <a:r>
              <a:rPr lang="en-US" sz="2400" dirty="0"/>
              <a:t>, 2012 WL 748748 *4 (E.D.N.Y. Mar. 8, 2012) (finding that the employee’s colonoscopy, which resulted in him being placed on light duty for two weeks, was not a substantially limiting impairment, but a “routine, diagnostic, out-patient procedure.”</a:t>
            </a:r>
          </a:p>
          <a:p>
            <a:pPr lvl="3"/>
            <a:endParaRPr lang="en-US" sz="2400" dirty="0"/>
          </a:p>
          <a:p>
            <a:r>
              <a:rPr lang="en-US" sz="2400" dirty="0"/>
              <a:t> </a:t>
            </a:r>
          </a:p>
          <a:p>
            <a:pPr algn="just"/>
            <a:endParaRPr lang="en-US" sz="2400" dirty="0"/>
          </a:p>
        </p:txBody>
      </p:sp>
    </p:spTree>
    <p:extLst>
      <p:ext uri="{BB962C8B-B14F-4D97-AF65-F5344CB8AC3E}">
        <p14:creationId xmlns:p14="http://schemas.microsoft.com/office/powerpoint/2010/main" val="382766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HOW MUCH LEAVE IS AN EMPLOYEE ALLOWED UNDER FMLA?</a:t>
            </a:r>
          </a:p>
        </p:txBody>
      </p:sp>
      <p:sp>
        <p:nvSpPr>
          <p:cNvPr id="4" name="Content Placeholder 3"/>
          <p:cNvSpPr>
            <a:spLocks noGrp="1"/>
          </p:cNvSpPr>
          <p:nvPr>
            <p:ph idx="1"/>
          </p:nvPr>
        </p:nvSpPr>
        <p:spPr/>
        <p:txBody>
          <a:bodyPr>
            <a:normAutofit/>
          </a:bodyPr>
          <a:lstStyle/>
          <a:p>
            <a:r>
              <a:rPr lang="en-US" sz="3600" dirty="0"/>
              <a:t>An employee may take up to 12 workweeks in a 12-month period beginning with the first day leave is taken. </a:t>
            </a:r>
          </a:p>
          <a:p>
            <a:r>
              <a:rPr lang="en-US" sz="3600" dirty="0"/>
              <a:t>An absence for FMLA leave is not an occurrence for purposes of the employer’s attendance policy. </a:t>
            </a:r>
          </a:p>
          <a:p>
            <a:endParaRPr lang="en-US" sz="3000" dirty="0"/>
          </a:p>
        </p:txBody>
      </p:sp>
    </p:spTree>
    <p:extLst>
      <p:ext uri="{BB962C8B-B14F-4D97-AF65-F5344CB8AC3E}">
        <p14:creationId xmlns:p14="http://schemas.microsoft.com/office/powerpoint/2010/main" val="11562142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i="1" u="sng" dirty="0"/>
              <a:t>Question:</a:t>
            </a:r>
          </a:p>
          <a:p>
            <a:r>
              <a:rPr lang="en-US" sz="4000" b="1" i="1" dirty="0" err="1"/>
              <a:t>Arelys</a:t>
            </a:r>
            <a:r>
              <a:rPr lang="en-US" sz="4000" b="1" i="1" dirty="0"/>
              <a:t> has lupus.</a:t>
            </a:r>
          </a:p>
          <a:p>
            <a:r>
              <a:rPr lang="en-US" sz="4000" b="1" i="1" dirty="0"/>
              <a:t>Would this be considered a disability under the ADA and ADAAA?</a:t>
            </a:r>
          </a:p>
          <a:p>
            <a:r>
              <a:rPr lang="en-US" sz="4000" b="1" i="1" dirty="0"/>
              <a:t>If so, is she entitled to a reasonable accommodation under the ADA?</a:t>
            </a:r>
            <a:endParaRPr lang="en-US" sz="4000" b="1" dirty="0"/>
          </a:p>
          <a:p>
            <a:pPr lvl="3"/>
            <a:endParaRPr lang="en-US" sz="4000" dirty="0"/>
          </a:p>
          <a:p>
            <a:endParaRPr lang="en-US" sz="4000" dirty="0"/>
          </a:p>
          <a:p>
            <a:pPr algn="just"/>
            <a:endParaRPr lang="en-US" sz="4000" dirty="0"/>
          </a:p>
        </p:txBody>
      </p:sp>
    </p:spTree>
    <p:extLst>
      <p:ext uri="{BB962C8B-B14F-4D97-AF65-F5344CB8AC3E}">
        <p14:creationId xmlns:p14="http://schemas.microsoft.com/office/powerpoint/2010/main" val="322945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i="1" u="sng" dirty="0"/>
              <a:t>Answer:</a:t>
            </a:r>
          </a:p>
          <a:p>
            <a:r>
              <a:rPr lang="en-US" sz="4000" b="1" i="1" dirty="0"/>
              <a:t>Most likely, yes.</a:t>
            </a:r>
          </a:p>
          <a:p>
            <a:r>
              <a:rPr lang="en-US" sz="4000" b="1" i="1" dirty="0"/>
              <a:t>Yes, unless it poses an undue burden.</a:t>
            </a:r>
          </a:p>
          <a:p>
            <a:pPr marL="0" indent="0">
              <a:buNone/>
            </a:pPr>
            <a:endParaRPr lang="en-US" sz="4000" b="1" i="1" dirty="0"/>
          </a:p>
          <a:p>
            <a:pPr marL="0" indent="0">
              <a:buNone/>
            </a:pPr>
            <a:r>
              <a:rPr lang="en-US" sz="4000" b="1" i="1" dirty="0"/>
              <a:t>What could be some reasonable accommodations?</a:t>
            </a:r>
            <a:endParaRPr lang="en-US" sz="4000" dirty="0"/>
          </a:p>
          <a:p>
            <a:endParaRPr lang="en-US" sz="4000" dirty="0"/>
          </a:p>
          <a:p>
            <a:pPr algn="just"/>
            <a:endParaRPr lang="en-US" sz="4000" dirty="0"/>
          </a:p>
        </p:txBody>
      </p:sp>
    </p:spTree>
    <p:extLst>
      <p:ext uri="{BB962C8B-B14F-4D97-AF65-F5344CB8AC3E}">
        <p14:creationId xmlns:p14="http://schemas.microsoft.com/office/powerpoint/2010/main" val="1236280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b="1" i="1" dirty="0"/>
              <a:t>Leave time to recover from a flare up.</a:t>
            </a:r>
          </a:p>
          <a:p>
            <a:r>
              <a:rPr lang="en-US" sz="4000" b="1" i="1" dirty="0"/>
              <a:t>A modified work schedule.</a:t>
            </a:r>
          </a:p>
          <a:p>
            <a:r>
              <a:rPr lang="en-US" sz="4000" b="1" i="1" dirty="0"/>
              <a:t>Telecommuting.</a:t>
            </a:r>
          </a:p>
          <a:p>
            <a:r>
              <a:rPr lang="en-US" sz="4000" b="1" i="1" dirty="0"/>
              <a:t>Special work equipment that might reduce fatigue or pain while working</a:t>
            </a:r>
            <a:r>
              <a:rPr lang="en-US" sz="4000" dirty="0"/>
              <a:t>.</a:t>
            </a:r>
          </a:p>
          <a:p>
            <a:endParaRPr lang="en-US" sz="4000" dirty="0"/>
          </a:p>
          <a:p>
            <a:pPr algn="just"/>
            <a:endParaRPr lang="en-US" sz="4000" dirty="0"/>
          </a:p>
        </p:txBody>
      </p:sp>
    </p:spTree>
    <p:extLst>
      <p:ext uri="{BB962C8B-B14F-4D97-AF65-F5344CB8AC3E}">
        <p14:creationId xmlns:p14="http://schemas.microsoft.com/office/powerpoint/2010/main" val="6296245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i="1" u="sng" dirty="0"/>
              <a:t>Question:</a:t>
            </a:r>
          </a:p>
          <a:p>
            <a:r>
              <a:rPr lang="en-US" sz="4000" b="1" i="1" dirty="0"/>
              <a:t>Is COVID a disability?</a:t>
            </a:r>
            <a:endParaRPr lang="en-US" sz="4000" b="1" dirty="0"/>
          </a:p>
          <a:p>
            <a:pPr lvl="3"/>
            <a:endParaRPr lang="en-US" sz="4000" dirty="0"/>
          </a:p>
          <a:p>
            <a:endParaRPr lang="en-US" sz="4000" dirty="0"/>
          </a:p>
          <a:p>
            <a:pPr algn="just"/>
            <a:endParaRPr lang="en-US" sz="4000" dirty="0"/>
          </a:p>
        </p:txBody>
      </p:sp>
    </p:spTree>
    <p:extLst>
      <p:ext uri="{BB962C8B-B14F-4D97-AF65-F5344CB8AC3E}">
        <p14:creationId xmlns:p14="http://schemas.microsoft.com/office/powerpoint/2010/main" val="40654890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i="1" u="sng" dirty="0"/>
              <a:t>Answer:</a:t>
            </a:r>
          </a:p>
          <a:p>
            <a:r>
              <a:rPr lang="en-US" sz="4000" b="1" dirty="0"/>
              <a:t>Long COVID may be.</a:t>
            </a:r>
          </a:p>
          <a:p>
            <a:r>
              <a:rPr lang="en-US" b="1" dirty="0"/>
              <a:t>Long COVID includes the following symptoms (not an exhaustive list):</a:t>
            </a:r>
          </a:p>
          <a:p>
            <a:r>
              <a:rPr lang="en-US" b="1" dirty="0"/>
              <a:t>Tiredness or fatigue; Difficulty thinking or concentrating (sometimes called “brain fog”); Shortness of breath or difficulty breathing; Headache; Dizziness on standing; heart palpitations; chest pain; Cough; Joint or muscle pain; Depression or anxiety; Fever; Loss of taste or smell; organ damage.</a:t>
            </a:r>
          </a:p>
          <a:p>
            <a:pPr lvl="3"/>
            <a:endParaRPr lang="en-US" sz="4000" dirty="0"/>
          </a:p>
          <a:p>
            <a:endParaRPr lang="en-US" sz="4000" dirty="0"/>
          </a:p>
          <a:p>
            <a:pPr algn="just"/>
            <a:endParaRPr lang="en-US" sz="4000" dirty="0"/>
          </a:p>
        </p:txBody>
      </p:sp>
    </p:spTree>
    <p:extLst>
      <p:ext uri="{BB962C8B-B14F-4D97-AF65-F5344CB8AC3E}">
        <p14:creationId xmlns:p14="http://schemas.microsoft.com/office/powerpoint/2010/main" val="14313110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i="1" u="sng" dirty="0"/>
              <a:t>Question:</a:t>
            </a:r>
          </a:p>
          <a:p>
            <a:r>
              <a:rPr lang="en-US" sz="4000" b="1" i="1" dirty="0"/>
              <a:t>Elen has prosthetic limbs, which allow her to perform her major life activities that require movement such as walking, running, and working (i.e., performing her job functions as an administrative assistant).  Would she be considered to be someone with a disability?</a:t>
            </a:r>
            <a:endParaRPr lang="en-US" sz="4000" b="1" dirty="0"/>
          </a:p>
          <a:p>
            <a:pPr lvl="3"/>
            <a:endParaRPr lang="en-US" sz="4000" dirty="0"/>
          </a:p>
          <a:p>
            <a:r>
              <a:rPr lang="en-US" sz="4000" dirty="0"/>
              <a:t> </a:t>
            </a:r>
          </a:p>
          <a:p>
            <a:pPr algn="just"/>
            <a:endParaRPr lang="en-US" sz="4000" dirty="0"/>
          </a:p>
        </p:txBody>
      </p:sp>
    </p:spTree>
    <p:extLst>
      <p:ext uri="{BB962C8B-B14F-4D97-AF65-F5344CB8AC3E}">
        <p14:creationId xmlns:p14="http://schemas.microsoft.com/office/powerpoint/2010/main" val="32075567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AMENDMENTS ACT</a:t>
            </a:r>
          </a:p>
        </p:txBody>
      </p:sp>
      <p:sp>
        <p:nvSpPr>
          <p:cNvPr id="3" name="Content Placeholder 2"/>
          <p:cNvSpPr>
            <a:spLocks noGrp="1"/>
          </p:cNvSpPr>
          <p:nvPr>
            <p:ph idx="1"/>
          </p:nvPr>
        </p:nvSpPr>
        <p:spPr/>
        <p:txBody>
          <a:bodyPr>
            <a:noAutofit/>
          </a:bodyPr>
          <a:lstStyle/>
          <a:p>
            <a:r>
              <a:rPr lang="en-US" sz="4000" b="1" i="1" u="sng" dirty="0"/>
              <a:t>Answer:</a:t>
            </a:r>
          </a:p>
          <a:p>
            <a:r>
              <a:rPr lang="en-US" sz="4000" b="1" i="1" dirty="0"/>
              <a:t>Yes</a:t>
            </a:r>
            <a:endParaRPr lang="en-US" sz="4000" b="1" dirty="0"/>
          </a:p>
          <a:p>
            <a:pPr lvl="3"/>
            <a:endParaRPr lang="en-US" sz="4000" dirty="0"/>
          </a:p>
          <a:p>
            <a:pPr marL="0" indent="0">
              <a:buNone/>
            </a:pPr>
            <a:endParaRPr lang="en-US" sz="4000" dirty="0"/>
          </a:p>
          <a:p>
            <a:pPr algn="just"/>
            <a:endParaRPr lang="en-US" sz="4000" dirty="0"/>
          </a:p>
        </p:txBody>
      </p:sp>
    </p:spTree>
    <p:extLst>
      <p:ext uri="{BB962C8B-B14F-4D97-AF65-F5344CB8AC3E}">
        <p14:creationId xmlns:p14="http://schemas.microsoft.com/office/powerpoint/2010/main" val="3182870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4000" b="1" i="1" u="sng" dirty="0"/>
              <a:t>Question</a:t>
            </a:r>
          </a:p>
          <a:p>
            <a:r>
              <a:rPr lang="en-US" sz="4000" b="1" i="1" dirty="0"/>
              <a:t>Javier has epilepsy.  As long as he takes his medication, it is under control.  However, when he forgets to take his medication, it flares up.  Would this be considered a disability?</a:t>
            </a:r>
          </a:p>
          <a:p>
            <a:pPr marL="685800" lvl="3" indent="0">
              <a:buNone/>
            </a:pPr>
            <a:endParaRPr lang="en-US" sz="3000" b="1" i="1" dirty="0"/>
          </a:p>
          <a:p>
            <a:r>
              <a:rPr lang="en-US" sz="2700" b="1" i="1" dirty="0"/>
              <a:t> </a:t>
            </a:r>
          </a:p>
          <a:p>
            <a:pPr algn="just"/>
            <a:endParaRPr lang="en-US" sz="2800" dirty="0"/>
          </a:p>
        </p:txBody>
      </p:sp>
    </p:spTree>
    <p:extLst>
      <p:ext uri="{BB962C8B-B14F-4D97-AF65-F5344CB8AC3E}">
        <p14:creationId xmlns:p14="http://schemas.microsoft.com/office/powerpoint/2010/main" val="4194400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4000" b="1" i="1" u="sng" dirty="0"/>
              <a:t>Answer:</a:t>
            </a:r>
          </a:p>
          <a:p>
            <a:r>
              <a:rPr lang="en-US" sz="4000" b="1" i="1" dirty="0"/>
              <a:t>Yes.</a:t>
            </a:r>
          </a:p>
          <a:p>
            <a:r>
              <a:rPr lang="en-US" sz="4000" b="1" i="1" dirty="0"/>
              <a:t>Under the ADAAA, even if there are corrective measures to ameliorate the condition, it can still be considered a disability.</a:t>
            </a:r>
          </a:p>
          <a:p>
            <a:pPr marL="685800" lvl="3" indent="0">
              <a:buNone/>
            </a:pPr>
            <a:endParaRPr lang="en-US" sz="3000" b="1" i="1" dirty="0"/>
          </a:p>
          <a:p>
            <a:pPr marL="0" indent="0">
              <a:buNone/>
            </a:pPr>
            <a:endParaRPr lang="en-US" sz="2700" b="1" i="1" dirty="0"/>
          </a:p>
          <a:p>
            <a:pPr algn="just"/>
            <a:endParaRPr lang="en-US" sz="2800" dirty="0"/>
          </a:p>
        </p:txBody>
      </p:sp>
    </p:spTree>
    <p:extLst>
      <p:ext uri="{BB962C8B-B14F-4D97-AF65-F5344CB8AC3E}">
        <p14:creationId xmlns:p14="http://schemas.microsoft.com/office/powerpoint/2010/main" val="20244425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2700" dirty="0"/>
              <a:t>While employers are required to conduct an individualized assessment to determine if an employee is disabled, in its final rules, the EEOC has provided a list of impairments that “virtually always” constitute a disability leading to a “predictable assessment.”  </a:t>
            </a:r>
          </a:p>
          <a:p>
            <a:r>
              <a:rPr lang="en-US" sz="2700" dirty="0"/>
              <a:t>The list includes: </a:t>
            </a:r>
          </a:p>
          <a:p>
            <a:pPr lvl="1">
              <a:buFont typeface="Wingdings" panose="05000000000000000000" pitchFamily="2" charset="2"/>
              <a:buChar char="§"/>
            </a:pPr>
            <a:r>
              <a:rPr lang="en-US" sz="2500" b="1" dirty="0"/>
              <a:t>deafness</a:t>
            </a:r>
            <a:r>
              <a:rPr lang="en-US" sz="2500" dirty="0"/>
              <a:t>; </a:t>
            </a:r>
            <a:r>
              <a:rPr lang="en-US" sz="2500" b="1" dirty="0"/>
              <a:t>blindness; epilepsy; intellectual disabilities; partially or completely missing limbs or mobility impairments requiring the use of a wheelchair; autism; cerebral palsy; cancer; diabetes; HIV infection; multiple sclerosis; muscular dystrophy; major depressive disorder; bipolar disorder; post-traumatic stress disorder; obsessive compulsive disorder; and schizophrenia.</a:t>
            </a:r>
            <a:endParaRPr lang="en-US" sz="2500" dirty="0"/>
          </a:p>
          <a:p>
            <a:pPr lvl="3"/>
            <a:endParaRPr lang="en-US" sz="2700" dirty="0"/>
          </a:p>
          <a:p>
            <a:r>
              <a:rPr lang="en-US" sz="2700" dirty="0"/>
              <a:t> </a:t>
            </a:r>
          </a:p>
          <a:p>
            <a:pPr algn="just"/>
            <a:endParaRPr lang="en-US" sz="2800" dirty="0"/>
          </a:p>
        </p:txBody>
      </p:sp>
    </p:spTree>
    <p:extLst>
      <p:ext uri="{BB962C8B-B14F-4D97-AF65-F5344CB8AC3E}">
        <p14:creationId xmlns:p14="http://schemas.microsoft.com/office/powerpoint/2010/main" val="2044082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HOW CAN LEAVE BE TAKEN?</a:t>
            </a:r>
          </a:p>
        </p:txBody>
      </p:sp>
      <p:sp>
        <p:nvSpPr>
          <p:cNvPr id="4" name="Content Placeholder 3"/>
          <p:cNvSpPr>
            <a:spLocks noGrp="1"/>
          </p:cNvSpPr>
          <p:nvPr>
            <p:ph idx="1"/>
          </p:nvPr>
        </p:nvSpPr>
        <p:spPr>
          <a:xfrm>
            <a:off x="838200" y="1825624"/>
            <a:ext cx="10515600" cy="4561107"/>
          </a:xfrm>
        </p:spPr>
        <p:txBody>
          <a:bodyPr>
            <a:normAutofit fontScale="55000" lnSpcReduction="20000"/>
          </a:bodyPr>
          <a:lstStyle/>
          <a:p>
            <a:r>
              <a:rPr lang="en-US" sz="5500" dirty="0"/>
              <a:t>Leave can be taken consecutively (i.e., all at once), or intermittently (i.e., in increments) depending on the circumstances.</a:t>
            </a:r>
          </a:p>
          <a:p>
            <a:r>
              <a:rPr lang="en-US" sz="5500" dirty="0"/>
              <a:t>With respect to intermittent leave, employees can take intermittent leave for serious health conditions (either their own or covered family members) or, if allowed by the employer, for child care after the birth of a child or the placement of an adopted or foster child.</a:t>
            </a:r>
          </a:p>
          <a:p>
            <a:r>
              <a:rPr lang="en-US" sz="5500" dirty="0"/>
              <a:t>When scheduling planned medical treatments, employees must consult with the employer and make a reasonable effort to schedule treatments so as not to unduly disrupt the employer’s operations, subject to the approval of the employee’s health care provider. </a:t>
            </a:r>
          </a:p>
          <a:p>
            <a:endParaRPr lang="en-US" sz="3600" dirty="0"/>
          </a:p>
        </p:txBody>
      </p:sp>
    </p:spTree>
    <p:extLst>
      <p:ext uri="{BB962C8B-B14F-4D97-AF65-F5344CB8AC3E}">
        <p14:creationId xmlns:p14="http://schemas.microsoft.com/office/powerpoint/2010/main" val="4693525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4500" i="1" u="sng" dirty="0"/>
              <a:t>Question:</a:t>
            </a:r>
          </a:p>
          <a:p>
            <a:r>
              <a:rPr lang="en-US" sz="3500" b="1" i="1" dirty="0"/>
              <a:t>Ana is a police officer.  She goes in to HR to complain that the bulletproof vest she is mandated to wear is causing her a very bad rash.  Her doctor has advised she needs another kind of vest.  The vest issued by the PD costs $40 whereas the one recommended by the doctor costs $150.  Does the PD need to grant this request?</a:t>
            </a:r>
            <a:endParaRPr lang="en-US" sz="3500" dirty="0"/>
          </a:p>
        </p:txBody>
      </p:sp>
    </p:spTree>
    <p:extLst>
      <p:ext uri="{BB962C8B-B14F-4D97-AF65-F5344CB8AC3E}">
        <p14:creationId xmlns:p14="http://schemas.microsoft.com/office/powerpoint/2010/main" val="32783602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4500" i="1" u="sng" dirty="0"/>
              <a:t>Answer:</a:t>
            </a:r>
          </a:p>
          <a:p>
            <a:r>
              <a:rPr lang="en-US" sz="3500" b="1" i="1" dirty="0"/>
              <a:t>The Department only needs to provide a reasonable accommodation.  $140 may not be reasonable.  The interactive dialogue should be pursued to determine if there is a compromise.</a:t>
            </a:r>
            <a:endParaRPr lang="en-US" sz="3500" dirty="0"/>
          </a:p>
        </p:txBody>
      </p:sp>
    </p:spTree>
    <p:extLst>
      <p:ext uri="{BB962C8B-B14F-4D97-AF65-F5344CB8AC3E}">
        <p14:creationId xmlns:p14="http://schemas.microsoft.com/office/powerpoint/2010/main" val="36308058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3500" b="1" i="1" u="sng" dirty="0"/>
              <a:t>Question:</a:t>
            </a:r>
          </a:p>
          <a:p>
            <a:r>
              <a:rPr lang="en-US" sz="3500" b="1" i="1" dirty="0"/>
              <a:t>Montana works part-time for his employer.  He has a medical condition (i.e., cancer), which has required for him to be out of work for significant periods of time.  He is currently out on leave and has advised that he is unaware as to when he will be able to return as he has various pending medical treatments.  Is the employer required to allow him to be on leave?</a:t>
            </a:r>
            <a:endParaRPr lang="en-US" sz="3500" dirty="0"/>
          </a:p>
        </p:txBody>
      </p:sp>
    </p:spTree>
    <p:extLst>
      <p:ext uri="{BB962C8B-B14F-4D97-AF65-F5344CB8AC3E}">
        <p14:creationId xmlns:p14="http://schemas.microsoft.com/office/powerpoint/2010/main" val="25531870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AMERICANS WITH DISABILITIES ACT (“ADA”) &amp; ADA AMENDMENTS ACT</a:t>
            </a:r>
          </a:p>
        </p:txBody>
      </p:sp>
      <p:sp>
        <p:nvSpPr>
          <p:cNvPr id="3" name="Content Placeholder 2"/>
          <p:cNvSpPr>
            <a:spLocks noGrp="1"/>
          </p:cNvSpPr>
          <p:nvPr>
            <p:ph idx="1"/>
          </p:nvPr>
        </p:nvSpPr>
        <p:spPr/>
        <p:txBody>
          <a:bodyPr>
            <a:noAutofit/>
          </a:bodyPr>
          <a:lstStyle/>
          <a:p>
            <a:r>
              <a:rPr lang="en-US" sz="3500" b="1" i="1" u="sng" dirty="0"/>
              <a:t>Answer:</a:t>
            </a:r>
          </a:p>
          <a:p>
            <a:r>
              <a:rPr lang="en-US" sz="3500" b="1" i="1" dirty="0"/>
              <a:t>Yes.  He will need to be accommodated unless the accommodation will cause an undue burden.  An indefinite leave of absence is not required.</a:t>
            </a:r>
          </a:p>
          <a:p>
            <a:endParaRPr lang="en-US" sz="3500" b="1" i="1" dirty="0"/>
          </a:p>
        </p:txBody>
      </p:sp>
    </p:spTree>
    <p:extLst>
      <p:ext uri="{BB962C8B-B14F-4D97-AF65-F5344CB8AC3E}">
        <p14:creationId xmlns:p14="http://schemas.microsoft.com/office/powerpoint/2010/main" val="41882530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effectLst>
                  <a:outerShdw blurRad="38100" dist="38100" dir="2700000" algn="tl">
                    <a:srgbClr val="000000">
                      <a:alpha val="43137"/>
                    </a:srgbClr>
                  </a:outerShdw>
                </a:effectLst>
              </a:rPr>
              <a:t>QUESTIONS?</a:t>
            </a:r>
          </a:p>
        </p:txBody>
      </p:sp>
      <p:sp>
        <p:nvSpPr>
          <p:cNvPr id="3" name="Content Placeholder 2"/>
          <p:cNvSpPr>
            <a:spLocks noGrp="1"/>
          </p:cNvSpPr>
          <p:nvPr>
            <p:ph idx="1"/>
          </p:nvPr>
        </p:nvSpPr>
        <p:spPr/>
        <p:txBody>
          <a:bodyPr>
            <a:noAutofit/>
          </a:bodyPr>
          <a:lstStyle/>
          <a:p>
            <a:endParaRPr lang="en-US" sz="3500" b="1" i="1" dirty="0"/>
          </a:p>
        </p:txBody>
      </p:sp>
    </p:spTree>
    <p:extLst>
      <p:ext uri="{BB962C8B-B14F-4D97-AF65-F5344CB8AC3E}">
        <p14:creationId xmlns:p14="http://schemas.microsoft.com/office/powerpoint/2010/main" val="2107038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WHEN CAN I TAKE LEAVE UNDER THE FMLA?</a:t>
            </a:r>
          </a:p>
        </p:txBody>
      </p:sp>
      <p:sp>
        <p:nvSpPr>
          <p:cNvPr id="4" name="Content Placeholder 3"/>
          <p:cNvSpPr>
            <a:spLocks noGrp="1"/>
          </p:cNvSpPr>
          <p:nvPr>
            <p:ph idx="1"/>
          </p:nvPr>
        </p:nvSpPr>
        <p:spPr/>
        <p:txBody>
          <a:bodyPr>
            <a:normAutofit/>
          </a:bodyPr>
          <a:lstStyle/>
          <a:p>
            <a:r>
              <a:rPr lang="en-US" sz="4400" dirty="0"/>
              <a:t>to care for a newborn child </a:t>
            </a:r>
          </a:p>
          <a:p>
            <a:r>
              <a:rPr lang="en-US" sz="4400" dirty="0"/>
              <a:t>to care for a child placed with the employee for adoption or foster care </a:t>
            </a:r>
          </a:p>
          <a:p>
            <a:r>
              <a:rPr lang="en-US" sz="4400" dirty="0"/>
              <a:t>to care for your parent, spouse, son, or daughter with a serious health condition </a:t>
            </a:r>
          </a:p>
          <a:p>
            <a:pPr marL="0" indent="0">
              <a:buNone/>
            </a:pPr>
            <a:endParaRPr lang="en-US" sz="4400" dirty="0"/>
          </a:p>
          <a:p>
            <a:endParaRPr lang="en-US" sz="3600" dirty="0"/>
          </a:p>
        </p:txBody>
      </p:sp>
    </p:spTree>
    <p:extLst>
      <p:ext uri="{BB962C8B-B14F-4D97-AF65-F5344CB8AC3E}">
        <p14:creationId xmlns:p14="http://schemas.microsoft.com/office/powerpoint/2010/main" val="60293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WHEN CAN I TAKE LEAVE UNDER THE FMLA?</a:t>
            </a:r>
          </a:p>
        </p:txBody>
      </p:sp>
      <p:sp>
        <p:nvSpPr>
          <p:cNvPr id="4" name="Content Placeholder 3"/>
          <p:cNvSpPr>
            <a:spLocks noGrp="1"/>
          </p:cNvSpPr>
          <p:nvPr>
            <p:ph idx="1"/>
          </p:nvPr>
        </p:nvSpPr>
        <p:spPr/>
        <p:txBody>
          <a:bodyPr>
            <a:normAutofit/>
          </a:bodyPr>
          <a:lstStyle/>
          <a:p>
            <a:r>
              <a:rPr lang="en-US" sz="4400" dirty="0"/>
              <a:t>because your own serious health condition makes you unable to perform the essential functions of your position.  This includes any period of incapacity due to pregnancy, prenatal medical care or childbirth that makes you unable to perform one or more of the essential functions of your job.</a:t>
            </a:r>
          </a:p>
          <a:p>
            <a:endParaRPr lang="en-US" sz="3600" dirty="0"/>
          </a:p>
        </p:txBody>
      </p:sp>
    </p:spTree>
    <p:extLst>
      <p:ext uri="{BB962C8B-B14F-4D97-AF65-F5344CB8AC3E}">
        <p14:creationId xmlns:p14="http://schemas.microsoft.com/office/powerpoint/2010/main" val="325609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WILL I BE PAID DURING FMLA LEAVE?</a:t>
            </a:r>
          </a:p>
        </p:txBody>
      </p:sp>
      <p:sp>
        <p:nvSpPr>
          <p:cNvPr id="4" name="Content Placeholder 3"/>
          <p:cNvSpPr>
            <a:spLocks noGrp="1"/>
          </p:cNvSpPr>
          <p:nvPr>
            <p:ph idx="1"/>
          </p:nvPr>
        </p:nvSpPr>
        <p:spPr/>
        <p:txBody>
          <a:bodyPr>
            <a:normAutofit fontScale="92500" lnSpcReduction="10000"/>
          </a:bodyPr>
          <a:lstStyle/>
          <a:p>
            <a:r>
              <a:rPr lang="en-US" sz="4400" dirty="0"/>
              <a:t>FMLA leave is unpaid.</a:t>
            </a:r>
          </a:p>
          <a:p>
            <a:r>
              <a:rPr lang="en-US" sz="4400" dirty="0"/>
              <a:t>However, if you have accrued leave time, you use that to get paid.</a:t>
            </a:r>
          </a:p>
          <a:p>
            <a:r>
              <a:rPr lang="en-US" sz="4400" dirty="0"/>
              <a:t>Many FMLA leave policies require that you use all accrued time during FMLA leave.</a:t>
            </a:r>
          </a:p>
          <a:p>
            <a:r>
              <a:rPr lang="en-US" sz="4400" dirty="0"/>
              <a:t>Check with HR if anything in contract provides additional benefits for union members</a:t>
            </a:r>
          </a:p>
          <a:p>
            <a:endParaRPr lang="en-US" sz="3600" dirty="0"/>
          </a:p>
        </p:txBody>
      </p:sp>
    </p:spTree>
    <p:extLst>
      <p:ext uri="{BB962C8B-B14F-4D97-AF65-F5344CB8AC3E}">
        <p14:creationId xmlns:p14="http://schemas.microsoft.com/office/powerpoint/2010/main" val="148549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WHAT HAPPENS TO MY BENEFITS DURING LEAVE?</a:t>
            </a:r>
          </a:p>
        </p:txBody>
      </p:sp>
      <p:sp>
        <p:nvSpPr>
          <p:cNvPr id="4" name="Content Placeholder 3"/>
          <p:cNvSpPr>
            <a:spLocks noGrp="1"/>
          </p:cNvSpPr>
          <p:nvPr>
            <p:ph idx="1"/>
          </p:nvPr>
        </p:nvSpPr>
        <p:spPr/>
        <p:txBody>
          <a:bodyPr>
            <a:normAutofit fontScale="92500" lnSpcReduction="10000"/>
          </a:bodyPr>
          <a:lstStyle/>
          <a:p>
            <a:pPr algn="just"/>
            <a:r>
              <a:rPr lang="en-US" sz="4400" dirty="0"/>
              <a:t>Insurance benefits continue during FMLA leave on the same terms as if you had continued to work. If family member coverage is provided to you, it will be maintained during the FMLA leave. </a:t>
            </a:r>
          </a:p>
          <a:p>
            <a:pPr algn="just"/>
            <a:r>
              <a:rPr lang="en-US" sz="4400" dirty="0"/>
              <a:t>You must continue to make any normal contributions to the cost of the health insurance premiums.</a:t>
            </a:r>
            <a:endParaRPr lang="en-US" sz="3600" dirty="0"/>
          </a:p>
        </p:txBody>
      </p:sp>
    </p:spTree>
    <p:extLst>
      <p:ext uri="{BB962C8B-B14F-4D97-AF65-F5344CB8AC3E}">
        <p14:creationId xmlns:p14="http://schemas.microsoft.com/office/powerpoint/2010/main" val="1986058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1549</TotalTime>
  <Words>3076</Words>
  <Application>Microsoft Office PowerPoint</Application>
  <PresentationFormat>Widescreen</PresentationFormat>
  <Paragraphs>204</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Calibri Light</vt:lpstr>
      <vt:lpstr>Wingdings</vt:lpstr>
      <vt:lpstr>Office Theme</vt:lpstr>
      <vt:lpstr>HANDLING EMPLOYEE MEDICAL ISSUES</vt:lpstr>
      <vt:lpstr>THE FAMILY AND MEDICAL LEAVE ACT (“FMLA”).  What is it?</vt:lpstr>
      <vt:lpstr>When is an employee eligible for FMLA leave?</vt:lpstr>
      <vt:lpstr>HOW MUCH LEAVE IS AN EMPLOYEE ALLOWED UNDER FMLA?</vt:lpstr>
      <vt:lpstr>HOW CAN LEAVE BE TAKEN?</vt:lpstr>
      <vt:lpstr>WHEN CAN I TAKE LEAVE UNDER THE FMLA?</vt:lpstr>
      <vt:lpstr>WHEN CAN I TAKE LEAVE UNDER THE FMLA?</vt:lpstr>
      <vt:lpstr>WILL I BE PAID DURING FMLA LEAVE?</vt:lpstr>
      <vt:lpstr>WHAT HAPPENS TO MY BENEFITS DURING LEAVE?</vt:lpstr>
      <vt:lpstr>WHAT HAPPENS WHEN FMLA LEAVE IS FINISHED?</vt:lpstr>
      <vt:lpstr>CAN AN EMPLOYEE BE HIRED TEMPORARILY TO PERFORM YOUR JOB WHILE YOU ARE ON FMLA LEAVE?</vt:lpstr>
      <vt:lpstr>THE FAMILY AND MEDICAL LEAVE ACT</vt:lpstr>
      <vt:lpstr>THE FAMILY AND MEDICAL LEAVE ACT</vt:lpstr>
      <vt:lpstr>THE FAMILY AND MEDICAL LEAVE ACT</vt:lpstr>
      <vt:lpstr>THE FAMILY AND MEDICAL LEAVE ACT</vt:lpstr>
      <vt:lpstr>THE FAMILY AND MEDICAL LEAVE ACT</vt:lpstr>
      <vt:lpstr>THE FAMILY AND MEDICAL LEAVE ACT</vt:lpstr>
      <vt:lpstr>THE FAMILY AND MEDICAL LEAVE ACT</vt:lpstr>
      <vt:lpstr>THE FAMILY AND MEDICAL LEAVE ACT</vt:lpstr>
      <vt:lpstr>THE FAMILY AND MEDICAL LEAVE ACT</vt:lpstr>
      <vt:lpstr>THE FAMILY AND MEDICAL LEAVE ACT</vt:lpstr>
      <vt:lpstr>THE FAMILY AND MEDICAL LEAVE ACT</vt:lpstr>
      <vt:lpstr>THE FAMILY AND MEDICAL LEAVE ACT</vt:lpstr>
      <vt:lpstr>A WORD ABOUT SICK LEAVE</vt:lpstr>
      <vt:lpstr>A WORD ABOUT SICK LEAVE</vt:lpstr>
      <vt:lpstr>THE AMERICANS WITH DISABILITIES ACT (“ADA”)</vt:lpstr>
      <vt:lpstr>THE AMERICANS WITH DISABILITIES ACT (“ADA”)</vt:lpstr>
      <vt:lpstr>THE AMERICANS WITH DISABILITIES ACT (“ADA”)</vt:lpstr>
      <vt:lpstr>THE AMERICANS WITH DISABILITIES ACT (“ADA”)</vt:lpstr>
      <vt:lpstr>THE AMERICANS WITH DISABILITIES ACT (“ADA”)</vt:lpstr>
      <vt:lpstr>THE AMERICANS WITH DISABILITIES ACT (“ADA”)</vt:lpstr>
      <vt:lpstr>THE AMERICANS WITH DISABILITIES ACT (“ADA”) AMENDMENTS ACT</vt:lpstr>
      <vt:lpstr>THE AMERICANS WITH DISABILITIES ACT (“ADA”) AMENDMENTS ACT</vt:lpstr>
      <vt:lpstr>THE AMERICANS WITH DISABILITIES ACT (“ADA”) AMENDMENTS ACT</vt:lpstr>
      <vt:lpstr>THE AMERICANS WITH DISABILITIES ACT (“ADA”) AMENDMENTS ACT</vt:lpstr>
      <vt:lpstr>THE AMERICANS WITH DISABILITIES ACT (“ADA”) &amp; ADA AMENDMENTS ACT</vt:lpstr>
      <vt:lpstr>THE AMERICANS WITH DISABILITIES ACT (“ADA”) &amp; ADA AMENDMENTS ACT</vt:lpstr>
      <vt:lpstr>THE AMERICANS WITH DISABILITIES ACT (“ADA”) AMENDMENTS ACT</vt:lpstr>
      <vt:lpstr>THE AMERICANS WITH DISABILITIES ACT (“ADA”) AMENDMENTS ACT</vt:lpstr>
      <vt:lpstr>THE AMERICANS WITH DISABILITIES ACT (“ADA”) AMENDMENTS ACT</vt:lpstr>
      <vt:lpstr>THE AMERICANS WITH DISABILITIES ACT (“ADA”) AMENDMENTS ACT</vt:lpstr>
      <vt:lpstr>THE AMERICANS WITH DISABILITIES ACT (“ADA”) AMENDMENTS ACT</vt:lpstr>
      <vt:lpstr>THE AMERICANS WITH DISABILITIES ACT (“ADA”) AMENDMENTS ACT</vt:lpstr>
      <vt:lpstr>THE AMERICANS WITH DISABILITIES ACT (“ADA”) AMENDMENTS ACT</vt:lpstr>
      <vt:lpstr>THE AMERICANS WITH DISABILITIES ACT (“ADA”) AMENDMENTS ACT</vt:lpstr>
      <vt:lpstr>THE AMERICANS WITH DISABILITIES ACT (“ADA”) AMENDMENTS ACT</vt:lpstr>
      <vt:lpstr>THE AMERICANS WITH DISABILITIES ACT (“ADA”) &amp; ADA AMENDMENTS ACT</vt:lpstr>
      <vt:lpstr>THE AMERICANS WITH DISABILITIES ACT (“ADA”) &amp; ADA AMENDMENTS ACT</vt:lpstr>
      <vt:lpstr>THE AMERICANS WITH DISABILITIES ACT (“ADA”) &amp; ADA AMENDMENTS ACT</vt:lpstr>
      <vt:lpstr>THE AMERICANS WITH DISABILITIES ACT (“ADA”) &amp; ADA AMENDMENTS ACT</vt:lpstr>
      <vt:lpstr>THE AMERICANS WITH DISABILITIES ACT (“ADA”) &amp; ADA AMENDMENTS ACT</vt:lpstr>
      <vt:lpstr>THE AMERICANS WITH DISABILITIES ACT (“ADA”) &amp; ADA AMENDMENTS ACT</vt:lpstr>
      <vt:lpstr>THE AMERICANS WITH DISABILITIES ACT (“ADA”) &amp; ADA AMENDMENTS ACT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Sm</dc:creator>
  <cp:lastModifiedBy>Friedman, Babette</cp:lastModifiedBy>
  <cp:revision>69</cp:revision>
  <dcterms:created xsi:type="dcterms:W3CDTF">2021-08-05T22:44:56Z</dcterms:created>
  <dcterms:modified xsi:type="dcterms:W3CDTF">2022-05-16T17:18:40Z</dcterms:modified>
</cp:coreProperties>
</file>