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0" r:id="rId1"/>
  </p:sldMasterIdLst>
  <p:handoutMasterIdLst>
    <p:handoutMasterId r:id="rId101"/>
  </p:handoutMasterIdLst>
  <p:sldIdLst>
    <p:sldId id="258" r:id="rId2"/>
    <p:sldId id="257" r:id="rId3"/>
    <p:sldId id="259" r:id="rId4"/>
    <p:sldId id="260" r:id="rId5"/>
    <p:sldId id="261" r:id="rId6"/>
    <p:sldId id="290" r:id="rId7"/>
    <p:sldId id="374" r:id="rId8"/>
    <p:sldId id="295" r:id="rId9"/>
    <p:sldId id="262" r:id="rId10"/>
    <p:sldId id="263" r:id="rId11"/>
    <p:sldId id="265" r:id="rId12"/>
    <p:sldId id="267" r:id="rId13"/>
    <p:sldId id="268" r:id="rId14"/>
    <p:sldId id="305" r:id="rId15"/>
    <p:sldId id="291" r:id="rId16"/>
    <p:sldId id="318" r:id="rId17"/>
    <p:sldId id="306" r:id="rId18"/>
    <p:sldId id="269" r:id="rId19"/>
    <p:sldId id="324" r:id="rId20"/>
    <p:sldId id="270" r:id="rId21"/>
    <p:sldId id="320" r:id="rId22"/>
    <p:sldId id="321" r:id="rId23"/>
    <p:sldId id="275" r:id="rId24"/>
    <p:sldId id="276" r:id="rId25"/>
    <p:sldId id="340" r:id="rId26"/>
    <p:sldId id="343" r:id="rId27"/>
    <p:sldId id="344" r:id="rId28"/>
    <p:sldId id="342" r:id="rId29"/>
    <p:sldId id="356" r:id="rId30"/>
    <p:sldId id="271" r:id="rId31"/>
    <p:sldId id="331" r:id="rId32"/>
    <p:sldId id="333" r:id="rId33"/>
    <p:sldId id="334" r:id="rId34"/>
    <p:sldId id="332" r:id="rId35"/>
    <p:sldId id="335" r:id="rId36"/>
    <p:sldId id="357" r:id="rId37"/>
    <p:sldId id="312" r:id="rId38"/>
    <p:sldId id="350" r:id="rId39"/>
    <p:sldId id="294" r:id="rId40"/>
    <p:sldId id="310" r:id="rId41"/>
    <p:sldId id="375" r:id="rId42"/>
    <p:sldId id="313" r:id="rId43"/>
    <p:sldId id="338" r:id="rId44"/>
    <p:sldId id="358" r:id="rId45"/>
    <p:sldId id="351" r:id="rId46"/>
    <p:sldId id="308" r:id="rId47"/>
    <p:sldId id="373" r:id="rId48"/>
    <p:sldId id="359" r:id="rId49"/>
    <p:sldId id="353" r:id="rId50"/>
    <p:sldId id="360" r:id="rId51"/>
    <p:sldId id="352" r:id="rId52"/>
    <p:sldId id="361" r:id="rId53"/>
    <p:sldId id="272" r:id="rId54"/>
    <p:sldId id="273" r:id="rId55"/>
    <p:sldId id="274" r:id="rId56"/>
    <p:sldId id="316" r:id="rId57"/>
    <p:sldId id="328" r:id="rId58"/>
    <p:sldId id="329" r:id="rId59"/>
    <p:sldId id="330" r:id="rId60"/>
    <p:sldId id="277" r:id="rId61"/>
    <p:sldId id="278" r:id="rId62"/>
    <p:sldId id="297" r:id="rId63"/>
    <p:sldId id="298" r:id="rId64"/>
    <p:sldId id="292" r:id="rId65"/>
    <p:sldId id="299" r:id="rId66"/>
    <p:sldId id="300" r:id="rId67"/>
    <p:sldId id="293" r:id="rId68"/>
    <p:sldId id="279" r:id="rId69"/>
    <p:sldId id="281" r:id="rId70"/>
    <p:sldId id="311" r:id="rId71"/>
    <p:sldId id="280" r:id="rId72"/>
    <p:sldId id="282" r:id="rId73"/>
    <p:sldId id="362" r:id="rId74"/>
    <p:sldId id="283" r:id="rId75"/>
    <p:sldId id="286" r:id="rId76"/>
    <p:sldId id="307" r:id="rId77"/>
    <p:sldId id="337" r:id="rId78"/>
    <p:sldId id="363" r:id="rId79"/>
    <p:sldId id="345" r:id="rId80"/>
    <p:sldId id="346" r:id="rId81"/>
    <p:sldId id="364" r:id="rId82"/>
    <p:sldId id="349" r:id="rId83"/>
    <p:sldId id="347" r:id="rId84"/>
    <p:sldId id="348" r:id="rId85"/>
    <p:sldId id="288" r:id="rId86"/>
    <p:sldId id="289" r:id="rId87"/>
    <p:sldId id="369" r:id="rId88"/>
    <p:sldId id="377" r:id="rId89"/>
    <p:sldId id="376" r:id="rId90"/>
    <p:sldId id="365" r:id="rId91"/>
    <p:sldId id="315" r:id="rId92"/>
    <p:sldId id="367" r:id="rId93"/>
    <p:sldId id="336" r:id="rId94"/>
    <p:sldId id="368" r:id="rId95"/>
    <p:sldId id="366" r:id="rId96"/>
    <p:sldId id="314" r:id="rId97"/>
    <p:sldId id="370" r:id="rId98"/>
    <p:sldId id="371" r:id="rId99"/>
    <p:sldId id="372" r:id="rId10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4" d="100"/>
          <a:sy n="74" d="100"/>
        </p:scale>
        <p:origin x="-1066" y="-1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B4A9B1ED-4C89-432C-9F0C-DC4AA9E5948E}" type="datetimeFigureOut">
              <a:rPr lang="en-US" smtClean="0"/>
              <a:pPr/>
              <a:t>7/25/2017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F85A88-10E9-4175-BC80-23004D2887C6}" type="slidenum">
              <a:rPr lang="en-US" smtClean="0"/>
              <a:pPr/>
              <a:t>‹#›</a:t>
            </a:fld>
            <a:endParaRPr lang="en-US"/>
          </a:p>
        </p:txBody>
      </p:sp>
    </p:spTree>
    <p:extLst>
      <p:ext uri="{BB962C8B-B14F-4D97-AF65-F5344CB8AC3E}">
        <p14:creationId xmlns:p14="http://schemas.microsoft.com/office/powerpoint/2010/main" val="25419014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43DF8-65BD-47BF-9100-76EC48B7678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C76319-C61A-458C-8005-FB6861208D61}" type="datetimeFigureOut">
              <a:rPr lang="en-US" smtClean="0"/>
              <a:pPr/>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5C43DF8-65BD-47BF-9100-76EC48B7678A}"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C76319-C61A-458C-8005-FB6861208D61}" type="datetimeFigureOut">
              <a:rPr lang="en-US" smtClean="0"/>
              <a:pPr/>
              <a:t>7/25/2017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C43DF8-65BD-47BF-9100-76EC48B7678A}"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5505450" y="9158288"/>
            <a:ext cx="7096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5000">
                <a:solidFill>
                  <a:schemeClr val="bg1"/>
                </a:solidFill>
                <a:latin typeface="Arial" pitchFamily="34" charset="0"/>
                <a:ea typeface="ＭＳ Ｐゴシック" pitchFamily="34" charset="-128"/>
              </a:defRPr>
            </a:lvl1pPr>
            <a:lvl2pPr marL="742950" indent="-285750" eaLnBrk="0" hangingPunct="0">
              <a:defRPr sz="5000">
                <a:solidFill>
                  <a:schemeClr val="bg1"/>
                </a:solidFill>
                <a:latin typeface="Arial" pitchFamily="34" charset="0"/>
                <a:ea typeface="ＭＳ Ｐゴシック" pitchFamily="34" charset="-128"/>
              </a:defRPr>
            </a:lvl2pPr>
            <a:lvl3pPr marL="1143000" indent="-228600" eaLnBrk="0" hangingPunct="0">
              <a:defRPr sz="5000">
                <a:solidFill>
                  <a:schemeClr val="bg1"/>
                </a:solidFill>
                <a:latin typeface="Arial" pitchFamily="34" charset="0"/>
                <a:ea typeface="ＭＳ Ｐゴシック" pitchFamily="34" charset="-128"/>
              </a:defRPr>
            </a:lvl3pPr>
            <a:lvl4pPr marL="1600200" indent="-228600" eaLnBrk="0" hangingPunct="0">
              <a:defRPr sz="5000">
                <a:solidFill>
                  <a:schemeClr val="bg1"/>
                </a:solidFill>
                <a:latin typeface="Arial" pitchFamily="34" charset="0"/>
                <a:ea typeface="ＭＳ Ｐゴシック" pitchFamily="34" charset="-128"/>
              </a:defRPr>
            </a:lvl4pPr>
            <a:lvl5pPr marL="2057400" indent="-228600" eaLnBrk="0" hangingPunct="0">
              <a:defRPr sz="5000">
                <a:solidFill>
                  <a:schemeClr val="bg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5000">
                <a:solidFill>
                  <a:schemeClr val="bg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5000">
                <a:solidFill>
                  <a:schemeClr val="bg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5000">
                <a:solidFill>
                  <a:schemeClr val="bg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5000">
                <a:solidFill>
                  <a:schemeClr val="bg1"/>
                </a:solidFill>
                <a:latin typeface="Arial" pitchFamily="34" charset="0"/>
                <a:ea typeface="ＭＳ Ｐゴシック" pitchFamily="34" charset="-128"/>
              </a:defRPr>
            </a:lvl9pPr>
          </a:lstStyle>
          <a:p>
            <a:pPr algn="l" eaLnBrk="1" hangingPunct="1">
              <a:defRPr/>
            </a:pPr>
            <a:r>
              <a:rPr lang="en-US" altLang="en-US" sz="3200" b="1" spc="300" dirty="0" smtClean="0">
                <a:solidFill>
                  <a:srgbClr val="FFFF00"/>
                </a:solidFill>
                <a:effectLst>
                  <a:outerShdw blurRad="38100" dist="38100" dir="2700000" algn="tl">
                    <a:srgbClr val="000000">
                      <a:alpha val="43137"/>
                    </a:srgbClr>
                  </a:outerShdw>
                </a:effectLst>
              </a:rPr>
              <a:t>www.hrfloridaconference.org</a:t>
            </a:r>
          </a:p>
        </p:txBody>
      </p:sp>
      <p:pic>
        <p:nvPicPr>
          <p:cNvPr id="9" name="Picture 7" descr="LOGOS.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850" y="8170863"/>
            <a:ext cx="3535363"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1"/>
          <p:cNvSpPr>
            <a:spLocks noGrp="1"/>
          </p:cNvSpPr>
          <p:nvPr>
            <p:ph type="ctrTitle"/>
          </p:nvPr>
        </p:nvSpPr>
        <p:spPr>
          <a:xfrm>
            <a:off x="648222" y="952978"/>
            <a:ext cx="7772400" cy="1470025"/>
          </a:xfrm>
        </p:spPr>
        <p:txBody>
          <a:bodyPr>
            <a:noAutofit/>
          </a:bodyPr>
          <a:lstStyle/>
          <a:p>
            <a:pPr algn="ctr"/>
            <a:r>
              <a:rPr lang="en-US" dirty="0" smtClean="0">
                <a:solidFill>
                  <a:schemeClr val="accent2"/>
                </a:solidFill>
                <a:effectLst>
                  <a:outerShdw blurRad="38100" dist="38100" dir="2700000" algn="tl">
                    <a:srgbClr val="000000">
                      <a:alpha val="43137"/>
                    </a:srgbClr>
                  </a:outerShdw>
                </a:effectLst>
              </a:rPr>
              <a:t>When Does Eccentric Become Dangerous?</a:t>
            </a:r>
            <a:endParaRPr lang="en-US" dirty="0">
              <a:solidFill>
                <a:schemeClr val="accent2"/>
              </a:solidFill>
              <a:effectLst>
                <a:outerShdw blurRad="38100" dist="38100" dir="2700000" algn="tl">
                  <a:srgbClr val="000000">
                    <a:alpha val="43137"/>
                  </a:srgbClr>
                </a:outerShdw>
              </a:effectLst>
            </a:endParaRPr>
          </a:p>
        </p:txBody>
      </p:sp>
      <p:sp>
        <p:nvSpPr>
          <p:cNvPr id="13" name="Subtitle 12"/>
          <p:cNvSpPr>
            <a:spLocks noGrp="1"/>
          </p:cNvSpPr>
          <p:nvPr>
            <p:ph type="subTitle" idx="1"/>
          </p:nvPr>
        </p:nvSpPr>
        <p:spPr>
          <a:xfrm>
            <a:off x="1346548" y="2495811"/>
            <a:ext cx="6400800" cy="1752600"/>
          </a:xfrm>
        </p:spPr>
        <p:txBody>
          <a:bodyPr>
            <a:normAutofit/>
          </a:bodyPr>
          <a:lstStyle/>
          <a:p>
            <a:pPr algn="ctr"/>
            <a:r>
              <a:rPr lang="en-US" sz="3600" dirty="0" smtClean="0">
                <a:solidFill>
                  <a:schemeClr val="tx2"/>
                </a:solidFill>
                <a:latin typeface="Berylium" pitchFamily="2" charset="0"/>
              </a:rPr>
              <a:t>Using Fitness-for-Duty Exams to Address Mental Illness in the Workplace</a:t>
            </a:r>
            <a:endParaRPr lang="en-US" sz="3600" dirty="0">
              <a:solidFill>
                <a:schemeClr val="tx2"/>
              </a:solidFill>
              <a:latin typeface="Berylium" pitchFamily="2" charset="0"/>
            </a:endParaRPr>
          </a:p>
        </p:txBody>
      </p:sp>
      <p:sp>
        <p:nvSpPr>
          <p:cNvPr id="14" name="TextBox 13"/>
          <p:cNvSpPr txBox="1"/>
          <p:nvPr/>
        </p:nvSpPr>
        <p:spPr>
          <a:xfrm>
            <a:off x="1741118" y="4659682"/>
            <a:ext cx="5486400" cy="1015663"/>
          </a:xfrm>
          <a:prstGeom prst="rect">
            <a:avLst/>
          </a:prstGeom>
          <a:noFill/>
        </p:spPr>
        <p:txBody>
          <a:bodyPr wrap="square" rtlCol="0">
            <a:spAutoFit/>
          </a:bodyPr>
          <a:lstStyle/>
          <a:p>
            <a:pPr algn="ctr"/>
            <a:r>
              <a:rPr lang="en-US" sz="2400" b="1" dirty="0" smtClean="0">
                <a:solidFill>
                  <a:schemeClr val="bg1"/>
                </a:solidFill>
                <a:latin typeface="Constantia" pitchFamily="18" charset="0"/>
              </a:rPr>
              <a:t>Sacha Dyson</a:t>
            </a:r>
          </a:p>
          <a:p>
            <a:pPr algn="ctr"/>
            <a:r>
              <a:rPr lang="en-US" dirty="0" smtClean="0">
                <a:solidFill>
                  <a:schemeClr val="bg1"/>
                </a:solidFill>
                <a:latin typeface="Constantia" pitchFamily="18" charset="0"/>
              </a:rPr>
              <a:t>Thompson, Sizemore, Gonzalez &amp; Hearing, P.A.</a:t>
            </a:r>
          </a:p>
          <a:p>
            <a:pPr algn="ctr"/>
            <a:r>
              <a:rPr lang="en-US" dirty="0" smtClean="0">
                <a:solidFill>
                  <a:schemeClr val="bg1"/>
                </a:solidFill>
                <a:latin typeface="Constantia" pitchFamily="18" charset="0"/>
              </a:rPr>
              <a:t>sdyson@tsghlaw.com</a:t>
            </a:r>
            <a:endParaRPr lang="en-US" dirty="0">
              <a:solidFill>
                <a:schemeClr val="bg1"/>
              </a:solidFill>
              <a:latin typeface="Constantia" pitchFamily="18" charset="0"/>
            </a:endParaRPr>
          </a:p>
        </p:txBody>
      </p:sp>
    </p:spTree>
    <p:extLst>
      <p:ext uri="{BB962C8B-B14F-4D97-AF65-F5344CB8AC3E}">
        <p14:creationId xmlns:p14="http://schemas.microsoft.com/office/powerpoint/2010/main" val="3893831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091" y="1362373"/>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45168" y="1020596"/>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The Alphabet Soup</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493294" y="2454443"/>
            <a:ext cx="4038600" cy="3874168"/>
          </a:xfrm>
        </p:spPr>
        <p:txBody>
          <a:bodyPr>
            <a:normAutofit fontScale="92500" lnSpcReduction="20000"/>
          </a:bodyPr>
          <a:lstStyle/>
          <a:p>
            <a:r>
              <a:rPr lang="en-US" dirty="0" smtClean="0">
                <a:solidFill>
                  <a:schemeClr val="tx2"/>
                </a:solidFill>
              </a:rPr>
              <a:t>ADA</a:t>
            </a:r>
          </a:p>
          <a:p>
            <a:pPr lvl="1"/>
            <a:r>
              <a:rPr lang="en-US" dirty="0" smtClean="0">
                <a:solidFill>
                  <a:schemeClr val="tx2"/>
                </a:solidFill>
              </a:rPr>
              <a:t>Actual disability and accommodations</a:t>
            </a:r>
          </a:p>
          <a:p>
            <a:pPr lvl="1"/>
            <a:r>
              <a:rPr lang="en-US" dirty="0" smtClean="0">
                <a:solidFill>
                  <a:schemeClr val="tx2"/>
                </a:solidFill>
              </a:rPr>
              <a:t>Perceived disability</a:t>
            </a:r>
          </a:p>
          <a:p>
            <a:pPr lvl="1"/>
            <a:r>
              <a:rPr lang="en-US" dirty="0" smtClean="0">
                <a:solidFill>
                  <a:schemeClr val="tx2"/>
                </a:solidFill>
              </a:rPr>
              <a:t>Restrictions on medical examinations and inquiries</a:t>
            </a:r>
          </a:p>
          <a:p>
            <a:pPr lvl="1"/>
            <a:r>
              <a:rPr lang="en-US" dirty="0" smtClean="0">
                <a:solidFill>
                  <a:schemeClr val="tx2"/>
                </a:solidFill>
              </a:rPr>
              <a:t>Confidentiality of medical records</a:t>
            </a:r>
          </a:p>
          <a:p>
            <a:r>
              <a:rPr lang="en-US" dirty="0" smtClean="0">
                <a:solidFill>
                  <a:schemeClr val="tx2"/>
                </a:solidFill>
              </a:rPr>
              <a:t>GINA</a:t>
            </a:r>
          </a:p>
          <a:p>
            <a:r>
              <a:rPr lang="en-US" dirty="0" smtClean="0">
                <a:solidFill>
                  <a:schemeClr val="tx2"/>
                </a:solidFill>
              </a:rPr>
              <a:t>FMLA</a:t>
            </a:r>
          </a:p>
          <a:p>
            <a:endParaRPr lang="en-US" dirty="0" smtClean="0">
              <a:solidFill>
                <a:schemeClr val="tx2"/>
              </a:solidFill>
            </a:endParaRPr>
          </a:p>
        </p:txBody>
      </p:sp>
      <p:sp>
        <p:nvSpPr>
          <p:cNvPr id="6" name="Content Placeholder 5"/>
          <p:cNvSpPr>
            <a:spLocks noGrp="1"/>
          </p:cNvSpPr>
          <p:nvPr>
            <p:ph sz="half" idx="2"/>
          </p:nvPr>
        </p:nvSpPr>
        <p:spPr>
          <a:xfrm>
            <a:off x="4612105" y="2418347"/>
            <a:ext cx="4038600" cy="3898231"/>
          </a:xfrm>
        </p:spPr>
        <p:txBody>
          <a:bodyPr>
            <a:normAutofit fontScale="92500" lnSpcReduction="20000"/>
          </a:bodyPr>
          <a:lstStyle/>
          <a:p>
            <a:r>
              <a:rPr lang="en-US" dirty="0" smtClean="0">
                <a:solidFill>
                  <a:schemeClr val="tx2"/>
                </a:solidFill>
              </a:rPr>
              <a:t>OSHA</a:t>
            </a:r>
          </a:p>
          <a:p>
            <a:r>
              <a:rPr lang="en-US" dirty="0" smtClean="0">
                <a:solidFill>
                  <a:schemeClr val="tx2"/>
                </a:solidFill>
              </a:rPr>
              <a:t>Common law negligence</a:t>
            </a:r>
          </a:p>
          <a:p>
            <a:r>
              <a:rPr lang="en-US" dirty="0" smtClean="0">
                <a:solidFill>
                  <a:schemeClr val="tx2"/>
                </a:solidFill>
              </a:rPr>
              <a:t>Title VII </a:t>
            </a:r>
          </a:p>
          <a:p>
            <a:pPr lvl="1"/>
            <a:r>
              <a:rPr lang="en-US" dirty="0" smtClean="0">
                <a:solidFill>
                  <a:schemeClr val="tx2"/>
                </a:solidFill>
              </a:rPr>
              <a:t>Limitations on background checks</a:t>
            </a:r>
          </a:p>
          <a:p>
            <a:pPr lvl="1"/>
            <a:r>
              <a:rPr lang="en-US" dirty="0" smtClean="0">
                <a:solidFill>
                  <a:schemeClr val="tx2"/>
                </a:solidFill>
              </a:rPr>
              <a:t>Hostile work environment claims</a:t>
            </a:r>
          </a:p>
          <a:p>
            <a:r>
              <a:rPr lang="en-US" dirty="0" smtClean="0">
                <a:solidFill>
                  <a:schemeClr val="tx2"/>
                </a:solidFill>
              </a:rPr>
              <a:t>Workers’ Compensation</a:t>
            </a:r>
          </a:p>
          <a:p>
            <a:r>
              <a:rPr lang="en-US" dirty="0" smtClean="0">
                <a:solidFill>
                  <a:schemeClr val="tx2"/>
                </a:solidFill>
              </a:rPr>
              <a:t>Florida’s Weapons Law </a:t>
            </a:r>
          </a:p>
          <a:p>
            <a:r>
              <a:rPr lang="en-US" dirty="0" smtClean="0">
                <a:solidFill>
                  <a:schemeClr val="tx2"/>
                </a:solidFill>
              </a:rPr>
              <a:t>Florida’s Mental Health Act</a:t>
            </a:r>
          </a:p>
          <a:p>
            <a:endParaRPr lang="en-US" dirty="0" smtClean="0">
              <a:solidFill>
                <a:schemeClr val="tx2"/>
              </a:solidFill>
            </a:endParaRPr>
          </a:p>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45168" y="1008564"/>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Balancing Act</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457200" y="2478507"/>
            <a:ext cx="4038600" cy="4090736"/>
          </a:xfrm>
        </p:spPr>
        <p:txBody>
          <a:bodyPr>
            <a:normAutofit/>
          </a:bodyPr>
          <a:lstStyle/>
          <a:p>
            <a:r>
              <a:rPr lang="en-US" dirty="0" smtClean="0">
                <a:solidFill>
                  <a:schemeClr val="tx2"/>
                </a:solidFill>
              </a:rPr>
              <a:t>Employers must balance the rights of the individual against those of other employees</a:t>
            </a:r>
          </a:p>
          <a:p>
            <a:r>
              <a:rPr lang="en-US" dirty="0" smtClean="0">
                <a:solidFill>
                  <a:schemeClr val="tx2"/>
                </a:solidFill>
              </a:rPr>
              <a:t>Employers must make these decisions against the backdrop of an insecure world</a:t>
            </a:r>
          </a:p>
          <a:p>
            <a:endParaRPr lang="en-US" dirty="0" smtClean="0">
              <a:solidFill>
                <a:schemeClr val="tx2"/>
              </a:solidFill>
            </a:endParaRPr>
          </a:p>
        </p:txBody>
      </p:sp>
      <p:sp>
        <p:nvSpPr>
          <p:cNvPr id="6" name="Content Placeholder 5"/>
          <p:cNvSpPr>
            <a:spLocks noGrp="1"/>
          </p:cNvSpPr>
          <p:nvPr>
            <p:ph sz="half" idx="2"/>
          </p:nvPr>
        </p:nvSpPr>
        <p:spPr>
          <a:xfrm>
            <a:off x="4636169" y="2478506"/>
            <a:ext cx="4038600" cy="4114799"/>
          </a:xfrm>
        </p:spPr>
        <p:txBody>
          <a:bodyPr>
            <a:normAutofit/>
          </a:bodyPr>
          <a:lstStyle/>
          <a:p>
            <a:r>
              <a:rPr lang="en-US" dirty="0" smtClean="0">
                <a:solidFill>
                  <a:schemeClr val="tx2"/>
                </a:solidFill>
              </a:rPr>
              <a:t>If an employer acts too quickly when the employee is not a direct threat, it may incur liability</a:t>
            </a:r>
          </a:p>
          <a:p>
            <a:r>
              <a:rPr lang="en-US" dirty="0" smtClean="0">
                <a:solidFill>
                  <a:schemeClr val="tx2"/>
                </a:solidFill>
              </a:rPr>
              <a:t>If an employer does not act quickly enough when there is a threat, it may incur liability</a:t>
            </a:r>
            <a:endParaRPr lang="en-US" dirty="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Refresher on the ADA &amp; Disability Discrimination</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Actual Disability</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ADAAA redefined disability under the act</a:t>
            </a:r>
          </a:p>
          <a:p>
            <a:pPr lvl="1"/>
            <a:r>
              <a:rPr lang="en-US" dirty="0" smtClean="0">
                <a:solidFill>
                  <a:schemeClr val="tx2"/>
                </a:solidFill>
              </a:rPr>
              <a:t>Broader definition</a:t>
            </a:r>
          </a:p>
          <a:p>
            <a:pPr lvl="2"/>
            <a:r>
              <a:rPr lang="en-US" dirty="0" smtClean="0">
                <a:solidFill>
                  <a:schemeClr val="tx2"/>
                </a:solidFill>
              </a:rPr>
              <a:t>Substantially limits a major life activity or bodily function</a:t>
            </a:r>
          </a:p>
          <a:p>
            <a:pPr lvl="1"/>
            <a:r>
              <a:rPr lang="en-US" dirty="0" smtClean="0">
                <a:solidFill>
                  <a:schemeClr val="tx2"/>
                </a:solidFill>
              </a:rPr>
              <a:t>Many medical conditions are now disabilities</a:t>
            </a:r>
          </a:p>
          <a:p>
            <a:pPr lvl="1"/>
            <a:r>
              <a:rPr lang="en-US" dirty="0" smtClean="0">
                <a:solidFill>
                  <a:schemeClr val="tx2"/>
                </a:solidFill>
              </a:rPr>
              <a:t>Depression, anxiety, PTSD, and panic attacks are all disabilities under the act</a:t>
            </a:r>
          </a:p>
          <a:p>
            <a:r>
              <a:rPr lang="en-US" dirty="0" smtClean="0">
                <a:solidFill>
                  <a:schemeClr val="tx2"/>
                </a:solidFill>
              </a:rPr>
              <a:t>Prohibits disparate treatment based on a disability and, absent an undue hardship, requires employers to provide reasonable accommodations of disabilities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Actual Disability</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7"/>
            <a:ext cx="8229600" cy="4283241"/>
          </a:xfrm>
        </p:spPr>
        <p:txBody>
          <a:bodyPr>
            <a:normAutofit fontScale="92500" lnSpcReduction="20000"/>
          </a:bodyPr>
          <a:lstStyle/>
          <a:p>
            <a:r>
              <a:rPr lang="en-US" dirty="0" smtClean="0">
                <a:solidFill>
                  <a:schemeClr val="tx2"/>
                </a:solidFill>
              </a:rPr>
              <a:t>Employees are not required to disclose a mental illness</a:t>
            </a:r>
          </a:p>
          <a:p>
            <a:r>
              <a:rPr lang="en-US" dirty="0" smtClean="0">
                <a:solidFill>
                  <a:schemeClr val="tx2"/>
                </a:solidFill>
              </a:rPr>
              <a:t>Once a disclosure is made and accommodation requested, an employer is entitled to request medical information regarding the condition and its restrictions</a:t>
            </a:r>
          </a:p>
          <a:p>
            <a:r>
              <a:rPr lang="en-US" dirty="0" smtClean="0">
                <a:solidFill>
                  <a:schemeClr val="tx2"/>
                </a:solidFill>
              </a:rPr>
              <a:t>An employee must be a qualified individual</a:t>
            </a:r>
          </a:p>
          <a:p>
            <a:pPr lvl="1"/>
            <a:r>
              <a:rPr lang="en-US" dirty="0" smtClean="0">
                <a:solidFill>
                  <a:schemeClr val="tx2"/>
                </a:solidFill>
              </a:rPr>
              <a:t>Employee must be able to perform the essential functions of the job</a:t>
            </a:r>
          </a:p>
          <a:p>
            <a:pPr lvl="1"/>
            <a:r>
              <a:rPr lang="en-US" dirty="0" smtClean="0">
                <a:solidFill>
                  <a:schemeClr val="tx2"/>
                </a:solidFill>
              </a:rPr>
              <a:t>An employee is not qualified if he or she is a direct threat</a:t>
            </a:r>
          </a:p>
          <a:p>
            <a:pPr lvl="3"/>
            <a:r>
              <a:rPr lang="en-US" dirty="0" smtClean="0">
                <a:solidFill>
                  <a:schemeClr val="tx2"/>
                </a:solidFill>
              </a:rPr>
              <a:t>It cannot be made based on fears, misconceptions, or stereotypes</a:t>
            </a:r>
          </a:p>
          <a:p>
            <a:pPr lvl="3"/>
            <a:r>
              <a:rPr lang="en-US" dirty="0" smtClean="0">
                <a:solidFill>
                  <a:schemeClr val="tx2"/>
                </a:solidFill>
              </a:rPr>
              <a:t>Employer may want to seek a fitness-for-duty exam before making this determination</a:t>
            </a:r>
          </a:p>
          <a:p>
            <a:pPr lvl="4"/>
            <a:r>
              <a:rPr lang="en-US" dirty="0" smtClean="0">
                <a:solidFill>
                  <a:schemeClr val="tx2"/>
                </a:solidFill>
              </a:rPr>
              <a:t>Exercise caution if the employer’s physician contradicts the employee’s physician without additional information </a:t>
            </a:r>
          </a:p>
          <a:p>
            <a:pPr lvl="1"/>
            <a:endParaRPr lang="en-US" dirty="0" smtClean="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Actual Disability</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141620"/>
            <a:ext cx="8229600" cy="4716380"/>
          </a:xfrm>
        </p:spPr>
        <p:txBody>
          <a:bodyPr>
            <a:normAutofit fontScale="92500" lnSpcReduction="10000"/>
          </a:bodyPr>
          <a:lstStyle/>
          <a:p>
            <a:r>
              <a:rPr lang="en-US" dirty="0" smtClean="0">
                <a:solidFill>
                  <a:schemeClr val="tx2"/>
                </a:solidFill>
              </a:rPr>
              <a:t>An employee who threatens violence to co-workers is not a qualified individual</a:t>
            </a:r>
          </a:p>
          <a:p>
            <a:pPr lvl="1"/>
            <a:r>
              <a:rPr lang="en-US" u="sng" dirty="0" smtClean="0">
                <a:solidFill>
                  <a:schemeClr val="tx2"/>
                </a:solidFill>
              </a:rPr>
              <a:t>Mayo v. PCC Structurals, Inc.</a:t>
            </a:r>
            <a:r>
              <a:rPr lang="en-US" dirty="0" smtClean="0">
                <a:solidFill>
                  <a:schemeClr val="tx2"/>
                </a:solidFill>
              </a:rPr>
              <a:t>, 795 F.3d 941, 944 (9th Cir. 2015)</a:t>
            </a:r>
          </a:p>
          <a:p>
            <a:pPr lvl="1"/>
            <a:r>
              <a:rPr lang="en-US" dirty="0" smtClean="0">
                <a:solidFill>
                  <a:schemeClr val="tx2"/>
                </a:solidFill>
              </a:rPr>
              <a:t>It is an essential function of nearly every job to handle stress appropriately and interact with others</a:t>
            </a:r>
          </a:p>
          <a:p>
            <a:pPr lvl="2"/>
            <a:r>
              <a:rPr lang="en-US" dirty="0" smtClean="0">
                <a:solidFill>
                  <a:schemeClr val="tx2"/>
                </a:solidFill>
              </a:rPr>
              <a:t>The employee’s comments that he felt like “blowing off” the heads of his coworkers was enough to disqualify him from employment, especially when, upon questioning, he could not guarantee that he wouldn’t carryout the threat</a:t>
            </a:r>
          </a:p>
          <a:p>
            <a:pPr lvl="2"/>
            <a:r>
              <a:rPr lang="en-US" dirty="0" smtClean="0">
                <a:solidFill>
                  <a:schemeClr val="tx2"/>
                </a:solidFill>
              </a:rPr>
              <a:t>It showed that he was unable to perform this essential function</a:t>
            </a:r>
          </a:p>
          <a:p>
            <a:pPr lvl="1"/>
            <a:r>
              <a:rPr lang="en-US" dirty="0" smtClean="0">
                <a:solidFill>
                  <a:schemeClr val="tx2"/>
                </a:solidFill>
              </a:rPr>
              <a:t>The employee took FMLA leave after making the threats and received a return to work note from his doctor</a:t>
            </a:r>
          </a:p>
          <a:p>
            <a:pPr lvl="1"/>
            <a:r>
              <a:rPr lang="en-US" dirty="0" smtClean="0">
                <a:solidFill>
                  <a:schemeClr val="tx2"/>
                </a:solidFill>
              </a:rPr>
              <a:t>The Company then terminated his employment, which was upheld by the Court</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Actual Disability</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70000" lnSpcReduction="20000"/>
          </a:bodyPr>
          <a:lstStyle/>
          <a:p>
            <a:r>
              <a:rPr lang="en-US" dirty="0" smtClean="0">
                <a:solidFill>
                  <a:schemeClr val="tx2"/>
                </a:solidFill>
              </a:rPr>
              <a:t>Other courts have reached the same conclusion</a:t>
            </a:r>
          </a:p>
          <a:p>
            <a:pPr lvl="1"/>
            <a:r>
              <a:rPr lang="en-US" u="sng" dirty="0" smtClean="0">
                <a:solidFill>
                  <a:schemeClr val="tx2"/>
                </a:solidFill>
              </a:rPr>
              <a:t>Krasner v. City of New York</a:t>
            </a:r>
            <a:r>
              <a:rPr lang="en-US" dirty="0" smtClean="0">
                <a:solidFill>
                  <a:schemeClr val="tx2"/>
                </a:solidFill>
              </a:rPr>
              <a:t>, No. 11 CIV. 2048 PGG, 2013 WL 5338558, at *10 (S.D.N.Y. Sept. 23, 2013) </a:t>
            </a:r>
            <a:r>
              <a:rPr lang="en-US" u="sng" dirty="0" smtClean="0">
                <a:solidFill>
                  <a:schemeClr val="tx2"/>
                </a:solidFill>
              </a:rPr>
              <a:t>aff'd</a:t>
            </a:r>
            <a:r>
              <a:rPr lang="en-US" dirty="0" smtClean="0">
                <a:solidFill>
                  <a:schemeClr val="tx2"/>
                </a:solidFill>
              </a:rPr>
              <a:t>, 580 F. App'x 1 (2d Cir. 2014)</a:t>
            </a:r>
          </a:p>
          <a:p>
            <a:pPr lvl="2"/>
            <a:r>
              <a:rPr lang="en-US" dirty="0" smtClean="0">
                <a:solidFill>
                  <a:schemeClr val="tx2"/>
                </a:solidFill>
              </a:rPr>
              <a:t>An employee, who had Asperger’s syndrome, was properly terminated when he repeatedly used profanity, threatened to beat up his supervisors, bumped a supervisor, and referred to himself as the shooter in a widely publicized workplace shooting.</a:t>
            </a:r>
          </a:p>
          <a:p>
            <a:pPr lvl="1"/>
            <a:r>
              <a:rPr lang="en-US" u="sng" dirty="0" smtClean="0">
                <a:solidFill>
                  <a:schemeClr val="tx2"/>
                </a:solidFill>
              </a:rPr>
              <a:t>Baker v. City of Philadelphia</a:t>
            </a:r>
            <a:r>
              <a:rPr lang="en-US" dirty="0" smtClean="0">
                <a:solidFill>
                  <a:schemeClr val="tx2"/>
                </a:solidFill>
              </a:rPr>
              <a:t>, 405 F. App'x 599, 602 (3d Cir. 2010)</a:t>
            </a:r>
          </a:p>
          <a:p>
            <a:pPr lvl="2"/>
            <a:r>
              <a:rPr lang="en-US" dirty="0" smtClean="0">
                <a:solidFill>
                  <a:schemeClr val="tx2"/>
                </a:solidFill>
              </a:rPr>
              <a:t>An employer acted properly in terminating an employee after he told a counselor, who in turn notified the police, that he was thinking of “blowing up” the supervisor.</a:t>
            </a:r>
          </a:p>
          <a:p>
            <a:pPr lvl="1"/>
            <a:r>
              <a:rPr lang="en-US" u="sng" dirty="0" smtClean="0">
                <a:solidFill>
                  <a:schemeClr val="tx2"/>
                </a:solidFill>
              </a:rPr>
              <a:t>Calandriello v. Tennessee Processing Ctr., LLC</a:t>
            </a:r>
            <a:r>
              <a:rPr lang="en-US" dirty="0" smtClean="0">
                <a:solidFill>
                  <a:schemeClr val="tx2"/>
                </a:solidFill>
              </a:rPr>
              <a:t>, No. 3:08-1099, 2009 WL 5170193, at *8 (M.D. Tenn. Dec. 15, 2009)</a:t>
            </a:r>
          </a:p>
          <a:p>
            <a:pPr lvl="2"/>
            <a:r>
              <a:rPr lang="en-US" dirty="0" smtClean="0">
                <a:solidFill>
                  <a:schemeClr val="tx2"/>
                </a:solidFill>
              </a:rPr>
              <a:t>“The [ADA] does not require an employer to retain a potentially violent employee.”</a:t>
            </a:r>
          </a:p>
          <a:p>
            <a:pPr lvl="2"/>
            <a:r>
              <a:rPr lang="en-US" dirty="0" smtClean="0">
                <a:solidFill>
                  <a:schemeClr val="tx2"/>
                </a:solidFill>
              </a:rPr>
              <a:t>The employee posted a Charles Manson poster in his office and used his computer to visit websites with violent images, weapons, and violent crimes.</a:t>
            </a:r>
          </a:p>
          <a:p>
            <a:pPr lvl="1"/>
            <a:r>
              <a:rPr lang="en-US" u="sng" dirty="0" smtClean="0">
                <a:solidFill>
                  <a:schemeClr val="tx2"/>
                </a:solidFill>
              </a:rPr>
              <a:t>Palmer v. Circuit Court of Cook Cnty., Ill.</a:t>
            </a:r>
            <a:r>
              <a:rPr lang="en-US" dirty="0" smtClean="0">
                <a:solidFill>
                  <a:schemeClr val="tx2"/>
                </a:solidFill>
              </a:rPr>
              <a:t>, 117 F.3d 351, 352 (7th Cir. 1997)</a:t>
            </a:r>
          </a:p>
          <a:p>
            <a:pPr lvl="2"/>
            <a:r>
              <a:rPr lang="en-US" dirty="0" smtClean="0">
                <a:solidFill>
                  <a:schemeClr val="tx2"/>
                </a:solidFill>
              </a:rPr>
              <a:t>An employer was not required to accommodate employees who commit or threaten to commit violent acts.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Actual Disability</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Can hold disabled employees to the same performance and conduct standards</a:t>
            </a:r>
          </a:p>
          <a:p>
            <a:pPr lvl="1"/>
            <a:r>
              <a:rPr lang="en-US" dirty="0" smtClean="0">
                <a:solidFill>
                  <a:schemeClr val="tx2"/>
                </a:solidFill>
              </a:rPr>
              <a:t>If an employee engaged in misconduct in violation of the Company’s policy, the employer can take disciplinary action even if a mental illness is the cause of the misconduct</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Duty to Accommodate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Must provide reasonable accommodations to qualified individuals with disabilities</a:t>
            </a:r>
          </a:p>
          <a:p>
            <a:r>
              <a:rPr lang="en-US" dirty="0" smtClean="0">
                <a:solidFill>
                  <a:schemeClr val="tx2"/>
                </a:solidFill>
              </a:rPr>
              <a:t>If an accommodation is requested, the employer must engage in the interactive process</a:t>
            </a:r>
          </a:p>
          <a:p>
            <a:pPr lvl="1"/>
            <a:r>
              <a:rPr lang="en-US" dirty="0" smtClean="0">
                <a:solidFill>
                  <a:schemeClr val="tx2"/>
                </a:solidFill>
              </a:rPr>
              <a:t>This information should allow you to assess whether the employee has a disability and to determine what accommodations are available</a:t>
            </a:r>
          </a:p>
          <a:p>
            <a:pPr lvl="1"/>
            <a:r>
              <a:rPr lang="en-US" dirty="0" smtClean="0">
                <a:solidFill>
                  <a:schemeClr val="tx2"/>
                </a:solidFill>
              </a:rPr>
              <a:t>Careful about asking too many questions about the medical condition</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Duty to Accommodate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No requirement to accommodate current alcohol or drug use</a:t>
            </a:r>
          </a:p>
          <a:p>
            <a:pPr lvl="1"/>
            <a:r>
              <a:rPr lang="en-US" dirty="0" smtClean="0">
                <a:solidFill>
                  <a:schemeClr val="tx2"/>
                </a:solidFill>
              </a:rPr>
              <a:t>Past drug use or alcoholism may be a disability</a:t>
            </a:r>
          </a:p>
          <a:p>
            <a:pPr lvl="1"/>
            <a:r>
              <a:rPr lang="en-US" dirty="0" smtClean="0">
                <a:solidFill>
                  <a:schemeClr val="tx2"/>
                </a:solidFill>
              </a:rPr>
              <a:t>Don’t have to accommodate absenteeism due to substance abuse unless to obtain treatment</a:t>
            </a:r>
          </a:p>
          <a:p>
            <a:r>
              <a:rPr lang="en-US" dirty="0" smtClean="0">
                <a:solidFill>
                  <a:schemeClr val="tx2"/>
                </a:solidFill>
              </a:rPr>
              <a:t>Interactive process requires good-faith on both parties</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Agenda &amp; Learning Objectives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10000"/>
          </a:bodyPr>
          <a:lstStyle/>
          <a:p>
            <a:pPr>
              <a:buFont typeface="Wingdings" pitchFamily="2" charset="2"/>
              <a:buChar char="ü"/>
            </a:pPr>
            <a:r>
              <a:rPr lang="en-US" dirty="0" smtClean="0">
                <a:solidFill>
                  <a:schemeClr val="tx2"/>
                </a:solidFill>
              </a:rPr>
              <a:t>Discuss the problem of mental illness in the workplace</a:t>
            </a:r>
          </a:p>
          <a:p>
            <a:pPr>
              <a:buNone/>
            </a:pPr>
            <a:endParaRPr lang="en-US" dirty="0" smtClean="0">
              <a:solidFill>
                <a:schemeClr val="tx2"/>
              </a:solidFill>
            </a:endParaRPr>
          </a:p>
          <a:p>
            <a:pPr>
              <a:buFont typeface="Wingdings" pitchFamily="2" charset="2"/>
              <a:buChar char="ü"/>
            </a:pPr>
            <a:r>
              <a:rPr lang="en-US" dirty="0">
                <a:solidFill>
                  <a:schemeClr val="tx2"/>
                </a:solidFill>
              </a:rPr>
              <a:t>R</a:t>
            </a:r>
            <a:r>
              <a:rPr lang="en-US" dirty="0" smtClean="0">
                <a:solidFill>
                  <a:schemeClr val="tx2"/>
                </a:solidFill>
              </a:rPr>
              <a:t>eview the legal issues employers face in dealing with mental illness as well as using fitness-for-duty examinations</a:t>
            </a:r>
          </a:p>
          <a:p>
            <a:pPr>
              <a:buNone/>
            </a:pPr>
            <a:endParaRPr lang="en-US" dirty="0" smtClean="0">
              <a:solidFill>
                <a:schemeClr val="tx2"/>
              </a:solidFill>
            </a:endParaRPr>
          </a:p>
          <a:p>
            <a:pPr>
              <a:buFont typeface="Wingdings" pitchFamily="2" charset="2"/>
              <a:buChar char="ü"/>
            </a:pPr>
            <a:r>
              <a:rPr lang="en-US" dirty="0" smtClean="0">
                <a:solidFill>
                  <a:schemeClr val="tx2"/>
                </a:solidFill>
              </a:rPr>
              <a:t>Discuss hypothetical scenarios involving mental illness in the workplace</a:t>
            </a:r>
          </a:p>
          <a:p>
            <a:pPr>
              <a:buNone/>
            </a:pPr>
            <a:endParaRPr lang="en-US" dirty="0" smtClean="0">
              <a:solidFill>
                <a:schemeClr val="tx2"/>
              </a:solidFill>
            </a:endParaRPr>
          </a:p>
          <a:p>
            <a:pPr>
              <a:buFont typeface="Wingdings" pitchFamily="2" charset="2"/>
              <a:buChar char="ü"/>
            </a:pPr>
            <a:r>
              <a:rPr lang="en-US" dirty="0" smtClean="0">
                <a:solidFill>
                  <a:schemeClr val="tx2"/>
                </a:solidFill>
              </a:rPr>
              <a:t>Review strategies for compliance</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Perceived Disability</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20000"/>
          </a:bodyPr>
          <a:lstStyle/>
          <a:p>
            <a:r>
              <a:rPr lang="en-US" dirty="0" smtClean="0">
                <a:solidFill>
                  <a:schemeClr val="tx2"/>
                </a:solidFill>
              </a:rPr>
              <a:t>Prohibits adverse employment actions based on employer’s perception when the employee is qualified to perform the essential functions</a:t>
            </a:r>
          </a:p>
          <a:p>
            <a:pPr lvl="1"/>
            <a:r>
              <a:rPr lang="en-US" dirty="0" smtClean="0">
                <a:solidFill>
                  <a:schemeClr val="tx2"/>
                </a:solidFill>
              </a:rPr>
              <a:t>Not required to accommodate a perceived disability or engage in the interactive process</a:t>
            </a:r>
          </a:p>
          <a:p>
            <a:r>
              <a:rPr lang="en-US" dirty="0" smtClean="0">
                <a:solidFill>
                  <a:schemeClr val="tx2"/>
                </a:solidFill>
              </a:rPr>
              <a:t>Stereotypes or fear of condition cannot be basis for action</a:t>
            </a:r>
          </a:p>
          <a:p>
            <a:pPr lvl="1"/>
            <a:r>
              <a:rPr lang="en-US" dirty="0" smtClean="0">
                <a:solidFill>
                  <a:schemeClr val="tx2"/>
                </a:solidFill>
              </a:rPr>
              <a:t>Examples of stereotypes:</a:t>
            </a:r>
          </a:p>
          <a:p>
            <a:pPr lvl="2"/>
            <a:r>
              <a:rPr lang="en-US" dirty="0" smtClean="0">
                <a:solidFill>
                  <a:schemeClr val="tx2"/>
                </a:solidFill>
              </a:rPr>
              <a:t>An individual with a mental illness is dangerous or should be avoided</a:t>
            </a:r>
          </a:p>
          <a:p>
            <a:pPr lvl="2"/>
            <a:r>
              <a:rPr lang="en-US" dirty="0" smtClean="0">
                <a:solidFill>
                  <a:schemeClr val="tx2"/>
                </a:solidFill>
              </a:rPr>
              <a:t>People with schizophrenia cannot work</a:t>
            </a:r>
          </a:p>
          <a:p>
            <a:pPr lvl="1"/>
            <a:r>
              <a:rPr lang="en-US" dirty="0" smtClean="0">
                <a:solidFill>
                  <a:schemeClr val="tx2"/>
                </a:solidFill>
              </a:rPr>
              <a:t>An employer can take action based on observed conduct, but not presumption based on a diagnosed condition</a:t>
            </a:r>
          </a:p>
          <a:p>
            <a:r>
              <a:rPr lang="en-US" dirty="0" smtClean="0">
                <a:solidFill>
                  <a:schemeClr val="tx2"/>
                </a:solidFill>
              </a:rPr>
              <a:t>Avoid stigmatizing mental illness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Perceived Disability</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77500" lnSpcReduction="20000"/>
          </a:bodyPr>
          <a:lstStyle/>
          <a:p>
            <a:r>
              <a:rPr lang="en-US" dirty="0" smtClean="0">
                <a:solidFill>
                  <a:schemeClr val="tx2"/>
                </a:solidFill>
              </a:rPr>
              <a:t>Don’t make assumptions of mental illness or impact on ability to work, diagnose employees, or characterize conduct as a particular mental condition</a:t>
            </a:r>
          </a:p>
          <a:p>
            <a:pPr lvl="1"/>
            <a:r>
              <a:rPr lang="en-US" dirty="0" smtClean="0">
                <a:solidFill>
                  <a:schemeClr val="tx2"/>
                </a:solidFill>
              </a:rPr>
              <a:t>Avoid language such as:</a:t>
            </a:r>
          </a:p>
          <a:p>
            <a:pPr lvl="2"/>
            <a:r>
              <a:rPr lang="en-US" dirty="0" smtClean="0">
                <a:solidFill>
                  <a:schemeClr val="tx2"/>
                </a:solidFill>
              </a:rPr>
              <a:t>How is your health?</a:t>
            </a:r>
          </a:p>
          <a:p>
            <a:pPr lvl="2"/>
            <a:r>
              <a:rPr lang="en-US" dirty="0" smtClean="0">
                <a:solidFill>
                  <a:schemeClr val="tx2"/>
                </a:solidFill>
              </a:rPr>
              <a:t>You seem depressed</a:t>
            </a:r>
          </a:p>
          <a:p>
            <a:pPr lvl="2"/>
            <a:r>
              <a:rPr lang="en-US" dirty="0" smtClean="0">
                <a:solidFill>
                  <a:schemeClr val="tx2"/>
                </a:solidFill>
              </a:rPr>
              <a:t>The employee is acting crazy, loony, or nuts</a:t>
            </a:r>
          </a:p>
          <a:p>
            <a:pPr lvl="1"/>
            <a:r>
              <a:rPr lang="en-US" dirty="0" smtClean="0">
                <a:solidFill>
                  <a:schemeClr val="tx2"/>
                </a:solidFill>
              </a:rPr>
              <a:t>Focus on the behavior, not the condition</a:t>
            </a:r>
          </a:p>
          <a:p>
            <a:pPr lvl="1"/>
            <a:r>
              <a:rPr lang="en-US" dirty="0" smtClean="0">
                <a:solidFill>
                  <a:schemeClr val="tx2"/>
                </a:solidFill>
              </a:rPr>
              <a:t>Use language, such as:</a:t>
            </a:r>
          </a:p>
          <a:p>
            <a:pPr lvl="2"/>
            <a:r>
              <a:rPr lang="en-US" dirty="0" smtClean="0">
                <a:solidFill>
                  <a:schemeClr val="tx2"/>
                </a:solidFill>
              </a:rPr>
              <a:t>You’re not your usual self.</a:t>
            </a:r>
          </a:p>
          <a:p>
            <a:pPr lvl="2"/>
            <a:r>
              <a:rPr lang="en-US" dirty="0" smtClean="0">
                <a:solidFill>
                  <a:schemeClr val="tx2"/>
                </a:solidFill>
              </a:rPr>
              <a:t>How can I help you do your job?</a:t>
            </a:r>
          </a:p>
          <a:p>
            <a:pPr lvl="2"/>
            <a:r>
              <a:rPr lang="en-US" dirty="0" smtClean="0">
                <a:solidFill>
                  <a:schemeClr val="tx2"/>
                </a:solidFill>
              </a:rPr>
              <a:t>Do you want to talk about it?</a:t>
            </a:r>
          </a:p>
          <a:p>
            <a:pPr lvl="2"/>
            <a:r>
              <a:rPr lang="en-US" dirty="0" smtClean="0">
                <a:solidFill>
                  <a:schemeClr val="tx2"/>
                </a:solidFill>
              </a:rPr>
              <a:t>It is always OK to ask for help</a:t>
            </a:r>
          </a:p>
          <a:p>
            <a:pPr lvl="1"/>
            <a:r>
              <a:rPr lang="en-US" dirty="0" smtClean="0">
                <a:solidFill>
                  <a:schemeClr val="tx2"/>
                </a:solidFill>
              </a:rPr>
              <a:t>There may be other explanations for appearance and conduct that is not a mental illness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Perceived Disability</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lnSpcReduction="10000"/>
          </a:bodyPr>
          <a:lstStyle/>
          <a:p>
            <a:r>
              <a:rPr lang="en-US" dirty="0" smtClean="0">
                <a:solidFill>
                  <a:schemeClr val="tx2"/>
                </a:solidFill>
              </a:rPr>
              <a:t>Overreaching can result in liability</a:t>
            </a:r>
          </a:p>
          <a:p>
            <a:pPr lvl="1"/>
            <a:r>
              <a:rPr lang="en-US" dirty="0" smtClean="0">
                <a:solidFill>
                  <a:schemeClr val="tx2"/>
                </a:solidFill>
              </a:rPr>
              <a:t>Even if it was in the best interest of the employee</a:t>
            </a:r>
          </a:p>
          <a:p>
            <a:r>
              <a:rPr lang="en-US" dirty="0" smtClean="0">
                <a:solidFill>
                  <a:schemeClr val="tx2"/>
                </a:solidFill>
              </a:rPr>
              <a:t>Many employees do not want to disclose a mental illness</a:t>
            </a:r>
          </a:p>
          <a:p>
            <a:pPr lvl="1"/>
            <a:r>
              <a:rPr lang="en-US" dirty="0" smtClean="0">
                <a:solidFill>
                  <a:schemeClr val="tx2"/>
                </a:solidFill>
              </a:rPr>
              <a:t>This does not mean that the employer cannot take any action when there is disturbing or concerning conduct in the workplace</a:t>
            </a:r>
          </a:p>
          <a:p>
            <a:r>
              <a:rPr lang="en-US" dirty="0" smtClean="0">
                <a:solidFill>
                  <a:schemeClr val="tx2"/>
                </a:solidFill>
              </a:rPr>
              <a:t>Employer also cannot take action simply because the individual has a record of (or history of) a mental illness</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Refresher on GINA</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GINA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10000"/>
          </a:bodyPr>
          <a:lstStyle/>
          <a:p>
            <a:r>
              <a:rPr lang="en-US" dirty="0" smtClean="0">
                <a:solidFill>
                  <a:schemeClr val="tx2"/>
                </a:solidFill>
              </a:rPr>
              <a:t>Prohibits discrimination and harassment based on genetic information</a:t>
            </a:r>
          </a:p>
          <a:p>
            <a:pPr lvl="1"/>
            <a:r>
              <a:rPr lang="en-US" dirty="0" smtClean="0">
                <a:solidFill>
                  <a:schemeClr val="tx2"/>
                </a:solidFill>
              </a:rPr>
              <a:t>Genetic information is defined as:</a:t>
            </a:r>
          </a:p>
          <a:p>
            <a:pPr lvl="2"/>
            <a:r>
              <a:rPr lang="en-US" dirty="0" smtClean="0">
                <a:solidFill>
                  <a:schemeClr val="tx2"/>
                </a:solidFill>
              </a:rPr>
              <a:t>Genetic test results of the employee or his/her family members</a:t>
            </a:r>
          </a:p>
          <a:p>
            <a:pPr lvl="2"/>
            <a:r>
              <a:rPr lang="en-US" dirty="0" smtClean="0">
                <a:solidFill>
                  <a:schemeClr val="tx2"/>
                </a:solidFill>
              </a:rPr>
              <a:t>Family medical history</a:t>
            </a:r>
          </a:p>
          <a:p>
            <a:pPr lvl="2"/>
            <a:r>
              <a:rPr lang="en-US" dirty="0" smtClean="0">
                <a:solidFill>
                  <a:schemeClr val="tx2"/>
                </a:solidFill>
              </a:rPr>
              <a:t>Request for or receipt of genetic services</a:t>
            </a:r>
          </a:p>
          <a:p>
            <a:pPr lvl="2"/>
            <a:r>
              <a:rPr lang="en-US" dirty="0" smtClean="0">
                <a:solidFill>
                  <a:schemeClr val="tx2"/>
                </a:solidFill>
              </a:rPr>
              <a:t>Genetic information of a fetus or embryo</a:t>
            </a:r>
          </a:p>
          <a:p>
            <a:pPr lvl="1"/>
            <a:r>
              <a:rPr lang="en-US" dirty="0" smtClean="0">
                <a:solidFill>
                  <a:schemeClr val="tx2"/>
                </a:solidFill>
              </a:rPr>
              <a:t>Prevents an employer from making employment decisions based on a belief that the employee is at an increased risk for a medical condition in the future</a:t>
            </a:r>
          </a:p>
          <a:p>
            <a:r>
              <a:rPr lang="en-US" dirty="0" smtClean="0">
                <a:solidFill>
                  <a:schemeClr val="tx2"/>
                </a:solidFill>
              </a:rPr>
              <a:t>Prohibits the use of genetic information in making employment decisions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GINA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10000"/>
          </a:bodyPr>
          <a:lstStyle/>
          <a:p>
            <a:r>
              <a:rPr lang="en-US" dirty="0" smtClean="0">
                <a:solidFill>
                  <a:schemeClr val="tx2"/>
                </a:solidFill>
              </a:rPr>
              <a:t>Prohibits employers from requesting, requiring, or purchasing genetic information</a:t>
            </a:r>
          </a:p>
          <a:p>
            <a:pPr lvl="1"/>
            <a:r>
              <a:rPr lang="en-US" dirty="0" smtClean="0">
                <a:solidFill>
                  <a:schemeClr val="tx2"/>
                </a:solidFill>
              </a:rPr>
              <a:t>Exceptions:</a:t>
            </a:r>
          </a:p>
          <a:p>
            <a:pPr lvl="2"/>
            <a:r>
              <a:rPr lang="en-US" dirty="0" smtClean="0">
                <a:solidFill>
                  <a:schemeClr val="tx2"/>
                </a:solidFill>
              </a:rPr>
              <a:t>Inadvertent disclosure such as when a manager overhears an employee discussing his family medical history</a:t>
            </a:r>
          </a:p>
          <a:p>
            <a:pPr lvl="2"/>
            <a:r>
              <a:rPr lang="en-US" dirty="0" smtClean="0">
                <a:solidFill>
                  <a:schemeClr val="tx2"/>
                </a:solidFill>
              </a:rPr>
              <a:t>Voluntary wellness programs</a:t>
            </a:r>
          </a:p>
          <a:p>
            <a:pPr lvl="2"/>
            <a:r>
              <a:rPr lang="en-US" dirty="0" smtClean="0">
                <a:solidFill>
                  <a:schemeClr val="tx2"/>
                </a:solidFill>
              </a:rPr>
              <a:t>Healthcare certification under FMLA to care for a family member</a:t>
            </a:r>
          </a:p>
          <a:p>
            <a:pPr lvl="2"/>
            <a:r>
              <a:rPr lang="en-US" dirty="0" smtClean="0">
                <a:solidFill>
                  <a:schemeClr val="tx2"/>
                </a:solidFill>
              </a:rPr>
              <a:t>Information learned through public sources as long as the employer is not specifically searching for genetic information</a:t>
            </a:r>
          </a:p>
          <a:p>
            <a:pPr lvl="2"/>
            <a:r>
              <a:rPr lang="en-US" dirty="0" smtClean="0">
                <a:solidFill>
                  <a:schemeClr val="tx2"/>
                </a:solidFill>
              </a:rPr>
              <a:t>Monitoring required by law or under a voluntary program related to toxic substances in the workplace</a:t>
            </a:r>
          </a:p>
          <a:p>
            <a:pPr lvl="2"/>
            <a:r>
              <a:rPr lang="en-US" dirty="0" smtClean="0">
                <a:solidFill>
                  <a:schemeClr val="tx2"/>
                </a:solidFill>
              </a:rPr>
              <a:t>DNA testing for law enforcement when the material is obtained for contamination protocols</a:t>
            </a:r>
          </a:p>
          <a:p>
            <a:pPr lvl="1"/>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GINA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pPr lvl="1"/>
            <a:r>
              <a:rPr lang="en-US" dirty="0" smtClean="0">
                <a:solidFill>
                  <a:schemeClr val="tx2"/>
                </a:solidFill>
              </a:rPr>
              <a:t>This restriction applies to fitness-for-duty examinations</a:t>
            </a:r>
          </a:p>
          <a:p>
            <a:pPr lvl="2"/>
            <a:r>
              <a:rPr lang="en-US" dirty="0" smtClean="0">
                <a:solidFill>
                  <a:schemeClr val="tx2"/>
                </a:solidFill>
              </a:rPr>
              <a:t>If the fitness-for-duty exam is conducted by the employer’s provider, the employer must tell the provider not to collect genetic information</a:t>
            </a:r>
          </a:p>
          <a:p>
            <a:pPr lvl="3"/>
            <a:r>
              <a:rPr lang="en-US" dirty="0" smtClean="0">
                <a:solidFill>
                  <a:schemeClr val="tx2"/>
                </a:solidFill>
              </a:rPr>
              <a:t>If the doctor collects it, the employer must take remedial action to prevent it from happening again</a:t>
            </a:r>
          </a:p>
          <a:p>
            <a:pPr lvl="1"/>
            <a:r>
              <a:rPr lang="en-US" dirty="0" smtClean="0">
                <a:solidFill>
                  <a:schemeClr val="tx2"/>
                </a:solidFill>
              </a:rPr>
              <a:t>When an employer makes any disability-related inquiry or requests a medical exam, it should warn the employee not to provide genetic information or family medical history</a:t>
            </a:r>
          </a:p>
          <a:p>
            <a:pPr lvl="3"/>
            <a:endParaRPr lang="en-US" dirty="0" smtClean="0">
              <a:solidFill>
                <a:schemeClr val="tx2"/>
              </a:solidFill>
            </a:endParaRPr>
          </a:p>
          <a:p>
            <a:pPr lvl="1"/>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GINA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033337"/>
            <a:ext cx="8229600" cy="4824663"/>
          </a:xfrm>
        </p:spPr>
        <p:txBody>
          <a:bodyPr>
            <a:normAutofit fontScale="85000" lnSpcReduction="20000"/>
          </a:bodyPr>
          <a:lstStyle/>
          <a:p>
            <a:pPr lvl="1"/>
            <a:r>
              <a:rPr lang="en-US" dirty="0" smtClean="0">
                <a:solidFill>
                  <a:schemeClr val="tx2"/>
                </a:solidFill>
              </a:rPr>
              <a:t>EEOC suggests using the following language:</a:t>
            </a:r>
          </a:p>
          <a:p>
            <a:pPr lvl="2"/>
            <a:r>
              <a:rPr lang="en-US" dirty="0" smtClean="0">
                <a:solidFill>
                  <a:schemeClr val="tx2"/>
                </a:solidFill>
              </a:rPr>
              <a:t>The Genetic Information Nondiscrimination Act of 2008 (GINA) prohibits employers and other entities covered by GINA Title II from requesting or requiring genetic information of an individual or family member of the individual, except as specifically allowed by this law. To comply with this law, we are asking that you not provide any genetic information when responding to this request for medical information. "Genetic information," as defined by GINA, includes an individual's family medical history, the results of an individual's or family member's genetic tests, the fact that an individual or an individual's family member sought or received genetic services, and genetic information of a fetus carried by an individual or an individual's family member or an embryo lawfully held by an individual or family member receiving assistive reproductive services.</a:t>
            </a:r>
          </a:p>
          <a:p>
            <a:pPr lvl="1"/>
            <a:r>
              <a:rPr lang="en-US" dirty="0" smtClean="0">
                <a:solidFill>
                  <a:schemeClr val="tx2"/>
                </a:solidFill>
              </a:rPr>
              <a:t>If the employee makes a disclosure anyway, it will be considered inadvertent and permissible under GINA</a:t>
            </a:r>
          </a:p>
          <a:p>
            <a:pPr lvl="1"/>
            <a:r>
              <a:rPr lang="en-US" dirty="0" smtClean="0">
                <a:solidFill>
                  <a:schemeClr val="tx2"/>
                </a:solidFill>
              </a:rPr>
              <a:t>Without this warning, it will depend on whether the request was made in a way that likely would elicit genetic information</a:t>
            </a:r>
          </a:p>
          <a:p>
            <a:pPr lvl="2"/>
            <a:endParaRPr lang="en-US" dirty="0" smtClean="0">
              <a:solidFill>
                <a:schemeClr val="tx2"/>
              </a:solidFill>
            </a:endParaRPr>
          </a:p>
          <a:p>
            <a:pPr lvl="1"/>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GINA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77500" lnSpcReduction="20000"/>
          </a:bodyPr>
          <a:lstStyle/>
          <a:p>
            <a:r>
              <a:rPr lang="en-US" dirty="0" smtClean="0">
                <a:solidFill>
                  <a:schemeClr val="tx2"/>
                </a:solidFill>
              </a:rPr>
              <a:t>Strictly limits the disclosure of genetic information</a:t>
            </a:r>
          </a:p>
          <a:p>
            <a:pPr lvl="1"/>
            <a:r>
              <a:rPr lang="en-US" dirty="0" smtClean="0">
                <a:solidFill>
                  <a:schemeClr val="tx2"/>
                </a:solidFill>
              </a:rPr>
              <a:t>Genetic information must be kept confidential and in a separate medical file</a:t>
            </a:r>
          </a:p>
          <a:p>
            <a:pPr lvl="2"/>
            <a:r>
              <a:rPr lang="en-US" dirty="0" smtClean="0">
                <a:solidFill>
                  <a:schemeClr val="tx2"/>
                </a:solidFill>
              </a:rPr>
              <a:t>Can be kept in the same file as confidential medical records under the ADA</a:t>
            </a:r>
          </a:p>
          <a:p>
            <a:pPr lvl="1"/>
            <a:r>
              <a:rPr lang="en-US" dirty="0" smtClean="0">
                <a:solidFill>
                  <a:schemeClr val="tx2"/>
                </a:solidFill>
              </a:rPr>
              <a:t>Only certain individuals can access this information:</a:t>
            </a:r>
          </a:p>
          <a:p>
            <a:pPr lvl="2"/>
            <a:r>
              <a:rPr lang="en-US" dirty="0" smtClean="0">
                <a:solidFill>
                  <a:schemeClr val="tx2"/>
                </a:solidFill>
              </a:rPr>
              <a:t>Written request by employee or family member</a:t>
            </a:r>
          </a:p>
          <a:p>
            <a:pPr lvl="2"/>
            <a:r>
              <a:rPr lang="en-US" dirty="0" smtClean="0">
                <a:solidFill>
                  <a:schemeClr val="tx2"/>
                </a:solidFill>
              </a:rPr>
              <a:t>Health researcher</a:t>
            </a:r>
          </a:p>
          <a:p>
            <a:pPr lvl="2"/>
            <a:r>
              <a:rPr lang="en-US" dirty="0" smtClean="0">
                <a:solidFill>
                  <a:schemeClr val="tx2"/>
                </a:solidFill>
              </a:rPr>
              <a:t>Information required by court order</a:t>
            </a:r>
          </a:p>
          <a:p>
            <a:pPr lvl="2"/>
            <a:r>
              <a:rPr lang="en-US" dirty="0" smtClean="0">
                <a:solidFill>
                  <a:schemeClr val="tx2"/>
                </a:solidFill>
              </a:rPr>
              <a:t>Governmental officials investigating GINA compliance</a:t>
            </a:r>
          </a:p>
          <a:p>
            <a:pPr lvl="2"/>
            <a:r>
              <a:rPr lang="en-US" dirty="0" smtClean="0">
                <a:solidFill>
                  <a:schemeClr val="tx2"/>
                </a:solidFill>
              </a:rPr>
              <a:t>Required as part of the FMLA certification process</a:t>
            </a:r>
          </a:p>
          <a:p>
            <a:pPr lvl="2"/>
            <a:r>
              <a:rPr lang="en-US" dirty="0" smtClean="0">
                <a:solidFill>
                  <a:schemeClr val="tx2"/>
                </a:solidFill>
              </a:rPr>
              <a:t>Public health agency for imminent communicable disease </a:t>
            </a:r>
          </a:p>
          <a:p>
            <a:pPr lvl="1"/>
            <a:r>
              <a:rPr lang="en-US" dirty="0" smtClean="0">
                <a:solidFill>
                  <a:schemeClr val="tx2"/>
                </a:solidFill>
              </a:rPr>
              <a:t>Cannot be disclosed to any other employees, including those in occupational health who are treating the employee for a condition unrelated to employment</a:t>
            </a:r>
          </a:p>
          <a:p>
            <a:r>
              <a:rPr lang="en-US" dirty="0" smtClean="0">
                <a:solidFill>
                  <a:schemeClr val="tx2"/>
                </a:solidFill>
              </a:rPr>
              <a:t>Prohibits retaliation for complaint of violation of GINA</a:t>
            </a:r>
          </a:p>
          <a:p>
            <a:pPr lvl="1"/>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Restriction on Information under ADA</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The Problem of Mental Illness in the Workplace</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85000" lnSpcReduction="20000"/>
          </a:bodyPr>
          <a:lstStyle/>
          <a:p>
            <a:r>
              <a:rPr lang="en-US" dirty="0" smtClean="0">
                <a:solidFill>
                  <a:schemeClr val="tx2"/>
                </a:solidFill>
              </a:rPr>
              <a:t>No pre-offer medical exams or inquiries allowed</a:t>
            </a:r>
          </a:p>
          <a:p>
            <a:pPr lvl="1"/>
            <a:r>
              <a:rPr lang="en-US" dirty="0" smtClean="0">
                <a:solidFill>
                  <a:schemeClr val="tx2"/>
                </a:solidFill>
              </a:rPr>
              <a:t>Cannot inquire if an employee has a history of mental illness</a:t>
            </a:r>
          </a:p>
          <a:p>
            <a:pPr lvl="1"/>
            <a:r>
              <a:rPr lang="en-US" dirty="0" smtClean="0">
                <a:solidFill>
                  <a:schemeClr val="tx2"/>
                </a:solidFill>
              </a:rPr>
              <a:t>Pre-offer restriction applies to an employee’s application for a new job or promotion</a:t>
            </a:r>
          </a:p>
          <a:p>
            <a:r>
              <a:rPr lang="en-US" dirty="0" smtClean="0">
                <a:solidFill>
                  <a:schemeClr val="tx2"/>
                </a:solidFill>
              </a:rPr>
              <a:t>Limited post-offer or employment inquiries and examinations allowed</a:t>
            </a:r>
          </a:p>
          <a:p>
            <a:r>
              <a:rPr lang="en-US" dirty="0" smtClean="0">
                <a:solidFill>
                  <a:schemeClr val="tx2"/>
                </a:solidFill>
              </a:rPr>
              <a:t>Unless job-related and consistent with business necessity, an employer shall not:</a:t>
            </a:r>
          </a:p>
          <a:p>
            <a:pPr lvl="1"/>
            <a:r>
              <a:rPr lang="en-US" dirty="0" smtClean="0">
                <a:solidFill>
                  <a:schemeClr val="tx2"/>
                </a:solidFill>
              </a:rPr>
              <a:t>Inquire whether an employee has a disability</a:t>
            </a:r>
          </a:p>
          <a:p>
            <a:pPr lvl="1"/>
            <a:r>
              <a:rPr lang="en-US" dirty="0" smtClean="0">
                <a:solidFill>
                  <a:schemeClr val="tx2"/>
                </a:solidFill>
              </a:rPr>
              <a:t>Inquire as to the nature and severity of the disability</a:t>
            </a:r>
          </a:p>
          <a:p>
            <a:pPr lvl="1"/>
            <a:r>
              <a:rPr lang="en-US" dirty="0" smtClean="0">
                <a:solidFill>
                  <a:schemeClr val="tx2"/>
                </a:solidFill>
              </a:rPr>
              <a:t>Require a medical examination</a:t>
            </a:r>
          </a:p>
          <a:p>
            <a:r>
              <a:rPr lang="en-US" dirty="0" smtClean="0">
                <a:solidFill>
                  <a:schemeClr val="tx2"/>
                </a:solidFill>
              </a:rPr>
              <a:t>It applies to all employees and not just those with a disability under the ADA</a:t>
            </a:r>
          </a:p>
          <a:p>
            <a:pPr lvl="2"/>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439652"/>
          </a:xfrm>
        </p:spPr>
        <p:txBody>
          <a:bodyPr>
            <a:normAutofit fontScale="92500" lnSpcReduction="10000"/>
          </a:bodyPr>
          <a:lstStyle/>
          <a:p>
            <a:r>
              <a:rPr lang="en-US" dirty="0" smtClean="0">
                <a:solidFill>
                  <a:schemeClr val="tx2"/>
                </a:solidFill>
              </a:rPr>
              <a:t>This provision only restricts disability-related inquiries and medical examinations</a:t>
            </a:r>
          </a:p>
          <a:p>
            <a:pPr lvl="1"/>
            <a:r>
              <a:rPr lang="en-US" dirty="0" smtClean="0">
                <a:solidFill>
                  <a:schemeClr val="tx2"/>
                </a:solidFill>
              </a:rPr>
              <a:t>Disability-related inquiry </a:t>
            </a:r>
          </a:p>
          <a:p>
            <a:pPr lvl="2"/>
            <a:r>
              <a:rPr lang="en-US" dirty="0" smtClean="0">
                <a:solidFill>
                  <a:schemeClr val="tx2"/>
                </a:solidFill>
              </a:rPr>
              <a:t>A question likely to elicit information about a disability</a:t>
            </a:r>
          </a:p>
          <a:p>
            <a:pPr lvl="3"/>
            <a:r>
              <a:rPr lang="en-US" dirty="0" smtClean="0">
                <a:solidFill>
                  <a:schemeClr val="tx2"/>
                </a:solidFill>
              </a:rPr>
              <a:t>Examples of Restricted Inquiries:</a:t>
            </a:r>
          </a:p>
          <a:p>
            <a:pPr lvl="4"/>
            <a:r>
              <a:rPr lang="en-US" dirty="0" smtClean="0">
                <a:solidFill>
                  <a:schemeClr val="tx2"/>
                </a:solidFill>
              </a:rPr>
              <a:t>Whether the employee has a disability</a:t>
            </a:r>
          </a:p>
          <a:p>
            <a:pPr lvl="4"/>
            <a:r>
              <a:rPr lang="en-US" dirty="0" smtClean="0">
                <a:solidFill>
                  <a:schemeClr val="tx2"/>
                </a:solidFill>
              </a:rPr>
              <a:t>How the employee became disabled</a:t>
            </a:r>
          </a:p>
          <a:p>
            <a:pPr lvl="4"/>
            <a:r>
              <a:rPr lang="en-US" dirty="0" smtClean="0">
                <a:solidFill>
                  <a:schemeClr val="tx2"/>
                </a:solidFill>
              </a:rPr>
              <a:t>What impairments does the employee have</a:t>
            </a:r>
          </a:p>
          <a:p>
            <a:pPr lvl="4"/>
            <a:r>
              <a:rPr lang="en-US" dirty="0" smtClean="0">
                <a:solidFill>
                  <a:schemeClr val="tx2"/>
                </a:solidFill>
              </a:rPr>
              <a:t>Is the employee taking medication</a:t>
            </a:r>
          </a:p>
          <a:p>
            <a:pPr lvl="4"/>
            <a:r>
              <a:rPr lang="en-US" dirty="0" smtClean="0">
                <a:solidFill>
                  <a:schemeClr val="tx2"/>
                </a:solidFill>
              </a:rPr>
              <a:t>What are the side effects from the medication</a:t>
            </a:r>
          </a:p>
          <a:p>
            <a:pPr lvl="4"/>
            <a:r>
              <a:rPr lang="en-US" dirty="0" smtClean="0">
                <a:solidFill>
                  <a:schemeClr val="tx2"/>
                </a:solidFill>
              </a:rPr>
              <a:t>Requesting medical documentation of the disability</a:t>
            </a:r>
          </a:p>
          <a:p>
            <a:pPr lvl="4"/>
            <a:r>
              <a:rPr lang="en-US" dirty="0" smtClean="0">
                <a:solidFill>
                  <a:schemeClr val="tx2"/>
                </a:solidFill>
              </a:rPr>
              <a:t>Asking about an employee’s prior workers’ compensation claims</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lnSpcReduction="10000"/>
          </a:bodyPr>
          <a:lstStyle/>
          <a:p>
            <a:pPr lvl="3"/>
            <a:r>
              <a:rPr lang="en-US" dirty="0" smtClean="0">
                <a:solidFill>
                  <a:schemeClr val="tx2"/>
                </a:solidFill>
              </a:rPr>
              <a:t>Examples of Permitted Inquires:</a:t>
            </a:r>
          </a:p>
          <a:p>
            <a:pPr lvl="4"/>
            <a:r>
              <a:rPr lang="en-US" dirty="0" smtClean="0">
                <a:solidFill>
                  <a:schemeClr val="tx2"/>
                </a:solidFill>
              </a:rPr>
              <a:t>How are you</a:t>
            </a:r>
          </a:p>
          <a:p>
            <a:pPr lvl="4"/>
            <a:r>
              <a:rPr lang="en-US" dirty="0" smtClean="0">
                <a:solidFill>
                  <a:schemeClr val="tx2"/>
                </a:solidFill>
              </a:rPr>
              <a:t>Are you feeling okay</a:t>
            </a:r>
          </a:p>
          <a:p>
            <a:pPr lvl="4"/>
            <a:r>
              <a:rPr lang="en-US" dirty="0" smtClean="0">
                <a:solidFill>
                  <a:schemeClr val="tx2"/>
                </a:solidFill>
              </a:rPr>
              <a:t>Asking a sneezing employee whether she has a cold</a:t>
            </a:r>
          </a:p>
          <a:p>
            <a:pPr lvl="4"/>
            <a:r>
              <a:rPr lang="en-US" dirty="0" smtClean="0">
                <a:solidFill>
                  <a:schemeClr val="tx2"/>
                </a:solidFill>
              </a:rPr>
              <a:t>Asking about non-disability related impairment such as a broken leg</a:t>
            </a:r>
          </a:p>
          <a:p>
            <a:pPr lvl="4"/>
            <a:r>
              <a:rPr lang="en-US" dirty="0" smtClean="0">
                <a:solidFill>
                  <a:schemeClr val="tx2"/>
                </a:solidFill>
              </a:rPr>
              <a:t>Asking whether an employee can perform the job functions</a:t>
            </a:r>
          </a:p>
          <a:p>
            <a:pPr lvl="4"/>
            <a:r>
              <a:rPr lang="en-US" dirty="0" smtClean="0">
                <a:solidFill>
                  <a:schemeClr val="tx2"/>
                </a:solidFill>
              </a:rPr>
              <a:t>Asking an employee whether she has been drinking or currently using illegal drugs</a:t>
            </a:r>
          </a:p>
          <a:p>
            <a:pPr lvl="4"/>
            <a:r>
              <a:rPr lang="en-US" dirty="0" smtClean="0">
                <a:solidFill>
                  <a:schemeClr val="tx2"/>
                </a:solidFill>
              </a:rPr>
              <a:t>Asking for emergency contact information</a:t>
            </a:r>
          </a:p>
          <a:p>
            <a:pPr lvl="4"/>
            <a:r>
              <a:rPr lang="en-US" dirty="0" smtClean="0">
                <a:solidFill>
                  <a:schemeClr val="tx2"/>
                </a:solidFill>
              </a:rPr>
              <a:t>Asking for medical documentation for sick leave if it is required all of other employees </a:t>
            </a:r>
          </a:p>
          <a:p>
            <a:pPr lvl="2"/>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85000" lnSpcReduction="10000"/>
          </a:bodyPr>
          <a:lstStyle/>
          <a:p>
            <a:pPr lvl="1"/>
            <a:r>
              <a:rPr lang="en-US" dirty="0" smtClean="0">
                <a:solidFill>
                  <a:schemeClr val="tx2"/>
                </a:solidFill>
              </a:rPr>
              <a:t>Medical Examinations</a:t>
            </a:r>
          </a:p>
          <a:p>
            <a:pPr lvl="2"/>
            <a:r>
              <a:rPr lang="en-US" dirty="0" smtClean="0">
                <a:solidFill>
                  <a:schemeClr val="tx2"/>
                </a:solidFill>
              </a:rPr>
              <a:t>A procedure or test that seeks information about an individual’s physical or mental impairments or health</a:t>
            </a:r>
          </a:p>
          <a:p>
            <a:pPr lvl="3"/>
            <a:r>
              <a:rPr lang="en-US" dirty="0" smtClean="0">
                <a:solidFill>
                  <a:schemeClr val="tx2"/>
                </a:solidFill>
              </a:rPr>
              <a:t>Examples of restricted examinations:</a:t>
            </a:r>
          </a:p>
          <a:p>
            <a:pPr lvl="4"/>
            <a:r>
              <a:rPr lang="en-US" dirty="0" smtClean="0">
                <a:solidFill>
                  <a:schemeClr val="tx2"/>
                </a:solidFill>
              </a:rPr>
              <a:t>Vision tests</a:t>
            </a:r>
          </a:p>
          <a:p>
            <a:pPr lvl="4"/>
            <a:r>
              <a:rPr lang="en-US" dirty="0" smtClean="0">
                <a:solidFill>
                  <a:schemeClr val="tx2"/>
                </a:solidFill>
              </a:rPr>
              <a:t>Blood, urine, or breath analyses tests</a:t>
            </a:r>
          </a:p>
          <a:p>
            <a:pPr lvl="4"/>
            <a:r>
              <a:rPr lang="en-US" dirty="0" smtClean="0">
                <a:solidFill>
                  <a:schemeClr val="tx2"/>
                </a:solidFill>
              </a:rPr>
              <a:t>Blood pressure screening </a:t>
            </a:r>
          </a:p>
          <a:p>
            <a:pPr lvl="4"/>
            <a:r>
              <a:rPr lang="en-US" dirty="0" smtClean="0">
                <a:solidFill>
                  <a:schemeClr val="tx2"/>
                </a:solidFill>
              </a:rPr>
              <a:t>Range-of-motion tests to measure muscle strength</a:t>
            </a:r>
          </a:p>
          <a:p>
            <a:pPr lvl="4"/>
            <a:r>
              <a:rPr lang="en-US" dirty="0" smtClean="0">
                <a:solidFill>
                  <a:schemeClr val="tx2"/>
                </a:solidFill>
              </a:rPr>
              <a:t>Psychological tests</a:t>
            </a:r>
          </a:p>
          <a:p>
            <a:pPr lvl="3"/>
            <a:r>
              <a:rPr lang="en-US" dirty="0" smtClean="0">
                <a:solidFill>
                  <a:schemeClr val="tx2"/>
                </a:solidFill>
              </a:rPr>
              <a:t>Examples of permitted examinations:</a:t>
            </a:r>
          </a:p>
          <a:p>
            <a:pPr lvl="4"/>
            <a:r>
              <a:rPr lang="en-US" dirty="0" smtClean="0">
                <a:solidFill>
                  <a:schemeClr val="tx2"/>
                </a:solidFill>
              </a:rPr>
              <a:t>Test to determine current illegal drug use</a:t>
            </a:r>
          </a:p>
          <a:p>
            <a:pPr lvl="4"/>
            <a:r>
              <a:rPr lang="en-US" dirty="0" smtClean="0">
                <a:solidFill>
                  <a:schemeClr val="tx2"/>
                </a:solidFill>
              </a:rPr>
              <a:t>Physical agility tests and physical fitness tests related to job tasks</a:t>
            </a:r>
          </a:p>
          <a:p>
            <a:pPr lvl="4"/>
            <a:r>
              <a:rPr lang="en-US" dirty="0" smtClean="0">
                <a:solidFill>
                  <a:schemeClr val="tx2"/>
                </a:solidFill>
              </a:rPr>
              <a:t>Reading tests to demonstrate job functions</a:t>
            </a:r>
          </a:p>
          <a:p>
            <a:pPr lvl="4"/>
            <a:r>
              <a:rPr lang="en-US" dirty="0" smtClean="0">
                <a:solidFill>
                  <a:schemeClr val="tx2"/>
                </a:solidFill>
              </a:rPr>
              <a:t>Personality tests for honesty, preferences, and habits</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85000" lnSpcReduction="10000"/>
          </a:bodyPr>
          <a:lstStyle/>
          <a:p>
            <a:r>
              <a:rPr lang="en-US" dirty="0" smtClean="0">
                <a:solidFill>
                  <a:schemeClr val="tx2"/>
                </a:solidFill>
              </a:rPr>
              <a:t>This restriction includes fitness-for-duty examinations</a:t>
            </a:r>
          </a:p>
          <a:p>
            <a:pPr lvl="1"/>
            <a:r>
              <a:rPr lang="en-US" dirty="0" smtClean="0">
                <a:solidFill>
                  <a:schemeClr val="tx2"/>
                </a:solidFill>
              </a:rPr>
              <a:t>It should be an individualized inquiry and not one taken lightly</a:t>
            </a:r>
          </a:p>
          <a:p>
            <a:pPr lvl="2"/>
            <a:r>
              <a:rPr lang="en-US" dirty="0" smtClean="0">
                <a:solidFill>
                  <a:schemeClr val="tx2"/>
                </a:solidFill>
              </a:rPr>
              <a:t>Courts have cautioned against abusing the right to request fitness-for-duty exams</a:t>
            </a:r>
          </a:p>
          <a:p>
            <a:pPr lvl="1"/>
            <a:r>
              <a:rPr lang="en-US" dirty="0" smtClean="0">
                <a:solidFill>
                  <a:schemeClr val="tx2"/>
                </a:solidFill>
              </a:rPr>
              <a:t>Mandatory EAP also may fall under this restriction</a:t>
            </a:r>
          </a:p>
          <a:p>
            <a:r>
              <a:rPr lang="en-US" dirty="0" smtClean="0">
                <a:solidFill>
                  <a:schemeClr val="tx2"/>
                </a:solidFill>
              </a:rPr>
              <a:t>Can require this examination of a current employee if job-related and consistent with business necessity</a:t>
            </a:r>
          </a:p>
          <a:p>
            <a:pPr lvl="1"/>
            <a:r>
              <a:rPr lang="en-US" dirty="0" smtClean="0">
                <a:solidFill>
                  <a:schemeClr val="tx2"/>
                </a:solidFill>
              </a:rPr>
              <a:t>Job-related refers to the scope of the test or questions</a:t>
            </a:r>
          </a:p>
          <a:p>
            <a:pPr lvl="1"/>
            <a:r>
              <a:rPr lang="en-US" dirty="0" smtClean="0">
                <a:solidFill>
                  <a:schemeClr val="tx2"/>
                </a:solidFill>
              </a:rPr>
              <a:t>Business necessity is whether there is a business reason that makes the test necessary</a:t>
            </a:r>
          </a:p>
          <a:p>
            <a:pPr lvl="2"/>
            <a:r>
              <a:rPr lang="en-US" dirty="0" smtClean="0">
                <a:solidFill>
                  <a:schemeClr val="tx2"/>
                </a:solidFill>
              </a:rPr>
              <a:t>Business necessity includes ensuring a safe workplace</a:t>
            </a:r>
          </a:p>
          <a:p>
            <a:pPr lvl="3"/>
            <a:r>
              <a:rPr lang="en-US" u="sng" dirty="0" smtClean="0">
                <a:solidFill>
                  <a:schemeClr val="tx2"/>
                </a:solidFill>
              </a:rPr>
              <a:t>Ward v. Merck &amp; Co.</a:t>
            </a:r>
            <a:r>
              <a:rPr lang="en-US" dirty="0" smtClean="0">
                <a:solidFill>
                  <a:schemeClr val="tx2"/>
                </a:solidFill>
              </a:rPr>
              <a:t>, 226 F. App'x 131, 141 (3d Cir. 2007)</a:t>
            </a:r>
          </a:p>
          <a:p>
            <a:pPr lvl="2"/>
            <a:r>
              <a:rPr lang="en-US" dirty="0" smtClean="0">
                <a:solidFill>
                  <a:schemeClr val="tx2"/>
                </a:solidFill>
              </a:rPr>
              <a:t>The nature of the job should be considered</a:t>
            </a:r>
          </a:p>
          <a:p>
            <a:pPr lvl="2"/>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lnSpcReduction="10000"/>
          </a:bodyPr>
          <a:lstStyle/>
          <a:p>
            <a:r>
              <a:rPr lang="en-US" dirty="0" smtClean="0">
                <a:solidFill>
                  <a:schemeClr val="tx2"/>
                </a:solidFill>
              </a:rPr>
              <a:t>An employer may request a medical examination or make a disability-related inquiry when it has a reasonable belief, based on objective evidence, that:</a:t>
            </a:r>
          </a:p>
          <a:p>
            <a:pPr lvl="1"/>
            <a:r>
              <a:rPr lang="en-US" dirty="0" smtClean="0">
                <a:solidFill>
                  <a:schemeClr val="tx2"/>
                </a:solidFill>
              </a:rPr>
              <a:t>An employee’s ability to perform essential job functions will be impaired by a medical condition or</a:t>
            </a:r>
          </a:p>
          <a:p>
            <a:pPr lvl="1"/>
            <a:r>
              <a:rPr lang="en-US" dirty="0" smtClean="0">
                <a:solidFill>
                  <a:schemeClr val="tx2"/>
                </a:solidFill>
              </a:rPr>
              <a:t>An employee will pose a direct threat due to a medical condition</a:t>
            </a:r>
          </a:p>
          <a:p>
            <a:r>
              <a:rPr lang="en-US" dirty="0" smtClean="0">
                <a:solidFill>
                  <a:schemeClr val="tx2"/>
                </a:solidFill>
              </a:rPr>
              <a:t>These inquires and exams also are permitted in response to a request for accommodation as long as the disability or need for accommodation is not obvious</a:t>
            </a:r>
          </a:p>
          <a:p>
            <a:pPr lvl="1"/>
            <a:endParaRPr lang="en-US" dirty="0" smtClean="0">
              <a:solidFill>
                <a:schemeClr val="tx2"/>
              </a:solidFill>
            </a:endParaRPr>
          </a:p>
          <a:p>
            <a:pPr lvl="2"/>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For some positions, periodic medical examinations or monitoring is job-related and consistent with business necessity</a:t>
            </a:r>
          </a:p>
          <a:p>
            <a:pPr lvl="1"/>
            <a:r>
              <a:rPr lang="en-US" dirty="0" smtClean="0">
                <a:solidFill>
                  <a:schemeClr val="tx2"/>
                </a:solidFill>
              </a:rPr>
              <a:t>Examples:  </a:t>
            </a:r>
          </a:p>
          <a:p>
            <a:pPr lvl="2"/>
            <a:r>
              <a:rPr lang="en-US" dirty="0" smtClean="0">
                <a:solidFill>
                  <a:schemeClr val="tx2"/>
                </a:solidFill>
              </a:rPr>
              <a:t>A police department can require an armed police officer to report if he or she is taking any prescription medications that impact his or her ability to perform his or her job duties.</a:t>
            </a:r>
          </a:p>
          <a:p>
            <a:pPr lvl="2"/>
            <a:r>
              <a:rPr lang="en-US" dirty="0" smtClean="0">
                <a:solidFill>
                  <a:schemeClr val="tx2"/>
                </a:solidFill>
              </a:rPr>
              <a:t>Periodic alcohol testing as part of a last-chance agreement</a:t>
            </a:r>
          </a:p>
          <a:p>
            <a:pPr lvl="1"/>
            <a:endParaRPr lang="en-US" dirty="0" smtClean="0">
              <a:solidFill>
                <a:schemeClr val="tx2"/>
              </a:solidFill>
            </a:endParaRPr>
          </a:p>
          <a:p>
            <a:pPr lvl="2"/>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Sufficient evidence for a reasonable belief</a:t>
            </a:r>
          </a:p>
          <a:p>
            <a:pPr lvl="1"/>
            <a:r>
              <a:rPr lang="en-US" dirty="0" smtClean="0">
                <a:solidFill>
                  <a:schemeClr val="tx2"/>
                </a:solidFill>
              </a:rPr>
              <a:t>Knowledge about a particular medical condition and performance problems that can be attributed to that condition</a:t>
            </a:r>
          </a:p>
          <a:p>
            <a:pPr lvl="1"/>
            <a:r>
              <a:rPr lang="en-US" dirty="0" smtClean="0">
                <a:solidFill>
                  <a:schemeClr val="tx2"/>
                </a:solidFill>
              </a:rPr>
              <a:t>Reliable information from a third-party about an employee’s medical condition</a:t>
            </a:r>
          </a:p>
          <a:p>
            <a:pPr lvl="1"/>
            <a:r>
              <a:rPr lang="en-US" dirty="0" smtClean="0">
                <a:solidFill>
                  <a:schemeClr val="tx2"/>
                </a:solidFill>
              </a:rPr>
              <a:t>Observation of symptoms indicating an impairment or direct threat</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8" y="2322095"/>
            <a:ext cx="8229600" cy="4690376"/>
          </a:xfrm>
        </p:spPr>
        <p:txBody>
          <a:bodyPr>
            <a:normAutofit fontScale="77500" lnSpcReduction="20000"/>
          </a:bodyPr>
          <a:lstStyle/>
          <a:p>
            <a:r>
              <a:rPr lang="en-US" dirty="0" smtClean="0">
                <a:solidFill>
                  <a:schemeClr val="tx2"/>
                </a:solidFill>
              </a:rPr>
              <a:t>“Employers need to be able to use reasonable means to ascertain the cause of troubling behavior without exposing themselves to ADA claims.”</a:t>
            </a:r>
          </a:p>
          <a:p>
            <a:pPr lvl="1"/>
            <a:r>
              <a:rPr lang="en-US" u="sng" dirty="0" smtClean="0">
                <a:solidFill>
                  <a:schemeClr val="tx2"/>
                </a:solidFill>
              </a:rPr>
              <a:t>Cody v. CIGNA Healthcare of St. Louis, Inc.</a:t>
            </a:r>
            <a:r>
              <a:rPr lang="en-US" dirty="0" smtClean="0">
                <a:solidFill>
                  <a:schemeClr val="tx2"/>
                </a:solidFill>
              </a:rPr>
              <a:t>, 139 F.3d 595, 599 (8th Cir. 1998)</a:t>
            </a:r>
          </a:p>
          <a:p>
            <a:r>
              <a:rPr lang="en-US" dirty="0" smtClean="0">
                <a:solidFill>
                  <a:schemeClr val="tx2"/>
                </a:solidFill>
              </a:rPr>
              <a:t>However, the purpose of the exam needs to be to determine whether an employee is able to perform his or her job functions or whether he or she is a direct threat to his/herself or others.</a:t>
            </a:r>
          </a:p>
          <a:p>
            <a:pPr lvl="1"/>
            <a:r>
              <a:rPr lang="en-US" dirty="0" smtClean="0">
                <a:solidFill>
                  <a:schemeClr val="tx2"/>
                </a:solidFill>
              </a:rPr>
              <a:t>Idle curiosity as to the cause of a performance problem is not enough</a:t>
            </a:r>
          </a:p>
          <a:p>
            <a:pPr lvl="1"/>
            <a:r>
              <a:rPr lang="en-US" dirty="0" smtClean="0">
                <a:solidFill>
                  <a:schemeClr val="tx2"/>
                </a:solidFill>
              </a:rPr>
              <a:t>The purpose of the exam cannot be to confirm whether the employee has an impairment</a:t>
            </a:r>
          </a:p>
          <a:p>
            <a:pPr lvl="1"/>
            <a:r>
              <a:rPr lang="en-US" dirty="0" smtClean="0">
                <a:solidFill>
                  <a:schemeClr val="tx2"/>
                </a:solidFill>
              </a:rPr>
              <a:t>The focus must be on whether the employee is fit for duty</a:t>
            </a:r>
          </a:p>
          <a:p>
            <a:pPr lvl="1"/>
            <a:r>
              <a:rPr lang="en-US" u="sng" dirty="0" smtClean="0">
                <a:solidFill>
                  <a:schemeClr val="tx2"/>
                </a:solidFill>
              </a:rPr>
              <a:t>Whitt v. Baldwin Cnty. Mental Health Ctr.</a:t>
            </a:r>
            <a:r>
              <a:rPr lang="en-US" dirty="0" smtClean="0">
                <a:solidFill>
                  <a:schemeClr val="tx2"/>
                </a:solidFill>
              </a:rPr>
              <a:t>, No. CIV.A. 12-0698-WS-M, 2013 WL 6511856, at *15 (S.D. Ala. Dec. 12, 2013) (“Satisfying managerial curiosity, with no further goal, seems unlikely to meet that standard.”).</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85000" lnSpcReduction="20000"/>
          </a:bodyPr>
          <a:lstStyle/>
          <a:p>
            <a:r>
              <a:rPr lang="en-US" dirty="0" smtClean="0">
                <a:solidFill>
                  <a:schemeClr val="tx2"/>
                </a:solidFill>
              </a:rPr>
              <a:t>Observation of Symptoms as Sufficient Objective Evidence</a:t>
            </a:r>
          </a:p>
          <a:p>
            <a:pPr lvl="1"/>
            <a:r>
              <a:rPr lang="en-US" dirty="0" smtClean="0">
                <a:solidFill>
                  <a:schemeClr val="tx2"/>
                </a:solidFill>
              </a:rPr>
              <a:t>Look for warning signs of violent behavior, such as those recognized by the FBI: </a:t>
            </a:r>
          </a:p>
          <a:p>
            <a:pPr lvl="2"/>
            <a:r>
              <a:rPr lang="en-US" dirty="0" smtClean="0">
                <a:solidFill>
                  <a:schemeClr val="tx2"/>
                </a:solidFill>
              </a:rPr>
              <a:t>Increasing belligerence</a:t>
            </a:r>
          </a:p>
          <a:p>
            <a:pPr lvl="2"/>
            <a:r>
              <a:rPr lang="en-US" dirty="0" smtClean="0">
                <a:solidFill>
                  <a:schemeClr val="tx2"/>
                </a:solidFill>
              </a:rPr>
              <a:t>Intimidating, harassing, bullying, or aggressive behavior</a:t>
            </a:r>
          </a:p>
          <a:p>
            <a:pPr lvl="2"/>
            <a:r>
              <a:rPr lang="en-US" dirty="0" smtClean="0">
                <a:solidFill>
                  <a:schemeClr val="tx2"/>
                </a:solidFill>
              </a:rPr>
              <a:t>Paranoid behavior</a:t>
            </a:r>
          </a:p>
          <a:p>
            <a:pPr lvl="2"/>
            <a:r>
              <a:rPr lang="en-US" dirty="0" smtClean="0">
                <a:solidFill>
                  <a:schemeClr val="tx2"/>
                </a:solidFill>
              </a:rPr>
              <a:t>Feeling wronged, humiliated, degraded</a:t>
            </a:r>
          </a:p>
          <a:p>
            <a:pPr lvl="2"/>
            <a:r>
              <a:rPr lang="en-US" dirty="0" smtClean="0">
                <a:solidFill>
                  <a:schemeClr val="tx2"/>
                </a:solidFill>
              </a:rPr>
              <a:t>Expressing a desire for revenge</a:t>
            </a:r>
          </a:p>
          <a:p>
            <a:pPr lvl="2"/>
            <a:r>
              <a:rPr lang="en-US" dirty="0" smtClean="0">
                <a:solidFill>
                  <a:schemeClr val="tx2"/>
                </a:solidFill>
              </a:rPr>
              <a:t>Recent instability in relationships</a:t>
            </a:r>
          </a:p>
          <a:p>
            <a:pPr lvl="2"/>
            <a:r>
              <a:rPr lang="en-US" dirty="0" smtClean="0">
                <a:solidFill>
                  <a:schemeClr val="tx2"/>
                </a:solidFill>
              </a:rPr>
              <a:t>History of violent behavior</a:t>
            </a:r>
          </a:p>
          <a:p>
            <a:pPr lvl="3"/>
            <a:r>
              <a:rPr lang="en-US" dirty="0" smtClean="0">
                <a:solidFill>
                  <a:schemeClr val="tx2"/>
                </a:solidFill>
              </a:rPr>
              <a:t>Especially towards women, children, or animals</a:t>
            </a:r>
          </a:p>
          <a:p>
            <a:pPr lvl="2"/>
            <a:r>
              <a:rPr lang="en-US" dirty="0" smtClean="0">
                <a:solidFill>
                  <a:schemeClr val="tx2"/>
                </a:solidFill>
              </a:rPr>
              <a:t>Ominous, specific threats</a:t>
            </a:r>
          </a:p>
          <a:p>
            <a:pPr lvl="2"/>
            <a:r>
              <a:rPr lang="en-US" dirty="0" smtClean="0">
                <a:solidFill>
                  <a:schemeClr val="tx2"/>
                </a:solidFill>
              </a:rPr>
              <a:t>Hypersensitivity to criticism</a:t>
            </a:r>
          </a:p>
          <a:p>
            <a:pPr lvl="2"/>
            <a:r>
              <a:rPr lang="en-US" dirty="0" smtClean="0">
                <a:solidFill>
                  <a:schemeClr val="tx2"/>
                </a:solidFill>
              </a:rPr>
              <a:t>Recent acquisition or fascination with weapons</a:t>
            </a:r>
          </a:p>
          <a:p>
            <a:pPr lvl="2"/>
            <a:r>
              <a:rPr lang="en-US" dirty="0" smtClean="0">
                <a:solidFill>
                  <a:schemeClr val="tx2"/>
                </a:solidFill>
              </a:rPr>
              <a:t>Idle threat about using a weapon to harm someone</a:t>
            </a:r>
          </a:p>
          <a:p>
            <a:pPr lvl="2"/>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Prevalence of Mental Illness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lnSpcReduction="10000"/>
          </a:bodyPr>
          <a:lstStyle/>
          <a:p>
            <a:r>
              <a:rPr lang="en-US" dirty="0" smtClean="0">
                <a:solidFill>
                  <a:schemeClr val="tx2"/>
                </a:solidFill>
              </a:rPr>
              <a:t>An average of 61.5 million people experience mental illness every year</a:t>
            </a:r>
          </a:p>
          <a:p>
            <a:pPr lvl="1"/>
            <a:r>
              <a:rPr lang="en-US" dirty="0" smtClean="0">
                <a:solidFill>
                  <a:schemeClr val="tx2"/>
                </a:solidFill>
              </a:rPr>
              <a:t>13.6 million live with a serious mental illness, such as schizophrenia, bipolar disorder, or major depression</a:t>
            </a:r>
          </a:p>
          <a:p>
            <a:pPr lvl="1"/>
            <a:r>
              <a:rPr lang="en-US" dirty="0" smtClean="0">
                <a:solidFill>
                  <a:schemeClr val="tx2"/>
                </a:solidFill>
              </a:rPr>
              <a:t>1 in 10 employees suffer from depression</a:t>
            </a:r>
          </a:p>
          <a:p>
            <a:pPr lvl="2"/>
            <a:r>
              <a:rPr lang="en-US" dirty="0" smtClean="0">
                <a:solidFill>
                  <a:schemeClr val="tx2"/>
                </a:solidFill>
              </a:rPr>
              <a:t>In 2013, depression was the second-leading cause of disability</a:t>
            </a:r>
          </a:p>
          <a:p>
            <a:r>
              <a:rPr lang="en-US" dirty="0" smtClean="0">
                <a:solidFill>
                  <a:schemeClr val="tx2"/>
                </a:solidFill>
              </a:rPr>
              <a:t>Based on a 2010 survey, 60</a:t>
            </a:r>
            <a:r>
              <a:rPr lang="en-US" dirty="0" smtClean="0">
                <a:solidFill>
                  <a:schemeClr val="tx2"/>
                </a:solidFill>
                <a:latin typeface="Constantia" pitchFamily="18" charset="0"/>
              </a:rPr>
              <a:t>% </a:t>
            </a:r>
            <a:r>
              <a:rPr lang="en-US" dirty="0" smtClean="0">
                <a:solidFill>
                  <a:schemeClr val="tx2"/>
                </a:solidFill>
              </a:rPr>
              <a:t>of adults with a mental illness do not receive any treatment</a:t>
            </a:r>
          </a:p>
          <a:p>
            <a:r>
              <a:rPr lang="en-US" dirty="0" smtClean="0">
                <a:solidFill>
                  <a:schemeClr val="tx2"/>
                </a:solidFill>
              </a:rPr>
              <a:t>Mental illness can affect anyone regardless of age, wealth, status, or apparent disposition</a:t>
            </a:r>
          </a:p>
          <a:p>
            <a:endParaRPr lang="en-US" dirty="0" smtClean="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pPr lvl="2"/>
            <a:r>
              <a:rPr lang="en-US" dirty="0" smtClean="0">
                <a:solidFill>
                  <a:schemeClr val="tx2"/>
                </a:solidFill>
              </a:rPr>
              <a:t>Substance abuse</a:t>
            </a:r>
          </a:p>
          <a:p>
            <a:pPr lvl="2"/>
            <a:r>
              <a:rPr lang="en-US" dirty="0" smtClean="0">
                <a:solidFill>
                  <a:schemeClr val="tx2"/>
                </a:solidFill>
              </a:rPr>
              <a:t>Apparent obsession with an employee or grievance</a:t>
            </a:r>
          </a:p>
          <a:p>
            <a:pPr lvl="2"/>
            <a:r>
              <a:rPr lang="en-US" dirty="0" smtClean="0">
                <a:solidFill>
                  <a:schemeClr val="tx2"/>
                </a:solidFill>
              </a:rPr>
              <a:t>Preoccupation with violent themes</a:t>
            </a:r>
          </a:p>
          <a:p>
            <a:pPr lvl="2"/>
            <a:r>
              <a:rPr lang="en-US" dirty="0" smtClean="0">
                <a:solidFill>
                  <a:schemeClr val="tx2"/>
                </a:solidFill>
              </a:rPr>
              <a:t>Interest in recently publicized violent events</a:t>
            </a:r>
          </a:p>
          <a:p>
            <a:pPr lvl="2"/>
            <a:r>
              <a:rPr lang="en-US" dirty="0" smtClean="0">
                <a:solidFill>
                  <a:schemeClr val="tx2"/>
                </a:solidFill>
              </a:rPr>
              <a:t>Outbursts of anger</a:t>
            </a:r>
          </a:p>
          <a:p>
            <a:pPr lvl="2"/>
            <a:r>
              <a:rPr lang="en-US" dirty="0" smtClean="0">
                <a:solidFill>
                  <a:schemeClr val="tx2"/>
                </a:solidFill>
              </a:rPr>
              <a:t>Inability to control emotions</a:t>
            </a:r>
          </a:p>
          <a:p>
            <a:pPr lvl="3"/>
            <a:r>
              <a:rPr lang="en-US" dirty="0" smtClean="0">
                <a:solidFill>
                  <a:schemeClr val="tx2"/>
                </a:solidFill>
              </a:rPr>
              <a:t>Unstable emotional responses</a:t>
            </a:r>
          </a:p>
          <a:p>
            <a:pPr lvl="3"/>
            <a:r>
              <a:rPr lang="en-US" dirty="0" smtClean="0">
                <a:solidFill>
                  <a:schemeClr val="tx2"/>
                </a:solidFill>
              </a:rPr>
              <a:t>Mood Swings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10000"/>
          </a:bodyPr>
          <a:lstStyle/>
          <a:p>
            <a:pPr lvl="2"/>
            <a:r>
              <a:rPr lang="en-US" dirty="0" smtClean="0">
                <a:solidFill>
                  <a:schemeClr val="tx2"/>
                </a:solidFill>
              </a:rPr>
              <a:t>Extreme disorganization</a:t>
            </a:r>
          </a:p>
          <a:p>
            <a:pPr lvl="2"/>
            <a:r>
              <a:rPr lang="en-US" dirty="0" smtClean="0">
                <a:solidFill>
                  <a:schemeClr val="tx2"/>
                </a:solidFill>
              </a:rPr>
              <a:t>Noticeable changes in behavior</a:t>
            </a:r>
          </a:p>
          <a:p>
            <a:pPr lvl="3"/>
            <a:r>
              <a:rPr lang="en-US" dirty="0" smtClean="0">
                <a:solidFill>
                  <a:schemeClr val="tx2"/>
                </a:solidFill>
              </a:rPr>
              <a:t>Increases in absenteeism</a:t>
            </a:r>
          </a:p>
          <a:p>
            <a:pPr lvl="3"/>
            <a:r>
              <a:rPr lang="en-US" dirty="0" smtClean="0">
                <a:solidFill>
                  <a:schemeClr val="tx2"/>
                </a:solidFill>
              </a:rPr>
              <a:t>Decrease in attention to appearance or hygiene</a:t>
            </a:r>
          </a:p>
          <a:p>
            <a:pPr lvl="3"/>
            <a:r>
              <a:rPr lang="en-US" dirty="0" smtClean="0">
                <a:solidFill>
                  <a:schemeClr val="tx2"/>
                </a:solidFill>
              </a:rPr>
              <a:t>Falling asleep at job </a:t>
            </a:r>
          </a:p>
          <a:p>
            <a:pPr lvl="3"/>
            <a:r>
              <a:rPr lang="en-US" dirty="0" smtClean="0">
                <a:solidFill>
                  <a:schemeClr val="tx2"/>
                </a:solidFill>
              </a:rPr>
              <a:t>Performance problems</a:t>
            </a:r>
          </a:p>
          <a:p>
            <a:pPr lvl="2"/>
            <a:r>
              <a:rPr lang="en-US" dirty="0" smtClean="0">
                <a:solidFill>
                  <a:schemeClr val="tx2"/>
                </a:solidFill>
              </a:rPr>
              <a:t>Withdrawn from normal activities</a:t>
            </a:r>
          </a:p>
          <a:p>
            <a:pPr lvl="3"/>
            <a:r>
              <a:rPr lang="en-US" dirty="0" smtClean="0">
                <a:solidFill>
                  <a:schemeClr val="tx2"/>
                </a:solidFill>
              </a:rPr>
              <a:t>Is isolated or a loner</a:t>
            </a:r>
          </a:p>
          <a:p>
            <a:pPr lvl="2"/>
            <a:r>
              <a:rPr lang="en-US" dirty="0" smtClean="0">
                <a:solidFill>
                  <a:schemeClr val="tx2"/>
                </a:solidFill>
              </a:rPr>
              <a:t>Expresses certain attitudes, such as morally superior, self-righteous, feel entitled to special rights or that rules don’t apply </a:t>
            </a:r>
          </a:p>
          <a:p>
            <a:pPr lvl="2"/>
            <a:r>
              <a:rPr lang="en-US" dirty="0" smtClean="0">
                <a:solidFill>
                  <a:schemeClr val="tx2"/>
                </a:solidFill>
              </a:rPr>
              <a:t>Homicidal or suicidal comments or threats</a:t>
            </a:r>
          </a:p>
          <a:p>
            <a:pPr lvl="1"/>
            <a:r>
              <a:rPr lang="en-US" dirty="0" smtClean="0">
                <a:solidFill>
                  <a:schemeClr val="tx2"/>
                </a:solidFill>
              </a:rPr>
              <a:t>No way to accurately predict human behavior</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fontScale="90000"/>
          </a:bodyPr>
          <a:lstStyle/>
          <a:p>
            <a:r>
              <a:rPr lang="en-US" dirty="0" smtClean="0">
                <a:solidFill>
                  <a:schemeClr val="accent2"/>
                </a:solidFill>
                <a:effectLst>
                  <a:outerShdw blurRad="38100" dist="38100" dir="2700000" algn="tl">
                    <a:srgbClr val="000000">
                      <a:alpha val="43137"/>
                    </a:srgbClr>
                  </a:outerShdw>
                </a:effectLst>
              </a:rPr>
              <a:t>Restriction on Medical Exams and Inquiries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An employer can rely on information from a third-party to justify an exam or inquiry if the information is reliable</a:t>
            </a:r>
          </a:p>
          <a:p>
            <a:pPr lvl="1"/>
            <a:r>
              <a:rPr lang="en-US" dirty="0" smtClean="0">
                <a:solidFill>
                  <a:schemeClr val="tx2"/>
                </a:solidFill>
              </a:rPr>
              <a:t>Factors to consider:</a:t>
            </a:r>
          </a:p>
          <a:p>
            <a:pPr lvl="2"/>
            <a:r>
              <a:rPr lang="en-US" dirty="0" smtClean="0">
                <a:solidFill>
                  <a:schemeClr val="tx2"/>
                </a:solidFill>
              </a:rPr>
              <a:t>Relationship between employee and reporting person</a:t>
            </a:r>
          </a:p>
          <a:p>
            <a:pPr lvl="2"/>
            <a:r>
              <a:rPr lang="en-US" dirty="0" smtClean="0">
                <a:solidFill>
                  <a:schemeClr val="tx2"/>
                </a:solidFill>
              </a:rPr>
              <a:t>Seriousness of the medical condition</a:t>
            </a:r>
          </a:p>
          <a:p>
            <a:pPr lvl="2"/>
            <a:r>
              <a:rPr lang="en-US" dirty="0" smtClean="0">
                <a:solidFill>
                  <a:schemeClr val="tx2"/>
                </a:solidFill>
              </a:rPr>
              <a:t>Motive in providing the information</a:t>
            </a:r>
          </a:p>
          <a:p>
            <a:pPr lvl="2"/>
            <a:r>
              <a:rPr lang="en-US" dirty="0" smtClean="0">
                <a:solidFill>
                  <a:schemeClr val="tx2"/>
                </a:solidFill>
              </a:rPr>
              <a:t>How the third-party learned the information</a:t>
            </a:r>
          </a:p>
          <a:p>
            <a:pPr lvl="2"/>
            <a:r>
              <a:rPr lang="en-US" dirty="0" smtClean="0">
                <a:solidFill>
                  <a:schemeClr val="tx2"/>
                </a:solidFill>
              </a:rPr>
              <a:t>Other facts that bear on reliability of information</a:t>
            </a:r>
          </a:p>
          <a:p>
            <a:pPr lvl="2">
              <a:buNone/>
            </a:pPr>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77500" lnSpcReduction="20000"/>
          </a:bodyPr>
          <a:lstStyle/>
          <a:p>
            <a:r>
              <a:rPr lang="en-US" dirty="0" smtClean="0">
                <a:solidFill>
                  <a:schemeClr val="tx2"/>
                </a:solidFill>
              </a:rPr>
              <a:t>Sufficient evidence warranting a fitness-for-duty exam</a:t>
            </a:r>
          </a:p>
          <a:p>
            <a:pPr lvl="1"/>
            <a:r>
              <a:rPr lang="en-US" dirty="0" smtClean="0">
                <a:solidFill>
                  <a:schemeClr val="tx2"/>
                </a:solidFill>
              </a:rPr>
              <a:t>The following behavior was sufficient to justify an examination:</a:t>
            </a:r>
          </a:p>
          <a:p>
            <a:pPr lvl="2"/>
            <a:r>
              <a:rPr lang="en-US" dirty="0" smtClean="0">
                <a:solidFill>
                  <a:schemeClr val="tx2"/>
                </a:solidFill>
              </a:rPr>
              <a:t>Behaving erratically, being quick to anger, appearing deliberately slow and almost catatonic, and poor work performance</a:t>
            </a:r>
          </a:p>
          <a:p>
            <a:pPr lvl="3"/>
            <a:r>
              <a:rPr lang="en-US" u="sng" dirty="0" smtClean="0">
                <a:solidFill>
                  <a:schemeClr val="tx2"/>
                </a:solidFill>
              </a:rPr>
              <a:t>Ward v. Merck &amp; Co.</a:t>
            </a:r>
            <a:r>
              <a:rPr lang="en-US" dirty="0" smtClean="0">
                <a:solidFill>
                  <a:schemeClr val="tx2"/>
                </a:solidFill>
              </a:rPr>
              <a:t>, 226 F. App’x 131 (3d Cir. 2007)</a:t>
            </a:r>
          </a:p>
          <a:p>
            <a:pPr lvl="2"/>
            <a:r>
              <a:rPr lang="en-US" dirty="0" smtClean="0">
                <a:solidFill>
                  <a:schemeClr val="tx2"/>
                </a:solidFill>
              </a:rPr>
              <a:t>Longtime employee engaged in a series of confrontations with coworkers where he appeared enraged and threatening and employer consulted with experts in threat assessment and workplace violence who recommended the fitness-for-duty assessment.</a:t>
            </a:r>
          </a:p>
          <a:p>
            <a:pPr lvl="3"/>
            <a:r>
              <a:rPr lang="en-US" u="sng" dirty="0" smtClean="0">
                <a:solidFill>
                  <a:schemeClr val="tx2"/>
                </a:solidFill>
              </a:rPr>
              <a:t>Kao v. University of San Francisco</a:t>
            </a:r>
            <a:r>
              <a:rPr lang="en-US" dirty="0" smtClean="0">
                <a:solidFill>
                  <a:schemeClr val="tx2"/>
                </a:solidFill>
              </a:rPr>
              <a:t>, 229 Cal. App. 4</a:t>
            </a:r>
            <a:r>
              <a:rPr lang="en-US" baseline="30000" dirty="0" smtClean="0">
                <a:solidFill>
                  <a:schemeClr val="tx2"/>
                </a:solidFill>
              </a:rPr>
              <a:t>th</a:t>
            </a:r>
            <a:r>
              <a:rPr lang="en-US" dirty="0" smtClean="0">
                <a:solidFill>
                  <a:schemeClr val="tx2"/>
                </a:solidFill>
              </a:rPr>
              <a:t> 437 (Cal. 1</a:t>
            </a:r>
            <a:r>
              <a:rPr lang="en-US" baseline="30000" dirty="0" smtClean="0">
                <a:solidFill>
                  <a:schemeClr val="tx2"/>
                </a:solidFill>
              </a:rPr>
              <a:t>st</a:t>
            </a:r>
            <a:r>
              <a:rPr lang="en-US" dirty="0" smtClean="0">
                <a:solidFill>
                  <a:schemeClr val="tx2"/>
                </a:solidFill>
              </a:rPr>
              <a:t> Dist. Sept. 2, 2014).</a:t>
            </a:r>
          </a:p>
          <a:p>
            <a:pPr lvl="2"/>
            <a:r>
              <a:rPr lang="en-US" dirty="0" smtClean="0">
                <a:solidFill>
                  <a:schemeClr val="tx2"/>
                </a:solidFill>
              </a:rPr>
              <a:t>After an employee returned from FMLA leave for a mental illness, the employer properly requested that she undergo a fitness-for-duty examination based on her increasingly erratic conduct before her leave and that her job required her to carry a weapon.</a:t>
            </a:r>
          </a:p>
          <a:p>
            <a:pPr lvl="3"/>
            <a:r>
              <a:rPr lang="en-US" u="sng" dirty="0" smtClean="0">
                <a:solidFill>
                  <a:schemeClr val="tx2"/>
                </a:solidFill>
              </a:rPr>
              <a:t>White v. Cnty. of Los Angeles</a:t>
            </a:r>
            <a:r>
              <a:rPr lang="en-US" dirty="0" smtClean="0">
                <a:solidFill>
                  <a:schemeClr val="tx2"/>
                </a:solidFill>
              </a:rPr>
              <a:t>, 170 Cal. Rptr. 3d 472, 484 (Cal. 2d Dist. Apr. 15, 2014)</a:t>
            </a:r>
          </a:p>
          <a:p>
            <a:pPr lvl="3"/>
            <a:endParaRPr lang="en-US" dirty="0" smtClean="0">
              <a:solidFill>
                <a:schemeClr val="tx2"/>
              </a:solidFill>
            </a:endParaRPr>
          </a:p>
          <a:p>
            <a:pPr lvl="3"/>
            <a:endParaRPr lang="en-US" dirty="0" smtClean="0">
              <a:solidFill>
                <a:schemeClr val="tx2"/>
              </a:solidFill>
            </a:endParaRPr>
          </a:p>
          <a:p>
            <a:pPr lvl="2"/>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pPr lvl="2"/>
            <a:r>
              <a:rPr lang="en-US" dirty="0" smtClean="0">
                <a:solidFill>
                  <a:schemeClr val="tx2"/>
                </a:solidFill>
              </a:rPr>
              <a:t>“In any case where a police department reasonably perceives an officer to be even mildly paranoid, hostile, or oppositional, a fitness for duty examination is job related and consistent with business necessity.”</a:t>
            </a:r>
          </a:p>
          <a:p>
            <a:pPr lvl="3"/>
            <a:r>
              <a:rPr lang="en-US" u="sng" dirty="0" smtClean="0">
                <a:solidFill>
                  <a:schemeClr val="tx2"/>
                </a:solidFill>
              </a:rPr>
              <a:t>Watson v. City of Miami Beach</a:t>
            </a:r>
            <a:r>
              <a:rPr lang="en-US" dirty="0" smtClean="0">
                <a:solidFill>
                  <a:schemeClr val="tx2"/>
                </a:solidFill>
              </a:rPr>
              <a:t>, 177 F.3d 932, 935 (11</a:t>
            </a:r>
            <a:r>
              <a:rPr lang="en-US" baseline="30000" dirty="0" smtClean="0">
                <a:solidFill>
                  <a:schemeClr val="tx2"/>
                </a:solidFill>
              </a:rPr>
              <a:t>th</a:t>
            </a:r>
            <a:r>
              <a:rPr lang="en-US" dirty="0" smtClean="0">
                <a:solidFill>
                  <a:schemeClr val="tx2"/>
                </a:solidFill>
              </a:rPr>
              <a:t> Cir. 1999)</a:t>
            </a:r>
          </a:p>
          <a:p>
            <a:pPr lvl="2"/>
            <a:r>
              <a:rPr lang="en-US" dirty="0" smtClean="0">
                <a:solidFill>
                  <a:schemeClr val="tx2"/>
                </a:solidFill>
              </a:rPr>
              <a:t>An school custodian who was emotional during a meeting complaining about a supervisor, disclosed her past suicidal thoughts, and worked in close proximity with children could be referred for a fitness-for-duty evaluation.</a:t>
            </a:r>
          </a:p>
          <a:p>
            <a:pPr lvl="3"/>
            <a:r>
              <a:rPr lang="en-US" u="sng" dirty="0" smtClean="0">
                <a:solidFill>
                  <a:schemeClr val="tx2"/>
                </a:solidFill>
              </a:rPr>
              <a:t>Rodriguez v. Sch. Bd. of Hillsborough County, Fla.</a:t>
            </a:r>
            <a:r>
              <a:rPr lang="en-US" dirty="0" smtClean="0">
                <a:solidFill>
                  <a:schemeClr val="tx2"/>
                </a:solidFill>
              </a:rPr>
              <a:t>, 60 F. Supp. 3d 1273, 1277 (M.D. Fla. 2014).</a:t>
            </a:r>
          </a:p>
          <a:p>
            <a:pPr lvl="3"/>
            <a:endParaRPr lang="en-US" dirty="0" smtClean="0">
              <a:solidFill>
                <a:schemeClr val="tx2"/>
              </a:solidFill>
            </a:endParaRPr>
          </a:p>
          <a:p>
            <a:pPr lvl="2"/>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pPr lvl="1"/>
            <a:r>
              <a:rPr lang="en-US" dirty="0" smtClean="0">
                <a:solidFill>
                  <a:schemeClr val="tx2"/>
                </a:solidFill>
              </a:rPr>
              <a:t>The following behavior was not sufficient to support an examination:</a:t>
            </a:r>
          </a:p>
          <a:p>
            <a:pPr lvl="2"/>
            <a:r>
              <a:rPr lang="en-US" dirty="0" smtClean="0">
                <a:solidFill>
                  <a:schemeClr val="tx2"/>
                </a:solidFill>
              </a:rPr>
              <a:t>An employee that was annoying or odd</a:t>
            </a:r>
          </a:p>
          <a:p>
            <a:pPr lvl="2"/>
            <a:r>
              <a:rPr lang="en-US" dirty="0" smtClean="0">
                <a:solidFill>
                  <a:schemeClr val="tx2"/>
                </a:solidFill>
              </a:rPr>
              <a:t>An employee rumored to have schizophrenia or depression, but is otherwise performing</a:t>
            </a:r>
          </a:p>
          <a:p>
            <a:pPr lvl="2"/>
            <a:r>
              <a:rPr lang="en-US" dirty="0" smtClean="0">
                <a:solidFill>
                  <a:schemeClr val="tx2"/>
                </a:solidFill>
              </a:rPr>
              <a:t>An employee who allegedly made threats against coworkers, but the investigation shows that the claim was unfounded</a:t>
            </a:r>
          </a:p>
          <a:p>
            <a:pPr lvl="3"/>
            <a:r>
              <a:rPr lang="en-US" u="sng" dirty="0" smtClean="0">
                <a:solidFill>
                  <a:schemeClr val="tx2"/>
                </a:solidFill>
              </a:rPr>
              <a:t>Sanders v. Illinois Dep't of Cent. Mgmt. Servs.,</a:t>
            </a:r>
            <a:r>
              <a:rPr lang="en-US" dirty="0" smtClean="0">
                <a:solidFill>
                  <a:schemeClr val="tx2"/>
                </a:solidFill>
              </a:rPr>
              <a:t> No. 09-3207, 2012 WL 549325, at *12 (C.D. Ill. Feb. 21, 2012)</a:t>
            </a:r>
          </a:p>
          <a:p>
            <a:pPr lvl="3"/>
            <a:endParaRPr lang="en-US" dirty="0" smtClean="0">
              <a:solidFill>
                <a:schemeClr val="tx2"/>
              </a:solidFill>
            </a:endParaRPr>
          </a:p>
          <a:p>
            <a:pPr lvl="2"/>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225843"/>
            <a:ext cx="8229600" cy="4439652"/>
          </a:xfrm>
        </p:spPr>
        <p:txBody>
          <a:bodyPr>
            <a:normAutofit fontScale="92500" lnSpcReduction="10000"/>
          </a:bodyPr>
          <a:lstStyle/>
          <a:p>
            <a:r>
              <a:rPr lang="en-US" dirty="0" smtClean="0">
                <a:solidFill>
                  <a:schemeClr val="tx2"/>
                </a:solidFill>
              </a:rPr>
              <a:t>An employee can be terminated for failing to complete a fitness-for-duty examination</a:t>
            </a:r>
          </a:p>
          <a:p>
            <a:pPr lvl="1"/>
            <a:r>
              <a:rPr lang="en-US" dirty="0" smtClean="0">
                <a:solidFill>
                  <a:schemeClr val="tx2"/>
                </a:solidFill>
              </a:rPr>
              <a:t>The examination must satisfy the standard under the ADA for a post-employment medical examination.</a:t>
            </a:r>
          </a:p>
          <a:p>
            <a:pPr lvl="2"/>
            <a:r>
              <a:rPr lang="en-US" u="sng" dirty="0" smtClean="0">
                <a:solidFill>
                  <a:schemeClr val="tx2"/>
                </a:solidFill>
              </a:rPr>
              <a:t>Kao v. University of San Francisco</a:t>
            </a:r>
            <a:r>
              <a:rPr lang="en-US" dirty="0" smtClean="0">
                <a:solidFill>
                  <a:schemeClr val="tx2"/>
                </a:solidFill>
              </a:rPr>
              <a:t>, </a:t>
            </a:r>
            <a:r>
              <a:rPr lang="en-US" dirty="0">
                <a:solidFill>
                  <a:schemeClr val="tx2"/>
                </a:solidFill>
              </a:rPr>
              <a:t>229 Cal. App. 4</a:t>
            </a:r>
            <a:r>
              <a:rPr lang="en-US" baseline="30000" dirty="0">
                <a:solidFill>
                  <a:schemeClr val="tx2"/>
                </a:solidFill>
              </a:rPr>
              <a:t>th</a:t>
            </a:r>
            <a:r>
              <a:rPr lang="en-US" dirty="0">
                <a:solidFill>
                  <a:schemeClr val="tx2"/>
                </a:solidFill>
              </a:rPr>
              <a:t> 437 (</a:t>
            </a:r>
            <a:r>
              <a:rPr lang="en-US" dirty="0" smtClean="0">
                <a:solidFill>
                  <a:schemeClr val="tx2"/>
                </a:solidFill>
              </a:rPr>
              <a:t>Cal. 1</a:t>
            </a:r>
            <a:r>
              <a:rPr lang="en-US" baseline="30000" dirty="0" smtClean="0">
                <a:solidFill>
                  <a:schemeClr val="tx2"/>
                </a:solidFill>
              </a:rPr>
              <a:t>st</a:t>
            </a:r>
            <a:r>
              <a:rPr lang="en-US" dirty="0" smtClean="0">
                <a:solidFill>
                  <a:schemeClr val="tx2"/>
                </a:solidFill>
              </a:rPr>
              <a:t> Dist. Sept. 2, 2014) (Court upheld termination when employee refused to undergo fitness-for-duty examination)</a:t>
            </a:r>
          </a:p>
          <a:p>
            <a:pPr lvl="2"/>
            <a:r>
              <a:rPr lang="en-US" u="sng" dirty="0" smtClean="0">
                <a:solidFill>
                  <a:schemeClr val="tx2"/>
                </a:solidFill>
              </a:rPr>
              <a:t>Bottoms v. Illinois Dep't of Human Servs.</a:t>
            </a:r>
            <a:r>
              <a:rPr lang="en-US" dirty="0" smtClean="0">
                <a:solidFill>
                  <a:schemeClr val="tx2"/>
                </a:solidFill>
              </a:rPr>
              <a:t>, 281 F. App'x 561, 562 (7th Cir. 2008) (upholding the termination the plaintiff for insubordination when she refused to undergo a fitness-for-duty exam)</a:t>
            </a:r>
          </a:p>
          <a:p>
            <a:pPr lvl="1"/>
            <a:r>
              <a:rPr lang="en-US" dirty="0" smtClean="0">
                <a:solidFill>
                  <a:schemeClr val="tx2"/>
                </a:solidFill>
              </a:rPr>
              <a:t>An employer also can terminate the employee for the underlying conduct.  </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225843"/>
            <a:ext cx="8229600" cy="4439652"/>
          </a:xfrm>
        </p:spPr>
        <p:txBody>
          <a:bodyPr>
            <a:normAutofit/>
          </a:bodyPr>
          <a:lstStyle/>
          <a:p>
            <a:pPr lvl="1"/>
            <a:r>
              <a:rPr lang="en-US" dirty="0" smtClean="0">
                <a:solidFill>
                  <a:schemeClr val="tx2"/>
                </a:solidFill>
              </a:rPr>
              <a:t>An employer who requires an employee to undergo a proper fitness-for-duty examination is not treating the employee as disabled as required for a perceived disability claim</a:t>
            </a:r>
          </a:p>
          <a:p>
            <a:pPr lvl="2"/>
            <a:r>
              <a:rPr lang="en-US" u="sng" dirty="0" smtClean="0">
                <a:solidFill>
                  <a:schemeClr val="tx2"/>
                </a:solidFill>
              </a:rPr>
              <a:t>Cody v. CIGNA Healthcare of St. Louis, Inc.</a:t>
            </a:r>
            <a:r>
              <a:rPr lang="en-US" dirty="0" smtClean="0">
                <a:solidFill>
                  <a:schemeClr val="tx2"/>
                </a:solidFill>
              </a:rPr>
              <a:t>, 139 F.3d 595, 599 (8th Cir. 1998) (“A request for an evaluation is not equivalent to treatment of the employee as though she were substantially impaired.”)</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An employee can be terminated for refusing to provide a medical release required for fitness-for-duty examination.</a:t>
            </a:r>
          </a:p>
          <a:p>
            <a:pPr lvl="1"/>
            <a:r>
              <a:rPr lang="en-US" u="sng" dirty="0" smtClean="0">
                <a:solidFill>
                  <a:schemeClr val="tx2"/>
                </a:solidFill>
              </a:rPr>
              <a:t>Lyons v. Miami Dade Cnty. Fire Rescue Dep't</a:t>
            </a:r>
            <a:r>
              <a:rPr lang="en-US" dirty="0" smtClean="0">
                <a:solidFill>
                  <a:schemeClr val="tx2"/>
                </a:solidFill>
              </a:rPr>
              <a:t>, 470 F. App'x 801, 803 (11th Cir. 2012)</a:t>
            </a:r>
          </a:p>
          <a:p>
            <a:pPr lvl="2"/>
            <a:r>
              <a:rPr lang="en-US" dirty="0" smtClean="0">
                <a:solidFill>
                  <a:schemeClr val="tx2"/>
                </a:solidFill>
              </a:rPr>
              <a:t>The employer terminated the employee for insubordination</a:t>
            </a:r>
          </a:p>
          <a:p>
            <a:pPr lvl="2"/>
            <a:r>
              <a:rPr lang="en-US" dirty="0" smtClean="0">
                <a:solidFill>
                  <a:schemeClr val="tx2"/>
                </a:solidFill>
              </a:rPr>
              <a:t>It was not improper to seek a medical release for five years of medical records related to the employee’s medical condition</a:t>
            </a:r>
          </a:p>
          <a:p>
            <a:pPr lvl="1"/>
            <a:r>
              <a:rPr lang="en-US" dirty="0" smtClean="0">
                <a:solidFill>
                  <a:schemeClr val="tx2"/>
                </a:solidFill>
              </a:rPr>
              <a:t>Without the medical release, the fitness-for-duty examination could not be completed</a:t>
            </a:r>
          </a:p>
          <a:p>
            <a:endParaRPr lang="en-US" dirty="0" smtClean="0">
              <a:solidFill>
                <a:schemeClr val="tx2"/>
              </a:solidFill>
            </a:endParaRPr>
          </a:p>
          <a:p>
            <a:pPr lvl="1"/>
            <a:endParaRPr lang="en-US" u="sng" dirty="0" smtClean="0">
              <a:solidFill>
                <a:schemeClr val="tx2"/>
              </a:solidFill>
            </a:endParaRPr>
          </a:p>
          <a:p>
            <a:pPr lvl="1"/>
            <a:endParaRPr lang="en-US" dirty="0" smtClean="0">
              <a:solidFill>
                <a:schemeClr val="tx2"/>
              </a:solidFill>
            </a:endParaRPr>
          </a:p>
          <a:p>
            <a:pPr>
              <a:buNone/>
            </a:pPr>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439652"/>
          </a:xfrm>
        </p:spPr>
        <p:txBody>
          <a:bodyPr>
            <a:normAutofit fontScale="77500" lnSpcReduction="20000"/>
          </a:bodyPr>
          <a:lstStyle/>
          <a:p>
            <a:r>
              <a:rPr lang="en-US" dirty="0" smtClean="0">
                <a:solidFill>
                  <a:schemeClr val="tx2"/>
                </a:solidFill>
              </a:rPr>
              <a:t>Cautionary note about medical releases</a:t>
            </a:r>
          </a:p>
          <a:p>
            <a:pPr lvl="1"/>
            <a:r>
              <a:rPr lang="en-US" dirty="0" smtClean="0">
                <a:solidFill>
                  <a:schemeClr val="tx2"/>
                </a:solidFill>
              </a:rPr>
              <a:t>EEOC filed suit against Cummins Power claiming that the medical release sought in conjunction with a fitness-for-duty exam was overbroad and violated the ADA and GINA</a:t>
            </a:r>
          </a:p>
          <a:p>
            <a:pPr lvl="2"/>
            <a:r>
              <a:rPr lang="en-US" dirty="0" smtClean="0">
                <a:solidFill>
                  <a:schemeClr val="tx2"/>
                </a:solidFill>
              </a:rPr>
              <a:t>EEOC agreed that the employer had the right to request a fitness-for-duty exam</a:t>
            </a:r>
          </a:p>
          <a:p>
            <a:pPr lvl="2"/>
            <a:r>
              <a:rPr lang="en-US" dirty="0" smtClean="0">
                <a:solidFill>
                  <a:schemeClr val="tx2"/>
                </a:solidFill>
              </a:rPr>
              <a:t>It argued that the medical release sought as part of that process was overbroad because it sought unrelated medical records as well as records related to family medical history</a:t>
            </a:r>
          </a:p>
          <a:p>
            <a:pPr lvl="3"/>
            <a:r>
              <a:rPr lang="en-US" dirty="0" smtClean="0">
                <a:solidFill>
                  <a:schemeClr val="tx2"/>
                </a:solidFill>
              </a:rPr>
              <a:t>It contends that the medical release sought all of the employee’s medical records</a:t>
            </a:r>
          </a:p>
          <a:p>
            <a:pPr lvl="1"/>
            <a:r>
              <a:rPr lang="en-US" dirty="0" smtClean="0">
                <a:solidFill>
                  <a:schemeClr val="tx2"/>
                </a:solidFill>
              </a:rPr>
              <a:t>Cummins contracted with a vendor, Cigna, for its fitness for duty process</a:t>
            </a:r>
          </a:p>
          <a:p>
            <a:pPr lvl="2"/>
            <a:r>
              <a:rPr lang="en-US" dirty="0" smtClean="0">
                <a:solidFill>
                  <a:schemeClr val="tx2"/>
                </a:solidFill>
              </a:rPr>
              <a:t>Cigna handled the entire process and reported the outcome back to Cummins</a:t>
            </a:r>
          </a:p>
          <a:p>
            <a:pPr lvl="2"/>
            <a:r>
              <a:rPr lang="en-US" dirty="0" smtClean="0">
                <a:solidFill>
                  <a:schemeClr val="tx2"/>
                </a:solidFill>
              </a:rPr>
              <a:t>Cigna provided a medical authorization form to the employee so that the information could be gathered to complete the fitness-for-duty evaluation</a:t>
            </a:r>
          </a:p>
          <a:p>
            <a:pPr lvl="2"/>
            <a:r>
              <a:rPr lang="en-US" dirty="0" smtClean="0">
                <a:solidFill>
                  <a:schemeClr val="tx2"/>
                </a:solidFill>
              </a:rPr>
              <a:t>The employee refused to sign the medical release </a:t>
            </a:r>
          </a:p>
          <a:p>
            <a:pPr lvl="2"/>
            <a:endParaRPr lang="en-US" dirty="0" smtClean="0">
              <a:solidFill>
                <a:schemeClr val="tx2"/>
              </a:solidFill>
            </a:endParaRPr>
          </a:p>
          <a:p>
            <a:endParaRPr lang="en-US" dirty="0" smtClean="0">
              <a:solidFill>
                <a:schemeClr val="tx2"/>
              </a:solidFill>
            </a:endParaRPr>
          </a:p>
          <a:p>
            <a:pPr lvl="1"/>
            <a:endParaRPr lang="en-US" u="sng" dirty="0" smtClean="0">
              <a:solidFill>
                <a:schemeClr val="tx2"/>
              </a:solidFill>
            </a:endParaRPr>
          </a:p>
          <a:p>
            <a:pPr lvl="1"/>
            <a:endParaRPr lang="en-US" dirty="0" smtClean="0">
              <a:solidFill>
                <a:schemeClr val="tx2"/>
              </a:solidFill>
            </a:endParaRPr>
          </a:p>
          <a:p>
            <a:pPr>
              <a:buNone/>
            </a:pPr>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Impact of Mental Illness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20000"/>
          </a:bodyPr>
          <a:lstStyle/>
          <a:p>
            <a:r>
              <a:rPr lang="en-US" dirty="0" smtClean="0">
                <a:solidFill>
                  <a:schemeClr val="tx2"/>
                </a:solidFill>
              </a:rPr>
              <a:t>Serious mental illness costs $193.2 billion in lost earnings per year</a:t>
            </a:r>
          </a:p>
          <a:p>
            <a:pPr lvl="1"/>
            <a:r>
              <a:rPr lang="en-US" dirty="0" smtClean="0">
                <a:solidFill>
                  <a:schemeClr val="tx2"/>
                </a:solidFill>
              </a:rPr>
              <a:t>Most of this cost is in lost productivity or disrupted work performance</a:t>
            </a:r>
          </a:p>
          <a:p>
            <a:r>
              <a:rPr lang="en-US" dirty="0" smtClean="0">
                <a:solidFill>
                  <a:schemeClr val="tx2"/>
                </a:solidFill>
              </a:rPr>
              <a:t>Mental illness has a greater impact on productivity than many other chronic medical conditions, such as diabetes, heart disease, and arthritis</a:t>
            </a:r>
          </a:p>
          <a:p>
            <a:pPr lvl="1"/>
            <a:r>
              <a:rPr lang="en-US" dirty="0" smtClean="0">
                <a:solidFill>
                  <a:schemeClr val="tx2"/>
                </a:solidFill>
              </a:rPr>
              <a:t>Less than 5</a:t>
            </a:r>
            <a:r>
              <a:rPr lang="en-US" dirty="0" smtClean="0">
                <a:solidFill>
                  <a:schemeClr val="tx2"/>
                </a:solidFill>
                <a:latin typeface="Constantia" pitchFamily="18" charset="0"/>
              </a:rPr>
              <a:t>%</a:t>
            </a:r>
            <a:r>
              <a:rPr lang="en-US" dirty="0" smtClean="0">
                <a:solidFill>
                  <a:schemeClr val="tx2"/>
                </a:solidFill>
              </a:rPr>
              <a:t> of violent crime is committed by individuals with a mental disorder</a:t>
            </a:r>
          </a:p>
          <a:p>
            <a:r>
              <a:rPr lang="en-US" dirty="0" smtClean="0">
                <a:solidFill>
                  <a:schemeClr val="tx2"/>
                </a:solidFill>
              </a:rPr>
              <a:t>Improperly managed mental illness can risk employee safety</a:t>
            </a:r>
          </a:p>
          <a:p>
            <a:pPr lvl="1"/>
            <a:r>
              <a:rPr lang="en-US" dirty="0" smtClean="0">
                <a:solidFill>
                  <a:schemeClr val="tx2"/>
                </a:solidFill>
              </a:rPr>
              <a:t>Untreated mental illness has a higher risk of violence</a:t>
            </a:r>
          </a:p>
          <a:p>
            <a:endParaRPr lang="en-US" dirty="0" smtClean="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pPr lvl="2"/>
            <a:r>
              <a:rPr lang="en-US" dirty="0" smtClean="0">
                <a:solidFill>
                  <a:schemeClr val="tx2"/>
                </a:solidFill>
              </a:rPr>
              <a:t>Cummins had multiple conversations with the employee over the release, but he continued to object to providing the release </a:t>
            </a:r>
          </a:p>
          <a:p>
            <a:pPr lvl="2"/>
            <a:r>
              <a:rPr lang="en-US" dirty="0" smtClean="0">
                <a:solidFill>
                  <a:schemeClr val="tx2"/>
                </a:solidFill>
              </a:rPr>
              <a:t>Cummins ultimately terminated the employee when he refused to sign the medical release as it was unable to determine whether the employee could safely perform his job duties</a:t>
            </a:r>
          </a:p>
          <a:p>
            <a:pPr lvl="1"/>
            <a:r>
              <a:rPr lang="en-US" dirty="0" smtClean="0">
                <a:solidFill>
                  <a:schemeClr val="tx2"/>
                </a:solidFill>
              </a:rPr>
              <a:t>A confidential settlement was reached on April 6, 2016.</a:t>
            </a:r>
          </a:p>
          <a:p>
            <a:pPr lvl="1"/>
            <a:r>
              <a:rPr lang="en-US" dirty="0" smtClean="0">
                <a:solidFill>
                  <a:schemeClr val="tx2"/>
                </a:solidFill>
              </a:rPr>
              <a:t>EEOC has taken the position that Cummins is responsible for the release even though it contracted with a vendor to handle this process</a:t>
            </a:r>
          </a:p>
          <a:p>
            <a:pPr lvl="2"/>
            <a:endParaRPr lang="en-US" dirty="0" smtClean="0">
              <a:solidFill>
                <a:schemeClr val="tx2"/>
              </a:solidFill>
            </a:endParaRPr>
          </a:p>
          <a:p>
            <a:endParaRPr lang="en-US" dirty="0" smtClean="0">
              <a:solidFill>
                <a:schemeClr val="tx2"/>
              </a:solidFill>
            </a:endParaRPr>
          </a:p>
          <a:p>
            <a:pPr lvl="1"/>
            <a:endParaRPr lang="en-US" u="sng" dirty="0" smtClean="0">
              <a:solidFill>
                <a:schemeClr val="tx2"/>
              </a:solidFill>
            </a:endParaRPr>
          </a:p>
          <a:p>
            <a:pPr lvl="1"/>
            <a:endParaRPr lang="en-US" dirty="0" smtClean="0">
              <a:solidFill>
                <a:schemeClr val="tx2"/>
              </a:solidFill>
            </a:endParaRPr>
          </a:p>
          <a:p>
            <a:pPr>
              <a:buNone/>
            </a:pPr>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85000" lnSpcReduction="20000"/>
          </a:bodyPr>
          <a:lstStyle/>
          <a:p>
            <a:r>
              <a:rPr lang="en-US" dirty="0" smtClean="0">
                <a:solidFill>
                  <a:schemeClr val="tx2"/>
                </a:solidFill>
              </a:rPr>
              <a:t>Not required to engage in the interactive process before requesting a fitness-for-duty exam if the employee did not request an accommodation</a:t>
            </a:r>
          </a:p>
          <a:p>
            <a:pPr lvl="1"/>
            <a:r>
              <a:rPr lang="en-US" dirty="0" smtClean="0">
                <a:solidFill>
                  <a:schemeClr val="tx2"/>
                </a:solidFill>
              </a:rPr>
              <a:t>A fitness-for-duty evaluation may place the employer on notice of a medical condition as well as a need for accommodation if the employee can perform the essential functions of the job</a:t>
            </a:r>
          </a:p>
          <a:p>
            <a:r>
              <a:rPr lang="en-US" dirty="0" smtClean="0">
                <a:solidFill>
                  <a:schemeClr val="tx2"/>
                </a:solidFill>
              </a:rPr>
              <a:t>If the examiner opines that the individual is not fit for duty and the employee is placed on leave, it is reasonable to require that examiner to opine that the employee is fit for duty before returning the employee to work</a:t>
            </a:r>
          </a:p>
          <a:p>
            <a:pPr lvl="1"/>
            <a:r>
              <a:rPr lang="en-US" dirty="0" smtClean="0">
                <a:solidFill>
                  <a:schemeClr val="tx2"/>
                </a:solidFill>
              </a:rPr>
              <a:t>Even if the employee’s personal physician finds he or she can return to work</a:t>
            </a:r>
          </a:p>
          <a:p>
            <a:pPr lvl="1"/>
            <a:r>
              <a:rPr lang="en-US" u="sng" dirty="0" smtClean="0">
                <a:solidFill>
                  <a:schemeClr val="tx2"/>
                </a:solidFill>
              </a:rPr>
              <a:t>Rodriguez v. Sch. Bd. of Hillsborough County, Fla.</a:t>
            </a:r>
            <a:r>
              <a:rPr lang="en-US" dirty="0" smtClean="0">
                <a:solidFill>
                  <a:schemeClr val="tx2"/>
                </a:solidFill>
              </a:rPr>
              <a:t>, 60 F. Supp. 3d at 1278</a:t>
            </a:r>
          </a:p>
          <a:p>
            <a:pPr lvl="1"/>
            <a:endParaRPr lang="en-US" u="sng" dirty="0" smtClean="0">
              <a:solidFill>
                <a:schemeClr val="tx2"/>
              </a:solidFill>
            </a:endParaRPr>
          </a:p>
          <a:p>
            <a:pPr lvl="1"/>
            <a:endParaRPr lang="en-US" dirty="0" smtClean="0">
              <a:solidFill>
                <a:schemeClr val="tx2"/>
              </a:solidFill>
            </a:endParaRPr>
          </a:p>
          <a:p>
            <a:pPr>
              <a:buNone/>
            </a:pPr>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Fitness-for-Duty Exams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“Generally, a doctor's refusal to release a person to return to work is a legitimate reason for an employer to prevent that person from returning to work.”</a:t>
            </a:r>
          </a:p>
          <a:p>
            <a:pPr lvl="1"/>
            <a:r>
              <a:rPr lang="en-US" u="sng" dirty="0" smtClean="0">
                <a:solidFill>
                  <a:schemeClr val="tx2"/>
                </a:solidFill>
              </a:rPr>
              <a:t>Calvo v. Walgreens Corp.</a:t>
            </a:r>
            <a:r>
              <a:rPr lang="en-US" dirty="0" smtClean="0">
                <a:solidFill>
                  <a:schemeClr val="tx2"/>
                </a:solidFill>
              </a:rPr>
              <a:t>, 340 F. App'x 618, 624 (11th Cir. 2009)</a:t>
            </a:r>
          </a:p>
          <a:p>
            <a:endParaRPr lang="en-US" dirty="0" smtClean="0">
              <a:solidFill>
                <a:schemeClr val="tx2"/>
              </a:solidFill>
            </a:endParaRPr>
          </a:p>
          <a:p>
            <a:pPr lvl="1"/>
            <a:endParaRPr lang="en-US" u="sng" dirty="0" smtClean="0">
              <a:solidFill>
                <a:schemeClr val="tx2"/>
              </a:solidFill>
            </a:endParaRPr>
          </a:p>
          <a:p>
            <a:pPr lvl="1"/>
            <a:endParaRPr lang="en-US" dirty="0" smtClean="0">
              <a:solidFill>
                <a:schemeClr val="tx2"/>
              </a:solidFill>
            </a:endParaRPr>
          </a:p>
          <a:p>
            <a:pPr>
              <a:buNone/>
            </a:pPr>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Confidentiality Requirement</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85000" lnSpcReduction="20000"/>
          </a:bodyPr>
          <a:lstStyle/>
          <a:p>
            <a:r>
              <a:rPr lang="en-US" dirty="0" smtClean="0">
                <a:solidFill>
                  <a:schemeClr val="tx2"/>
                </a:solidFill>
              </a:rPr>
              <a:t>ADA requires an employer to keep all medical information, regardless of source, confidential</a:t>
            </a:r>
          </a:p>
          <a:p>
            <a:pPr lvl="1"/>
            <a:r>
              <a:rPr lang="en-US" dirty="0" smtClean="0">
                <a:solidFill>
                  <a:schemeClr val="tx2"/>
                </a:solidFill>
              </a:rPr>
              <a:t>HIPAA doesn’t apply to most employers, but the ADA does</a:t>
            </a:r>
          </a:p>
          <a:p>
            <a:pPr lvl="1"/>
            <a:r>
              <a:rPr lang="en-US" dirty="0" smtClean="0">
                <a:solidFill>
                  <a:schemeClr val="tx2"/>
                </a:solidFill>
              </a:rPr>
              <a:t>This includes any information obtained from a requested medical examination, disability-related inquiry, and voluntary health or wellness programs, and other medical information disclosed by the employee, such as a request for accommodation</a:t>
            </a:r>
          </a:p>
          <a:p>
            <a:r>
              <a:rPr lang="en-US" dirty="0" smtClean="0">
                <a:solidFill>
                  <a:schemeClr val="tx2"/>
                </a:solidFill>
              </a:rPr>
              <a:t>This information must be kept in a separate medical file</a:t>
            </a:r>
          </a:p>
          <a:p>
            <a:r>
              <a:rPr lang="en-US" dirty="0" smtClean="0">
                <a:solidFill>
                  <a:schemeClr val="tx2"/>
                </a:solidFill>
              </a:rPr>
              <a:t>Only certain individuals should be permitted access to this information</a:t>
            </a:r>
          </a:p>
          <a:p>
            <a:pPr lvl="1"/>
            <a:r>
              <a:rPr lang="en-US" dirty="0" smtClean="0">
                <a:solidFill>
                  <a:schemeClr val="tx2"/>
                </a:solidFill>
              </a:rPr>
              <a:t>Supervisors and managers may be informed of necessary restrictions on job duties and accommodations</a:t>
            </a:r>
          </a:p>
          <a:p>
            <a:pPr lvl="1"/>
            <a:r>
              <a:rPr lang="en-US" dirty="0" smtClean="0">
                <a:solidFill>
                  <a:schemeClr val="tx2"/>
                </a:solidFill>
              </a:rPr>
              <a:t>First aid and safety personnel in an emergency </a:t>
            </a:r>
          </a:p>
          <a:p>
            <a:pPr lvl="1"/>
            <a:r>
              <a:rPr lang="en-US" dirty="0" smtClean="0">
                <a:solidFill>
                  <a:schemeClr val="tx2"/>
                </a:solidFill>
              </a:rPr>
              <a:t>Government officials investigating compliance with the ADA</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Refresher on FMLA</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FMLA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Provides up to 12 weeks of unpaid leave for serious health condition, such as a mental illness</a:t>
            </a:r>
          </a:p>
          <a:p>
            <a:r>
              <a:rPr lang="en-US" dirty="0" smtClean="0">
                <a:solidFill>
                  <a:schemeClr val="tx2"/>
                </a:solidFill>
              </a:rPr>
              <a:t>Both continuous and intermittent leave available</a:t>
            </a:r>
          </a:p>
          <a:p>
            <a:r>
              <a:rPr lang="en-US" dirty="0" smtClean="0">
                <a:solidFill>
                  <a:schemeClr val="tx2"/>
                </a:solidFill>
              </a:rPr>
              <a:t>Employee must make a request for leave </a:t>
            </a:r>
          </a:p>
          <a:p>
            <a:r>
              <a:rPr lang="en-US" dirty="0" smtClean="0">
                <a:solidFill>
                  <a:schemeClr val="tx2"/>
                </a:solidFill>
              </a:rPr>
              <a:t>Can require medical certification for leave when notice is provided</a:t>
            </a:r>
          </a:p>
          <a:p>
            <a:pPr lvl="1"/>
            <a:r>
              <a:rPr lang="en-US" dirty="0" smtClean="0">
                <a:solidFill>
                  <a:schemeClr val="tx2"/>
                </a:solidFill>
              </a:rPr>
              <a:t>Communications with provider are limited</a:t>
            </a:r>
          </a:p>
          <a:p>
            <a:pPr lvl="2"/>
            <a:r>
              <a:rPr lang="en-US" dirty="0" smtClean="0">
                <a:solidFill>
                  <a:schemeClr val="tx2"/>
                </a:solidFill>
              </a:rPr>
              <a:t>Authentication or clarification only</a:t>
            </a:r>
          </a:p>
          <a:p>
            <a:pPr lvl="2"/>
            <a:r>
              <a:rPr lang="en-US" dirty="0" smtClean="0">
                <a:solidFill>
                  <a:schemeClr val="tx2"/>
                </a:solidFill>
              </a:rPr>
              <a:t>Direct supervisor cannot communicate with doctor</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FMLA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Can require fitness-for-duty certification when returning from leave as long as uniform policy and notice provided</a:t>
            </a:r>
          </a:p>
          <a:p>
            <a:pPr lvl="1"/>
            <a:r>
              <a:rPr lang="en-US" dirty="0" smtClean="0">
                <a:solidFill>
                  <a:schemeClr val="tx2"/>
                </a:solidFill>
              </a:rPr>
              <a:t>If safety-sensitive position, can require fitness-for-duty certification every 30 days when using intermittent leave</a:t>
            </a:r>
          </a:p>
          <a:p>
            <a:r>
              <a:rPr lang="en-US" dirty="0" smtClean="0">
                <a:solidFill>
                  <a:schemeClr val="tx2"/>
                </a:solidFill>
              </a:rPr>
              <a:t>Employer should provide a list of essential functions with the notice of the need for the certification</a:t>
            </a:r>
          </a:p>
          <a:p>
            <a:pPr lvl="1"/>
            <a:r>
              <a:rPr lang="en-US" dirty="0" smtClean="0">
                <a:solidFill>
                  <a:schemeClr val="tx2"/>
                </a:solidFill>
              </a:rPr>
              <a:t>Otherwise, the employer must accept a general note that the employee is fit for duty</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FMLA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Limitation on the fitness-for-duty certification</a:t>
            </a:r>
          </a:p>
          <a:p>
            <a:pPr lvl="1"/>
            <a:r>
              <a:rPr lang="en-US" dirty="0" smtClean="0">
                <a:solidFill>
                  <a:schemeClr val="tx2"/>
                </a:solidFill>
              </a:rPr>
              <a:t>Limited to the medical condition that caused the leave</a:t>
            </a:r>
          </a:p>
          <a:p>
            <a:pPr lvl="1"/>
            <a:r>
              <a:rPr lang="en-US" dirty="0" smtClean="0">
                <a:solidFill>
                  <a:schemeClr val="tx2"/>
                </a:solidFill>
              </a:rPr>
              <a:t>Must be from the employee’s own healthcare provider</a:t>
            </a:r>
          </a:p>
          <a:p>
            <a:pPr lvl="1"/>
            <a:r>
              <a:rPr lang="en-US" dirty="0" smtClean="0">
                <a:solidFill>
                  <a:schemeClr val="tx2"/>
                </a:solidFill>
              </a:rPr>
              <a:t>Cannot require the certification from a specific type of healthcare provider</a:t>
            </a:r>
          </a:p>
          <a:p>
            <a:pPr lvl="1"/>
            <a:r>
              <a:rPr lang="en-US" dirty="0" smtClean="0">
                <a:solidFill>
                  <a:schemeClr val="tx2"/>
                </a:solidFill>
              </a:rPr>
              <a:t>Careful with “no restrictions” policy</a:t>
            </a:r>
          </a:p>
          <a:p>
            <a:r>
              <a:rPr lang="en-US" dirty="0" smtClean="0">
                <a:solidFill>
                  <a:schemeClr val="tx2"/>
                </a:solidFill>
              </a:rPr>
              <a:t>Employee bears the expense of obtaining the certification</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FMLA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10000"/>
          </a:bodyPr>
          <a:lstStyle/>
          <a:p>
            <a:r>
              <a:rPr lang="en-US" dirty="0" smtClean="0">
                <a:solidFill>
                  <a:schemeClr val="tx2"/>
                </a:solidFill>
              </a:rPr>
              <a:t>Employer may delay the employee’s return to work until the certification is provided</a:t>
            </a:r>
          </a:p>
          <a:p>
            <a:pPr lvl="1"/>
            <a:r>
              <a:rPr lang="en-US" dirty="0" smtClean="0">
                <a:solidFill>
                  <a:schemeClr val="tx2"/>
                </a:solidFill>
              </a:rPr>
              <a:t>Employer may terminate an employee for failing to provide a certification unless the employee has not yet exhausted his or her FMLA leave</a:t>
            </a:r>
          </a:p>
          <a:p>
            <a:r>
              <a:rPr lang="en-US" dirty="0" smtClean="0">
                <a:solidFill>
                  <a:schemeClr val="tx2"/>
                </a:solidFill>
              </a:rPr>
              <a:t>With the employee’s permission, the employer (not a direct supervisor) may contact the employee’s healthcare provider for clarification or authentication</a:t>
            </a:r>
          </a:p>
          <a:p>
            <a:pPr lvl="1"/>
            <a:r>
              <a:rPr lang="en-US" dirty="0" smtClean="0">
                <a:solidFill>
                  <a:schemeClr val="tx2"/>
                </a:solidFill>
              </a:rPr>
              <a:t>Can only seek information about the medical condition that caused the leave</a:t>
            </a:r>
          </a:p>
          <a:p>
            <a:pPr lvl="1"/>
            <a:r>
              <a:rPr lang="en-US" dirty="0" smtClean="0">
                <a:solidFill>
                  <a:schemeClr val="tx2"/>
                </a:solidFill>
              </a:rPr>
              <a:t>Cannot delay the employee’s return to work while clarification or authentication is sought</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FMLA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Employer may not seek a second or third opinion on the return to work certification </a:t>
            </a:r>
          </a:p>
          <a:p>
            <a:pPr lvl="1"/>
            <a:r>
              <a:rPr lang="en-US" dirty="0" smtClean="0">
                <a:solidFill>
                  <a:schemeClr val="tx2"/>
                </a:solidFill>
              </a:rPr>
              <a:t>If there is doubt and a business necessity, an employer can require more information under the ADA after the employee returns to work</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Workplace Violence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85000" lnSpcReduction="20000"/>
          </a:bodyPr>
          <a:lstStyle/>
          <a:p>
            <a:r>
              <a:rPr lang="en-US" dirty="0" smtClean="0">
                <a:solidFill>
                  <a:schemeClr val="tx2"/>
                </a:solidFill>
              </a:rPr>
              <a:t>A former doctor at a NY hospital killed 1 person and seriously injured 6 others before killing himself.</a:t>
            </a:r>
          </a:p>
          <a:p>
            <a:pPr lvl="1"/>
            <a:r>
              <a:rPr lang="en-US" dirty="0" smtClean="0">
                <a:solidFill>
                  <a:schemeClr val="tx2"/>
                </a:solidFill>
              </a:rPr>
              <a:t>The doctor had a troubled past.</a:t>
            </a:r>
          </a:p>
          <a:p>
            <a:pPr lvl="1"/>
            <a:r>
              <a:rPr lang="en-US" dirty="0" smtClean="0">
                <a:solidFill>
                  <a:schemeClr val="tx2"/>
                </a:solidFill>
              </a:rPr>
              <a:t>He worked at the hospital for 6 months before resigning (in lieu of termination) after allegations of sex harassment were made against him.</a:t>
            </a:r>
          </a:p>
          <a:p>
            <a:pPr lvl="1"/>
            <a:r>
              <a:rPr lang="en-US" dirty="0" smtClean="0">
                <a:solidFill>
                  <a:schemeClr val="tx2"/>
                </a:solidFill>
              </a:rPr>
              <a:t>He resigned in February 2015, but the incident occurred in June 2017.</a:t>
            </a:r>
          </a:p>
          <a:p>
            <a:pPr lvl="1"/>
            <a:r>
              <a:rPr lang="en-US" dirty="0" smtClean="0">
                <a:solidFill>
                  <a:schemeClr val="tx2"/>
                </a:solidFill>
              </a:rPr>
              <a:t>A week before the incident, he had been fired from another job as a case worker.</a:t>
            </a:r>
          </a:p>
          <a:p>
            <a:pPr lvl="1"/>
            <a:r>
              <a:rPr lang="en-US" dirty="0" smtClean="0">
                <a:solidFill>
                  <a:schemeClr val="tx2"/>
                </a:solidFill>
              </a:rPr>
              <a:t>Years before, he was arrested and charge for sexually assaulting a woman.</a:t>
            </a:r>
          </a:p>
          <a:p>
            <a:pPr lvl="2"/>
            <a:r>
              <a:rPr lang="en-US" dirty="0" smtClean="0">
                <a:solidFill>
                  <a:schemeClr val="tx2"/>
                </a:solidFill>
              </a:rPr>
              <a:t>The hospital did not know of the previous arrest because there was no conviction.</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Refresher on OSHA</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OSHA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Enacted in 1970</a:t>
            </a:r>
          </a:p>
          <a:p>
            <a:r>
              <a:rPr lang="en-US" dirty="0" smtClean="0">
                <a:solidFill>
                  <a:schemeClr val="tx2"/>
                </a:solidFill>
              </a:rPr>
              <a:t>Nearly all private sector employers are covered</a:t>
            </a:r>
          </a:p>
          <a:p>
            <a:r>
              <a:rPr lang="en-US" dirty="0" smtClean="0">
                <a:solidFill>
                  <a:schemeClr val="tx2"/>
                </a:solidFill>
              </a:rPr>
              <a:t>Purpose of OSHA</a:t>
            </a:r>
          </a:p>
          <a:p>
            <a:pPr lvl="1"/>
            <a:r>
              <a:rPr lang="en-US" dirty="0" smtClean="0">
                <a:solidFill>
                  <a:schemeClr val="tx2"/>
                </a:solidFill>
              </a:rPr>
              <a:t>Eliminate or reduce hazards by:</a:t>
            </a:r>
          </a:p>
          <a:p>
            <a:pPr lvl="2"/>
            <a:r>
              <a:rPr lang="en-US" dirty="0" smtClean="0">
                <a:solidFill>
                  <a:schemeClr val="tx2"/>
                </a:solidFill>
              </a:rPr>
              <a:t>Providing notice and information to employees about hazards</a:t>
            </a:r>
          </a:p>
          <a:p>
            <a:pPr lvl="2"/>
            <a:r>
              <a:rPr lang="en-US" dirty="0" smtClean="0">
                <a:solidFill>
                  <a:schemeClr val="tx2"/>
                </a:solidFill>
              </a:rPr>
              <a:t>Reports to OSHA of fatalities and serious injuries for investigation</a:t>
            </a:r>
          </a:p>
          <a:p>
            <a:pPr lvl="2"/>
            <a:r>
              <a:rPr lang="en-US" dirty="0" smtClean="0">
                <a:solidFill>
                  <a:schemeClr val="tx2"/>
                </a:solidFill>
              </a:rPr>
              <a:t>Maintaining documentation of all workplace injuries and illnesses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OSHA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Provides industry-specific and general industry standards</a:t>
            </a:r>
          </a:p>
          <a:p>
            <a:r>
              <a:rPr lang="en-US" dirty="0" smtClean="0">
                <a:solidFill>
                  <a:schemeClr val="tx2"/>
                </a:solidFill>
              </a:rPr>
              <a:t>General Duty Clause</a:t>
            </a:r>
          </a:p>
          <a:p>
            <a:pPr lvl="1"/>
            <a:r>
              <a:rPr lang="en-US" dirty="0" smtClean="0">
                <a:solidFill>
                  <a:schemeClr val="tx2"/>
                </a:solidFill>
              </a:rPr>
              <a:t>Employees have a right to a safe workplace; free from recognized dangers that likely could cause serious or deadly bodily harm</a:t>
            </a:r>
          </a:p>
          <a:p>
            <a:pPr lvl="1"/>
            <a:r>
              <a:rPr lang="en-US" dirty="0" smtClean="0">
                <a:solidFill>
                  <a:schemeClr val="tx2"/>
                </a:solidFill>
              </a:rPr>
              <a:t>Typically invoked for issues related to workplace violence</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OSHA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lnSpcReduction="10000"/>
          </a:bodyPr>
          <a:lstStyle/>
          <a:p>
            <a:pPr lvl="1"/>
            <a:r>
              <a:rPr lang="en-US" dirty="0" smtClean="0">
                <a:solidFill>
                  <a:schemeClr val="tx2"/>
                </a:solidFill>
              </a:rPr>
              <a:t>Difficulty in recognizing a threat</a:t>
            </a:r>
          </a:p>
          <a:p>
            <a:pPr lvl="2"/>
            <a:r>
              <a:rPr lang="en-US" dirty="0" smtClean="0">
                <a:solidFill>
                  <a:schemeClr val="tx2"/>
                </a:solidFill>
              </a:rPr>
              <a:t>It does not have to rise to criminal conduct</a:t>
            </a:r>
          </a:p>
          <a:p>
            <a:pPr lvl="2"/>
            <a:r>
              <a:rPr lang="en-US" dirty="0" smtClean="0">
                <a:solidFill>
                  <a:schemeClr val="tx2"/>
                </a:solidFill>
              </a:rPr>
              <a:t>Encourage reporting of any disturbing incident so it can be investigated</a:t>
            </a:r>
          </a:p>
          <a:p>
            <a:pPr lvl="1"/>
            <a:r>
              <a:rPr lang="en-US" dirty="0" smtClean="0">
                <a:solidFill>
                  <a:schemeClr val="tx2"/>
                </a:solidFill>
              </a:rPr>
              <a:t>Important not to over-react and not to under-report</a:t>
            </a:r>
          </a:p>
          <a:p>
            <a:r>
              <a:rPr lang="en-US" dirty="0" smtClean="0">
                <a:solidFill>
                  <a:schemeClr val="tx2"/>
                </a:solidFill>
              </a:rPr>
              <a:t>Anti-retaliation provision</a:t>
            </a:r>
          </a:p>
          <a:p>
            <a:r>
              <a:rPr lang="en-US" dirty="0" smtClean="0">
                <a:solidFill>
                  <a:schemeClr val="tx2"/>
                </a:solidFill>
              </a:rPr>
              <a:t>OSHA recently announced an increased emphasis on investigation of workplace violence, especially in the healthcare industry.</a:t>
            </a:r>
          </a:p>
          <a:p>
            <a:pPr lvl="1"/>
            <a:r>
              <a:rPr lang="en-US" dirty="0" smtClean="0">
                <a:solidFill>
                  <a:schemeClr val="tx2"/>
                </a:solidFill>
              </a:rPr>
              <a:t>Workplace violence will be evaluated in every inpatient healthcare OSHA inspection.</a:t>
            </a:r>
          </a:p>
          <a:p>
            <a:endParaRPr lang="en-US" dirty="0" smtClean="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OSHA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Employers need to ensure that they have a meaningful workplace violence policy, provide training to its employees, and respond to complaints in a timely and appropriate manner.</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OSHA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7"/>
            <a:ext cx="8229600" cy="4295273"/>
          </a:xfrm>
        </p:spPr>
        <p:txBody>
          <a:bodyPr>
            <a:normAutofit/>
          </a:bodyPr>
          <a:lstStyle/>
          <a:p>
            <a:r>
              <a:rPr lang="en-US" dirty="0" smtClean="0">
                <a:solidFill>
                  <a:schemeClr val="tx2"/>
                </a:solidFill>
              </a:rPr>
              <a:t>Compliant workplace violence policy</a:t>
            </a:r>
          </a:p>
          <a:p>
            <a:pPr lvl="1"/>
            <a:r>
              <a:rPr lang="en-US" dirty="0" smtClean="0">
                <a:solidFill>
                  <a:schemeClr val="tx2"/>
                </a:solidFill>
              </a:rPr>
              <a:t>Define the prohibited acts and conduct</a:t>
            </a:r>
          </a:p>
          <a:p>
            <a:pPr lvl="1"/>
            <a:r>
              <a:rPr lang="en-US" dirty="0" smtClean="0">
                <a:solidFill>
                  <a:schemeClr val="tx2"/>
                </a:solidFill>
              </a:rPr>
              <a:t>Discourage physical intervention in workplace altercations unless trained</a:t>
            </a:r>
          </a:p>
          <a:p>
            <a:pPr lvl="1"/>
            <a:r>
              <a:rPr lang="en-US" dirty="0" smtClean="0">
                <a:solidFill>
                  <a:schemeClr val="tx2"/>
                </a:solidFill>
              </a:rPr>
              <a:t>Require all employees to take all threats seriously and report all violations</a:t>
            </a:r>
          </a:p>
          <a:p>
            <a:pPr lvl="1"/>
            <a:r>
              <a:rPr lang="en-US" dirty="0" smtClean="0">
                <a:solidFill>
                  <a:schemeClr val="tx2"/>
                </a:solidFill>
              </a:rPr>
              <a:t>Explain how incidents can be reported and require accurate reporting</a:t>
            </a:r>
          </a:p>
          <a:p>
            <a:pPr lvl="1"/>
            <a:r>
              <a:rPr lang="en-US" dirty="0" smtClean="0">
                <a:solidFill>
                  <a:schemeClr val="tx2"/>
                </a:solidFill>
              </a:rPr>
              <a:t>Require all reports to be taken seriously, investigated, and dealt with appropriately and promptly</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OSHA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7"/>
            <a:ext cx="8229600" cy="4295273"/>
          </a:xfrm>
        </p:spPr>
        <p:txBody>
          <a:bodyPr>
            <a:normAutofit fontScale="92500"/>
          </a:bodyPr>
          <a:lstStyle/>
          <a:p>
            <a:r>
              <a:rPr lang="en-US" dirty="0" smtClean="0">
                <a:solidFill>
                  <a:schemeClr val="tx2"/>
                </a:solidFill>
              </a:rPr>
              <a:t>Compliant workplace violence policy</a:t>
            </a:r>
          </a:p>
          <a:p>
            <a:pPr lvl="1"/>
            <a:r>
              <a:rPr lang="en-US" dirty="0" smtClean="0">
                <a:solidFill>
                  <a:schemeClr val="tx2"/>
                </a:solidFill>
              </a:rPr>
              <a:t>Enforce policy through discipline, including termination, for:</a:t>
            </a:r>
          </a:p>
          <a:p>
            <a:pPr lvl="2"/>
            <a:r>
              <a:rPr lang="en-US" dirty="0" smtClean="0">
                <a:solidFill>
                  <a:schemeClr val="tx2"/>
                </a:solidFill>
              </a:rPr>
              <a:t>Violations of policy </a:t>
            </a:r>
          </a:p>
          <a:p>
            <a:pPr lvl="2"/>
            <a:r>
              <a:rPr lang="en-US" dirty="0" smtClean="0">
                <a:solidFill>
                  <a:schemeClr val="tx2"/>
                </a:solidFill>
              </a:rPr>
              <a:t>Failing to report violations of policy and any violent incidents</a:t>
            </a:r>
          </a:p>
          <a:p>
            <a:pPr lvl="2"/>
            <a:r>
              <a:rPr lang="en-US" dirty="0" smtClean="0">
                <a:solidFill>
                  <a:schemeClr val="tx2"/>
                </a:solidFill>
              </a:rPr>
              <a:t>Failing to act on any reported violations of the policy</a:t>
            </a:r>
          </a:p>
          <a:p>
            <a:pPr lvl="1"/>
            <a:r>
              <a:rPr lang="en-US" dirty="0" smtClean="0">
                <a:solidFill>
                  <a:schemeClr val="tx2"/>
                </a:solidFill>
              </a:rPr>
              <a:t>Policy should warn of discipline </a:t>
            </a:r>
          </a:p>
          <a:p>
            <a:pPr lvl="1"/>
            <a:r>
              <a:rPr lang="en-US" dirty="0" smtClean="0">
                <a:solidFill>
                  <a:schemeClr val="tx2"/>
                </a:solidFill>
              </a:rPr>
              <a:t>“Zero tolerance” does not mean automatic termination</a:t>
            </a:r>
          </a:p>
          <a:p>
            <a:pPr lvl="1"/>
            <a:r>
              <a:rPr lang="en-US" dirty="0" smtClean="0">
                <a:solidFill>
                  <a:schemeClr val="tx2"/>
                </a:solidFill>
              </a:rPr>
              <a:t>Policy should apply to all employees</a:t>
            </a:r>
          </a:p>
          <a:p>
            <a:pPr lvl="1"/>
            <a:r>
              <a:rPr lang="en-US" dirty="0" smtClean="0">
                <a:solidFill>
                  <a:schemeClr val="tx2"/>
                </a:solidFill>
              </a:rPr>
              <a:t>Anti-retaliation provision</a:t>
            </a:r>
          </a:p>
          <a:p>
            <a:pPr lvl="1"/>
            <a:r>
              <a:rPr lang="en-US" dirty="0" smtClean="0">
                <a:solidFill>
                  <a:schemeClr val="tx2"/>
                </a:solidFill>
              </a:rPr>
              <a:t>Periodic review and training on the policy and document notice of policy to employees </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OSHA</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Policy should be part of a workplace violence prevention program</a:t>
            </a:r>
          </a:p>
          <a:p>
            <a:pPr lvl="1"/>
            <a:r>
              <a:rPr lang="en-US" dirty="0" smtClean="0">
                <a:solidFill>
                  <a:schemeClr val="tx2"/>
                </a:solidFill>
              </a:rPr>
              <a:t>Provides a procedure for responding to threatening, violent, or disruptive behavior</a:t>
            </a:r>
          </a:p>
          <a:p>
            <a:r>
              <a:rPr lang="en-US" dirty="0" smtClean="0">
                <a:solidFill>
                  <a:schemeClr val="tx2"/>
                </a:solidFill>
              </a:rPr>
              <a:t>Consider whether to implement an emergency response plan </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Other Laws Implicated</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Impact of Other Laws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85000" lnSpcReduction="10000"/>
          </a:bodyPr>
          <a:lstStyle/>
          <a:p>
            <a:r>
              <a:rPr lang="en-US" dirty="0" smtClean="0">
                <a:solidFill>
                  <a:schemeClr val="tx2"/>
                </a:solidFill>
              </a:rPr>
              <a:t>Negligence</a:t>
            </a:r>
          </a:p>
          <a:p>
            <a:pPr lvl="1"/>
            <a:r>
              <a:rPr lang="en-US" dirty="0" smtClean="0">
                <a:solidFill>
                  <a:schemeClr val="tx2"/>
                </a:solidFill>
              </a:rPr>
              <a:t>Retention</a:t>
            </a:r>
          </a:p>
          <a:p>
            <a:pPr lvl="1"/>
            <a:r>
              <a:rPr lang="en-US" dirty="0" smtClean="0">
                <a:solidFill>
                  <a:schemeClr val="tx2"/>
                </a:solidFill>
              </a:rPr>
              <a:t>Hiring </a:t>
            </a:r>
          </a:p>
          <a:p>
            <a:pPr lvl="1"/>
            <a:r>
              <a:rPr lang="en-US" dirty="0" smtClean="0">
                <a:solidFill>
                  <a:schemeClr val="tx2"/>
                </a:solidFill>
              </a:rPr>
              <a:t>Supervision </a:t>
            </a:r>
          </a:p>
          <a:p>
            <a:pPr lvl="1"/>
            <a:r>
              <a:rPr lang="en-US" dirty="0" smtClean="0">
                <a:solidFill>
                  <a:schemeClr val="tx2"/>
                </a:solidFill>
              </a:rPr>
              <a:t>Training</a:t>
            </a:r>
          </a:p>
          <a:p>
            <a:r>
              <a:rPr lang="en-US" dirty="0" smtClean="0">
                <a:solidFill>
                  <a:schemeClr val="tx2"/>
                </a:solidFill>
              </a:rPr>
              <a:t>Other tort claims if the employee injuries a client or customer</a:t>
            </a:r>
          </a:p>
          <a:p>
            <a:r>
              <a:rPr lang="en-US" dirty="0" smtClean="0">
                <a:solidFill>
                  <a:schemeClr val="tx2"/>
                </a:solidFill>
              </a:rPr>
              <a:t>Employers typically have a duty to investigate applicants for employment to prevent violent acts in the workplace</a:t>
            </a:r>
          </a:p>
          <a:p>
            <a:r>
              <a:rPr lang="en-US" dirty="0" smtClean="0">
                <a:solidFill>
                  <a:schemeClr val="tx2"/>
                </a:solidFill>
              </a:rPr>
              <a:t>Employers also typically have to act on known information that creates a foreseeable risk of harm</a:t>
            </a:r>
          </a:p>
          <a:p>
            <a:r>
              <a:rPr lang="en-US" dirty="0" smtClean="0">
                <a:solidFill>
                  <a:schemeClr val="tx2"/>
                </a:solidFill>
              </a:rPr>
              <a:t>Several million dollar verdicts against employers who failed to act on knowledge of an employee’s violent tendencies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Workplace Violence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85000" lnSpcReduction="10000"/>
          </a:bodyPr>
          <a:lstStyle/>
          <a:p>
            <a:r>
              <a:rPr lang="en-US" dirty="0" smtClean="0">
                <a:solidFill>
                  <a:schemeClr val="tx2"/>
                </a:solidFill>
              </a:rPr>
              <a:t>A former employee killed two news station employees on the air and then himself two years after he was fired</a:t>
            </a:r>
          </a:p>
          <a:p>
            <a:pPr lvl="1"/>
            <a:r>
              <a:rPr lang="en-US" dirty="0" smtClean="0">
                <a:solidFill>
                  <a:schemeClr val="tx2"/>
                </a:solidFill>
              </a:rPr>
              <a:t>During his employment, he was described as difficult to work with, looking for things to take offense to, and quick to anger</a:t>
            </a:r>
          </a:p>
          <a:p>
            <a:pPr lvl="1"/>
            <a:r>
              <a:rPr lang="en-US" dirty="0" smtClean="0">
                <a:solidFill>
                  <a:schemeClr val="tx2"/>
                </a:solidFill>
              </a:rPr>
              <a:t>After several outbursts of anger, he was dismissed</a:t>
            </a:r>
          </a:p>
          <a:p>
            <a:pPr lvl="1"/>
            <a:r>
              <a:rPr lang="en-US" dirty="0" smtClean="0">
                <a:solidFill>
                  <a:schemeClr val="tx2"/>
                </a:solidFill>
              </a:rPr>
              <a:t>He had to be escorted from the building</a:t>
            </a:r>
          </a:p>
          <a:p>
            <a:pPr lvl="1"/>
            <a:r>
              <a:rPr lang="en-US" dirty="0" smtClean="0">
                <a:solidFill>
                  <a:schemeClr val="tx2"/>
                </a:solidFill>
              </a:rPr>
              <a:t>Before the violent incident, he sent a letter to the news station, which a government official described as the “rantings of an obviously depressed individual”</a:t>
            </a:r>
          </a:p>
          <a:p>
            <a:r>
              <a:rPr lang="en-US" dirty="0" smtClean="0">
                <a:solidFill>
                  <a:schemeClr val="tx2"/>
                </a:solidFill>
              </a:rPr>
              <a:t>Germanwings pilot intentionally crashed an airplane resulting in the death of hundreds of people including the pilot</a:t>
            </a:r>
          </a:p>
          <a:p>
            <a:pPr lvl="1"/>
            <a:r>
              <a:rPr lang="en-US" dirty="0" smtClean="0">
                <a:solidFill>
                  <a:schemeClr val="tx2"/>
                </a:solidFill>
              </a:rPr>
              <a:t>The pilot had been treated for severe mental illness in the past</a:t>
            </a:r>
          </a:p>
        </p:txBody>
      </p:sp>
    </p:spTree>
    <p:extLst>
      <p:ext uri="{BB962C8B-B14F-4D97-AF65-F5344CB8AC3E}">
        <p14:creationId xmlns:p14="http://schemas.microsoft.com/office/powerpoint/2010/main" val="405115260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Impact of Other Laws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Title VII</a:t>
            </a:r>
          </a:p>
          <a:p>
            <a:pPr lvl="1"/>
            <a:r>
              <a:rPr lang="en-US" dirty="0" smtClean="0">
                <a:solidFill>
                  <a:schemeClr val="tx2"/>
                </a:solidFill>
              </a:rPr>
              <a:t>Balance an employer’s common law duty against disparate impact from policies disqualifying individuals from employment due to a criminal arrest or conviction</a:t>
            </a:r>
          </a:p>
          <a:p>
            <a:pPr lvl="1"/>
            <a:r>
              <a:rPr lang="en-US" dirty="0" smtClean="0">
                <a:solidFill>
                  <a:schemeClr val="tx2"/>
                </a:solidFill>
              </a:rPr>
              <a:t>Focus on making an individualized inquiry</a:t>
            </a:r>
          </a:p>
          <a:p>
            <a:pPr lvl="1"/>
            <a:r>
              <a:rPr lang="en-US" dirty="0" smtClean="0">
                <a:solidFill>
                  <a:schemeClr val="tx2"/>
                </a:solidFill>
              </a:rPr>
              <a:t>An employer is allowed to consider the facts and events underlying a criminal conviction or arrest in making an employment decision</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Impact of Other Laws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Workers’ Compensation</a:t>
            </a:r>
          </a:p>
          <a:p>
            <a:pPr lvl="1"/>
            <a:r>
              <a:rPr lang="en-US" dirty="0" smtClean="0">
                <a:solidFill>
                  <a:schemeClr val="tx2"/>
                </a:solidFill>
              </a:rPr>
              <a:t>Injuries caused by a coworker may be covered by workers’ compensation regardless of whether the employer should have taken action </a:t>
            </a:r>
          </a:p>
          <a:p>
            <a:pPr lvl="1"/>
            <a:r>
              <a:rPr lang="en-US" dirty="0" smtClean="0">
                <a:solidFill>
                  <a:schemeClr val="tx2"/>
                </a:solidFill>
              </a:rPr>
              <a:t>This would preclude any negligence claims</a:t>
            </a:r>
          </a:p>
          <a:p>
            <a:pPr lvl="1"/>
            <a:r>
              <a:rPr lang="en-US" dirty="0" smtClean="0">
                <a:solidFill>
                  <a:schemeClr val="tx2"/>
                </a:solidFill>
              </a:rPr>
              <a:t>Some violent acts by a coworker will fall outside of this exclusivity bar </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Impact of Other Laws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77500" lnSpcReduction="20000"/>
          </a:bodyPr>
          <a:lstStyle/>
          <a:p>
            <a:r>
              <a:rPr lang="en-US" dirty="0" smtClean="0">
                <a:solidFill>
                  <a:schemeClr val="tx2"/>
                </a:solidFill>
              </a:rPr>
              <a:t>Florida’s Weapons Law</a:t>
            </a:r>
          </a:p>
          <a:p>
            <a:pPr lvl="1"/>
            <a:r>
              <a:rPr lang="en-US" dirty="0" smtClean="0">
                <a:solidFill>
                  <a:schemeClr val="tx2"/>
                </a:solidFill>
              </a:rPr>
              <a:t>Cannot prohibit an employee from having a weapon in a locked vehicle in the parking lot when the possession is otherwise legal</a:t>
            </a:r>
          </a:p>
          <a:p>
            <a:pPr lvl="2"/>
            <a:r>
              <a:rPr lang="en-US" dirty="0" smtClean="0">
                <a:solidFill>
                  <a:schemeClr val="tx2"/>
                </a:solidFill>
              </a:rPr>
              <a:t>Cannot condition employment on an agreement not to possess such a weapon</a:t>
            </a:r>
          </a:p>
          <a:p>
            <a:pPr lvl="1"/>
            <a:r>
              <a:rPr lang="en-US" dirty="0" smtClean="0">
                <a:solidFill>
                  <a:schemeClr val="tx2"/>
                </a:solidFill>
              </a:rPr>
              <a:t>Cannot search an employee’s vehicle to determine whether a weapon is present</a:t>
            </a:r>
          </a:p>
          <a:p>
            <a:pPr lvl="1"/>
            <a:r>
              <a:rPr lang="en-US" dirty="0" smtClean="0">
                <a:solidFill>
                  <a:schemeClr val="tx2"/>
                </a:solidFill>
              </a:rPr>
              <a:t>Cannot ask whether an employee has a weapon in his or her vehicle</a:t>
            </a:r>
          </a:p>
          <a:p>
            <a:pPr lvl="1"/>
            <a:r>
              <a:rPr lang="en-US" dirty="0" smtClean="0">
                <a:solidFill>
                  <a:schemeClr val="tx2"/>
                </a:solidFill>
              </a:rPr>
              <a:t>Cannot take an adverse employment action against an employee based on his/her statements of lawful possession of a weapon in his/her vehicle</a:t>
            </a:r>
          </a:p>
          <a:p>
            <a:pPr lvl="1"/>
            <a:r>
              <a:rPr lang="en-US" dirty="0" smtClean="0">
                <a:solidFill>
                  <a:schemeClr val="tx2"/>
                </a:solidFill>
              </a:rPr>
              <a:t>Cannot discriminate against an employee based on his/her lawful right to bear arms as long as the weapon is not exhibited on company property</a:t>
            </a:r>
          </a:p>
          <a:p>
            <a:pPr lvl="1"/>
            <a:r>
              <a:rPr lang="en-US" dirty="0" smtClean="0">
                <a:solidFill>
                  <a:schemeClr val="tx2"/>
                </a:solidFill>
              </a:rPr>
              <a:t>Employers are immune from liability based on acts taken in accordance with this statute</a:t>
            </a:r>
          </a:p>
          <a:p>
            <a:pPr lvl="1">
              <a:buNone/>
            </a:pPr>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Impact of Other Laws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lnSpcReduction="10000"/>
          </a:bodyPr>
          <a:lstStyle/>
          <a:p>
            <a:r>
              <a:rPr lang="en-US" dirty="0" smtClean="0">
                <a:solidFill>
                  <a:schemeClr val="tx2"/>
                </a:solidFill>
              </a:rPr>
              <a:t>Florida’s Weapons Law</a:t>
            </a:r>
          </a:p>
          <a:p>
            <a:pPr lvl="1"/>
            <a:r>
              <a:rPr lang="en-US" dirty="0" smtClean="0">
                <a:solidFill>
                  <a:schemeClr val="tx2"/>
                </a:solidFill>
              </a:rPr>
              <a:t>Exceptions:</a:t>
            </a:r>
          </a:p>
          <a:p>
            <a:pPr lvl="2"/>
            <a:r>
              <a:rPr lang="en-US" dirty="0" smtClean="0">
                <a:solidFill>
                  <a:schemeClr val="tx2"/>
                </a:solidFill>
              </a:rPr>
              <a:t>School property</a:t>
            </a:r>
          </a:p>
          <a:p>
            <a:pPr lvl="2"/>
            <a:r>
              <a:rPr lang="en-US" dirty="0" smtClean="0">
                <a:solidFill>
                  <a:schemeClr val="tx2"/>
                </a:solidFill>
              </a:rPr>
              <a:t>Correctional institution</a:t>
            </a:r>
          </a:p>
          <a:p>
            <a:pPr lvl="2"/>
            <a:r>
              <a:rPr lang="en-US" dirty="0" smtClean="0">
                <a:solidFill>
                  <a:schemeClr val="tx2"/>
                </a:solidFill>
              </a:rPr>
              <a:t>Nuclear power plant</a:t>
            </a:r>
          </a:p>
          <a:p>
            <a:pPr lvl="2"/>
            <a:r>
              <a:rPr lang="en-US" dirty="0" smtClean="0">
                <a:solidFill>
                  <a:schemeClr val="tx2"/>
                </a:solidFill>
              </a:rPr>
              <a:t>Substantial activities for national defense, aerospace, or homeland security</a:t>
            </a:r>
          </a:p>
          <a:p>
            <a:pPr lvl="2"/>
            <a:r>
              <a:rPr lang="en-US" dirty="0" smtClean="0">
                <a:solidFill>
                  <a:schemeClr val="tx2"/>
                </a:solidFill>
              </a:rPr>
              <a:t>Primary business is the manufacture, use, storage, or transportation of combustible or explosive materials</a:t>
            </a:r>
          </a:p>
          <a:p>
            <a:pPr lvl="2"/>
            <a:r>
              <a:rPr lang="en-US" dirty="0" smtClean="0">
                <a:solidFill>
                  <a:schemeClr val="tx2"/>
                </a:solidFill>
              </a:rPr>
              <a:t>Vehicle owned by the employer</a:t>
            </a:r>
          </a:p>
          <a:p>
            <a:pPr lvl="2"/>
            <a:r>
              <a:rPr lang="en-US" dirty="0" smtClean="0">
                <a:solidFill>
                  <a:schemeClr val="tx2"/>
                </a:solidFill>
              </a:rPr>
              <a:t>Prohibited by federal law or contract</a:t>
            </a:r>
          </a:p>
          <a:p>
            <a:pPr lvl="1">
              <a:buNone/>
            </a:pPr>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Impact of Other Laws</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Florida’s Mental Health Act</a:t>
            </a:r>
          </a:p>
          <a:p>
            <a:pPr lvl="1"/>
            <a:r>
              <a:rPr lang="en-US" dirty="0" smtClean="0">
                <a:solidFill>
                  <a:schemeClr val="tx2"/>
                </a:solidFill>
              </a:rPr>
              <a:t>Provides a procedure for involuntary mental health examination for individuals who appear to have a mental illness, presents a danger to self or others, and refuses a voluntary examination</a:t>
            </a:r>
          </a:p>
          <a:p>
            <a:pPr lvl="1"/>
            <a:r>
              <a:rPr lang="en-US" dirty="0" smtClean="0">
                <a:solidFill>
                  <a:schemeClr val="tx2"/>
                </a:solidFill>
              </a:rPr>
              <a:t>Typically initiated by law enforcement</a:t>
            </a:r>
          </a:p>
          <a:p>
            <a:pPr lvl="1"/>
            <a:r>
              <a:rPr lang="en-US" dirty="0" smtClean="0">
                <a:solidFill>
                  <a:schemeClr val="tx2"/>
                </a:solidFill>
              </a:rPr>
              <a:t>Individual may be held for 72 hours without further court order</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Hypothetical Scenarios</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Hypothetical No. 1</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165684"/>
            <a:ext cx="8229600" cy="4439653"/>
          </a:xfrm>
        </p:spPr>
        <p:txBody>
          <a:bodyPr>
            <a:normAutofit lnSpcReduction="10000"/>
          </a:bodyPr>
          <a:lstStyle/>
          <a:p>
            <a:r>
              <a:rPr lang="en-US" dirty="0" smtClean="0">
                <a:solidFill>
                  <a:schemeClr val="tx2"/>
                </a:solidFill>
              </a:rPr>
              <a:t>Sally is a budget analyst for the Town.  When her mother dies, she requests three weeks of leave, which is granted.  There are rumors that Sally took this leave because she was suffering from depression.  After she returns to work, one of her coworkers, Sam, reported to HR that he had heard from other people that Sally was talking to herself and threatened to harm others.  Sam did not witness this conduct, but he expressed concern for his safety. HR conducted an investigation, but no one confirmed that these statements had been made.  Sally’s manager reported that Sally was satisfactorily performing her job duties.  </a:t>
            </a: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Hypothetical No. 1</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9" y="2237873"/>
            <a:ext cx="8229600" cy="4379496"/>
          </a:xfrm>
        </p:spPr>
        <p:txBody>
          <a:bodyPr>
            <a:normAutofit/>
          </a:bodyPr>
          <a:lstStyle/>
          <a:p>
            <a:r>
              <a:rPr lang="en-US" dirty="0" smtClean="0">
                <a:solidFill>
                  <a:schemeClr val="tx2"/>
                </a:solidFill>
              </a:rPr>
              <a:t>Can you require a fitness-for-duty exam?</a:t>
            </a:r>
          </a:p>
          <a:p>
            <a:pPr lvl="1"/>
            <a:r>
              <a:rPr lang="en-US" dirty="0" smtClean="0">
                <a:solidFill>
                  <a:schemeClr val="tx2"/>
                </a:solidFill>
              </a:rPr>
              <a:t>No, according to the EEOC</a:t>
            </a:r>
          </a:p>
          <a:p>
            <a:pPr lvl="2"/>
            <a:r>
              <a:rPr lang="en-US" dirty="0" smtClean="0">
                <a:solidFill>
                  <a:schemeClr val="tx2"/>
                </a:solidFill>
              </a:rPr>
              <a:t>EEOC’s Enforcement Guidance: Disability-Related Inquiries and Medical Examinations of Employees under the Americans with Disabilities Act</a:t>
            </a:r>
          </a:p>
          <a:p>
            <a:pPr lvl="1"/>
            <a:r>
              <a:rPr lang="en-US" dirty="0" smtClean="0">
                <a:solidFill>
                  <a:schemeClr val="tx2"/>
                </a:solidFill>
              </a:rPr>
              <a:t>Sam’s information is based on rumor and could not be confirmed.</a:t>
            </a:r>
          </a:p>
          <a:p>
            <a:pPr lvl="1"/>
            <a:endParaRPr lang="en-US" dirty="0" smtClean="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Hypothetical No. 1</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9" y="2237873"/>
            <a:ext cx="8229600" cy="4379496"/>
          </a:xfrm>
        </p:spPr>
        <p:txBody>
          <a:bodyPr>
            <a:normAutofit fontScale="92500" lnSpcReduction="10000"/>
          </a:bodyPr>
          <a:lstStyle/>
          <a:p>
            <a:r>
              <a:rPr lang="en-US" dirty="0" smtClean="0">
                <a:solidFill>
                  <a:schemeClr val="tx2"/>
                </a:solidFill>
              </a:rPr>
              <a:t>Other actions are available</a:t>
            </a:r>
          </a:p>
          <a:p>
            <a:pPr lvl="1"/>
            <a:r>
              <a:rPr lang="en-US" dirty="0" smtClean="0">
                <a:solidFill>
                  <a:schemeClr val="tx2"/>
                </a:solidFill>
              </a:rPr>
              <a:t>If the leave was under the FMLA and you provided notice, you can require a fitness-for-duty certification before the employee returns to work</a:t>
            </a:r>
          </a:p>
          <a:p>
            <a:pPr lvl="1"/>
            <a:r>
              <a:rPr lang="en-US" dirty="0" smtClean="0">
                <a:solidFill>
                  <a:schemeClr val="tx2"/>
                </a:solidFill>
              </a:rPr>
              <a:t>You can check-in with the employee and have a conversation about her general welfare (not her health or disability)</a:t>
            </a:r>
          </a:p>
          <a:p>
            <a:pPr lvl="1"/>
            <a:r>
              <a:rPr lang="en-US" dirty="0" smtClean="0">
                <a:solidFill>
                  <a:schemeClr val="tx2"/>
                </a:solidFill>
              </a:rPr>
              <a:t>You can remind the employee that she has resources available to her, including EAP</a:t>
            </a:r>
          </a:p>
          <a:p>
            <a:pPr lvl="2"/>
            <a:r>
              <a:rPr lang="en-US" dirty="0" smtClean="0">
                <a:solidFill>
                  <a:schemeClr val="tx2"/>
                </a:solidFill>
              </a:rPr>
              <a:t>EAP counselors, if independent of employer and have duty to shield information, can seeking information about physical or mental conditions</a:t>
            </a:r>
          </a:p>
          <a:p>
            <a:pPr lvl="1"/>
            <a:r>
              <a:rPr lang="en-US" dirty="0" smtClean="0">
                <a:solidFill>
                  <a:schemeClr val="tx2"/>
                </a:solidFill>
              </a:rPr>
              <a:t>You can conduct training for all employees on the workplace violence policy</a:t>
            </a:r>
          </a:p>
          <a:p>
            <a:pPr lvl="1"/>
            <a:endParaRPr lang="en-US" dirty="0" smtClean="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Hypothetical No. 2</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9" y="2237873"/>
            <a:ext cx="8229600" cy="4379496"/>
          </a:xfrm>
        </p:spPr>
        <p:txBody>
          <a:bodyPr>
            <a:normAutofit fontScale="85000" lnSpcReduction="20000"/>
          </a:bodyPr>
          <a:lstStyle/>
          <a:p>
            <a:r>
              <a:rPr lang="en-US" dirty="0" smtClean="0">
                <a:solidFill>
                  <a:schemeClr val="tx2"/>
                </a:solidFill>
              </a:rPr>
              <a:t>Bill is a solid waste driver for the County’s solid waste department.  While most of the time he is on the road, he is required to come into the office occasionally for meetings.  He is a longtime employee who has performed well.  </a:t>
            </a:r>
          </a:p>
          <a:p>
            <a:r>
              <a:rPr lang="en-US" dirty="0" smtClean="0">
                <a:solidFill>
                  <a:schemeClr val="tx2"/>
                </a:solidFill>
              </a:rPr>
              <a:t>During one recent meeting with his manager, he complained that he has been discriminated against based on his national origin throughout his employment.  This was the first time he had complained about his treatment at work.  In the course of this conversation, Bill became agitated, banged his hands on the table, and said “someone was going to pay for this.”  </a:t>
            </a:r>
          </a:p>
          <a:p>
            <a:r>
              <a:rPr lang="en-US" dirty="0" smtClean="0">
                <a:solidFill>
                  <a:schemeClr val="tx2"/>
                </a:solidFill>
              </a:rPr>
              <a:t>His supervisor reported this conversation to HR.  Bill refused to meet with HR, but agreed to meet with a psychologist who specializes in threat assessments.  The psychologist asked Bill to talk to a specialist, but he refused.  The psychologist recommends that Bill undergo a fitness-for-duty evaluation.  </a:t>
            </a: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Workplace Violence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A former contractor fatally shot 12 people in the Navy yard</a:t>
            </a:r>
          </a:p>
          <a:p>
            <a:pPr lvl="1"/>
            <a:r>
              <a:rPr lang="en-US" dirty="0" smtClean="0">
                <a:solidFill>
                  <a:schemeClr val="tx2"/>
                </a:solidFill>
              </a:rPr>
              <a:t>Before the shooting, he complained of insomnia and hallucinations</a:t>
            </a:r>
          </a:p>
          <a:p>
            <a:pPr lvl="1"/>
            <a:r>
              <a:rPr lang="en-US" dirty="0" smtClean="0">
                <a:solidFill>
                  <a:schemeClr val="tx2"/>
                </a:solidFill>
              </a:rPr>
              <a:t>He reported to police that people were chasing him and microwaving him through the walls of a hotel</a:t>
            </a:r>
          </a:p>
          <a:p>
            <a:r>
              <a:rPr lang="en-US" dirty="0" smtClean="0">
                <a:solidFill>
                  <a:schemeClr val="tx2"/>
                </a:solidFill>
              </a:rPr>
              <a:t>Many of the incidents were preceded by small red flags, but no big event</a:t>
            </a:r>
          </a:p>
          <a:p>
            <a:pPr lvl="1"/>
            <a:r>
              <a:rPr lang="en-US" dirty="0" smtClean="0">
                <a:solidFill>
                  <a:schemeClr val="tx2"/>
                </a:solidFill>
              </a:rPr>
              <a:t>Some studies suggest 85</a:t>
            </a:r>
            <a:r>
              <a:rPr lang="en-US" dirty="0" smtClean="0">
                <a:solidFill>
                  <a:schemeClr val="tx2"/>
                </a:solidFill>
                <a:latin typeface="Constantia" pitchFamily="18" charset="0"/>
              </a:rPr>
              <a:t>%</a:t>
            </a:r>
            <a:r>
              <a:rPr lang="en-US" dirty="0" smtClean="0">
                <a:solidFill>
                  <a:schemeClr val="tx2"/>
                </a:solidFill>
              </a:rPr>
              <a:t> of violent employees exhibit early warning signs</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Hypothetical No. 2</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9" y="2041227"/>
            <a:ext cx="8229600" cy="4620128"/>
          </a:xfrm>
        </p:spPr>
        <p:txBody>
          <a:bodyPr>
            <a:normAutofit/>
          </a:bodyPr>
          <a:lstStyle/>
          <a:p>
            <a:r>
              <a:rPr lang="en-US" dirty="0" smtClean="0">
                <a:solidFill>
                  <a:schemeClr val="tx2"/>
                </a:solidFill>
              </a:rPr>
              <a:t>Can you require a fitness-for-duty examination?</a:t>
            </a:r>
          </a:p>
          <a:p>
            <a:pPr lvl="1"/>
            <a:r>
              <a:rPr lang="en-US" dirty="0" smtClean="0">
                <a:solidFill>
                  <a:schemeClr val="tx2"/>
                </a:solidFill>
              </a:rPr>
              <a:t>Yes, according to the Eleventh Circuit</a:t>
            </a:r>
          </a:p>
          <a:p>
            <a:pPr lvl="2"/>
            <a:r>
              <a:rPr lang="en-US" u="sng" dirty="0" smtClean="0">
                <a:solidFill>
                  <a:schemeClr val="tx2"/>
                </a:solidFill>
              </a:rPr>
              <a:t>Owusu-Ansah v. Coca-Cola Co.</a:t>
            </a:r>
            <a:r>
              <a:rPr lang="en-US" dirty="0" smtClean="0">
                <a:solidFill>
                  <a:schemeClr val="tx2"/>
                </a:solidFill>
              </a:rPr>
              <a:t>, 715 F.3d 1306, 1311-12 (11</a:t>
            </a:r>
            <a:r>
              <a:rPr lang="en-US" baseline="30000" dirty="0" smtClean="0">
                <a:solidFill>
                  <a:schemeClr val="tx2"/>
                </a:solidFill>
              </a:rPr>
              <a:t>th</a:t>
            </a:r>
            <a:r>
              <a:rPr lang="en-US" dirty="0" smtClean="0">
                <a:solidFill>
                  <a:schemeClr val="tx2"/>
                </a:solidFill>
              </a:rPr>
              <a:t> Cir. 2013)</a:t>
            </a:r>
          </a:p>
          <a:p>
            <a:pPr lvl="1"/>
            <a:r>
              <a:rPr lang="en-US" dirty="0" smtClean="0">
                <a:solidFill>
                  <a:schemeClr val="tx2"/>
                </a:solidFill>
              </a:rPr>
              <a:t>This examination is job-related and consistent with business necessity</a:t>
            </a:r>
          </a:p>
          <a:p>
            <a:pPr lvl="2"/>
            <a:r>
              <a:rPr lang="en-US" dirty="0" smtClean="0">
                <a:solidFill>
                  <a:schemeClr val="tx2"/>
                </a:solidFill>
              </a:rPr>
              <a:t>“An ‘employee’s ability to handle reasonable necessary stress and work reasonably well with others are essential functions of any position.’”</a:t>
            </a:r>
          </a:p>
          <a:p>
            <a:pPr lvl="3"/>
            <a:r>
              <a:rPr lang="en-US" u="sng" dirty="0" smtClean="0">
                <a:solidFill>
                  <a:schemeClr val="tx2"/>
                </a:solidFill>
              </a:rPr>
              <a:t>Owusu-Ansah</a:t>
            </a:r>
            <a:r>
              <a:rPr lang="en-US" dirty="0" smtClean="0">
                <a:solidFill>
                  <a:schemeClr val="tx2"/>
                </a:solidFill>
              </a:rPr>
              <a:t>, 715 F.3d at 1311.</a:t>
            </a:r>
            <a:endParaRPr lang="en-US" u="sng"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Hypothetical No. 2</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9" y="2041227"/>
            <a:ext cx="8229600" cy="4620128"/>
          </a:xfrm>
        </p:spPr>
        <p:txBody>
          <a:bodyPr>
            <a:normAutofit fontScale="92500" lnSpcReduction="10000"/>
          </a:bodyPr>
          <a:lstStyle/>
          <a:p>
            <a:pPr lvl="1"/>
            <a:r>
              <a:rPr lang="en-US" dirty="0" smtClean="0">
                <a:solidFill>
                  <a:schemeClr val="tx2"/>
                </a:solidFill>
              </a:rPr>
              <a:t>His behavior during the course of raising a complaint of discrimination was not excused because he was engaging in protected activity</a:t>
            </a:r>
          </a:p>
          <a:p>
            <a:pPr lvl="1"/>
            <a:r>
              <a:rPr lang="en-US" dirty="0" smtClean="0">
                <a:solidFill>
                  <a:schemeClr val="tx2"/>
                </a:solidFill>
              </a:rPr>
              <a:t>The lack of prior incidents was not dispositive nor was the fact that the employer required the exam without giving the employee an opportunity to explain what happened during the meeting</a:t>
            </a:r>
          </a:p>
          <a:p>
            <a:pPr lvl="2"/>
            <a:r>
              <a:rPr lang="en-US" dirty="0" smtClean="0">
                <a:solidFill>
                  <a:schemeClr val="tx2"/>
                </a:solidFill>
              </a:rPr>
              <a:t>The Eleventh Circuit found that the exam was proper because the employer did not rely solely on the supervisor’s report but the employee’s refusal to speak to HR and the specialist along with the psychologist’s recommendation for a fitness-for-duty exam</a:t>
            </a:r>
          </a:p>
          <a:p>
            <a:pPr lvl="2"/>
            <a:r>
              <a:rPr lang="en-US" dirty="0" smtClean="0">
                <a:solidFill>
                  <a:schemeClr val="tx2"/>
                </a:solidFill>
              </a:rPr>
              <a:t>This was sufficient, objective evidence to establish a reasonable concern, which impacted job performance and potentially threatened the safety of others.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Hypothetical No. 2</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9" y="2041227"/>
            <a:ext cx="8229600" cy="4620128"/>
          </a:xfrm>
        </p:spPr>
        <p:txBody>
          <a:bodyPr>
            <a:normAutofit fontScale="85000" lnSpcReduction="20000"/>
          </a:bodyPr>
          <a:lstStyle/>
          <a:p>
            <a:r>
              <a:rPr lang="en-US" dirty="0" smtClean="0">
                <a:solidFill>
                  <a:schemeClr val="tx2"/>
                </a:solidFill>
              </a:rPr>
              <a:t>“Though it may not be one of the traditional canons of statutory construction, common sense is not irrelevant in construing statutes, and in our view an employer can lawfully require a psychiatric/psychological fitness-for-duty evaluation under [the ADA] if it has information suggesting that an employee is unstable and may pose a danger to others.”</a:t>
            </a:r>
          </a:p>
          <a:p>
            <a:pPr lvl="1"/>
            <a:r>
              <a:rPr lang="en-US" u="sng" dirty="0" smtClean="0">
                <a:solidFill>
                  <a:schemeClr val="tx2"/>
                </a:solidFill>
              </a:rPr>
              <a:t>Owusu-Ansah</a:t>
            </a:r>
            <a:r>
              <a:rPr lang="en-US" dirty="0" smtClean="0">
                <a:solidFill>
                  <a:schemeClr val="tx2"/>
                </a:solidFill>
              </a:rPr>
              <a:t>, 715 F.3d at 1312.</a:t>
            </a:r>
          </a:p>
          <a:p>
            <a:r>
              <a:rPr lang="en-US" dirty="0" smtClean="0">
                <a:solidFill>
                  <a:schemeClr val="tx2"/>
                </a:solidFill>
              </a:rPr>
              <a:t>The Court rejected the argument that the employer must have objective evidence of a direct threat before requesting a fitness-for-duty examination</a:t>
            </a:r>
          </a:p>
          <a:p>
            <a:pPr lvl="1"/>
            <a:r>
              <a:rPr lang="en-US" dirty="0" smtClean="0">
                <a:solidFill>
                  <a:schemeClr val="tx2"/>
                </a:solidFill>
              </a:rPr>
              <a:t>It was sufficient to have objective evidence that a mental condition impaired the employee’s ability to handle reasonable stress of the position and work well with others, which were essential function of any job</a:t>
            </a:r>
            <a:br>
              <a:rPr lang="en-US" dirty="0" smtClean="0">
                <a:solidFill>
                  <a:schemeClr val="tx2"/>
                </a:solidFill>
              </a:rPr>
            </a:br>
            <a:endParaRPr lang="en-US" dirty="0" smtClean="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Hypothetical No. 2</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9" y="2237873"/>
            <a:ext cx="8229600" cy="4379496"/>
          </a:xfrm>
        </p:spPr>
        <p:txBody>
          <a:bodyPr>
            <a:normAutofit/>
          </a:bodyPr>
          <a:lstStyle/>
          <a:p>
            <a:r>
              <a:rPr lang="en-US" dirty="0" smtClean="0">
                <a:solidFill>
                  <a:schemeClr val="tx2"/>
                </a:solidFill>
              </a:rPr>
              <a:t>Bill is placed on leave pending his fitness-for-duty evaluation.  You tell Bill that this evaluation is a condition of his employment and that failure to complete it will result in his termination.  Bill shows up for an appointment with the examiner, and the examiner recommends an additional test.  Bill, however, does not show up for the additional test.  </a:t>
            </a: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Hypothetical No. 2</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9" y="2237873"/>
            <a:ext cx="8229600" cy="4379496"/>
          </a:xfrm>
        </p:spPr>
        <p:txBody>
          <a:bodyPr>
            <a:normAutofit/>
          </a:bodyPr>
          <a:lstStyle/>
          <a:p>
            <a:r>
              <a:rPr lang="en-US" dirty="0" smtClean="0">
                <a:solidFill>
                  <a:schemeClr val="tx2"/>
                </a:solidFill>
              </a:rPr>
              <a:t>What should you do?</a:t>
            </a:r>
          </a:p>
          <a:p>
            <a:pPr lvl="1"/>
            <a:r>
              <a:rPr lang="en-US" dirty="0" smtClean="0">
                <a:solidFill>
                  <a:schemeClr val="tx2"/>
                </a:solidFill>
              </a:rPr>
              <a:t>Send a warning letter to Bill</a:t>
            </a:r>
          </a:p>
          <a:p>
            <a:pPr lvl="2"/>
            <a:r>
              <a:rPr lang="en-US" dirty="0" smtClean="0">
                <a:solidFill>
                  <a:schemeClr val="tx2"/>
                </a:solidFill>
              </a:rPr>
              <a:t>Explain that he is not in compliance with the required evaluation </a:t>
            </a:r>
          </a:p>
          <a:p>
            <a:pPr lvl="2"/>
            <a:r>
              <a:rPr lang="en-US" dirty="0" smtClean="0">
                <a:solidFill>
                  <a:schemeClr val="tx2"/>
                </a:solidFill>
              </a:rPr>
              <a:t>Explain that he will continue to be on leave pending the evaluation</a:t>
            </a:r>
          </a:p>
          <a:p>
            <a:pPr lvl="2"/>
            <a:r>
              <a:rPr lang="en-US" dirty="0" smtClean="0">
                <a:solidFill>
                  <a:schemeClr val="tx2"/>
                </a:solidFill>
              </a:rPr>
              <a:t>Warn him that continued noncompliance will result in termination</a:t>
            </a:r>
          </a:p>
          <a:p>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a:bodyPr>
          <a:lstStyle/>
          <a:p>
            <a:r>
              <a:rPr lang="en-US" dirty="0" smtClean="0">
                <a:solidFill>
                  <a:schemeClr val="tx2"/>
                </a:solidFill>
              </a:rPr>
              <a:t>Implement an effective workplace violence policy</a:t>
            </a:r>
          </a:p>
          <a:p>
            <a:pPr lvl="1"/>
            <a:r>
              <a:rPr lang="en-US" dirty="0" smtClean="0">
                <a:solidFill>
                  <a:schemeClr val="tx2"/>
                </a:solidFill>
              </a:rPr>
              <a:t>Consider security and safety of the physical premises</a:t>
            </a:r>
          </a:p>
          <a:p>
            <a:pPr lvl="1"/>
            <a:r>
              <a:rPr lang="en-US" dirty="0" smtClean="0">
                <a:solidFill>
                  <a:schemeClr val="tx2"/>
                </a:solidFill>
              </a:rPr>
              <a:t>Uniform enforcement of policies regardless of illness or reason</a:t>
            </a:r>
          </a:p>
          <a:p>
            <a:r>
              <a:rPr lang="en-US" dirty="0" smtClean="0">
                <a:solidFill>
                  <a:schemeClr val="tx2"/>
                </a:solidFill>
              </a:rPr>
              <a:t>Train managers	</a:t>
            </a:r>
          </a:p>
          <a:p>
            <a:pPr lvl="1"/>
            <a:r>
              <a:rPr lang="en-US" dirty="0" smtClean="0">
                <a:solidFill>
                  <a:schemeClr val="tx2"/>
                </a:solidFill>
              </a:rPr>
              <a:t>how to recognize and address mental health issues</a:t>
            </a:r>
          </a:p>
          <a:p>
            <a:pPr lvl="1"/>
            <a:r>
              <a:rPr lang="en-US" dirty="0" smtClean="0">
                <a:solidFill>
                  <a:schemeClr val="tx2"/>
                </a:solidFill>
              </a:rPr>
              <a:t>how to diffuse or de-escalate hostile situations and conflict</a:t>
            </a:r>
          </a:p>
          <a:p>
            <a:pPr lvl="1"/>
            <a:r>
              <a:rPr lang="en-US" dirty="0" smtClean="0">
                <a:solidFill>
                  <a:schemeClr val="tx2"/>
                </a:solidFill>
              </a:rPr>
              <a:t>how to recognize, assess, and manage threatening behavior</a:t>
            </a:r>
          </a:p>
          <a:p>
            <a:pPr lvl="1"/>
            <a:r>
              <a:rPr lang="en-US" dirty="0" smtClean="0">
                <a:solidFill>
                  <a:schemeClr val="tx2"/>
                </a:solidFill>
              </a:rPr>
              <a:t>how to recognize and respond to unstable behavior</a:t>
            </a:r>
          </a:p>
          <a:p>
            <a:r>
              <a:rPr lang="en-US" dirty="0" smtClean="0">
                <a:solidFill>
                  <a:schemeClr val="tx2"/>
                </a:solidFill>
              </a:rPr>
              <a:t>Uniform enforcement of performance standards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10000"/>
          </a:bodyPr>
          <a:lstStyle/>
          <a:p>
            <a:r>
              <a:rPr lang="en-US" dirty="0" smtClean="0">
                <a:solidFill>
                  <a:schemeClr val="tx2"/>
                </a:solidFill>
              </a:rPr>
              <a:t>Train managers on dealing with conflict or performance problems</a:t>
            </a:r>
          </a:p>
          <a:p>
            <a:pPr lvl="1"/>
            <a:r>
              <a:rPr lang="en-US" dirty="0">
                <a:solidFill>
                  <a:schemeClr val="tx2"/>
                </a:solidFill>
              </a:rPr>
              <a:t>Intervene </a:t>
            </a:r>
            <a:r>
              <a:rPr lang="en-US" dirty="0" smtClean="0">
                <a:solidFill>
                  <a:schemeClr val="tx2"/>
                </a:solidFill>
              </a:rPr>
              <a:t>promptly</a:t>
            </a:r>
          </a:p>
          <a:p>
            <a:pPr lvl="2"/>
            <a:r>
              <a:rPr lang="en-US" dirty="0" smtClean="0">
                <a:solidFill>
                  <a:schemeClr val="tx2"/>
                </a:solidFill>
              </a:rPr>
              <a:t>Respond quietly and calmly</a:t>
            </a:r>
          </a:p>
          <a:p>
            <a:pPr lvl="2"/>
            <a:r>
              <a:rPr lang="en-US" dirty="0" smtClean="0">
                <a:solidFill>
                  <a:schemeClr val="tx2"/>
                </a:solidFill>
              </a:rPr>
              <a:t>Don’t take the behavior personally</a:t>
            </a:r>
            <a:endParaRPr lang="en-US" dirty="0">
              <a:solidFill>
                <a:schemeClr val="tx2"/>
              </a:solidFill>
            </a:endParaRPr>
          </a:p>
          <a:p>
            <a:pPr lvl="1"/>
            <a:r>
              <a:rPr lang="en-US" dirty="0">
                <a:solidFill>
                  <a:schemeClr val="tx2"/>
                </a:solidFill>
              </a:rPr>
              <a:t>Be clear about the facts of the problem </a:t>
            </a:r>
          </a:p>
          <a:p>
            <a:pPr lvl="1"/>
            <a:r>
              <a:rPr lang="en-US" dirty="0">
                <a:solidFill>
                  <a:schemeClr val="tx2"/>
                </a:solidFill>
              </a:rPr>
              <a:t>Ask the </a:t>
            </a:r>
            <a:r>
              <a:rPr lang="en-US" dirty="0" smtClean="0">
                <a:solidFill>
                  <a:schemeClr val="tx2"/>
                </a:solidFill>
              </a:rPr>
              <a:t>individual(s) </a:t>
            </a:r>
            <a:r>
              <a:rPr lang="en-US" dirty="0">
                <a:solidFill>
                  <a:schemeClr val="tx2"/>
                </a:solidFill>
              </a:rPr>
              <a:t>to describe their </a:t>
            </a:r>
            <a:r>
              <a:rPr lang="en-US" dirty="0" smtClean="0">
                <a:solidFill>
                  <a:schemeClr val="tx2"/>
                </a:solidFill>
              </a:rPr>
              <a:t>perceptions</a:t>
            </a:r>
          </a:p>
          <a:p>
            <a:pPr lvl="2"/>
            <a:r>
              <a:rPr lang="en-US" dirty="0">
                <a:solidFill>
                  <a:schemeClr val="tx2"/>
                </a:solidFill>
              </a:rPr>
              <a:t>Acknowledge and don’t judge the individual’s feelings</a:t>
            </a:r>
          </a:p>
          <a:p>
            <a:pPr lvl="2"/>
            <a:r>
              <a:rPr lang="en-US" dirty="0" smtClean="0">
                <a:solidFill>
                  <a:schemeClr val="tx2"/>
                </a:solidFill>
              </a:rPr>
              <a:t>Be respectful and show concern and interest</a:t>
            </a:r>
          </a:p>
          <a:p>
            <a:pPr lvl="2"/>
            <a:r>
              <a:rPr lang="en-US" dirty="0" smtClean="0">
                <a:solidFill>
                  <a:schemeClr val="tx2"/>
                </a:solidFill>
              </a:rPr>
              <a:t>Summarize what you hear the individual(s) saying</a:t>
            </a:r>
          </a:p>
          <a:p>
            <a:pPr lvl="1"/>
            <a:r>
              <a:rPr lang="en-US" dirty="0" smtClean="0">
                <a:solidFill>
                  <a:schemeClr val="tx2"/>
                </a:solidFill>
              </a:rPr>
              <a:t>Set </a:t>
            </a:r>
            <a:r>
              <a:rPr lang="en-US" dirty="0">
                <a:solidFill>
                  <a:schemeClr val="tx2"/>
                </a:solidFill>
              </a:rPr>
              <a:t>clear </a:t>
            </a:r>
            <a:r>
              <a:rPr lang="en-US" dirty="0" smtClean="0">
                <a:solidFill>
                  <a:schemeClr val="tx2"/>
                </a:solidFill>
              </a:rPr>
              <a:t>expectations</a:t>
            </a:r>
          </a:p>
          <a:p>
            <a:pPr lvl="2"/>
            <a:r>
              <a:rPr lang="en-US" dirty="0" smtClean="0">
                <a:solidFill>
                  <a:schemeClr val="tx2"/>
                </a:solidFill>
              </a:rPr>
              <a:t>Calmly and firmly set limits</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20000"/>
          </a:bodyPr>
          <a:lstStyle/>
          <a:p>
            <a:pPr lvl="2"/>
            <a:r>
              <a:rPr lang="en-US" dirty="0" smtClean="0">
                <a:solidFill>
                  <a:schemeClr val="tx2"/>
                </a:solidFill>
              </a:rPr>
              <a:t>Be clear about the behavior to end and the consequences</a:t>
            </a:r>
          </a:p>
          <a:p>
            <a:pPr lvl="1"/>
            <a:r>
              <a:rPr lang="en-US" dirty="0" smtClean="0">
                <a:solidFill>
                  <a:schemeClr val="tx2"/>
                </a:solidFill>
              </a:rPr>
              <a:t>Follow-up to ensure expectations are met and changes are made</a:t>
            </a:r>
          </a:p>
          <a:p>
            <a:pPr lvl="1"/>
            <a:r>
              <a:rPr lang="en-US" dirty="0" smtClean="0">
                <a:solidFill>
                  <a:schemeClr val="tx2"/>
                </a:solidFill>
              </a:rPr>
              <a:t>Provide additional resources to the employees, such as EAP</a:t>
            </a:r>
          </a:p>
          <a:p>
            <a:pPr lvl="1"/>
            <a:r>
              <a:rPr lang="en-US" dirty="0" smtClean="0">
                <a:solidFill>
                  <a:schemeClr val="tx2"/>
                </a:solidFill>
              </a:rPr>
              <a:t>If the individual seems dangerous, find a quiet, safe place to talk, but don’t isolate yourself</a:t>
            </a:r>
          </a:p>
          <a:p>
            <a:pPr lvl="2"/>
            <a:r>
              <a:rPr lang="en-US" dirty="0" smtClean="0">
                <a:solidFill>
                  <a:schemeClr val="tx2"/>
                </a:solidFill>
              </a:rPr>
              <a:t>Maintain a safe distance</a:t>
            </a:r>
          </a:p>
          <a:p>
            <a:pPr lvl="2"/>
            <a:r>
              <a:rPr lang="en-US" dirty="0" smtClean="0">
                <a:solidFill>
                  <a:schemeClr val="tx2"/>
                </a:solidFill>
              </a:rPr>
              <a:t>Don’t turn your back</a:t>
            </a:r>
          </a:p>
          <a:p>
            <a:pPr lvl="2"/>
            <a:r>
              <a:rPr lang="en-US" dirty="0" smtClean="0">
                <a:solidFill>
                  <a:schemeClr val="tx2"/>
                </a:solidFill>
              </a:rPr>
              <a:t>Make sure someone is nearby to help</a:t>
            </a:r>
          </a:p>
          <a:p>
            <a:pPr lvl="2"/>
            <a:r>
              <a:rPr lang="en-US" dirty="0" smtClean="0">
                <a:solidFill>
                  <a:schemeClr val="tx2"/>
                </a:solidFill>
              </a:rPr>
              <a:t>Leave the door open and sit near the door</a:t>
            </a:r>
          </a:p>
          <a:p>
            <a:pPr lvl="2"/>
            <a:r>
              <a:rPr lang="en-US" dirty="0" smtClean="0">
                <a:solidFill>
                  <a:schemeClr val="tx2"/>
                </a:solidFill>
              </a:rPr>
              <a:t>Never attempt to remove the individual from the area; seek assistance</a:t>
            </a:r>
          </a:p>
          <a:p>
            <a:pPr lvl="2"/>
            <a:r>
              <a:rPr lang="en-US" dirty="0" smtClean="0">
                <a:solidFill>
                  <a:schemeClr val="tx2"/>
                </a:solidFill>
              </a:rPr>
              <a:t>Signal for assistance with a prearranged signal</a:t>
            </a:r>
          </a:p>
          <a:p>
            <a:pPr lvl="2"/>
            <a:r>
              <a:rPr lang="en-US" dirty="0" smtClean="0">
                <a:solidFill>
                  <a:schemeClr val="tx2"/>
                </a:solidFill>
              </a:rPr>
              <a:t>Any doubt – call 911</a:t>
            </a:r>
          </a:p>
          <a:p>
            <a:endParaRPr lang="en-US" dirty="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lnSpcReduction="10000"/>
          </a:bodyPr>
          <a:lstStyle/>
          <a:p>
            <a:r>
              <a:rPr lang="en-US" dirty="0" smtClean="0">
                <a:solidFill>
                  <a:schemeClr val="tx2"/>
                </a:solidFill>
              </a:rPr>
              <a:t>Encourage reports of disturbing, odd, or violent behavior</a:t>
            </a:r>
          </a:p>
          <a:p>
            <a:pPr lvl="1"/>
            <a:r>
              <a:rPr lang="en-US" dirty="0" smtClean="0">
                <a:solidFill>
                  <a:schemeClr val="tx2"/>
                </a:solidFill>
              </a:rPr>
              <a:t>Take all reports seriously, but don’t jump to conclusions</a:t>
            </a:r>
          </a:p>
          <a:p>
            <a:pPr lvl="1"/>
            <a:r>
              <a:rPr lang="en-US" dirty="0" smtClean="0">
                <a:solidFill>
                  <a:schemeClr val="tx2"/>
                </a:solidFill>
              </a:rPr>
              <a:t>Have a central person or department responsible for investigating these reports</a:t>
            </a:r>
          </a:p>
          <a:p>
            <a:pPr lvl="2"/>
            <a:r>
              <a:rPr lang="en-US" dirty="0" smtClean="0">
                <a:solidFill>
                  <a:schemeClr val="tx2"/>
                </a:solidFill>
              </a:rPr>
              <a:t>Avoid silos of information</a:t>
            </a:r>
          </a:p>
          <a:p>
            <a:pPr lvl="1"/>
            <a:r>
              <a:rPr lang="en-US" dirty="0" smtClean="0">
                <a:solidFill>
                  <a:schemeClr val="tx2"/>
                </a:solidFill>
              </a:rPr>
              <a:t>Don’t act hastily or inadvertently punish reports </a:t>
            </a:r>
          </a:p>
          <a:p>
            <a:pPr lvl="1"/>
            <a:r>
              <a:rPr lang="en-US" dirty="0" smtClean="0">
                <a:solidFill>
                  <a:schemeClr val="tx2"/>
                </a:solidFill>
              </a:rPr>
              <a:t>Request specific facts instead of vague labels or emotions</a:t>
            </a:r>
          </a:p>
          <a:p>
            <a:pPr lvl="1"/>
            <a:r>
              <a:rPr lang="en-US" dirty="0" smtClean="0">
                <a:solidFill>
                  <a:schemeClr val="tx2"/>
                </a:solidFill>
              </a:rPr>
              <a:t>Protect confidentiality to the extent possible</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A Review of the Legal Issues Facing Employers</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lnSpcReduction="10000"/>
          </a:bodyPr>
          <a:lstStyle/>
          <a:p>
            <a:r>
              <a:rPr lang="en-US" dirty="0" smtClean="0">
                <a:solidFill>
                  <a:schemeClr val="tx2"/>
                </a:solidFill>
              </a:rPr>
              <a:t>Promptly investigate all complaints of concerning behavior</a:t>
            </a:r>
          </a:p>
          <a:p>
            <a:pPr lvl="1"/>
            <a:r>
              <a:rPr lang="en-US" dirty="0" smtClean="0">
                <a:solidFill>
                  <a:schemeClr val="tx2"/>
                </a:solidFill>
              </a:rPr>
              <a:t>Conduct a thorough investigation, including assessing the nature and seriousness of any threats</a:t>
            </a:r>
          </a:p>
          <a:p>
            <a:pPr lvl="1"/>
            <a:r>
              <a:rPr lang="en-US" dirty="0" smtClean="0">
                <a:solidFill>
                  <a:schemeClr val="tx2"/>
                </a:solidFill>
              </a:rPr>
              <a:t>Document the investigation and response to the complaint</a:t>
            </a:r>
          </a:p>
          <a:p>
            <a:pPr lvl="1"/>
            <a:r>
              <a:rPr lang="en-US" dirty="0" smtClean="0">
                <a:solidFill>
                  <a:schemeClr val="tx2"/>
                </a:solidFill>
              </a:rPr>
              <a:t>Contact law enforcement if the threat is immediate, specific, or critical </a:t>
            </a:r>
          </a:p>
          <a:p>
            <a:pPr lvl="1"/>
            <a:r>
              <a:rPr lang="en-US" dirty="0" smtClean="0">
                <a:solidFill>
                  <a:schemeClr val="tx2"/>
                </a:solidFill>
              </a:rPr>
              <a:t>Consider placing the employee on leave during the investigation, especially if there has been a threat of violence</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lnSpcReduction="10000"/>
          </a:bodyPr>
          <a:lstStyle/>
          <a:p>
            <a:r>
              <a:rPr lang="en-US" dirty="0" smtClean="0">
                <a:solidFill>
                  <a:schemeClr val="tx2"/>
                </a:solidFill>
              </a:rPr>
              <a:t>Take appropriate remedial or disciplinary action</a:t>
            </a:r>
          </a:p>
          <a:p>
            <a:pPr lvl="1"/>
            <a:r>
              <a:rPr lang="en-US" dirty="0" smtClean="0">
                <a:solidFill>
                  <a:schemeClr val="tx2"/>
                </a:solidFill>
              </a:rPr>
              <a:t>Don’t ignore concerning behavior</a:t>
            </a:r>
          </a:p>
          <a:p>
            <a:pPr lvl="2"/>
            <a:r>
              <a:rPr lang="en-US" dirty="0" smtClean="0">
                <a:solidFill>
                  <a:schemeClr val="tx2"/>
                </a:solidFill>
              </a:rPr>
              <a:t>Don’t take action based on perceptions, fear, or assumptions</a:t>
            </a:r>
          </a:p>
          <a:p>
            <a:pPr lvl="1"/>
            <a:r>
              <a:rPr lang="en-US" dirty="0" smtClean="0">
                <a:solidFill>
                  <a:schemeClr val="tx2"/>
                </a:solidFill>
              </a:rPr>
              <a:t>Don’t look the other way on the first instance of violent conduct</a:t>
            </a:r>
          </a:p>
          <a:p>
            <a:pPr lvl="1"/>
            <a:r>
              <a:rPr lang="en-US" dirty="0" smtClean="0">
                <a:solidFill>
                  <a:schemeClr val="tx2"/>
                </a:solidFill>
              </a:rPr>
              <a:t>Take action on objective information</a:t>
            </a:r>
          </a:p>
          <a:p>
            <a:pPr lvl="1"/>
            <a:r>
              <a:rPr lang="en-US" dirty="0" smtClean="0">
                <a:solidFill>
                  <a:schemeClr val="tx2"/>
                </a:solidFill>
              </a:rPr>
              <a:t>An employer is not required to continue to employ a person who it reasonably and objectively believes is a danger</a:t>
            </a:r>
          </a:p>
          <a:p>
            <a:r>
              <a:rPr lang="en-US" dirty="0" smtClean="0">
                <a:solidFill>
                  <a:schemeClr val="tx2"/>
                </a:solidFill>
              </a:rPr>
              <a:t>Use referrals to EAP</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a:bodyPr>
          <a:lstStyle/>
          <a:p>
            <a:r>
              <a:rPr lang="en-US" dirty="0" smtClean="0">
                <a:solidFill>
                  <a:schemeClr val="tx2"/>
                </a:solidFill>
              </a:rPr>
              <a:t>Consider whether a fitness-for-duty examination is necessary</a:t>
            </a:r>
          </a:p>
          <a:p>
            <a:pPr lvl="1"/>
            <a:r>
              <a:rPr lang="en-US" dirty="0" smtClean="0">
                <a:solidFill>
                  <a:schemeClr val="tx2"/>
                </a:solidFill>
              </a:rPr>
              <a:t>Requesting this type of examination is a risk, but so is not taking action</a:t>
            </a:r>
          </a:p>
          <a:p>
            <a:pPr lvl="2"/>
            <a:r>
              <a:rPr lang="en-US" dirty="0" smtClean="0">
                <a:solidFill>
                  <a:schemeClr val="tx2"/>
                </a:solidFill>
              </a:rPr>
              <a:t>If you have objective facts to support an examination, you might want to make the request</a:t>
            </a:r>
          </a:p>
          <a:p>
            <a:pPr lvl="1"/>
            <a:r>
              <a:rPr lang="en-US" dirty="0" smtClean="0">
                <a:solidFill>
                  <a:schemeClr val="tx2"/>
                </a:solidFill>
              </a:rPr>
              <a:t>Don’t use labels or characterize the employee’s condition when requesting an examination</a:t>
            </a:r>
          </a:p>
          <a:p>
            <a:pPr lvl="1"/>
            <a:r>
              <a:rPr lang="en-US" dirty="0" smtClean="0">
                <a:solidFill>
                  <a:schemeClr val="tx2"/>
                </a:solidFill>
              </a:rPr>
              <a:t>Make clear that the examination is to obtain information regarding the employee’s ability to perform job functions</a:t>
            </a:r>
          </a:p>
          <a:p>
            <a:pPr lvl="1"/>
            <a:r>
              <a:rPr lang="en-US" dirty="0" smtClean="0">
                <a:solidFill>
                  <a:schemeClr val="tx2"/>
                </a:solidFill>
              </a:rPr>
              <a:t>Don’t predetermine the outcome</a:t>
            </a: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45168" y="2141622"/>
            <a:ext cx="8229600" cy="4439652"/>
          </a:xfrm>
        </p:spPr>
        <p:txBody>
          <a:bodyPr>
            <a:normAutofit fontScale="85000" lnSpcReduction="20000"/>
          </a:bodyPr>
          <a:lstStyle/>
          <a:p>
            <a:r>
              <a:rPr lang="en-US" dirty="0" smtClean="0">
                <a:solidFill>
                  <a:schemeClr val="tx2"/>
                </a:solidFill>
              </a:rPr>
              <a:t>Process for fitness-for-duty exam</a:t>
            </a:r>
          </a:p>
          <a:p>
            <a:pPr lvl="1"/>
            <a:r>
              <a:rPr lang="en-US" dirty="0" smtClean="0">
                <a:solidFill>
                  <a:schemeClr val="tx2"/>
                </a:solidFill>
              </a:rPr>
              <a:t>Explain the information requested from the doctor</a:t>
            </a:r>
          </a:p>
          <a:p>
            <a:pPr lvl="2"/>
            <a:r>
              <a:rPr lang="en-US" dirty="0" smtClean="0">
                <a:solidFill>
                  <a:schemeClr val="tx2"/>
                </a:solidFill>
              </a:rPr>
              <a:t>Provide the doctor with the job description and list of essential functions </a:t>
            </a:r>
          </a:p>
          <a:p>
            <a:pPr lvl="2"/>
            <a:r>
              <a:rPr lang="en-US" dirty="0" smtClean="0">
                <a:solidFill>
                  <a:schemeClr val="tx2"/>
                </a:solidFill>
              </a:rPr>
              <a:t>Make sure that the examination is narrowly tailored to the job functions</a:t>
            </a:r>
          </a:p>
          <a:p>
            <a:pPr lvl="2"/>
            <a:r>
              <a:rPr lang="en-US" dirty="0" smtClean="0">
                <a:solidFill>
                  <a:schemeClr val="tx2"/>
                </a:solidFill>
              </a:rPr>
              <a:t>Don’t request information regarding the employee’s general health or functions unrelated to the job</a:t>
            </a:r>
          </a:p>
          <a:p>
            <a:pPr lvl="1"/>
            <a:r>
              <a:rPr lang="en-US" dirty="0" smtClean="0">
                <a:solidFill>
                  <a:schemeClr val="tx2"/>
                </a:solidFill>
              </a:rPr>
              <a:t>Employer can select the physician to conduct the exam</a:t>
            </a:r>
          </a:p>
          <a:p>
            <a:pPr lvl="2"/>
            <a:r>
              <a:rPr lang="en-US" dirty="0" smtClean="0">
                <a:solidFill>
                  <a:schemeClr val="tx2"/>
                </a:solidFill>
              </a:rPr>
              <a:t>It must be a narrowly tailored exam</a:t>
            </a:r>
          </a:p>
          <a:p>
            <a:pPr lvl="3"/>
            <a:r>
              <a:rPr lang="en-US" dirty="0" smtClean="0">
                <a:solidFill>
                  <a:schemeClr val="tx2"/>
                </a:solidFill>
              </a:rPr>
              <a:t>Don’t seek information on the employee’s general health or history of health conditions</a:t>
            </a:r>
          </a:p>
          <a:p>
            <a:pPr lvl="3"/>
            <a:r>
              <a:rPr lang="en-US" dirty="0" smtClean="0">
                <a:solidFill>
                  <a:schemeClr val="tx2"/>
                </a:solidFill>
              </a:rPr>
              <a:t>Don’t require the employee to be able to perform tasks that he or she does not have to perform as part of his or her job duties, such as lifting 100 pounds.</a:t>
            </a:r>
          </a:p>
          <a:p>
            <a:pPr lvl="2"/>
            <a:r>
              <a:rPr lang="en-US" dirty="0" smtClean="0">
                <a:solidFill>
                  <a:schemeClr val="tx2"/>
                </a:solidFill>
              </a:rPr>
              <a:t>Employer must pay for the exam if it chooses the doctor</a:t>
            </a:r>
          </a:p>
          <a:p>
            <a:pPr lvl="2"/>
            <a:r>
              <a:rPr lang="en-US" dirty="0" smtClean="0">
                <a:solidFill>
                  <a:schemeClr val="tx2"/>
                </a:solidFill>
              </a:rPr>
              <a:t>Employer must tell the doctor not to collect genetic information protected by GINA</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pPr lvl="1"/>
            <a:r>
              <a:rPr lang="en-US" dirty="0" smtClean="0">
                <a:solidFill>
                  <a:schemeClr val="tx2"/>
                </a:solidFill>
              </a:rPr>
              <a:t>Use a narrowly tailored medical release</a:t>
            </a:r>
          </a:p>
          <a:p>
            <a:pPr lvl="1"/>
            <a:r>
              <a:rPr lang="en-US" dirty="0" smtClean="0">
                <a:solidFill>
                  <a:schemeClr val="tx2"/>
                </a:solidFill>
              </a:rPr>
              <a:t>Provide a reasonable time for employee to obtain the exam</a:t>
            </a:r>
          </a:p>
          <a:p>
            <a:pPr lvl="2"/>
            <a:r>
              <a:rPr lang="en-US" dirty="0" smtClean="0">
                <a:solidFill>
                  <a:schemeClr val="tx2"/>
                </a:solidFill>
              </a:rPr>
              <a:t>The employee may be placed on leave, particularly if the employee has engaged in threatening behavior in the workplace</a:t>
            </a:r>
          </a:p>
          <a:p>
            <a:pPr lvl="1"/>
            <a:r>
              <a:rPr lang="en-US" dirty="0" smtClean="0">
                <a:solidFill>
                  <a:schemeClr val="tx2"/>
                </a:solidFill>
              </a:rPr>
              <a:t>Require the employee to provide documentation of his or her ability to work following the examination</a:t>
            </a:r>
          </a:p>
          <a:p>
            <a:pPr lvl="1"/>
            <a:r>
              <a:rPr lang="en-US" dirty="0" smtClean="0">
                <a:solidFill>
                  <a:schemeClr val="tx2"/>
                </a:solidFill>
              </a:rPr>
              <a:t>Exercise caution with the use of vendors</a:t>
            </a:r>
          </a:p>
          <a:p>
            <a:pPr lvl="1"/>
            <a:endParaRPr lang="en-US" dirty="0" smtClean="0">
              <a:solidFill>
                <a:schemeClr val="tx2"/>
              </a:solidFill>
            </a:endParaRPr>
          </a:p>
          <a:p>
            <a:pPr lvl="2"/>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fontScale="92500" lnSpcReduction="10000"/>
          </a:bodyPr>
          <a:lstStyle/>
          <a:p>
            <a:r>
              <a:rPr lang="en-US" dirty="0" smtClean="0">
                <a:solidFill>
                  <a:schemeClr val="tx2"/>
                </a:solidFill>
              </a:rPr>
              <a:t>Seek clarification of vague doctor’s notes</a:t>
            </a:r>
          </a:p>
          <a:p>
            <a:r>
              <a:rPr lang="en-US" dirty="0" smtClean="0">
                <a:solidFill>
                  <a:schemeClr val="tx2"/>
                </a:solidFill>
              </a:rPr>
              <a:t>Need to make individualized, fact-based decisions </a:t>
            </a:r>
          </a:p>
          <a:p>
            <a:pPr lvl="1"/>
            <a:r>
              <a:rPr lang="en-US" dirty="0" smtClean="0">
                <a:solidFill>
                  <a:schemeClr val="tx2"/>
                </a:solidFill>
              </a:rPr>
              <a:t>Don’t rely on presumptions, speculation, or stereotypes</a:t>
            </a:r>
          </a:p>
          <a:p>
            <a:pPr lvl="1"/>
            <a:r>
              <a:rPr lang="en-US" dirty="0" smtClean="0">
                <a:solidFill>
                  <a:schemeClr val="tx2"/>
                </a:solidFill>
              </a:rPr>
              <a:t>If take action based on fear of violence, there must be a factual basis for that fear</a:t>
            </a:r>
          </a:p>
          <a:p>
            <a:r>
              <a:rPr lang="en-US" dirty="0" smtClean="0">
                <a:solidFill>
                  <a:schemeClr val="tx2"/>
                </a:solidFill>
              </a:rPr>
              <a:t>However, concrete or overwhelming evidence of dangerous or violent conduct is not required to take action.</a:t>
            </a:r>
          </a:p>
          <a:p>
            <a:pPr lvl="1"/>
            <a:r>
              <a:rPr lang="en-US" dirty="0" smtClean="0">
                <a:solidFill>
                  <a:schemeClr val="tx2"/>
                </a:solidFill>
              </a:rPr>
              <a:t>You just need some objective facts</a:t>
            </a:r>
          </a:p>
          <a:p>
            <a:pPr lvl="1"/>
            <a:r>
              <a:rPr lang="en-US" dirty="0" smtClean="0">
                <a:solidFill>
                  <a:schemeClr val="tx2"/>
                </a:solidFill>
              </a:rPr>
              <a:t>You don’t have to wait until the employee engages in a violent act or injures someone to take action</a:t>
            </a:r>
          </a:p>
          <a:p>
            <a:pPr lvl="2"/>
            <a:r>
              <a:rPr lang="en-US" u="sng" dirty="0" smtClean="0">
                <a:solidFill>
                  <a:schemeClr val="tx2"/>
                </a:solidFill>
              </a:rPr>
              <a:t>Watson v. City of Miami Beach</a:t>
            </a:r>
            <a:r>
              <a:rPr lang="en-US" dirty="0" smtClean="0">
                <a:solidFill>
                  <a:schemeClr val="tx2"/>
                </a:solidFill>
              </a:rPr>
              <a:t>, 177 F.3d 932, 935 (11</a:t>
            </a:r>
            <a:r>
              <a:rPr lang="en-US" baseline="30000" dirty="0" smtClean="0">
                <a:solidFill>
                  <a:schemeClr val="tx2"/>
                </a:solidFill>
              </a:rPr>
              <a:t>th</a:t>
            </a:r>
            <a:r>
              <a:rPr lang="en-US" dirty="0" smtClean="0">
                <a:solidFill>
                  <a:schemeClr val="tx2"/>
                </a:solidFill>
              </a:rPr>
              <a:t> Cir. 1999).</a:t>
            </a:r>
            <a:endParaRPr lang="en-US" u="sng" dirty="0" smtClean="0">
              <a:solidFill>
                <a:schemeClr val="tx2"/>
              </a:solidFill>
            </a:endParaRPr>
          </a:p>
          <a:p>
            <a:endParaRPr lang="en-US" dirty="0" smtClean="0">
              <a:solidFill>
                <a:schemeClr val="tx2"/>
              </a:solidFill>
            </a:endParaRPr>
          </a:p>
          <a:p>
            <a:endParaRPr lang="en-US" dirty="0" smtClean="0">
              <a:solidFill>
                <a:schemeClr val="tx2"/>
              </a:solidFill>
            </a:endParaRPr>
          </a:p>
          <a:p>
            <a:pPr lvl="1"/>
            <a:endParaRPr lang="en-US" dirty="0" smtClean="0">
              <a:solidFill>
                <a:schemeClr val="tx2"/>
              </a:solidFill>
            </a:endParaRP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r>
              <a:rPr lang="en-US" dirty="0" smtClean="0">
                <a:solidFill>
                  <a:schemeClr val="accent2"/>
                </a:solidFill>
                <a:effectLst>
                  <a:outerShdw blurRad="38100" dist="38100" dir="2700000" algn="tl">
                    <a:srgbClr val="000000">
                      <a:alpha val="43137"/>
                    </a:srgbClr>
                  </a:outerShdw>
                </a:effectLst>
              </a:rPr>
              <a:t>Strategies for Compliance</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r>
              <a:rPr lang="en-US" dirty="0" smtClean="0">
                <a:solidFill>
                  <a:schemeClr val="tx2"/>
                </a:solidFill>
              </a:rPr>
              <a:t>Screen applicants before hiring for violent tendencies or other troubling behavior</a:t>
            </a:r>
          </a:p>
          <a:p>
            <a:pPr lvl="1"/>
            <a:r>
              <a:rPr lang="en-US" dirty="0" smtClean="0">
                <a:solidFill>
                  <a:schemeClr val="tx2"/>
                </a:solidFill>
              </a:rPr>
              <a:t>There are limitations placed by the ADA, FCRA, and Title VII, but there are lawful inquires that can be made</a:t>
            </a:r>
          </a:p>
          <a:p>
            <a:pPr lvl="1"/>
            <a:r>
              <a:rPr lang="en-US" dirty="0" smtClean="0">
                <a:solidFill>
                  <a:schemeClr val="tx2"/>
                </a:solidFill>
              </a:rPr>
              <a:t>Screening of applicants will help avoid liability under tort laws</a:t>
            </a:r>
          </a:p>
          <a:p>
            <a:r>
              <a:rPr lang="en-US" dirty="0" smtClean="0">
                <a:solidFill>
                  <a:schemeClr val="tx2"/>
                </a:solidFill>
              </a:rPr>
              <a:t>Documentation is key</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ctrTitle"/>
          </p:nvPr>
        </p:nvSpPr>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Questions?</a:t>
            </a:r>
            <a:endParaRPr lang="en-US" dirty="0">
              <a:solidFill>
                <a:schemeClr val="accent2"/>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Disclaimer</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pPr algn="ctr">
              <a:buNone/>
            </a:pPr>
            <a:r>
              <a:rPr lang="en-US" dirty="0" smtClean="0">
                <a:solidFill>
                  <a:schemeClr val="tx2"/>
                </a:solidFill>
              </a:rPr>
              <a:t>The information contained in these materials is intended as an informational report on legal developments of general interest. It is not intended to provide a complete analysis or discussion of each subject covered.  Applicability to a particular situation depends upon an investigation of the specific facts and more exhaustive study of applicable law than can be provided in this format. </a:t>
            </a:r>
          </a:p>
        </p:txBody>
      </p:sp>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59" y="1398467"/>
            <a:ext cx="8752115" cy="5116285"/>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469231" y="1032627"/>
            <a:ext cx="8229600" cy="1143000"/>
          </a:xfrm>
        </p:spPr>
        <p:txBody>
          <a:bodyPr>
            <a:normAutofit/>
          </a:bodyPr>
          <a:lstStyle/>
          <a:p>
            <a:pPr algn="ctr"/>
            <a:r>
              <a:rPr lang="en-US" dirty="0" smtClean="0">
                <a:solidFill>
                  <a:schemeClr val="accent2"/>
                </a:solidFill>
                <a:effectLst>
                  <a:outerShdw blurRad="38100" dist="38100" dir="2700000" algn="tl">
                    <a:srgbClr val="000000">
                      <a:alpha val="43137"/>
                    </a:srgbClr>
                  </a:outerShdw>
                </a:effectLst>
              </a:rPr>
              <a:t>Speaker Information</a:t>
            </a:r>
            <a:endParaRPr lang="en-US" dirty="0">
              <a:solidFill>
                <a:schemeClr val="accent2"/>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418348"/>
            <a:ext cx="8229600" cy="4186990"/>
          </a:xfrm>
        </p:spPr>
        <p:txBody>
          <a:bodyPr>
            <a:normAutofit/>
          </a:bodyPr>
          <a:lstStyle/>
          <a:p>
            <a:pPr algn="ctr">
              <a:spcBef>
                <a:spcPts val="0"/>
              </a:spcBef>
              <a:buNone/>
            </a:pPr>
            <a:r>
              <a:rPr lang="en-US" dirty="0" smtClean="0"/>
              <a:t>Sacha Dyson</a:t>
            </a:r>
          </a:p>
          <a:p>
            <a:pPr algn="ctr">
              <a:spcBef>
                <a:spcPts val="0"/>
              </a:spcBef>
              <a:buNone/>
            </a:pPr>
            <a:r>
              <a:rPr lang="en-US" dirty="0" smtClean="0"/>
              <a:t>	Thompson, Sizemore, </a:t>
            </a:r>
          </a:p>
          <a:p>
            <a:pPr algn="ctr">
              <a:spcBef>
                <a:spcPts val="0"/>
              </a:spcBef>
              <a:buNone/>
            </a:pPr>
            <a:r>
              <a:rPr lang="en-US" dirty="0" smtClean="0"/>
              <a:t>	Gonzalez &amp; Hearing, P.A.</a:t>
            </a:r>
          </a:p>
          <a:p>
            <a:pPr algn="ctr">
              <a:spcBef>
                <a:spcPts val="0"/>
              </a:spcBef>
              <a:buNone/>
            </a:pPr>
            <a:r>
              <a:rPr lang="en-US" dirty="0" smtClean="0"/>
              <a:t>sdyson@tsghlaw.com</a:t>
            </a:r>
          </a:p>
          <a:p>
            <a:pPr algn="ctr">
              <a:spcBef>
                <a:spcPts val="0"/>
              </a:spcBef>
              <a:buNone/>
            </a:pPr>
            <a:r>
              <a:rPr lang="en-US" dirty="0" smtClean="0"/>
              <a:t>(813) 273-0050</a:t>
            </a:r>
          </a:p>
          <a:p>
            <a:pPr algn="ctr">
              <a:buNone/>
            </a:pPr>
            <a:endParaRPr lang="en-US" dirty="0" smtClean="0">
              <a:solidFill>
                <a:schemeClr val="tx2"/>
              </a:solidFill>
            </a:endParaRPr>
          </a:p>
        </p:txBody>
      </p:sp>
      <p:pic>
        <p:nvPicPr>
          <p:cNvPr id="6" name="Picture 5" descr="http://bestlawyers.com/search/logos/8882_US.gif"/>
          <p:cNvPicPr>
            <a:picLocks noChangeAspect="1" noChangeArrowheads="1"/>
          </p:cNvPicPr>
          <p:nvPr/>
        </p:nvPicPr>
        <p:blipFill>
          <a:blip r:embed="rId2" cstate="print"/>
          <a:srcRect/>
          <a:stretch>
            <a:fillRect/>
          </a:stretch>
        </p:blipFill>
        <p:spPr bwMode="auto">
          <a:xfrm>
            <a:off x="2289994" y="5390017"/>
            <a:ext cx="4660266" cy="1467983"/>
          </a:xfrm>
          <a:prstGeom prst="rect">
            <a:avLst/>
          </a:prstGeom>
          <a:noFill/>
        </p:spPr>
      </p:pic>
    </p:spTree>
    <p:extLst>
      <p:ext uri="{BB962C8B-B14F-4D97-AF65-F5344CB8AC3E}">
        <p14:creationId xmlns:p14="http://schemas.microsoft.com/office/powerpoint/2010/main" val="9640285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5359</TotalTime>
  <Words>7304</Words>
  <Application>Microsoft Office PowerPoint</Application>
  <PresentationFormat>On-screen Show (4:3)</PresentationFormat>
  <Paragraphs>672</Paragraphs>
  <Slides>99</Slides>
  <Notes>0</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Flow</vt:lpstr>
      <vt:lpstr>When Does Eccentric Become Dangerous?</vt:lpstr>
      <vt:lpstr>Agenda &amp; Learning Objectives</vt:lpstr>
      <vt:lpstr>The Problem of Mental Illness in the Workplace</vt:lpstr>
      <vt:lpstr>Prevalence of Mental Illness</vt:lpstr>
      <vt:lpstr>Impact of Mental Illness</vt:lpstr>
      <vt:lpstr>Workplace Violence</vt:lpstr>
      <vt:lpstr>Workplace Violence</vt:lpstr>
      <vt:lpstr>Workplace Violence</vt:lpstr>
      <vt:lpstr>A Review of the Legal Issues Facing Employers</vt:lpstr>
      <vt:lpstr>The Alphabet Soup</vt:lpstr>
      <vt:lpstr>Balancing Act</vt:lpstr>
      <vt:lpstr>Refresher on the ADA &amp; Disability Discrimination</vt:lpstr>
      <vt:lpstr>Actual Disability</vt:lpstr>
      <vt:lpstr>Actual Disability</vt:lpstr>
      <vt:lpstr>Actual Disability</vt:lpstr>
      <vt:lpstr>Actual Disability</vt:lpstr>
      <vt:lpstr>Actual Disability</vt:lpstr>
      <vt:lpstr>Duty to Accommodate</vt:lpstr>
      <vt:lpstr>Duty to Accommodate</vt:lpstr>
      <vt:lpstr>Perceived Disability</vt:lpstr>
      <vt:lpstr>Perceived Disability</vt:lpstr>
      <vt:lpstr>Perceived Disability</vt:lpstr>
      <vt:lpstr>Refresher on GINA</vt:lpstr>
      <vt:lpstr>GINA</vt:lpstr>
      <vt:lpstr>GINA</vt:lpstr>
      <vt:lpstr>GINA</vt:lpstr>
      <vt:lpstr>GINA</vt:lpstr>
      <vt:lpstr>GINA</vt:lpstr>
      <vt:lpstr>Restriction on Information under ADA</vt:lpstr>
      <vt:lpstr>Restriction on Medical Exams and Inquiries</vt:lpstr>
      <vt:lpstr>Restriction on Medical Exams and Inquiries</vt:lpstr>
      <vt:lpstr>Restriction on Medical Exams and Inquiries</vt:lpstr>
      <vt:lpstr>Restriction on Medical Exams and Inquiries</vt:lpstr>
      <vt:lpstr>Restriction on Medical Exams and Inquiries</vt:lpstr>
      <vt:lpstr>Restriction on Medical Exams and Inquiries</vt:lpstr>
      <vt:lpstr>Restriction on Medical Exams and Inquiries</vt:lpstr>
      <vt:lpstr>Restriction on Medical Exams and Inquiries</vt:lpstr>
      <vt:lpstr>Restriction on Medical Exams and Inquiries</vt:lpstr>
      <vt:lpstr>Restriction on Medical Exams and Inquiries</vt:lpstr>
      <vt:lpstr>Restriction on Medical Exams and Inquiries</vt:lpstr>
      <vt:lpstr>Restriction on Medical Exams and Inquiries</vt:lpstr>
      <vt:lpstr>Restriction on Medical Exams and Inquiries</vt:lpstr>
      <vt:lpstr>Fitness-for-Duty Exams</vt:lpstr>
      <vt:lpstr>Fitness-for-Duty Exams</vt:lpstr>
      <vt:lpstr>Fitness-for-Duty Exams</vt:lpstr>
      <vt:lpstr>Fitness-for-Duty Exams</vt:lpstr>
      <vt:lpstr>Fitness-for-Duty Exams</vt:lpstr>
      <vt:lpstr>Fitness-for-Duty Exams</vt:lpstr>
      <vt:lpstr>Fitness-for-Duty Exams</vt:lpstr>
      <vt:lpstr>Fitness-for-Duty Exams</vt:lpstr>
      <vt:lpstr>Fitness-for-Duty Exams</vt:lpstr>
      <vt:lpstr>Fitness-for-Duty Exams</vt:lpstr>
      <vt:lpstr>Confidentiality Requirement</vt:lpstr>
      <vt:lpstr>Refresher on FMLA</vt:lpstr>
      <vt:lpstr>FMLA</vt:lpstr>
      <vt:lpstr>FMLA</vt:lpstr>
      <vt:lpstr>FMLA</vt:lpstr>
      <vt:lpstr>FMLA</vt:lpstr>
      <vt:lpstr>FMLA</vt:lpstr>
      <vt:lpstr>Refresher on OSHA</vt:lpstr>
      <vt:lpstr>OSHA</vt:lpstr>
      <vt:lpstr>OSHA</vt:lpstr>
      <vt:lpstr>OSHA</vt:lpstr>
      <vt:lpstr>OSHA</vt:lpstr>
      <vt:lpstr>OSHA</vt:lpstr>
      <vt:lpstr>OSHA</vt:lpstr>
      <vt:lpstr>OSHA</vt:lpstr>
      <vt:lpstr>Other Laws Implicated</vt:lpstr>
      <vt:lpstr>Impact of Other Laws</vt:lpstr>
      <vt:lpstr>Impact of Other Laws</vt:lpstr>
      <vt:lpstr>Impact of Other Laws</vt:lpstr>
      <vt:lpstr>Impact of Other Laws</vt:lpstr>
      <vt:lpstr>Impact of Other Laws</vt:lpstr>
      <vt:lpstr>Impact of Other Laws</vt:lpstr>
      <vt:lpstr>Hypothetical Scenarios</vt:lpstr>
      <vt:lpstr>Hypothetical No. 1</vt:lpstr>
      <vt:lpstr>Hypothetical No. 1</vt:lpstr>
      <vt:lpstr>Hypothetical No. 1</vt:lpstr>
      <vt:lpstr>Hypothetical No. 2</vt:lpstr>
      <vt:lpstr>Hypothetical No. 2</vt:lpstr>
      <vt:lpstr>Hypothetical No. 2</vt:lpstr>
      <vt:lpstr>Hypothetical No. 2</vt:lpstr>
      <vt:lpstr>Hypothetical No. 2</vt:lpstr>
      <vt:lpstr>Hypothetical No. 2</vt:lpstr>
      <vt:lpstr>Strategies for Compliance</vt:lpstr>
      <vt:lpstr>Strategies for Compliance</vt:lpstr>
      <vt:lpstr>Strategies for Compliance</vt:lpstr>
      <vt:lpstr>Strategies for Compliance</vt:lpstr>
      <vt:lpstr>Strategies for Compliance</vt:lpstr>
      <vt:lpstr>Strategies for Compliance</vt:lpstr>
      <vt:lpstr>Strategies for Compliance</vt:lpstr>
      <vt:lpstr>Strategies for Compliance</vt:lpstr>
      <vt:lpstr>Strategies for Compliance</vt:lpstr>
      <vt:lpstr>Strategies for Compliance</vt:lpstr>
      <vt:lpstr>Strategies for Compliance</vt:lpstr>
      <vt:lpstr>Strategies for Compliance</vt:lpstr>
      <vt:lpstr>Questions?</vt:lpstr>
      <vt:lpstr>Disclaimer</vt:lpstr>
      <vt:lpstr>Speaker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Gennie Chamberlain</dc:creator>
  <cp:lastModifiedBy>Stacey Stanish</cp:lastModifiedBy>
  <cp:revision>271</cp:revision>
  <dcterms:created xsi:type="dcterms:W3CDTF">2014-05-19T16:14:52Z</dcterms:created>
  <dcterms:modified xsi:type="dcterms:W3CDTF">2017-07-25T13:04:47Z</dcterms:modified>
</cp:coreProperties>
</file>