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128"/>
  </p:notesMasterIdLst>
  <p:handoutMasterIdLst>
    <p:handoutMasterId r:id="rId129"/>
  </p:handoutMasterIdLst>
  <p:sldIdLst>
    <p:sldId id="322" r:id="rId2"/>
    <p:sldId id="257" r:id="rId3"/>
    <p:sldId id="263" r:id="rId4"/>
    <p:sldId id="258" r:id="rId5"/>
    <p:sldId id="259" r:id="rId6"/>
    <p:sldId id="323" r:id="rId7"/>
    <p:sldId id="260" r:id="rId8"/>
    <p:sldId id="324" r:id="rId9"/>
    <p:sldId id="264" r:id="rId10"/>
    <p:sldId id="265" r:id="rId11"/>
    <p:sldId id="325" r:id="rId12"/>
    <p:sldId id="266" r:id="rId13"/>
    <p:sldId id="267" r:id="rId14"/>
    <p:sldId id="326" r:id="rId15"/>
    <p:sldId id="328" r:id="rId16"/>
    <p:sldId id="269" r:id="rId17"/>
    <p:sldId id="327" r:id="rId18"/>
    <p:sldId id="270" r:id="rId19"/>
    <p:sldId id="329" r:id="rId20"/>
    <p:sldId id="271" r:id="rId21"/>
    <p:sldId id="330" r:id="rId22"/>
    <p:sldId id="272" r:id="rId23"/>
    <p:sldId id="331" r:id="rId24"/>
    <p:sldId id="276" r:id="rId25"/>
    <p:sldId id="274" r:id="rId26"/>
    <p:sldId id="332" r:id="rId27"/>
    <p:sldId id="275" r:id="rId28"/>
    <p:sldId id="273" r:id="rId29"/>
    <p:sldId id="277" r:id="rId30"/>
    <p:sldId id="279" r:id="rId31"/>
    <p:sldId id="280" r:id="rId32"/>
    <p:sldId id="334" r:id="rId33"/>
    <p:sldId id="281" r:id="rId34"/>
    <p:sldId id="336" r:id="rId35"/>
    <p:sldId id="337" r:id="rId36"/>
    <p:sldId id="283" r:id="rId37"/>
    <p:sldId id="339" r:id="rId38"/>
    <p:sldId id="284" r:id="rId39"/>
    <p:sldId id="341" r:id="rId40"/>
    <p:sldId id="285" r:id="rId41"/>
    <p:sldId id="343" r:id="rId42"/>
    <p:sldId id="286" r:id="rId43"/>
    <p:sldId id="346" r:id="rId44"/>
    <p:sldId id="287" r:id="rId45"/>
    <p:sldId id="288" r:id="rId46"/>
    <p:sldId id="348" r:id="rId47"/>
    <p:sldId id="282" r:id="rId48"/>
    <p:sldId id="350" r:id="rId49"/>
    <p:sldId id="289" r:id="rId50"/>
    <p:sldId id="290" r:id="rId51"/>
    <p:sldId id="352" r:id="rId52"/>
    <p:sldId id="353" r:id="rId53"/>
    <p:sldId id="363" r:id="rId54"/>
    <p:sldId id="291" r:id="rId55"/>
    <p:sldId id="355" r:id="rId56"/>
    <p:sldId id="292" r:id="rId57"/>
    <p:sldId id="357" r:id="rId58"/>
    <p:sldId id="293" r:id="rId59"/>
    <p:sldId id="295" r:id="rId60"/>
    <p:sldId id="359" r:id="rId61"/>
    <p:sldId id="294" r:id="rId62"/>
    <p:sldId id="362" r:id="rId63"/>
    <p:sldId id="320" r:id="rId64"/>
    <p:sldId id="364" r:id="rId65"/>
    <p:sldId id="365" r:id="rId66"/>
    <p:sldId id="367" r:id="rId67"/>
    <p:sldId id="369" r:id="rId68"/>
    <p:sldId id="371" r:id="rId69"/>
    <p:sldId id="373" r:id="rId70"/>
    <p:sldId id="375" r:id="rId71"/>
    <p:sldId id="376" r:id="rId72"/>
    <p:sldId id="377" r:id="rId73"/>
    <p:sldId id="378" r:id="rId74"/>
    <p:sldId id="379" r:id="rId75"/>
    <p:sldId id="381" r:id="rId76"/>
    <p:sldId id="382" r:id="rId77"/>
    <p:sldId id="383" r:id="rId78"/>
    <p:sldId id="384" r:id="rId79"/>
    <p:sldId id="390" r:id="rId80"/>
    <p:sldId id="385" r:id="rId81"/>
    <p:sldId id="386" r:id="rId82"/>
    <p:sldId id="409" r:id="rId83"/>
    <p:sldId id="388" r:id="rId84"/>
    <p:sldId id="394" r:id="rId85"/>
    <p:sldId id="391" r:id="rId86"/>
    <p:sldId id="392" r:id="rId87"/>
    <p:sldId id="393" r:id="rId88"/>
    <p:sldId id="395" r:id="rId89"/>
    <p:sldId id="396" r:id="rId90"/>
    <p:sldId id="398" r:id="rId91"/>
    <p:sldId id="399" r:id="rId92"/>
    <p:sldId id="400" r:id="rId93"/>
    <p:sldId id="401" r:id="rId94"/>
    <p:sldId id="402" r:id="rId95"/>
    <p:sldId id="403" r:id="rId96"/>
    <p:sldId id="404" r:id="rId97"/>
    <p:sldId id="405" r:id="rId98"/>
    <p:sldId id="296" r:id="rId99"/>
    <p:sldId id="297" r:id="rId100"/>
    <p:sldId id="298" r:id="rId101"/>
    <p:sldId id="299" r:id="rId102"/>
    <p:sldId id="300" r:id="rId103"/>
    <p:sldId id="301" r:id="rId104"/>
    <p:sldId id="302" r:id="rId105"/>
    <p:sldId id="303" r:id="rId106"/>
    <p:sldId id="410" r:id="rId107"/>
    <p:sldId id="304" r:id="rId108"/>
    <p:sldId id="305" r:id="rId109"/>
    <p:sldId id="306" r:id="rId110"/>
    <p:sldId id="307" r:id="rId111"/>
    <p:sldId id="308" r:id="rId112"/>
    <p:sldId id="411" r:id="rId113"/>
    <p:sldId id="309" r:id="rId114"/>
    <p:sldId id="311" r:id="rId115"/>
    <p:sldId id="312" r:id="rId116"/>
    <p:sldId id="313" r:id="rId117"/>
    <p:sldId id="412" r:id="rId118"/>
    <p:sldId id="314" r:id="rId119"/>
    <p:sldId id="278" r:id="rId120"/>
    <p:sldId id="406" r:id="rId121"/>
    <p:sldId id="315" r:id="rId122"/>
    <p:sldId id="407" r:id="rId123"/>
    <p:sldId id="316" r:id="rId124"/>
    <p:sldId id="317" r:id="rId125"/>
    <p:sldId id="318" r:id="rId126"/>
    <p:sldId id="319" r:id="rId12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D05D76B-BEEF-4295-9425-0BAA39DAEAE5}">
          <p14:sldIdLst>
            <p14:sldId id="322"/>
            <p14:sldId id="257"/>
            <p14:sldId id="263"/>
            <p14:sldId id="258"/>
            <p14:sldId id="259"/>
            <p14:sldId id="323"/>
            <p14:sldId id="260"/>
            <p14:sldId id="324"/>
            <p14:sldId id="264"/>
            <p14:sldId id="265"/>
            <p14:sldId id="325"/>
            <p14:sldId id="266"/>
            <p14:sldId id="267"/>
            <p14:sldId id="326"/>
            <p14:sldId id="328"/>
            <p14:sldId id="269"/>
            <p14:sldId id="327"/>
            <p14:sldId id="270"/>
            <p14:sldId id="329"/>
            <p14:sldId id="271"/>
            <p14:sldId id="330"/>
            <p14:sldId id="272"/>
            <p14:sldId id="331"/>
            <p14:sldId id="276"/>
            <p14:sldId id="274"/>
            <p14:sldId id="332"/>
            <p14:sldId id="275"/>
            <p14:sldId id="273"/>
            <p14:sldId id="277"/>
            <p14:sldId id="279"/>
            <p14:sldId id="280"/>
            <p14:sldId id="334"/>
            <p14:sldId id="281"/>
            <p14:sldId id="336"/>
            <p14:sldId id="337"/>
            <p14:sldId id="283"/>
            <p14:sldId id="339"/>
            <p14:sldId id="284"/>
            <p14:sldId id="341"/>
            <p14:sldId id="285"/>
            <p14:sldId id="343"/>
            <p14:sldId id="286"/>
            <p14:sldId id="346"/>
            <p14:sldId id="287"/>
            <p14:sldId id="288"/>
            <p14:sldId id="348"/>
            <p14:sldId id="282"/>
            <p14:sldId id="350"/>
            <p14:sldId id="289"/>
            <p14:sldId id="290"/>
            <p14:sldId id="352"/>
            <p14:sldId id="353"/>
            <p14:sldId id="363"/>
            <p14:sldId id="291"/>
            <p14:sldId id="355"/>
            <p14:sldId id="292"/>
            <p14:sldId id="357"/>
            <p14:sldId id="293"/>
            <p14:sldId id="295"/>
            <p14:sldId id="359"/>
            <p14:sldId id="294"/>
            <p14:sldId id="362"/>
            <p14:sldId id="320"/>
            <p14:sldId id="364"/>
            <p14:sldId id="365"/>
            <p14:sldId id="367"/>
            <p14:sldId id="369"/>
            <p14:sldId id="371"/>
            <p14:sldId id="373"/>
            <p14:sldId id="375"/>
            <p14:sldId id="376"/>
            <p14:sldId id="377"/>
            <p14:sldId id="378"/>
            <p14:sldId id="379"/>
            <p14:sldId id="381"/>
            <p14:sldId id="382"/>
            <p14:sldId id="383"/>
            <p14:sldId id="384"/>
            <p14:sldId id="390"/>
            <p14:sldId id="385"/>
            <p14:sldId id="386"/>
            <p14:sldId id="409"/>
            <p14:sldId id="388"/>
            <p14:sldId id="394"/>
            <p14:sldId id="391"/>
            <p14:sldId id="392"/>
            <p14:sldId id="393"/>
            <p14:sldId id="395"/>
            <p14:sldId id="396"/>
            <p14:sldId id="398"/>
            <p14:sldId id="399"/>
            <p14:sldId id="400"/>
            <p14:sldId id="401"/>
            <p14:sldId id="402"/>
            <p14:sldId id="403"/>
            <p14:sldId id="404"/>
            <p14:sldId id="405"/>
            <p14:sldId id="296"/>
            <p14:sldId id="297"/>
            <p14:sldId id="298"/>
            <p14:sldId id="299"/>
            <p14:sldId id="300"/>
            <p14:sldId id="301"/>
            <p14:sldId id="302"/>
            <p14:sldId id="303"/>
            <p14:sldId id="410"/>
            <p14:sldId id="304"/>
            <p14:sldId id="305"/>
            <p14:sldId id="306"/>
            <p14:sldId id="307"/>
            <p14:sldId id="308"/>
            <p14:sldId id="411"/>
            <p14:sldId id="309"/>
            <p14:sldId id="311"/>
            <p14:sldId id="312"/>
            <p14:sldId id="313"/>
            <p14:sldId id="412"/>
            <p14:sldId id="314"/>
            <p14:sldId id="278"/>
            <p14:sldId id="406"/>
            <p14:sldId id="315"/>
            <p14:sldId id="407"/>
            <p14:sldId id="316"/>
            <p14:sldId id="317"/>
            <p14:sldId id="318"/>
            <p14:sldId id="319"/>
          </p14:sldIdLst>
        </p14:section>
      </p14:sectionLst>
    </p:ex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1" d="100"/>
          <a:sy n="81" d="100"/>
        </p:scale>
        <p:origin x="1013"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EE1AA8D-033D-42FA-ADB5-DBB92F43CF87}" type="datetimeFigureOut">
              <a:rPr lang="en-US" smtClean="0"/>
              <a:pPr/>
              <a:t>7/19/2017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CC3297A-6903-44D2-8585-92A535843267}" type="slidenum">
              <a:rPr lang="en-US" smtClean="0"/>
              <a:pPr/>
              <a:t>‹#›</a:t>
            </a:fld>
            <a:endParaRPr lang="en-US"/>
          </a:p>
        </p:txBody>
      </p:sp>
    </p:spTree>
    <p:extLst>
      <p:ext uri="{BB962C8B-B14F-4D97-AF65-F5344CB8AC3E}">
        <p14:creationId xmlns:p14="http://schemas.microsoft.com/office/powerpoint/2010/main" val="4024887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999342F0-114F-43EE-8E57-58FA3C79FD2B}" type="datetimeFigureOut">
              <a:rPr lang="en-US" smtClean="0"/>
              <a:pPr/>
              <a:t>7/19/2017</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F158D8F-F10B-4D07-B909-4D1981A0D0E9}" type="slidenum">
              <a:rPr lang="en-US" smtClean="0"/>
              <a:pPr/>
              <a:t>‹#›</a:t>
            </a:fld>
            <a:endParaRPr lang="en-US" dirty="0"/>
          </a:p>
        </p:txBody>
      </p:sp>
    </p:spTree>
    <p:extLst>
      <p:ext uri="{BB962C8B-B14F-4D97-AF65-F5344CB8AC3E}">
        <p14:creationId xmlns:p14="http://schemas.microsoft.com/office/powerpoint/2010/main" val="2363914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158D8F-F10B-4D07-B909-4D1981A0D0E9}" type="slidenum">
              <a:rPr lang="en-US" smtClean="0"/>
              <a:pPr/>
              <a:t>5</a:t>
            </a:fld>
            <a:endParaRPr lang="en-US" dirty="0"/>
          </a:p>
        </p:txBody>
      </p:sp>
    </p:spTree>
    <p:extLst>
      <p:ext uri="{BB962C8B-B14F-4D97-AF65-F5344CB8AC3E}">
        <p14:creationId xmlns:p14="http://schemas.microsoft.com/office/powerpoint/2010/main" val="3466359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158D8F-F10B-4D07-B909-4D1981A0D0E9}" type="slidenum">
              <a:rPr lang="en-US" smtClean="0"/>
              <a:pPr/>
              <a:t>106</a:t>
            </a:fld>
            <a:endParaRPr lang="en-US" dirty="0"/>
          </a:p>
        </p:txBody>
      </p:sp>
    </p:spTree>
    <p:extLst>
      <p:ext uri="{BB962C8B-B14F-4D97-AF65-F5344CB8AC3E}">
        <p14:creationId xmlns:p14="http://schemas.microsoft.com/office/powerpoint/2010/main" val="428688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158D8F-F10B-4D07-B909-4D1981A0D0E9}" type="slidenum">
              <a:rPr lang="en-US" smtClean="0"/>
              <a:pPr/>
              <a:t>29</a:t>
            </a:fld>
            <a:endParaRPr lang="en-US" dirty="0"/>
          </a:p>
        </p:txBody>
      </p:sp>
    </p:spTree>
    <p:extLst>
      <p:ext uri="{BB962C8B-B14F-4D97-AF65-F5344CB8AC3E}">
        <p14:creationId xmlns:p14="http://schemas.microsoft.com/office/powerpoint/2010/main" val="3012891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accent2"/>
                </a:solidFill>
              </a:rPr>
              <a:t>The Court next looked at the issue of employee privacy in an employee’s body.  </a:t>
            </a:r>
          </a:p>
          <a:p>
            <a:endParaRPr lang="en-US" dirty="0"/>
          </a:p>
        </p:txBody>
      </p:sp>
      <p:sp>
        <p:nvSpPr>
          <p:cNvPr id="4" name="Slide Number Placeholder 3"/>
          <p:cNvSpPr>
            <a:spLocks noGrp="1"/>
          </p:cNvSpPr>
          <p:nvPr>
            <p:ph type="sldNum" sz="quarter" idx="10"/>
          </p:nvPr>
        </p:nvSpPr>
        <p:spPr/>
        <p:txBody>
          <a:bodyPr/>
          <a:lstStyle/>
          <a:p>
            <a:fld id="{7F158D8F-F10B-4D07-B909-4D1981A0D0E9}" type="slidenum">
              <a:rPr lang="en-US" smtClean="0"/>
              <a:pPr/>
              <a:t>30</a:t>
            </a:fld>
            <a:endParaRPr lang="en-US" dirty="0"/>
          </a:p>
        </p:txBody>
      </p:sp>
    </p:spTree>
    <p:extLst>
      <p:ext uri="{BB962C8B-B14F-4D97-AF65-F5344CB8AC3E}">
        <p14:creationId xmlns:p14="http://schemas.microsoft.com/office/powerpoint/2010/main" val="695978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Justice Scalia’s analysis took hold in the next case – Chandler v. Miller.</a:t>
            </a:r>
            <a:endParaRPr lang="en-US" dirty="0"/>
          </a:p>
        </p:txBody>
      </p:sp>
      <p:sp>
        <p:nvSpPr>
          <p:cNvPr id="4" name="Slide Number Placeholder 3"/>
          <p:cNvSpPr>
            <a:spLocks noGrp="1"/>
          </p:cNvSpPr>
          <p:nvPr>
            <p:ph type="sldNum" sz="quarter" idx="10"/>
          </p:nvPr>
        </p:nvSpPr>
        <p:spPr/>
        <p:txBody>
          <a:bodyPr/>
          <a:lstStyle/>
          <a:p>
            <a:fld id="{7F158D8F-F10B-4D07-B909-4D1981A0D0E9}" type="slidenum">
              <a:rPr lang="en-US" smtClean="0"/>
              <a:pPr/>
              <a:t>36</a:t>
            </a:fld>
            <a:endParaRPr lang="en-US" dirty="0"/>
          </a:p>
        </p:txBody>
      </p:sp>
    </p:spTree>
    <p:extLst>
      <p:ext uri="{BB962C8B-B14F-4D97-AF65-F5344CB8AC3E}">
        <p14:creationId xmlns:p14="http://schemas.microsoft.com/office/powerpoint/2010/main" val="4068839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Court then turned its attention to privacy of employees in electronic devices.</a:t>
            </a:r>
            <a:endParaRPr lang="en-US" dirty="0"/>
          </a:p>
        </p:txBody>
      </p:sp>
      <p:sp>
        <p:nvSpPr>
          <p:cNvPr id="4" name="Slide Number Placeholder 3"/>
          <p:cNvSpPr>
            <a:spLocks noGrp="1"/>
          </p:cNvSpPr>
          <p:nvPr>
            <p:ph type="sldNum" sz="quarter" idx="10"/>
          </p:nvPr>
        </p:nvSpPr>
        <p:spPr/>
        <p:txBody>
          <a:bodyPr/>
          <a:lstStyle/>
          <a:p>
            <a:fld id="{7F158D8F-F10B-4D07-B909-4D1981A0D0E9}" type="slidenum">
              <a:rPr lang="en-US" smtClean="0"/>
              <a:pPr/>
              <a:t>38</a:t>
            </a:fld>
            <a:endParaRPr lang="en-US" dirty="0"/>
          </a:p>
        </p:txBody>
      </p:sp>
    </p:spTree>
    <p:extLst>
      <p:ext uri="{BB962C8B-B14F-4D97-AF65-F5344CB8AC3E}">
        <p14:creationId xmlns:p14="http://schemas.microsoft.com/office/powerpoint/2010/main" val="3868605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158D8F-F10B-4D07-B909-4D1981A0D0E9}" type="slidenum">
              <a:rPr lang="en-US" smtClean="0"/>
              <a:pPr/>
              <a:t>40</a:t>
            </a:fld>
            <a:endParaRPr lang="en-US" dirty="0"/>
          </a:p>
        </p:txBody>
      </p:sp>
    </p:spTree>
    <p:extLst>
      <p:ext uri="{BB962C8B-B14F-4D97-AF65-F5344CB8AC3E}">
        <p14:creationId xmlns:p14="http://schemas.microsoft.com/office/powerpoint/2010/main" val="3882402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Court next took up the issue of informational privacy for public employees in </a:t>
            </a:r>
            <a:r>
              <a:rPr lang="en-US" sz="1200" u="sng" dirty="0" smtClean="0"/>
              <a:t>NASA v. Nelson</a:t>
            </a:r>
            <a:r>
              <a:rPr lang="en-US" sz="1200" dirty="0" smtClean="0"/>
              <a:t>.</a:t>
            </a:r>
          </a:p>
          <a:p>
            <a:endParaRPr lang="en-US" dirty="0"/>
          </a:p>
        </p:txBody>
      </p:sp>
      <p:sp>
        <p:nvSpPr>
          <p:cNvPr id="4" name="Slide Number Placeholder 3"/>
          <p:cNvSpPr>
            <a:spLocks noGrp="1"/>
          </p:cNvSpPr>
          <p:nvPr>
            <p:ph type="sldNum" sz="quarter" idx="10"/>
          </p:nvPr>
        </p:nvSpPr>
        <p:spPr/>
        <p:txBody>
          <a:bodyPr/>
          <a:lstStyle/>
          <a:p>
            <a:fld id="{7F158D8F-F10B-4D07-B909-4D1981A0D0E9}" type="slidenum">
              <a:rPr lang="en-US" smtClean="0"/>
              <a:pPr/>
              <a:t>45</a:t>
            </a:fld>
            <a:endParaRPr lang="en-US" dirty="0"/>
          </a:p>
        </p:txBody>
      </p:sp>
    </p:spTree>
    <p:extLst>
      <p:ext uri="{BB962C8B-B14F-4D97-AF65-F5344CB8AC3E}">
        <p14:creationId xmlns:p14="http://schemas.microsoft.com/office/powerpoint/2010/main" val="2117540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Court next took up the issue of informational privacy for public employees in </a:t>
            </a:r>
            <a:r>
              <a:rPr lang="en-US" sz="1200" u="sng" dirty="0" smtClean="0"/>
              <a:t>NASA v. Nelson</a:t>
            </a:r>
            <a:r>
              <a:rPr lang="en-US" sz="1200" dirty="0" smtClean="0"/>
              <a:t>.</a:t>
            </a:r>
          </a:p>
          <a:p>
            <a:endParaRPr lang="en-US" dirty="0"/>
          </a:p>
        </p:txBody>
      </p:sp>
      <p:sp>
        <p:nvSpPr>
          <p:cNvPr id="4" name="Slide Number Placeholder 3"/>
          <p:cNvSpPr>
            <a:spLocks noGrp="1"/>
          </p:cNvSpPr>
          <p:nvPr>
            <p:ph type="sldNum" sz="quarter" idx="10"/>
          </p:nvPr>
        </p:nvSpPr>
        <p:spPr/>
        <p:txBody>
          <a:bodyPr/>
          <a:lstStyle/>
          <a:p>
            <a:fld id="{7F158D8F-F10B-4D07-B909-4D1981A0D0E9}" type="slidenum">
              <a:rPr lang="en-US" smtClean="0"/>
              <a:pPr/>
              <a:t>46</a:t>
            </a:fld>
            <a:endParaRPr lang="en-US" dirty="0"/>
          </a:p>
        </p:txBody>
      </p:sp>
    </p:spTree>
    <p:extLst>
      <p:ext uri="{BB962C8B-B14F-4D97-AF65-F5344CB8AC3E}">
        <p14:creationId xmlns:p14="http://schemas.microsoft.com/office/powerpoint/2010/main" val="2117540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158D8F-F10B-4D07-B909-4D1981A0D0E9}" type="slidenum">
              <a:rPr lang="en-US" smtClean="0"/>
              <a:pPr/>
              <a:t>105</a:t>
            </a:fld>
            <a:endParaRPr lang="en-US" dirty="0"/>
          </a:p>
        </p:txBody>
      </p:sp>
    </p:spTree>
    <p:extLst>
      <p:ext uri="{BB962C8B-B14F-4D97-AF65-F5344CB8AC3E}">
        <p14:creationId xmlns:p14="http://schemas.microsoft.com/office/powerpoint/2010/main" val="263614535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68A1C8-B72B-468E-9F80-D4B443C3E307}" type="datetime1">
              <a:rPr lang="en-US" smtClean="0"/>
              <a:t>7/19/2017</a:t>
            </a:fld>
            <a:endParaRPr lang="en-US" dirty="0"/>
          </a:p>
        </p:txBody>
      </p:sp>
      <p:sp>
        <p:nvSpPr>
          <p:cNvPr id="5" name="Footer Placeholder 4"/>
          <p:cNvSpPr>
            <a:spLocks noGrp="1"/>
          </p:cNvSpPr>
          <p:nvPr>
            <p:ph type="ftr" sz="quarter" idx="11"/>
          </p:nvPr>
        </p:nvSpPr>
        <p:spPr>
          <a:xfrm>
            <a:off x="812805" y="6272785"/>
            <a:ext cx="4745736" cy="365125"/>
          </a:xfrm>
        </p:spPr>
        <p:txBody>
          <a:bodyPr/>
          <a:lstStyle/>
          <a:p>
            <a:r>
              <a:rPr lang="en-US" smtClean="0"/>
              <a:t>© Thompson, Sizemore, Gonzalez &amp; Hearing, P.A., All Rights Reserved</a:t>
            </a:r>
            <a:endParaRPr lang="en-US"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5C404A03-0451-4D1F-BCAB-AA579C6A4777}" type="slidenum">
              <a:rPr lang="en-US" smtClean="0"/>
              <a:pPr/>
              <a:t>‹#›</a:t>
            </a:fld>
            <a:endParaRPr lang="en-US" dirty="0"/>
          </a:p>
        </p:txBody>
      </p:sp>
    </p:spTree>
    <p:extLst>
      <p:ext uri="{BB962C8B-B14F-4D97-AF65-F5344CB8AC3E}">
        <p14:creationId xmlns:p14="http://schemas.microsoft.com/office/powerpoint/2010/main" val="426146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BEC39F-9584-4331-9E3A-72C2885889F4}" type="datetime1">
              <a:rPr lang="en-US" smtClean="0"/>
              <a:t>7/19/2017</a:t>
            </a:fld>
            <a:endParaRPr lang="en-US" dirty="0"/>
          </a:p>
        </p:txBody>
      </p:sp>
      <p:sp>
        <p:nvSpPr>
          <p:cNvPr id="8" name="Footer Placeholder 7"/>
          <p:cNvSpPr>
            <a:spLocks noGrp="1"/>
          </p:cNvSpPr>
          <p:nvPr>
            <p:ph type="ftr" sz="quarter" idx="11"/>
          </p:nvPr>
        </p:nvSpPr>
        <p:spPr/>
        <p:txBody>
          <a:bodyPr/>
          <a:lstStyle/>
          <a:p>
            <a:r>
              <a:rPr lang="en-US" smtClean="0"/>
              <a:t>© Thompson, Sizemore, Gonzalez &amp; Hearing, P.A., All Rights Reserved</a:t>
            </a:r>
            <a:endParaRPr lang="en-US" dirty="0"/>
          </a:p>
        </p:txBody>
      </p:sp>
      <p:sp>
        <p:nvSpPr>
          <p:cNvPr id="9" name="Slide Number Placeholder 8"/>
          <p:cNvSpPr>
            <a:spLocks noGrp="1"/>
          </p:cNvSpPr>
          <p:nvPr>
            <p:ph type="sldNum" sz="quarter" idx="12"/>
          </p:nvPr>
        </p:nvSpPr>
        <p:spPr/>
        <p:txBody>
          <a:bodyPr/>
          <a:lstStyle/>
          <a:p>
            <a:fld id="{5C404A03-0451-4D1F-BCAB-AA579C6A4777}" type="slidenum">
              <a:rPr lang="en-US" smtClean="0"/>
              <a:pPr/>
              <a:t>‹#›</a:t>
            </a:fld>
            <a:endParaRPr lang="en-US" dirty="0"/>
          </a:p>
        </p:txBody>
      </p:sp>
    </p:spTree>
    <p:extLst>
      <p:ext uri="{BB962C8B-B14F-4D97-AF65-F5344CB8AC3E}">
        <p14:creationId xmlns:p14="http://schemas.microsoft.com/office/powerpoint/2010/main" val="2941671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42479D-6ED1-4FAE-B0B1-DFD867F9E231}" type="datetime1">
              <a:rPr lang="en-US" smtClean="0"/>
              <a:t>7/19/2017</a:t>
            </a:fld>
            <a:endParaRPr lang="en-US" dirty="0"/>
          </a:p>
        </p:txBody>
      </p:sp>
      <p:sp>
        <p:nvSpPr>
          <p:cNvPr id="8" name="Footer Placeholder 7"/>
          <p:cNvSpPr>
            <a:spLocks noGrp="1"/>
          </p:cNvSpPr>
          <p:nvPr>
            <p:ph type="ftr" sz="quarter" idx="11"/>
          </p:nvPr>
        </p:nvSpPr>
        <p:spPr/>
        <p:txBody>
          <a:bodyPr/>
          <a:lstStyle/>
          <a:p>
            <a:r>
              <a:rPr lang="en-US" smtClean="0"/>
              <a:t>© Thompson, Sizemore, Gonzalez &amp; Hearing, P.A., All Rights Reserved</a:t>
            </a:r>
            <a:endParaRPr lang="en-US" dirty="0"/>
          </a:p>
        </p:txBody>
      </p:sp>
      <p:sp>
        <p:nvSpPr>
          <p:cNvPr id="9" name="Slide Number Placeholder 8"/>
          <p:cNvSpPr>
            <a:spLocks noGrp="1"/>
          </p:cNvSpPr>
          <p:nvPr>
            <p:ph type="sldNum" sz="quarter" idx="12"/>
          </p:nvPr>
        </p:nvSpPr>
        <p:spPr/>
        <p:txBody>
          <a:bodyPr/>
          <a:lstStyle/>
          <a:p>
            <a:fld id="{5C404A03-0451-4D1F-BCAB-AA579C6A4777}" type="slidenum">
              <a:rPr lang="en-US" smtClean="0"/>
              <a:pPr/>
              <a:t>‹#›</a:t>
            </a:fld>
            <a:endParaRPr lang="en-US" dirty="0"/>
          </a:p>
        </p:txBody>
      </p:sp>
    </p:spTree>
    <p:extLst>
      <p:ext uri="{BB962C8B-B14F-4D97-AF65-F5344CB8AC3E}">
        <p14:creationId xmlns:p14="http://schemas.microsoft.com/office/powerpoint/2010/main" val="39720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FBBCAB-4847-4228-B754-CD3DF902CCD7}" type="datetime1">
              <a:rPr lang="en-US" smtClean="0"/>
              <a:t>7/19/2017</a:t>
            </a:fld>
            <a:endParaRPr lang="en-US" dirty="0"/>
          </a:p>
        </p:txBody>
      </p:sp>
      <p:sp>
        <p:nvSpPr>
          <p:cNvPr id="8" name="Footer Placeholder 7"/>
          <p:cNvSpPr>
            <a:spLocks noGrp="1"/>
          </p:cNvSpPr>
          <p:nvPr>
            <p:ph type="ftr" sz="quarter" idx="11"/>
          </p:nvPr>
        </p:nvSpPr>
        <p:spPr/>
        <p:txBody>
          <a:bodyPr/>
          <a:lstStyle/>
          <a:p>
            <a:r>
              <a:rPr lang="en-US" smtClean="0"/>
              <a:t>© Thompson, Sizemore, Gonzalez &amp; Hearing, P.A., All Rights Reserved</a:t>
            </a:r>
            <a:endParaRPr lang="en-US" dirty="0"/>
          </a:p>
        </p:txBody>
      </p:sp>
      <p:sp>
        <p:nvSpPr>
          <p:cNvPr id="9" name="Slide Number Placeholder 8"/>
          <p:cNvSpPr>
            <a:spLocks noGrp="1"/>
          </p:cNvSpPr>
          <p:nvPr>
            <p:ph type="sldNum" sz="quarter" idx="12"/>
          </p:nvPr>
        </p:nvSpPr>
        <p:spPr/>
        <p:txBody>
          <a:bodyPr/>
          <a:lstStyle/>
          <a:p>
            <a:fld id="{5C404A03-0451-4D1F-BCAB-AA579C6A4777}" type="slidenum">
              <a:rPr lang="en-US" smtClean="0"/>
              <a:pPr/>
              <a:t>‹#›</a:t>
            </a:fld>
            <a:endParaRPr lang="en-US" dirty="0"/>
          </a:p>
        </p:txBody>
      </p:sp>
    </p:spTree>
    <p:extLst>
      <p:ext uri="{BB962C8B-B14F-4D97-AF65-F5344CB8AC3E}">
        <p14:creationId xmlns:p14="http://schemas.microsoft.com/office/powerpoint/2010/main" val="3917597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963821FF-BCD1-4FD2-A0CC-3969A188BF40}" type="datetime1">
              <a:rPr lang="en-US" smtClean="0"/>
              <a:t>7/19/2017</a:t>
            </a:fld>
            <a:endParaRPr lang="en-US" dirty="0"/>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r>
              <a:rPr lang="en-US" smtClean="0"/>
              <a:t>© Thompson, Sizemore, Gonzalez &amp; Hearing, P.A., All Rights Reserved</a:t>
            </a:r>
            <a:endParaRPr lang="en-US"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C404A03-0451-4D1F-BCAB-AA579C6A4777}" type="slidenum">
              <a:rPr lang="en-US" smtClean="0"/>
              <a:pPr/>
              <a:t>‹#›</a:t>
            </a:fld>
            <a:endParaRPr lang="en-US" dirty="0"/>
          </a:p>
        </p:txBody>
      </p:sp>
    </p:spTree>
    <p:extLst>
      <p:ext uri="{BB962C8B-B14F-4D97-AF65-F5344CB8AC3E}">
        <p14:creationId xmlns:p14="http://schemas.microsoft.com/office/powerpoint/2010/main" val="296792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32242B-A561-4DB1-B269-CA251080FA4D}" type="datetime1">
              <a:rPr lang="en-US" smtClean="0"/>
              <a:t>7/19/2017</a:t>
            </a:fld>
            <a:endParaRPr lang="en-US" dirty="0"/>
          </a:p>
        </p:txBody>
      </p:sp>
      <p:sp>
        <p:nvSpPr>
          <p:cNvPr id="6" name="Footer Placeholder 5"/>
          <p:cNvSpPr>
            <a:spLocks noGrp="1"/>
          </p:cNvSpPr>
          <p:nvPr>
            <p:ph type="ftr" sz="quarter" idx="11"/>
          </p:nvPr>
        </p:nvSpPr>
        <p:spPr/>
        <p:txBody>
          <a:bodyPr/>
          <a:lstStyle/>
          <a:p>
            <a:r>
              <a:rPr lang="en-US" smtClean="0"/>
              <a:t>© Thompson, Sizemore, Gonzalez &amp; Hearing, P.A., All Rights Reserved</a:t>
            </a:r>
            <a:endParaRPr lang="en-US" dirty="0"/>
          </a:p>
        </p:txBody>
      </p:sp>
      <p:sp>
        <p:nvSpPr>
          <p:cNvPr id="7" name="Slide Number Placeholder 6"/>
          <p:cNvSpPr>
            <a:spLocks noGrp="1"/>
          </p:cNvSpPr>
          <p:nvPr>
            <p:ph type="sldNum" sz="quarter" idx="12"/>
          </p:nvPr>
        </p:nvSpPr>
        <p:spPr/>
        <p:txBody>
          <a:bodyPr/>
          <a:lstStyle/>
          <a:p>
            <a:fld id="{5C404A03-0451-4D1F-BCAB-AA579C6A4777}" type="slidenum">
              <a:rPr lang="en-US" smtClean="0"/>
              <a:pPr/>
              <a:t>‹#›</a:t>
            </a:fld>
            <a:endParaRPr lang="en-US" dirty="0"/>
          </a:p>
        </p:txBody>
      </p:sp>
    </p:spTree>
    <p:extLst>
      <p:ext uri="{BB962C8B-B14F-4D97-AF65-F5344CB8AC3E}">
        <p14:creationId xmlns:p14="http://schemas.microsoft.com/office/powerpoint/2010/main" val="27360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E75FB0-F875-4064-A299-10A1BC3DFE31}" type="datetime1">
              <a:rPr lang="en-US" smtClean="0"/>
              <a:t>7/19/2017</a:t>
            </a:fld>
            <a:endParaRPr lang="en-US" dirty="0"/>
          </a:p>
        </p:txBody>
      </p:sp>
      <p:sp>
        <p:nvSpPr>
          <p:cNvPr id="8" name="Footer Placeholder 7"/>
          <p:cNvSpPr>
            <a:spLocks noGrp="1"/>
          </p:cNvSpPr>
          <p:nvPr>
            <p:ph type="ftr" sz="quarter" idx="11"/>
          </p:nvPr>
        </p:nvSpPr>
        <p:spPr/>
        <p:txBody>
          <a:bodyPr/>
          <a:lstStyle/>
          <a:p>
            <a:r>
              <a:rPr lang="en-US" smtClean="0"/>
              <a:t>© Thompson, Sizemore, Gonzalez &amp; Hearing, P.A., All Rights Reserved</a:t>
            </a:r>
            <a:endParaRPr lang="en-US" dirty="0"/>
          </a:p>
        </p:txBody>
      </p:sp>
      <p:sp>
        <p:nvSpPr>
          <p:cNvPr id="9" name="Slide Number Placeholder 8"/>
          <p:cNvSpPr>
            <a:spLocks noGrp="1"/>
          </p:cNvSpPr>
          <p:nvPr>
            <p:ph type="sldNum" sz="quarter" idx="12"/>
          </p:nvPr>
        </p:nvSpPr>
        <p:spPr/>
        <p:txBody>
          <a:bodyPr/>
          <a:lstStyle/>
          <a:p>
            <a:fld id="{5C404A03-0451-4D1F-BCAB-AA579C6A4777}" type="slidenum">
              <a:rPr lang="en-US" smtClean="0"/>
              <a:pPr/>
              <a:t>‹#›</a:t>
            </a:fld>
            <a:endParaRPr lang="en-US" dirty="0"/>
          </a:p>
        </p:txBody>
      </p:sp>
    </p:spTree>
    <p:extLst>
      <p:ext uri="{BB962C8B-B14F-4D97-AF65-F5344CB8AC3E}">
        <p14:creationId xmlns:p14="http://schemas.microsoft.com/office/powerpoint/2010/main" val="1825885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16C67D6A-82E4-45B4-A528-3027FF0835CF}" type="datetime1">
              <a:rPr lang="en-US" smtClean="0"/>
              <a:t>7/19/2017</a:t>
            </a:fld>
            <a:endParaRPr lang="en-US"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r>
              <a:rPr lang="en-US" smtClean="0"/>
              <a:t>© Thompson, Sizemore, Gonzalez &amp; Hearing, P.A., All Rights Reserved</a:t>
            </a:r>
            <a:endParaRPr lang="en-US" dirty="0"/>
          </a:p>
        </p:txBody>
      </p:sp>
      <p:sp>
        <p:nvSpPr>
          <p:cNvPr id="5" name="Slide Number Placeholder 4"/>
          <p:cNvSpPr>
            <a:spLocks noGrp="1"/>
          </p:cNvSpPr>
          <p:nvPr>
            <p:ph type="sldNum" sz="quarter" idx="12"/>
          </p:nvPr>
        </p:nvSpPr>
        <p:spPr/>
        <p:txBody>
          <a:bodyPr/>
          <a:lstStyle/>
          <a:p>
            <a:fld id="{5C404A03-0451-4D1F-BCAB-AA579C6A4777}" type="slidenum">
              <a:rPr lang="en-US" smtClean="0"/>
              <a:pPr/>
              <a:t>‹#›</a:t>
            </a:fld>
            <a:endParaRPr lang="en-US" dirty="0"/>
          </a:p>
        </p:txBody>
      </p:sp>
    </p:spTree>
    <p:extLst>
      <p:ext uri="{BB962C8B-B14F-4D97-AF65-F5344CB8AC3E}">
        <p14:creationId xmlns:p14="http://schemas.microsoft.com/office/powerpoint/2010/main" val="3956369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9F9FD-37A1-4F99-87A3-BD8B3D7C16FC}" type="datetime1">
              <a:rPr lang="en-US" smtClean="0"/>
              <a:t>7/19/2017</a:t>
            </a:fld>
            <a:endParaRPr lang="en-US" dirty="0"/>
          </a:p>
        </p:txBody>
      </p:sp>
      <p:sp>
        <p:nvSpPr>
          <p:cNvPr id="3" name="Footer Placeholder 2"/>
          <p:cNvSpPr>
            <a:spLocks noGrp="1"/>
          </p:cNvSpPr>
          <p:nvPr>
            <p:ph type="ftr" sz="quarter" idx="11"/>
          </p:nvPr>
        </p:nvSpPr>
        <p:spPr/>
        <p:txBody>
          <a:bodyPr/>
          <a:lstStyle/>
          <a:p>
            <a:r>
              <a:rPr lang="en-US" smtClean="0"/>
              <a:t>© Thompson, Sizemore, Gonzalez &amp; Hearing, P.A., All Rights Reserved</a:t>
            </a:r>
            <a:endParaRPr lang="en-US" dirty="0"/>
          </a:p>
        </p:txBody>
      </p:sp>
      <p:sp>
        <p:nvSpPr>
          <p:cNvPr id="4" name="Slide Number Placeholder 3"/>
          <p:cNvSpPr>
            <a:spLocks noGrp="1"/>
          </p:cNvSpPr>
          <p:nvPr>
            <p:ph type="sldNum" sz="quarter" idx="12"/>
          </p:nvPr>
        </p:nvSpPr>
        <p:spPr/>
        <p:txBody>
          <a:bodyPr/>
          <a:lstStyle/>
          <a:p>
            <a:fld id="{5C404A03-0451-4D1F-BCAB-AA579C6A4777}" type="slidenum">
              <a:rPr lang="en-US" smtClean="0"/>
              <a:pPr/>
              <a:t>‹#›</a:t>
            </a:fld>
            <a:endParaRPr lang="en-US" dirty="0"/>
          </a:p>
        </p:txBody>
      </p:sp>
    </p:spTree>
    <p:extLst>
      <p:ext uri="{BB962C8B-B14F-4D97-AF65-F5344CB8AC3E}">
        <p14:creationId xmlns:p14="http://schemas.microsoft.com/office/powerpoint/2010/main" val="3931412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0819571F-8C4A-4A4F-918D-310402462755}" type="datetime1">
              <a:rPr lang="en-US" smtClean="0"/>
              <a:t>7/19/2017</a:t>
            </a:fld>
            <a:endParaRPr lang="en-US" dirty="0"/>
          </a:p>
        </p:txBody>
      </p:sp>
      <p:sp>
        <p:nvSpPr>
          <p:cNvPr id="10" name="Footer Placeholder 9"/>
          <p:cNvSpPr>
            <a:spLocks noGrp="1"/>
          </p:cNvSpPr>
          <p:nvPr>
            <p:ph type="ftr" sz="quarter" idx="11"/>
          </p:nvPr>
        </p:nvSpPr>
        <p:spPr/>
        <p:txBody>
          <a:bodyPr/>
          <a:lstStyle/>
          <a:p>
            <a:r>
              <a:rPr lang="en-US" smtClean="0"/>
              <a:t>© Thompson, Sizemore, Gonzalez &amp; Hearing, P.A., All Rights Reserved</a:t>
            </a:r>
            <a:endParaRPr lang="en-US" dirty="0"/>
          </a:p>
        </p:txBody>
      </p:sp>
      <p:sp>
        <p:nvSpPr>
          <p:cNvPr id="11" name="Slide Number Placeholder 10"/>
          <p:cNvSpPr>
            <a:spLocks noGrp="1"/>
          </p:cNvSpPr>
          <p:nvPr>
            <p:ph type="sldNum" sz="quarter" idx="12"/>
          </p:nvPr>
        </p:nvSpPr>
        <p:spPr/>
        <p:txBody>
          <a:bodyPr/>
          <a:lstStyle/>
          <a:p>
            <a:fld id="{5C404A03-0451-4D1F-BCAB-AA579C6A4777}" type="slidenum">
              <a:rPr lang="en-US" smtClean="0"/>
              <a:pPr/>
              <a:t>‹#›</a:t>
            </a:fld>
            <a:endParaRPr lang="en-US" dirty="0"/>
          </a:p>
        </p:txBody>
      </p:sp>
    </p:spTree>
    <p:extLst>
      <p:ext uri="{BB962C8B-B14F-4D97-AF65-F5344CB8AC3E}">
        <p14:creationId xmlns:p14="http://schemas.microsoft.com/office/powerpoint/2010/main" val="72771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C3132F06-2D12-4472-86CD-CA6FF888E0A4}" type="datetime1">
              <a:rPr lang="en-US" smtClean="0"/>
              <a:t>7/19/2017</a:t>
            </a:fld>
            <a:endParaRPr lang="en-US" dirty="0"/>
          </a:p>
        </p:txBody>
      </p:sp>
      <p:sp>
        <p:nvSpPr>
          <p:cNvPr id="10" name="Slide Number Placeholder 9"/>
          <p:cNvSpPr>
            <a:spLocks noGrp="1"/>
          </p:cNvSpPr>
          <p:nvPr>
            <p:ph type="sldNum" sz="quarter" idx="12"/>
          </p:nvPr>
        </p:nvSpPr>
        <p:spPr/>
        <p:txBody>
          <a:bodyPr/>
          <a:lstStyle/>
          <a:p>
            <a:fld id="{5C404A03-0451-4D1F-BCAB-AA579C6A4777}" type="slidenum">
              <a:rPr lang="en-US" smtClean="0"/>
              <a:pPr/>
              <a:t>‹#›</a:t>
            </a:fld>
            <a:endParaRPr lang="en-US" dirty="0"/>
          </a:p>
        </p:txBody>
      </p:sp>
    </p:spTree>
    <p:extLst>
      <p:ext uri="{BB962C8B-B14F-4D97-AF65-F5344CB8AC3E}">
        <p14:creationId xmlns:p14="http://schemas.microsoft.com/office/powerpoint/2010/main" val="99404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1596E305-9856-4AAD-9AA4-4D21CA9C38CF}" type="datetime1">
              <a:rPr lang="en-US" smtClean="0"/>
              <a:t>7/19/2017</a:t>
            </a:fld>
            <a:endParaRPr lang="en-US"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r>
              <a:rPr lang="en-US" smtClean="0"/>
              <a:t>© Thompson, Sizemore, Gonzalez &amp; Hearing, P.A., All Rights Reserved</a:t>
            </a:r>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5C404A03-0451-4D1F-BCAB-AA579C6A4777}" type="slidenum">
              <a:rPr lang="en-US" smtClean="0"/>
              <a:pPr/>
              <a:t>‹#›</a:t>
            </a:fld>
            <a:endParaRPr lang="en-US" dirty="0"/>
          </a:p>
        </p:txBody>
      </p:sp>
    </p:spTree>
    <p:extLst>
      <p:ext uri="{BB962C8B-B14F-4D97-AF65-F5344CB8AC3E}">
        <p14:creationId xmlns:p14="http://schemas.microsoft.com/office/powerpoint/2010/main" val="1956711200"/>
      </p:ext>
    </p:extLst>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hf sldNum="0" hd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mailto:sdyson@tsghlaw.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Unreasonable Search or Sound Management </a:t>
            </a:r>
            <a:br>
              <a:rPr lang="en-US" dirty="0"/>
            </a:br>
            <a:r>
              <a:rPr lang="en-US" dirty="0"/>
              <a:t>Decision?</a:t>
            </a:r>
          </a:p>
        </p:txBody>
      </p:sp>
      <p:sp>
        <p:nvSpPr>
          <p:cNvPr id="3" name="Subtitle 2"/>
          <p:cNvSpPr>
            <a:spLocks noGrp="1"/>
          </p:cNvSpPr>
          <p:nvPr>
            <p:ph type="subTitle" idx="1"/>
          </p:nvPr>
        </p:nvSpPr>
        <p:spPr>
          <a:xfrm>
            <a:off x="802389" y="4389120"/>
            <a:ext cx="5918455" cy="640080"/>
          </a:xfrm>
        </p:spPr>
        <p:txBody>
          <a:bodyPr/>
          <a:lstStyle/>
          <a:p>
            <a:r>
              <a:rPr lang="en-US" dirty="0"/>
              <a:t>Exploring the Limits of Privacy Rights in the Public Workplace</a:t>
            </a:r>
          </a:p>
          <a:p>
            <a:endParaRPr lang="en-US" dirty="0"/>
          </a:p>
        </p:txBody>
      </p:sp>
      <p:sp>
        <p:nvSpPr>
          <p:cNvPr id="4" name="Footer Placeholder 3"/>
          <p:cNvSpPr>
            <a:spLocks noGrp="1"/>
          </p:cNvSpPr>
          <p:nvPr>
            <p:ph type="ftr" sz="quarter" idx="11"/>
          </p:nvPr>
        </p:nvSpPr>
        <p:spPr/>
        <p:txBody>
          <a:bodyPr/>
          <a:lstStyle/>
          <a:p>
            <a:r>
              <a:rPr lang="en-US" dirty="0" smtClean="0">
                <a:solidFill>
                  <a:schemeClr val="tx1"/>
                </a:solidFill>
              </a:rPr>
              <a:t>© Thompson, Sizemore, Gonzalez &amp; Hearing, P.A., All Rights Reserved</a:t>
            </a:r>
            <a:endParaRPr lang="en-US" dirty="0">
              <a:solidFill>
                <a:schemeClr val="tx1"/>
              </a:solidFill>
            </a:endParaRPr>
          </a:p>
        </p:txBody>
      </p:sp>
      <p:sp>
        <p:nvSpPr>
          <p:cNvPr id="5" name="TextBox 4"/>
          <p:cNvSpPr txBox="1"/>
          <p:nvPr/>
        </p:nvSpPr>
        <p:spPr>
          <a:xfrm>
            <a:off x="1676400" y="5410200"/>
            <a:ext cx="5867400" cy="646331"/>
          </a:xfrm>
          <a:prstGeom prst="rect">
            <a:avLst/>
          </a:prstGeom>
          <a:noFill/>
        </p:spPr>
        <p:txBody>
          <a:bodyPr wrap="square" rtlCol="0">
            <a:spAutoFit/>
          </a:bodyPr>
          <a:lstStyle/>
          <a:p>
            <a:pPr algn="ctr"/>
            <a:r>
              <a:rPr lang="en-US" sz="1200" b="1" dirty="0">
                <a:solidFill>
                  <a:schemeClr val="accent1">
                    <a:lumMod val="50000"/>
                  </a:schemeClr>
                </a:solidFill>
              </a:rPr>
              <a:t>Sacha Dyson</a:t>
            </a:r>
          </a:p>
          <a:p>
            <a:pPr algn="ctr"/>
            <a:r>
              <a:rPr lang="en-US" sz="1200" b="1" dirty="0">
                <a:solidFill>
                  <a:schemeClr val="accent1">
                    <a:lumMod val="50000"/>
                  </a:schemeClr>
                </a:solidFill>
              </a:rPr>
              <a:t>Thompson, Sizemore, Gonzalez &amp; Hearing, P.A. </a:t>
            </a:r>
          </a:p>
          <a:p>
            <a:pPr algn="ctr"/>
            <a:r>
              <a:rPr lang="en-US" sz="1200" b="1" dirty="0">
                <a:solidFill>
                  <a:schemeClr val="accent1">
                    <a:lumMod val="50000"/>
                  </a:schemeClr>
                </a:solidFill>
              </a:rPr>
              <a:t>sdyson@tsghlaw.com</a:t>
            </a:r>
          </a:p>
        </p:txBody>
      </p:sp>
    </p:spTree>
    <p:extLst>
      <p:ext uri="{BB962C8B-B14F-4D97-AF65-F5344CB8AC3E}">
        <p14:creationId xmlns:p14="http://schemas.microsoft.com/office/powerpoint/2010/main" val="2422895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Concept of Privacy </a:t>
            </a:r>
            <a:endParaRPr lang="en-US" sz="4800" dirty="0"/>
          </a:p>
        </p:txBody>
      </p:sp>
      <p:sp>
        <p:nvSpPr>
          <p:cNvPr id="3" name="Content Placeholder 2"/>
          <p:cNvSpPr>
            <a:spLocks noGrp="1"/>
          </p:cNvSpPr>
          <p:nvPr>
            <p:ph idx="1"/>
          </p:nvPr>
        </p:nvSpPr>
        <p:spPr>
          <a:xfrm>
            <a:off x="685800" y="2112830"/>
            <a:ext cx="8122920" cy="3983170"/>
          </a:xfrm>
        </p:spPr>
        <p:txBody>
          <a:bodyPr>
            <a:normAutofit lnSpcReduction="10000"/>
          </a:bodyPr>
          <a:lstStyle/>
          <a:p>
            <a:r>
              <a:rPr lang="en-US" sz="3200" dirty="0" smtClean="0">
                <a:solidFill>
                  <a:schemeClr val="accent2"/>
                </a:solidFill>
              </a:rPr>
              <a:t>The court held:</a:t>
            </a:r>
          </a:p>
          <a:p>
            <a:pPr lvl="1"/>
            <a:r>
              <a:rPr lang="en-US" sz="2800" dirty="0" smtClean="0"/>
              <a:t>The defendant “had a subjective expectation of privacy in the location signals transmitted solely to enable the private and personal use of his cell phone, even on public roads, and that he did not voluntarily convey that information to the service provider for any purpose other than to enable use of his cell phone for its intended purpose.”  </a:t>
            </a:r>
            <a:r>
              <a:rPr lang="en-US" sz="2800" u="sng" dirty="0" smtClean="0"/>
              <a:t>Id.</a:t>
            </a:r>
            <a:r>
              <a:rPr lang="en-US" sz="2800" dirty="0" smtClean="0"/>
              <a:t> at 526.</a:t>
            </a:r>
          </a:p>
          <a:p>
            <a:pPr marL="274320" lvl="1" indent="0">
              <a:buNone/>
            </a:pPr>
            <a:r>
              <a:rPr lang="en-US" dirty="0" smtClean="0"/>
              <a:t/>
            </a:r>
            <a:br>
              <a:rPr lang="en-US" dirty="0" smtClean="0"/>
            </a:br>
            <a:endParaRPr lang="en-US" dirty="0" smtClean="0"/>
          </a:p>
          <a:p>
            <a:pPr lvl="1"/>
            <a:endParaRPr lang="en-US" dirty="0" smtClean="0"/>
          </a:p>
          <a:p>
            <a:endParaRPr lang="en-US" dirty="0"/>
          </a:p>
        </p:txBody>
      </p:sp>
      <p:sp>
        <p:nvSpPr>
          <p:cNvPr id="4" name="Footer Placeholder 3"/>
          <p:cNvSpPr>
            <a:spLocks noGrp="1"/>
          </p:cNvSpPr>
          <p:nvPr>
            <p:ph type="ftr" sz="quarter" idx="11"/>
          </p:nvPr>
        </p:nvSpPr>
        <p:spPr>
          <a:xfrm>
            <a:off x="304800" y="6410848"/>
            <a:ext cx="5105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5600" dirty="0">
                <a:solidFill>
                  <a:schemeClr val="tx1"/>
                </a:solidFill>
              </a:rPr>
              <a:t>Unreasonable Search or Sound Management Decision?</a:t>
            </a:r>
            <a:r>
              <a:rPr lang="en-US" dirty="0" smtClean="0"/>
              <a:t/>
            </a:r>
            <a:br>
              <a:rPr lang="en-US" dirty="0" smtClean="0"/>
            </a:br>
            <a:endParaRPr lang="en-US" dirty="0"/>
          </a:p>
        </p:txBody>
      </p:sp>
      <p:sp>
        <p:nvSpPr>
          <p:cNvPr id="2" name="Subtitle 1"/>
          <p:cNvSpPr>
            <a:spLocks noGrp="1"/>
          </p:cNvSpPr>
          <p:nvPr>
            <p:ph type="subTitle" idx="1"/>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2"/>
                </a:solidFill>
              </a:rPr>
              <a:t>Sound Management Decision</a:t>
            </a:r>
            <a:endParaRPr lang="en-US" sz="4800" dirty="0">
              <a:solidFill>
                <a:schemeClr val="accent2"/>
              </a:solidFill>
            </a:endParaRPr>
          </a:p>
        </p:txBody>
      </p:sp>
      <p:sp>
        <p:nvSpPr>
          <p:cNvPr id="4" name="Content Placeholder 3"/>
          <p:cNvSpPr>
            <a:spLocks noGrp="1"/>
          </p:cNvSpPr>
          <p:nvPr>
            <p:ph idx="1"/>
          </p:nvPr>
        </p:nvSpPr>
        <p:spPr>
          <a:xfrm>
            <a:off x="688157" y="1828800"/>
            <a:ext cx="7772400" cy="4050792"/>
          </a:xfrm>
        </p:spPr>
        <p:txBody>
          <a:bodyPr>
            <a:normAutofit lnSpcReduction="10000"/>
          </a:bodyPr>
          <a:lstStyle/>
          <a:p>
            <a:r>
              <a:rPr lang="en-US" sz="2800" u="sng" dirty="0" smtClean="0">
                <a:solidFill>
                  <a:schemeClr val="accent2"/>
                </a:solidFill>
              </a:rPr>
              <a:t>United States v. Esser</a:t>
            </a:r>
            <a:r>
              <a:rPr lang="en-US" sz="2800" dirty="0" smtClean="0">
                <a:solidFill>
                  <a:schemeClr val="accent2"/>
                </a:solidFill>
              </a:rPr>
              <a:t>, 284 F. App’x 757 (11</a:t>
            </a:r>
            <a:r>
              <a:rPr lang="en-US" sz="2800" baseline="30000" dirty="0" smtClean="0">
                <a:solidFill>
                  <a:schemeClr val="accent2"/>
                </a:solidFill>
              </a:rPr>
              <a:t>th</a:t>
            </a:r>
            <a:r>
              <a:rPr lang="en-US" sz="2800" dirty="0" smtClean="0">
                <a:solidFill>
                  <a:schemeClr val="accent2"/>
                </a:solidFill>
              </a:rPr>
              <a:t> Cir. 2008)</a:t>
            </a:r>
          </a:p>
          <a:p>
            <a:pPr lvl="1"/>
            <a:r>
              <a:rPr lang="en-US" sz="2400" dirty="0" smtClean="0"/>
              <a:t>The court found that an employee did not have a reasonable expectation of privacy in her purse when the employer posted a sign warning that all personal items were subject to inspection.  </a:t>
            </a:r>
          </a:p>
          <a:p>
            <a:pPr lvl="1"/>
            <a:r>
              <a:rPr lang="en-US" sz="2400" dirty="0" smtClean="0"/>
              <a:t>It also found that the employee consented to the search when she continued to bring her purse to work everyday despite the employer’s warnings that it could search her belongings.</a:t>
            </a:r>
          </a:p>
          <a:p>
            <a:pPr lvl="1"/>
            <a:r>
              <a:rPr lang="en-US" sz="2400" dirty="0" smtClean="0"/>
              <a:t>It applied the framework of the </a:t>
            </a:r>
            <a:r>
              <a:rPr lang="en-US" sz="2400" u="sng" dirty="0" smtClean="0"/>
              <a:t>O’Connor</a:t>
            </a:r>
            <a:r>
              <a:rPr lang="en-US" sz="2400" dirty="0" smtClean="0"/>
              <a:t> plurality opinion.</a:t>
            </a:r>
          </a:p>
          <a:p>
            <a:endParaRPr lang="en-US" dirty="0" smtClean="0"/>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Hypothetical No. 2</a:t>
            </a:r>
            <a:endParaRPr lang="en-US" sz="4800" dirty="0"/>
          </a:p>
        </p:txBody>
      </p:sp>
      <p:sp>
        <p:nvSpPr>
          <p:cNvPr id="4" name="Content Placeholder 3"/>
          <p:cNvSpPr>
            <a:spLocks noGrp="1"/>
          </p:cNvSpPr>
          <p:nvPr>
            <p:ph idx="1"/>
          </p:nvPr>
        </p:nvSpPr>
        <p:spPr>
          <a:xfrm>
            <a:off x="685800" y="1905000"/>
            <a:ext cx="7772400" cy="4343400"/>
          </a:xfrm>
        </p:spPr>
        <p:txBody>
          <a:bodyPr>
            <a:normAutofit fontScale="92500" lnSpcReduction="20000"/>
          </a:bodyPr>
          <a:lstStyle/>
          <a:p>
            <a:r>
              <a:rPr lang="en-US" sz="2600" dirty="0" smtClean="0">
                <a:solidFill>
                  <a:schemeClr val="accent2"/>
                </a:solidFill>
              </a:rPr>
              <a:t>Charlie had been employed as a paramedic for the City for 12 years</a:t>
            </a:r>
          </a:p>
          <a:p>
            <a:r>
              <a:rPr lang="en-US" sz="2600" dirty="0" smtClean="0"/>
              <a:t>He typically worked a 24-hour shift and the City provided a station house as temporary housing for these employees</a:t>
            </a:r>
          </a:p>
          <a:p>
            <a:r>
              <a:rPr lang="en-US" sz="2600" dirty="0" smtClean="0">
                <a:solidFill>
                  <a:schemeClr val="accent2"/>
                </a:solidFill>
              </a:rPr>
              <a:t>At the station, the City also provided computers in a common area for the employees to use</a:t>
            </a:r>
          </a:p>
          <a:p>
            <a:r>
              <a:rPr lang="en-US" sz="2600" dirty="0" smtClean="0"/>
              <a:t>During one recent shift, Charlie plugged his personal flash drive, which contained child pornography, into one of these computers</a:t>
            </a:r>
          </a:p>
          <a:p>
            <a:r>
              <a:rPr lang="en-US" sz="2600" dirty="0" smtClean="0">
                <a:solidFill>
                  <a:schemeClr val="accent2"/>
                </a:solidFill>
              </a:rPr>
              <a:t>At the end of his shift, he closed out of all of the files, but accidently left the flash drive plugged into the computer</a:t>
            </a:r>
          </a:p>
          <a:p>
            <a:endParaRPr lang="en-US" dirty="0" smtClean="0"/>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Hypothetical No. 2</a:t>
            </a:r>
            <a:endParaRPr lang="en-US" sz="4800" dirty="0"/>
          </a:p>
        </p:txBody>
      </p:sp>
      <p:sp>
        <p:nvSpPr>
          <p:cNvPr id="4" name="Content Placeholder 3"/>
          <p:cNvSpPr>
            <a:spLocks noGrp="1"/>
          </p:cNvSpPr>
          <p:nvPr>
            <p:ph idx="1"/>
          </p:nvPr>
        </p:nvSpPr>
        <p:spPr>
          <a:xfrm>
            <a:off x="685800" y="1905000"/>
            <a:ext cx="7772400" cy="4050792"/>
          </a:xfrm>
        </p:spPr>
        <p:txBody>
          <a:bodyPr>
            <a:normAutofit fontScale="92500"/>
          </a:bodyPr>
          <a:lstStyle/>
          <a:p>
            <a:r>
              <a:rPr lang="en-US" sz="2600" dirty="0" smtClean="0"/>
              <a:t>The next day, his supervisor found the flash drive when he sat down at the computer</a:t>
            </a:r>
          </a:p>
          <a:p>
            <a:r>
              <a:rPr lang="en-US" sz="2600" dirty="0" smtClean="0">
                <a:solidFill>
                  <a:schemeClr val="accent2"/>
                </a:solidFill>
              </a:rPr>
              <a:t>The drive was not open and the files were not visible</a:t>
            </a:r>
          </a:p>
          <a:p>
            <a:r>
              <a:rPr lang="en-US" sz="2600" dirty="0" smtClean="0"/>
              <a:t>The supervisor opened the drive and its folder and discovered the pornography</a:t>
            </a:r>
          </a:p>
          <a:p>
            <a:r>
              <a:rPr lang="en-US" sz="2600" dirty="0" smtClean="0">
                <a:solidFill>
                  <a:schemeClr val="accent2"/>
                </a:solidFill>
              </a:rPr>
              <a:t>He reported it to his supervisor who called the police department</a:t>
            </a:r>
          </a:p>
          <a:p>
            <a:r>
              <a:rPr lang="en-US" sz="2600" dirty="0" smtClean="0"/>
              <a:t>A detective then arrived at the station to retrieve the thumb drive as evidence, and Charlie was arrested and fired</a:t>
            </a:r>
          </a:p>
          <a:p>
            <a:endParaRPr lang="en-US" dirty="0" smtClean="0"/>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5600" dirty="0">
                <a:solidFill>
                  <a:schemeClr val="tx1"/>
                </a:solidFill>
              </a:rPr>
              <a:t>Unreasonable Search or Sound Management Decision?</a:t>
            </a:r>
            <a:r>
              <a:rPr lang="en-US" dirty="0" smtClean="0"/>
              <a:t/>
            </a:r>
            <a:br>
              <a:rPr lang="en-US" dirty="0" smtClean="0"/>
            </a:br>
            <a:endParaRPr lang="en-US" dirty="0"/>
          </a:p>
        </p:txBody>
      </p:sp>
      <p:sp>
        <p:nvSpPr>
          <p:cNvPr id="2" name="Subtitle 1"/>
          <p:cNvSpPr>
            <a:spLocks noGrp="1"/>
          </p:cNvSpPr>
          <p:nvPr>
            <p:ph type="subTitle" idx="1"/>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2"/>
                </a:solidFill>
              </a:rPr>
              <a:t>Sound Management Decision</a:t>
            </a:r>
            <a:endParaRPr lang="en-US" sz="4800" dirty="0">
              <a:solidFill>
                <a:schemeClr val="accent2"/>
              </a:solidFill>
            </a:endParaRPr>
          </a:p>
        </p:txBody>
      </p:sp>
      <p:sp>
        <p:nvSpPr>
          <p:cNvPr id="4" name="Content Placeholder 3"/>
          <p:cNvSpPr>
            <a:spLocks noGrp="1"/>
          </p:cNvSpPr>
          <p:nvPr>
            <p:ph idx="1"/>
          </p:nvPr>
        </p:nvSpPr>
        <p:spPr>
          <a:xfrm>
            <a:off x="695227" y="1792732"/>
            <a:ext cx="7467600" cy="4618116"/>
          </a:xfrm>
        </p:spPr>
        <p:txBody>
          <a:bodyPr>
            <a:normAutofit/>
          </a:bodyPr>
          <a:lstStyle/>
          <a:p>
            <a:pPr lvl="0"/>
            <a:r>
              <a:rPr lang="en-US" sz="2800" u="sng" dirty="0" smtClean="0"/>
              <a:t>United States v. Durdley</a:t>
            </a:r>
            <a:r>
              <a:rPr lang="en-US" sz="2800" dirty="0" smtClean="0"/>
              <a:t>, 1:09-CR-00031-MP-AK, 2010 WL 916107, at *1 (N.D. Fla. 2010) </a:t>
            </a:r>
            <a:r>
              <a:rPr lang="en-US" sz="2800" u="sng" dirty="0" smtClean="0"/>
              <a:t>aff'd,</a:t>
            </a:r>
            <a:r>
              <a:rPr lang="en-US" sz="2800" dirty="0" smtClean="0"/>
              <a:t> 436 F. App’x 966 (11th Cir. 2011)</a:t>
            </a:r>
          </a:p>
          <a:p>
            <a:pPr lvl="1"/>
            <a:r>
              <a:rPr lang="en-US" sz="2400" dirty="0" smtClean="0"/>
              <a:t>The court found that an employee does not have a reasonable expectation of privacy when he plugs in his flash drive into a common computer.</a:t>
            </a:r>
          </a:p>
          <a:p>
            <a:pPr lvl="1"/>
            <a:r>
              <a:rPr lang="en-US" sz="2400" dirty="0" smtClean="0"/>
              <a:t>It found that the employee exposed those files to anyone who used the computer and they could be accessed by anyone without employing special means.  </a:t>
            </a:r>
          </a:p>
          <a:p>
            <a:endParaRPr lang="en-US" dirty="0" smtClean="0"/>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2"/>
                </a:solidFill>
              </a:rPr>
              <a:t>Sound Management Decision</a:t>
            </a:r>
            <a:endParaRPr lang="en-US" sz="4800" dirty="0">
              <a:solidFill>
                <a:schemeClr val="accent2"/>
              </a:solidFill>
            </a:endParaRPr>
          </a:p>
        </p:txBody>
      </p:sp>
      <p:sp>
        <p:nvSpPr>
          <p:cNvPr id="4" name="Content Placeholder 3"/>
          <p:cNvSpPr>
            <a:spLocks noGrp="1"/>
          </p:cNvSpPr>
          <p:nvPr>
            <p:ph idx="1"/>
          </p:nvPr>
        </p:nvSpPr>
        <p:spPr>
          <a:xfrm>
            <a:off x="695227" y="1792732"/>
            <a:ext cx="7467600" cy="4379468"/>
          </a:xfrm>
        </p:spPr>
        <p:txBody>
          <a:bodyPr>
            <a:normAutofit/>
          </a:bodyPr>
          <a:lstStyle/>
          <a:p>
            <a:pPr lvl="1"/>
            <a:r>
              <a:rPr lang="en-US" sz="2400" dirty="0" smtClean="0"/>
              <a:t>It did not matter that the employee had closed out of the files, because they easily could be reopened.</a:t>
            </a:r>
          </a:p>
          <a:p>
            <a:pPr lvl="1"/>
            <a:r>
              <a:rPr lang="en-US" sz="2400" dirty="0" smtClean="0"/>
              <a:t>Even if there was a reasonable expectation of privacy, the search was a reasonable one by his supervisor who was conducting a normal review of the workstation and was not looking for evidence to be used in a criminal case.</a:t>
            </a:r>
          </a:p>
          <a:p>
            <a:endParaRPr lang="en-US" dirty="0" smtClean="0"/>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extLst>
      <p:ext uri="{BB962C8B-B14F-4D97-AF65-F5344CB8AC3E}">
        <p14:creationId xmlns:p14="http://schemas.microsoft.com/office/powerpoint/2010/main" val="379016108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Hypothetical No. 3</a:t>
            </a:r>
            <a:endParaRPr lang="en-US" sz="4800" dirty="0"/>
          </a:p>
        </p:txBody>
      </p:sp>
      <p:sp>
        <p:nvSpPr>
          <p:cNvPr id="4" name="Content Placeholder 3"/>
          <p:cNvSpPr>
            <a:spLocks noGrp="1"/>
          </p:cNvSpPr>
          <p:nvPr>
            <p:ph idx="1"/>
          </p:nvPr>
        </p:nvSpPr>
        <p:spPr>
          <a:xfrm>
            <a:off x="685800" y="1905000"/>
            <a:ext cx="7848600" cy="4111752"/>
          </a:xfrm>
        </p:spPr>
        <p:txBody>
          <a:bodyPr>
            <a:normAutofit/>
          </a:bodyPr>
          <a:lstStyle/>
          <a:p>
            <a:r>
              <a:rPr lang="en-US" sz="2400" dirty="0" smtClean="0">
                <a:solidFill>
                  <a:schemeClr val="accent2"/>
                </a:solidFill>
              </a:rPr>
              <a:t>Albert is a long-term strategic planner for the Department of Juvenile Justice (DJJ)</a:t>
            </a:r>
          </a:p>
          <a:p>
            <a:r>
              <a:rPr lang="en-US" sz="2400" dirty="0" smtClean="0"/>
              <a:t>He does not interact directly with the juveniles in DJJ’s care, but he has the authority to visit DJJ facilities, including its residential facilities</a:t>
            </a:r>
          </a:p>
          <a:p>
            <a:r>
              <a:rPr lang="en-US" sz="2400" dirty="0" smtClean="0">
                <a:solidFill>
                  <a:schemeClr val="accent2"/>
                </a:solidFill>
              </a:rPr>
              <a:t>He has not actually visited those facilities</a:t>
            </a:r>
          </a:p>
          <a:p>
            <a:r>
              <a:rPr lang="en-US" sz="2400" dirty="0" smtClean="0"/>
              <a:t>His job duties impact juveniles in the care of DJJ</a:t>
            </a:r>
          </a:p>
          <a:p>
            <a:endParaRPr lang="en-US" dirty="0" smtClean="0"/>
          </a:p>
          <a:p>
            <a:endParaRPr lang="en-US" dirty="0" smtClean="0"/>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Hypothetical No. 3</a:t>
            </a:r>
            <a:endParaRPr lang="en-US" sz="4800" dirty="0"/>
          </a:p>
        </p:txBody>
      </p:sp>
      <p:sp>
        <p:nvSpPr>
          <p:cNvPr id="4" name="Content Placeholder 3"/>
          <p:cNvSpPr>
            <a:spLocks noGrp="1"/>
          </p:cNvSpPr>
          <p:nvPr>
            <p:ph idx="1"/>
          </p:nvPr>
        </p:nvSpPr>
        <p:spPr>
          <a:xfrm>
            <a:off x="685800" y="1957060"/>
            <a:ext cx="7543800" cy="4367540"/>
          </a:xfrm>
        </p:spPr>
        <p:txBody>
          <a:bodyPr>
            <a:normAutofit lnSpcReduction="10000"/>
          </a:bodyPr>
          <a:lstStyle/>
          <a:p>
            <a:r>
              <a:rPr lang="en-US" sz="2400" dirty="0" smtClean="0"/>
              <a:t>He also has clearance to access confidential information about juveniles, but he has not needed to do so yet to perform his job duties</a:t>
            </a:r>
          </a:p>
          <a:p>
            <a:r>
              <a:rPr lang="en-US" sz="2400" dirty="0" smtClean="0">
                <a:solidFill>
                  <a:schemeClr val="accent2"/>
                </a:solidFill>
              </a:rPr>
              <a:t>He has accessed some high-level data related to juveniles for planning purposes, but he never saw any data on individual juveniles</a:t>
            </a:r>
          </a:p>
          <a:p>
            <a:r>
              <a:rPr lang="en-US" sz="2400" dirty="0" smtClean="0"/>
              <a:t>He was involved with law enforcement as well as the government’s care for children in its custody, but his involvement was not direct and he was not a sworn law enforcement officer</a:t>
            </a:r>
          </a:p>
          <a:p>
            <a:r>
              <a:rPr lang="en-US" sz="2400" dirty="0" smtClean="0">
                <a:solidFill>
                  <a:schemeClr val="accent2"/>
                </a:solidFill>
              </a:rPr>
              <a:t>There were no previous instances of drug use or risk to public safety posed by Albert or anyone else in his position</a:t>
            </a:r>
          </a:p>
          <a:p>
            <a:endParaRPr lang="en-US" dirty="0" smtClean="0"/>
          </a:p>
          <a:p>
            <a:endParaRPr lang="en-US" dirty="0" smtClean="0"/>
          </a:p>
          <a:p>
            <a:endParaRPr lang="en-US" dirty="0" smtClean="0"/>
          </a:p>
          <a:p>
            <a:endParaRPr lang="en-US" dirty="0" smtClean="0"/>
          </a:p>
        </p:txBody>
      </p:sp>
      <p:sp>
        <p:nvSpPr>
          <p:cNvPr id="3" name="Footer Placeholder 2"/>
          <p:cNvSpPr>
            <a:spLocks noGrp="1"/>
          </p:cNvSpPr>
          <p:nvPr>
            <p:ph type="ftr" sz="quarter" idx="11"/>
          </p:nvPr>
        </p:nvSpPr>
        <p:spPr>
          <a:xfrm>
            <a:off x="304800" y="6410848"/>
            <a:ext cx="5410200" cy="365760"/>
          </a:xfrm>
        </p:spPr>
        <p:txBody>
          <a:bodyPr/>
          <a:lstStyle/>
          <a:p>
            <a:r>
              <a:rPr lang="en-US" dirty="0"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Hypothetical No. 3</a:t>
            </a:r>
            <a:endParaRPr lang="en-US" sz="4800" dirty="0"/>
          </a:p>
        </p:txBody>
      </p:sp>
      <p:sp>
        <p:nvSpPr>
          <p:cNvPr id="4" name="Content Placeholder 3"/>
          <p:cNvSpPr>
            <a:spLocks noGrp="1"/>
          </p:cNvSpPr>
          <p:nvPr>
            <p:ph idx="1"/>
          </p:nvPr>
        </p:nvSpPr>
        <p:spPr>
          <a:xfrm>
            <a:off x="685800" y="1979056"/>
            <a:ext cx="7848600" cy="4040744"/>
          </a:xfrm>
        </p:spPr>
        <p:txBody>
          <a:bodyPr>
            <a:normAutofit/>
          </a:bodyPr>
          <a:lstStyle/>
          <a:p>
            <a:r>
              <a:rPr lang="en-US" sz="2400" dirty="0" smtClean="0"/>
              <a:t>DJJ has a random drug testing policy and Albert was selected for drug test</a:t>
            </a:r>
          </a:p>
          <a:p>
            <a:r>
              <a:rPr lang="en-US" sz="2400" dirty="0" smtClean="0">
                <a:solidFill>
                  <a:schemeClr val="accent2"/>
                </a:solidFill>
              </a:rPr>
              <a:t>He refused to submit to a drug test</a:t>
            </a:r>
          </a:p>
          <a:p>
            <a:r>
              <a:rPr lang="en-US" sz="2400" dirty="0" smtClean="0"/>
              <a:t>DJJ made several requests of Albert, gave him 3 months to comply, and notified him of the consequences if he did not cooperate</a:t>
            </a:r>
          </a:p>
          <a:p>
            <a:r>
              <a:rPr lang="en-US" sz="2400" dirty="0" smtClean="0">
                <a:solidFill>
                  <a:schemeClr val="accent2"/>
                </a:solidFill>
              </a:rPr>
              <a:t>Ultimately, Albert refused and DJJ terminated his employment.</a:t>
            </a:r>
          </a:p>
          <a:p>
            <a:endParaRPr lang="en-US" dirty="0" smtClean="0"/>
          </a:p>
          <a:p>
            <a:endParaRPr lang="en-US" dirty="0" smtClean="0"/>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Concept of Privacy </a:t>
            </a:r>
            <a:endParaRPr lang="en-US" sz="4800" dirty="0"/>
          </a:p>
        </p:txBody>
      </p:sp>
      <p:sp>
        <p:nvSpPr>
          <p:cNvPr id="3" name="Content Placeholder 2"/>
          <p:cNvSpPr>
            <a:spLocks noGrp="1"/>
          </p:cNvSpPr>
          <p:nvPr>
            <p:ph idx="1"/>
          </p:nvPr>
        </p:nvSpPr>
        <p:spPr>
          <a:xfrm>
            <a:off x="685800" y="2253168"/>
            <a:ext cx="8122920" cy="3766632"/>
          </a:xfrm>
        </p:spPr>
        <p:txBody>
          <a:bodyPr>
            <a:normAutofit/>
          </a:bodyPr>
          <a:lstStyle/>
          <a:p>
            <a:pPr marL="274320" lvl="1" indent="0">
              <a:buNone/>
            </a:pPr>
            <a:r>
              <a:rPr lang="en-US" sz="3200" dirty="0" smtClean="0">
                <a:solidFill>
                  <a:schemeClr val="accent2"/>
                </a:solidFill>
              </a:rPr>
              <a:t>“[S]uch a subjective expectation of privacy of location as signaled by one's cell phone—even on public roads—is an expectation of privacy that society is now prepared to recognize as objectively reasonable.”  </a:t>
            </a:r>
            <a:r>
              <a:rPr lang="en-US" sz="3200" u="sng" dirty="0" smtClean="0">
                <a:solidFill>
                  <a:schemeClr val="accent2"/>
                </a:solidFill>
              </a:rPr>
              <a:t>Id.</a:t>
            </a:r>
            <a:r>
              <a:rPr lang="en-US" sz="3200" dirty="0" smtClean="0">
                <a:solidFill>
                  <a:schemeClr val="accent2"/>
                </a:solidFill>
              </a:rPr>
              <a:t> </a:t>
            </a:r>
            <a:r>
              <a:rPr lang="en-US" dirty="0" smtClean="0"/>
              <a:t/>
            </a:r>
            <a:br>
              <a:rPr lang="en-US" dirty="0" smtClean="0"/>
            </a:br>
            <a:endParaRPr lang="en-US" dirty="0" smtClean="0"/>
          </a:p>
          <a:p>
            <a:pPr lvl="1"/>
            <a:endParaRPr lang="en-US" dirty="0" smtClean="0"/>
          </a:p>
          <a:p>
            <a:endParaRPr lang="en-US" dirty="0"/>
          </a:p>
        </p:txBody>
      </p:sp>
      <p:sp>
        <p:nvSpPr>
          <p:cNvPr id="4" name="Footer Placeholder 3"/>
          <p:cNvSpPr>
            <a:spLocks noGrp="1"/>
          </p:cNvSpPr>
          <p:nvPr>
            <p:ph type="ftr" sz="quarter" idx="11"/>
          </p:nvPr>
        </p:nvSpPr>
        <p:spPr>
          <a:xfrm>
            <a:off x="304800" y="6410848"/>
            <a:ext cx="5105400" cy="365760"/>
          </a:xfrm>
        </p:spPr>
        <p:txBody>
          <a:bodyPr/>
          <a:lstStyle/>
          <a:p>
            <a:r>
              <a:rPr lang="en-US" smtClean="0"/>
              <a:t>© Thompson, Sizemore, Gonzalez &amp; Hearing, P.A., All Rights Reserved</a:t>
            </a:r>
            <a:endParaRPr lang="en-US" dirty="0"/>
          </a:p>
        </p:txBody>
      </p:sp>
    </p:spTree>
    <p:extLst>
      <p:ext uri="{BB962C8B-B14F-4D97-AF65-F5344CB8AC3E}">
        <p14:creationId xmlns:p14="http://schemas.microsoft.com/office/powerpoint/2010/main" val="184678197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5600" dirty="0">
                <a:solidFill>
                  <a:schemeClr val="tx1"/>
                </a:solidFill>
              </a:rPr>
              <a:t>Unreasonable Search or Sound Management Decision?</a:t>
            </a:r>
            <a:r>
              <a:rPr lang="en-US" dirty="0" smtClean="0"/>
              <a:t/>
            </a:r>
            <a:br>
              <a:rPr lang="en-US" dirty="0" smtClean="0"/>
            </a:br>
            <a:endParaRPr lang="en-US" dirty="0"/>
          </a:p>
        </p:txBody>
      </p:sp>
      <p:sp>
        <p:nvSpPr>
          <p:cNvPr id="2" name="Subtitle 1"/>
          <p:cNvSpPr>
            <a:spLocks noGrp="1"/>
          </p:cNvSpPr>
          <p:nvPr>
            <p:ph type="subTitle" idx="1"/>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2"/>
                </a:solidFill>
              </a:rPr>
              <a:t>Unreasonable Search</a:t>
            </a:r>
            <a:endParaRPr lang="en-US" sz="4800" dirty="0">
              <a:solidFill>
                <a:schemeClr val="accent2"/>
              </a:solidFill>
            </a:endParaRPr>
          </a:p>
        </p:txBody>
      </p:sp>
      <p:sp>
        <p:nvSpPr>
          <p:cNvPr id="4" name="Content Placeholder 3"/>
          <p:cNvSpPr>
            <a:spLocks noGrp="1"/>
          </p:cNvSpPr>
          <p:nvPr>
            <p:ph idx="1"/>
          </p:nvPr>
        </p:nvSpPr>
        <p:spPr>
          <a:xfrm>
            <a:off x="640080" y="1759254"/>
            <a:ext cx="8503920" cy="4797552"/>
          </a:xfrm>
        </p:spPr>
        <p:txBody>
          <a:bodyPr>
            <a:normAutofit/>
          </a:bodyPr>
          <a:lstStyle/>
          <a:p>
            <a:pPr lvl="0"/>
            <a:r>
              <a:rPr lang="en-US" sz="2800" u="sng" dirty="0" smtClean="0"/>
              <a:t>Wenzel v. Bankhead</a:t>
            </a:r>
            <a:r>
              <a:rPr lang="en-US" sz="2800" dirty="0" smtClean="0"/>
              <a:t>, 351 F. Supp. 2d 1316 (N.D. Fla. 2004)</a:t>
            </a:r>
          </a:p>
          <a:p>
            <a:pPr lvl="1"/>
            <a:r>
              <a:rPr lang="en-US" sz="2400" dirty="0" smtClean="0"/>
              <a:t>The court held that DJJ failed to show a special need for the suspicionless search</a:t>
            </a:r>
          </a:p>
          <a:p>
            <a:pPr lvl="1"/>
            <a:r>
              <a:rPr lang="en-US" sz="2400" dirty="0" smtClean="0"/>
              <a:t>No evidence of a real and concrete danger</a:t>
            </a:r>
          </a:p>
          <a:p>
            <a:pPr lvl="2"/>
            <a:r>
              <a:rPr lang="en-US" sz="2000" dirty="0" smtClean="0"/>
              <a:t>“A long-term planner in the administrative offices downtown is simply not the kind of person who properly may be subjected to random drug testing.”</a:t>
            </a:r>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2"/>
                </a:solidFill>
              </a:rPr>
              <a:t>Unreasonable Search</a:t>
            </a:r>
            <a:endParaRPr lang="en-US" sz="4800" dirty="0">
              <a:solidFill>
                <a:schemeClr val="accent2"/>
              </a:solidFill>
            </a:endParaRPr>
          </a:p>
        </p:txBody>
      </p:sp>
      <p:sp>
        <p:nvSpPr>
          <p:cNvPr id="4" name="Content Placeholder 3"/>
          <p:cNvSpPr>
            <a:spLocks noGrp="1"/>
          </p:cNvSpPr>
          <p:nvPr>
            <p:ph idx="1"/>
          </p:nvPr>
        </p:nvSpPr>
        <p:spPr>
          <a:xfrm>
            <a:off x="640080" y="1759254"/>
            <a:ext cx="8503920" cy="4797552"/>
          </a:xfrm>
        </p:spPr>
        <p:txBody>
          <a:bodyPr>
            <a:normAutofit/>
          </a:bodyPr>
          <a:lstStyle/>
          <a:p>
            <a:pPr lvl="1"/>
            <a:r>
              <a:rPr lang="en-US" sz="2800" dirty="0" smtClean="0"/>
              <a:t>It is not enough to show:</a:t>
            </a:r>
          </a:p>
          <a:p>
            <a:pPr lvl="2"/>
            <a:r>
              <a:rPr lang="en-US" sz="2400" dirty="0" smtClean="0"/>
              <a:t>“there is a generalized interest in sober public employees who perform their jobs well and keep the public trust”</a:t>
            </a:r>
          </a:p>
          <a:p>
            <a:pPr lvl="2"/>
            <a:r>
              <a:rPr lang="en-US" sz="2400" dirty="0" smtClean="0"/>
              <a:t>“others in the same agency have duties that make it especially important that those employees remain drug free”</a:t>
            </a:r>
          </a:p>
          <a:p>
            <a:pPr lvl="2"/>
            <a:r>
              <a:rPr lang="en-US" sz="2400" dirty="0" smtClean="0"/>
              <a:t>“a far-fetched possibility can be conjured under which the employee at issue could, if under the influence of drugs, bring about some harm”</a:t>
            </a:r>
          </a:p>
          <a:p>
            <a:endParaRPr lang="en-US" dirty="0" smtClean="0"/>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Hypothetical No. 4</a:t>
            </a:r>
            <a:endParaRPr lang="en-US" sz="4800" dirty="0"/>
          </a:p>
        </p:txBody>
      </p:sp>
      <p:sp>
        <p:nvSpPr>
          <p:cNvPr id="4" name="Content Placeholder 3"/>
          <p:cNvSpPr>
            <a:spLocks noGrp="1"/>
          </p:cNvSpPr>
          <p:nvPr>
            <p:ph idx="1"/>
          </p:nvPr>
        </p:nvSpPr>
        <p:spPr>
          <a:xfrm>
            <a:off x="719579" y="1957060"/>
            <a:ext cx="7510021" cy="4453788"/>
          </a:xfrm>
        </p:spPr>
        <p:txBody>
          <a:bodyPr>
            <a:normAutofit fontScale="92500" lnSpcReduction="20000"/>
          </a:bodyPr>
          <a:lstStyle/>
          <a:p>
            <a:r>
              <a:rPr lang="en-US" sz="2400" dirty="0" smtClean="0">
                <a:solidFill>
                  <a:schemeClr val="accent2"/>
                </a:solidFill>
              </a:rPr>
              <a:t>Abigail is a finance manager who has been employed by the County for 15 years</a:t>
            </a:r>
          </a:p>
          <a:p>
            <a:r>
              <a:rPr lang="en-US" sz="2400" dirty="0" smtClean="0"/>
              <a:t>She was waiting outside of the office of her new supervisor, Stan, when he struck her in the head with a binder as he was walking by his office</a:t>
            </a:r>
          </a:p>
          <a:p>
            <a:r>
              <a:rPr lang="en-US" sz="2400" dirty="0" smtClean="0">
                <a:solidFill>
                  <a:schemeClr val="accent2"/>
                </a:solidFill>
              </a:rPr>
              <a:t>Stan then continued walking to attend a meeting in another part of the office</a:t>
            </a:r>
          </a:p>
          <a:p>
            <a:r>
              <a:rPr lang="en-US" sz="2400" dirty="0" smtClean="0"/>
              <a:t>When he returned, he told Abigail that he was ready to meet with her and directed her to come to his office</a:t>
            </a:r>
          </a:p>
          <a:p>
            <a:r>
              <a:rPr lang="en-US" sz="2400" dirty="0" smtClean="0">
                <a:solidFill>
                  <a:schemeClr val="accent2"/>
                </a:solidFill>
              </a:rPr>
              <a:t>Stan then proceeded to berate Abigail about her performance until she left his office in tears</a:t>
            </a:r>
          </a:p>
          <a:p>
            <a:r>
              <a:rPr lang="en-US" sz="2400" dirty="0" smtClean="0"/>
              <a:t>Stan did not make any attempt to keep Abigail in his office</a:t>
            </a:r>
          </a:p>
          <a:p>
            <a:r>
              <a:rPr lang="en-US" sz="2400" dirty="0" smtClean="0">
                <a:solidFill>
                  <a:schemeClr val="accent2"/>
                </a:solidFill>
              </a:rPr>
              <a:t>The meeting ended when Abigail got upset and left</a:t>
            </a:r>
          </a:p>
          <a:p>
            <a:endParaRPr lang="en-US" dirty="0" smtClean="0"/>
          </a:p>
          <a:p>
            <a:endParaRPr lang="en-US" dirty="0" smtClean="0"/>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5600" dirty="0">
                <a:solidFill>
                  <a:schemeClr val="tx1"/>
                </a:solidFill>
              </a:rPr>
              <a:t>Unreasonable Seizure or Sound Management Decision?</a:t>
            </a:r>
            <a:r>
              <a:rPr lang="en-US" dirty="0" smtClean="0"/>
              <a:t/>
            </a:r>
            <a:br>
              <a:rPr lang="en-US" dirty="0" smtClean="0"/>
            </a:br>
            <a:endParaRPr lang="en-US" dirty="0"/>
          </a:p>
        </p:txBody>
      </p:sp>
      <p:sp>
        <p:nvSpPr>
          <p:cNvPr id="2" name="Subtitle 1"/>
          <p:cNvSpPr>
            <a:spLocks noGrp="1"/>
          </p:cNvSpPr>
          <p:nvPr>
            <p:ph type="subTitle" idx="1"/>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2"/>
                </a:solidFill>
              </a:rPr>
              <a:t>Sound Management Decision</a:t>
            </a:r>
            <a:endParaRPr lang="en-US" sz="4800" dirty="0">
              <a:solidFill>
                <a:schemeClr val="accent2"/>
              </a:solidFill>
            </a:endParaRPr>
          </a:p>
        </p:txBody>
      </p:sp>
      <p:sp>
        <p:nvSpPr>
          <p:cNvPr id="4" name="Content Placeholder 3"/>
          <p:cNvSpPr>
            <a:spLocks noGrp="1"/>
          </p:cNvSpPr>
          <p:nvPr>
            <p:ph idx="1"/>
          </p:nvPr>
        </p:nvSpPr>
        <p:spPr>
          <a:xfrm>
            <a:off x="685800" y="1966487"/>
            <a:ext cx="7315200" cy="4444361"/>
          </a:xfrm>
        </p:spPr>
        <p:txBody>
          <a:bodyPr>
            <a:normAutofit/>
          </a:bodyPr>
          <a:lstStyle/>
          <a:p>
            <a:r>
              <a:rPr lang="en-US" sz="2400" dirty="0" smtClean="0"/>
              <a:t>Probably not the best management decision or even professional conduct, but it is not a seizure under the Fourth Amendment</a:t>
            </a:r>
          </a:p>
          <a:p>
            <a:r>
              <a:rPr lang="en-US" sz="2400" u="sng" dirty="0" smtClean="0">
                <a:solidFill>
                  <a:schemeClr val="accent2"/>
                </a:solidFill>
              </a:rPr>
              <a:t>Reyes v. Maschmeier</a:t>
            </a:r>
            <a:r>
              <a:rPr lang="en-US" sz="2400" dirty="0" smtClean="0">
                <a:solidFill>
                  <a:schemeClr val="accent2"/>
                </a:solidFill>
              </a:rPr>
              <a:t>, 446 F.3d 1199, 1201 (11</a:t>
            </a:r>
            <a:r>
              <a:rPr lang="en-US" sz="2400" baseline="30000" dirty="0" smtClean="0">
                <a:solidFill>
                  <a:schemeClr val="accent2"/>
                </a:solidFill>
              </a:rPr>
              <a:t>th</a:t>
            </a:r>
            <a:r>
              <a:rPr lang="en-US" sz="2400" dirty="0" smtClean="0">
                <a:solidFill>
                  <a:schemeClr val="accent2"/>
                </a:solidFill>
              </a:rPr>
              <a:t> Cir. 2006)</a:t>
            </a:r>
          </a:p>
          <a:p>
            <a:pPr lvl="1"/>
            <a:r>
              <a:rPr lang="en-US" sz="2000" dirty="0" smtClean="0"/>
              <a:t>The Court held that there was no seizure under the Fourth Amendment.</a:t>
            </a:r>
          </a:p>
          <a:p>
            <a:pPr lvl="1"/>
            <a:r>
              <a:rPr lang="en-US" sz="2000" dirty="0" smtClean="0"/>
              <a:t>The employee “must allege circumstances that implicate more than the obligations that arise from the employment relationship.”</a:t>
            </a:r>
          </a:p>
          <a:p>
            <a:pPr lvl="1"/>
            <a:r>
              <a:rPr lang="en-US" sz="2000" dirty="0" smtClean="0"/>
              <a:t>Meetings attended by government employees are not seizures under the Fourth Amendment.</a:t>
            </a:r>
          </a:p>
          <a:p>
            <a:endParaRPr lang="en-US" dirty="0" smtClean="0"/>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2"/>
                </a:solidFill>
              </a:rPr>
              <a:t>Sound Management Decision</a:t>
            </a:r>
            <a:endParaRPr lang="en-US" sz="4800" dirty="0">
              <a:solidFill>
                <a:schemeClr val="accent2"/>
              </a:solidFill>
            </a:endParaRPr>
          </a:p>
        </p:txBody>
      </p:sp>
      <p:sp>
        <p:nvSpPr>
          <p:cNvPr id="4" name="Content Placeholder 3"/>
          <p:cNvSpPr>
            <a:spLocks noGrp="1"/>
          </p:cNvSpPr>
          <p:nvPr>
            <p:ph idx="1"/>
          </p:nvPr>
        </p:nvSpPr>
        <p:spPr>
          <a:xfrm>
            <a:off x="670874" y="1981200"/>
            <a:ext cx="7543800" cy="3733800"/>
          </a:xfrm>
        </p:spPr>
        <p:txBody>
          <a:bodyPr>
            <a:noAutofit/>
          </a:bodyPr>
          <a:lstStyle/>
          <a:p>
            <a:r>
              <a:rPr lang="en-US" dirty="0" smtClean="0">
                <a:solidFill>
                  <a:schemeClr val="accent2"/>
                </a:solidFill>
              </a:rPr>
              <a:t>The court recognized that there is no seizure in public employment when:</a:t>
            </a:r>
          </a:p>
          <a:p>
            <a:pPr lvl="1"/>
            <a:r>
              <a:rPr lang="en-US" dirty="0" smtClean="0"/>
              <a:t>The employee was ordered to remain at work to participate in an internal investigation</a:t>
            </a:r>
          </a:p>
          <a:p>
            <a:pPr lvl="1"/>
            <a:r>
              <a:rPr lang="en-US" dirty="0" smtClean="0"/>
              <a:t>The employee was ordered to stay at the worksite for fingerprinting</a:t>
            </a:r>
          </a:p>
        </p:txBody>
      </p:sp>
      <p:sp>
        <p:nvSpPr>
          <p:cNvPr id="3" name="Footer Placeholder 2"/>
          <p:cNvSpPr>
            <a:spLocks noGrp="1"/>
          </p:cNvSpPr>
          <p:nvPr>
            <p:ph type="ftr" sz="quarter" idx="11"/>
          </p:nvPr>
        </p:nvSpPr>
        <p:spPr>
          <a:xfrm>
            <a:off x="304800" y="6410848"/>
            <a:ext cx="5410200" cy="365760"/>
          </a:xfrm>
        </p:spPr>
        <p:txBody>
          <a:bodyPr/>
          <a:lstStyle/>
          <a:p>
            <a:r>
              <a:rPr lang="en-US" dirty="0"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2"/>
                </a:solidFill>
              </a:rPr>
              <a:t>Sound Management Decision</a:t>
            </a:r>
            <a:endParaRPr lang="en-US" sz="4800" dirty="0">
              <a:solidFill>
                <a:schemeClr val="accent2"/>
              </a:solidFill>
            </a:endParaRPr>
          </a:p>
        </p:txBody>
      </p:sp>
      <p:sp>
        <p:nvSpPr>
          <p:cNvPr id="4" name="Content Placeholder 3"/>
          <p:cNvSpPr>
            <a:spLocks noGrp="1"/>
          </p:cNvSpPr>
          <p:nvPr>
            <p:ph idx="1"/>
          </p:nvPr>
        </p:nvSpPr>
        <p:spPr>
          <a:xfrm>
            <a:off x="652806" y="1981200"/>
            <a:ext cx="7543800" cy="3962400"/>
          </a:xfrm>
        </p:spPr>
        <p:txBody>
          <a:bodyPr>
            <a:noAutofit/>
          </a:bodyPr>
          <a:lstStyle/>
          <a:p>
            <a:r>
              <a:rPr lang="en-US" dirty="0" smtClean="0"/>
              <a:t>Workplace interactions can become seizures “when ‘a reasonable person would have believed that he was not free to leave’” due to “‘a governmental termination of freedom of movement.”</a:t>
            </a:r>
          </a:p>
          <a:p>
            <a:r>
              <a:rPr lang="en-US" dirty="0" smtClean="0">
                <a:solidFill>
                  <a:schemeClr val="accent2"/>
                </a:solidFill>
              </a:rPr>
              <a:t>The facts here, while disturbing and unprofessional, “do not remove the case from the employment setting.”</a:t>
            </a:r>
          </a:p>
          <a:p>
            <a:r>
              <a:rPr lang="en-US" dirty="0" smtClean="0"/>
              <a:t>There was no restraint of the employee’s ability to leave and the contact from the binder was too momentary to render her unable to move.</a:t>
            </a:r>
          </a:p>
        </p:txBody>
      </p:sp>
      <p:sp>
        <p:nvSpPr>
          <p:cNvPr id="3" name="Footer Placeholder 2"/>
          <p:cNvSpPr>
            <a:spLocks noGrp="1"/>
          </p:cNvSpPr>
          <p:nvPr>
            <p:ph type="ftr" sz="quarter" idx="11"/>
          </p:nvPr>
        </p:nvSpPr>
        <p:spPr>
          <a:xfrm>
            <a:off x="304800" y="6410848"/>
            <a:ext cx="5410200" cy="365760"/>
          </a:xfrm>
        </p:spPr>
        <p:txBody>
          <a:bodyPr/>
          <a:lstStyle/>
          <a:p>
            <a:r>
              <a:rPr lang="en-US" dirty="0"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Best Practices for Public Employers</a:t>
            </a:r>
          </a:p>
        </p:txBody>
      </p:sp>
      <p:sp>
        <p:nvSpPr>
          <p:cNvPr id="2" name="Subtitle 1"/>
          <p:cNvSpPr>
            <a:spLocks noGrp="1"/>
          </p:cNvSpPr>
          <p:nvPr>
            <p:ph type="subTitle" idx="1"/>
          </p:nvPr>
        </p:nvSpPr>
        <p:spPr/>
        <p:txBody>
          <a:bodyPr/>
          <a:lstStyle/>
          <a:p>
            <a:endParaRPr lang="en-US" dirty="0"/>
          </a:p>
        </p:txBody>
      </p:sp>
      <p:sp>
        <p:nvSpPr>
          <p:cNvPr id="3" name="Footer Placeholder 2"/>
          <p:cNvSpPr>
            <a:spLocks noGrp="1"/>
          </p:cNvSpPr>
          <p:nvPr>
            <p:ph type="ftr" sz="quarter" idx="11"/>
          </p:nvPr>
        </p:nvSpPr>
        <p:spPr>
          <a:xfrm>
            <a:off x="304800" y="6410848"/>
            <a:ext cx="5867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Best Practices</a:t>
            </a:r>
            <a:endParaRPr lang="en-US" sz="4800" dirty="0"/>
          </a:p>
        </p:txBody>
      </p:sp>
      <p:sp>
        <p:nvSpPr>
          <p:cNvPr id="4" name="Content Placeholder 3"/>
          <p:cNvSpPr>
            <a:spLocks noGrp="1"/>
          </p:cNvSpPr>
          <p:nvPr>
            <p:ph idx="1"/>
          </p:nvPr>
        </p:nvSpPr>
        <p:spPr>
          <a:xfrm>
            <a:off x="685800" y="1828800"/>
            <a:ext cx="7772400" cy="4050792"/>
          </a:xfrm>
        </p:spPr>
        <p:txBody>
          <a:bodyPr>
            <a:noAutofit/>
          </a:bodyPr>
          <a:lstStyle/>
          <a:p>
            <a:r>
              <a:rPr lang="en-US" sz="2400" dirty="0" smtClean="0">
                <a:solidFill>
                  <a:schemeClr val="accent2"/>
                </a:solidFill>
              </a:rPr>
              <a:t>Searches of electronic and physical property</a:t>
            </a:r>
          </a:p>
          <a:p>
            <a:pPr lvl="1"/>
            <a:r>
              <a:rPr lang="en-US" sz="2000" dirty="0" smtClean="0"/>
              <a:t>Document the reason for the search</a:t>
            </a:r>
          </a:p>
          <a:p>
            <a:pPr lvl="1"/>
            <a:r>
              <a:rPr lang="en-US" sz="2000" dirty="0" smtClean="0">
                <a:solidFill>
                  <a:schemeClr val="accent2"/>
                </a:solidFill>
              </a:rPr>
              <a:t>Review the operational realities to determine whether there is a reasonable expectation of privacy</a:t>
            </a:r>
          </a:p>
          <a:p>
            <a:pPr lvl="1"/>
            <a:r>
              <a:rPr lang="en-US" sz="2000" dirty="0" smtClean="0"/>
              <a:t>Document the basis for the reasonable belief that the search is necessary and work-related</a:t>
            </a:r>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Privacy Rights of Public Employees</a:t>
            </a:r>
            <a:endParaRPr lang="en-US" dirty="0"/>
          </a:p>
        </p:txBody>
      </p:sp>
      <p:sp>
        <p:nvSpPr>
          <p:cNvPr id="2" name="Subtitle 1"/>
          <p:cNvSpPr>
            <a:spLocks noGrp="1"/>
          </p:cNvSpPr>
          <p:nvPr>
            <p:ph type="subTitle" idx="1"/>
          </p:nvPr>
        </p:nvSpPr>
        <p:spPr/>
        <p:txBody>
          <a:bodyPr/>
          <a:lstStyle/>
          <a:p>
            <a:endParaRPr lang="en-US" dirty="0"/>
          </a:p>
        </p:txBody>
      </p:sp>
      <p:sp>
        <p:nvSpPr>
          <p:cNvPr id="3" name="Footer Placeholder 2"/>
          <p:cNvSpPr>
            <a:spLocks noGrp="1"/>
          </p:cNvSpPr>
          <p:nvPr>
            <p:ph type="ftr" sz="quarter" idx="11"/>
          </p:nvPr>
        </p:nvSpPr>
        <p:spPr>
          <a:xfrm>
            <a:off x="304800" y="6410848"/>
            <a:ext cx="56388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Best Practices</a:t>
            </a:r>
            <a:endParaRPr lang="en-US" sz="4800" dirty="0"/>
          </a:p>
        </p:txBody>
      </p:sp>
      <p:sp>
        <p:nvSpPr>
          <p:cNvPr id="4" name="Content Placeholder 3"/>
          <p:cNvSpPr>
            <a:spLocks noGrp="1"/>
          </p:cNvSpPr>
          <p:nvPr>
            <p:ph idx="1"/>
          </p:nvPr>
        </p:nvSpPr>
        <p:spPr>
          <a:xfrm>
            <a:off x="685800" y="1828800"/>
            <a:ext cx="7772400" cy="4050792"/>
          </a:xfrm>
        </p:spPr>
        <p:txBody>
          <a:bodyPr>
            <a:noAutofit/>
          </a:bodyPr>
          <a:lstStyle/>
          <a:p>
            <a:r>
              <a:rPr lang="en-US" sz="2400" dirty="0" smtClean="0">
                <a:solidFill>
                  <a:schemeClr val="accent2"/>
                </a:solidFill>
              </a:rPr>
              <a:t>The employer’s policies and postings regarding expectation of privacy continue to be important</a:t>
            </a:r>
          </a:p>
          <a:p>
            <a:pPr lvl="1"/>
            <a:r>
              <a:rPr lang="en-US" sz="2000" dirty="0" smtClean="0"/>
              <a:t>Equally important to show that they are clearly communicated</a:t>
            </a:r>
          </a:p>
          <a:p>
            <a:pPr lvl="1"/>
            <a:r>
              <a:rPr lang="en-US" sz="2000" dirty="0" smtClean="0">
                <a:solidFill>
                  <a:schemeClr val="accent2"/>
                </a:solidFill>
              </a:rPr>
              <a:t>Discourage storage of personal effects at work as well as personal use of government property</a:t>
            </a:r>
          </a:p>
          <a:p>
            <a:pPr lvl="1"/>
            <a:r>
              <a:rPr lang="en-US" sz="2000" dirty="0"/>
              <a:t>Consider the scope of the search and make it as narrow as possible to meet the objectives</a:t>
            </a:r>
          </a:p>
          <a:p>
            <a:pPr lvl="1"/>
            <a:endParaRPr lang="en-US" sz="2000" dirty="0" smtClean="0"/>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Best Practices</a:t>
            </a:r>
            <a:endParaRPr lang="en-US" sz="4800" dirty="0"/>
          </a:p>
        </p:txBody>
      </p:sp>
      <p:sp>
        <p:nvSpPr>
          <p:cNvPr id="4" name="Content Placeholder 3"/>
          <p:cNvSpPr>
            <a:spLocks noGrp="1"/>
          </p:cNvSpPr>
          <p:nvPr>
            <p:ph idx="1"/>
          </p:nvPr>
        </p:nvSpPr>
        <p:spPr>
          <a:xfrm>
            <a:off x="685800" y="1752600"/>
            <a:ext cx="7772400" cy="4495800"/>
          </a:xfrm>
        </p:spPr>
        <p:txBody>
          <a:bodyPr>
            <a:normAutofit/>
          </a:bodyPr>
          <a:lstStyle/>
          <a:p>
            <a:r>
              <a:rPr lang="en-US" sz="2800" dirty="0" smtClean="0">
                <a:solidFill>
                  <a:schemeClr val="accent2"/>
                </a:solidFill>
              </a:rPr>
              <a:t>Drug testing and other bodily intrusions</a:t>
            </a:r>
          </a:p>
          <a:p>
            <a:pPr lvl="1"/>
            <a:r>
              <a:rPr lang="en-US" sz="2400" dirty="0" smtClean="0"/>
              <a:t>Careful with DNA testing and GINA</a:t>
            </a:r>
          </a:p>
          <a:p>
            <a:pPr lvl="1"/>
            <a:r>
              <a:rPr lang="en-US" sz="2400" dirty="0" smtClean="0">
                <a:solidFill>
                  <a:schemeClr val="accent2"/>
                </a:solidFill>
              </a:rPr>
              <a:t>Document the governmental need for the intrusion</a:t>
            </a:r>
          </a:p>
          <a:p>
            <a:pPr lvl="1"/>
            <a:r>
              <a:rPr lang="en-US" sz="2400" dirty="0" smtClean="0"/>
              <a:t>Limit suspicionless drug testing to safety-sensitive positions</a:t>
            </a:r>
          </a:p>
          <a:p>
            <a:pPr lvl="2"/>
            <a:r>
              <a:rPr lang="en-US" sz="2000" dirty="0" smtClean="0">
                <a:solidFill>
                  <a:schemeClr val="accent2"/>
                </a:solidFill>
              </a:rPr>
              <a:t>Audit positions to determine whether safety-sensitive duties performed</a:t>
            </a:r>
          </a:p>
          <a:p>
            <a:pPr lvl="3"/>
            <a:r>
              <a:rPr lang="en-US" sz="2000" dirty="0" smtClean="0"/>
              <a:t>Keep job descriptions up-to-date</a:t>
            </a:r>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Best Practices</a:t>
            </a:r>
            <a:endParaRPr lang="en-US" sz="4800" dirty="0"/>
          </a:p>
        </p:txBody>
      </p:sp>
      <p:sp>
        <p:nvSpPr>
          <p:cNvPr id="4" name="Content Placeholder 3"/>
          <p:cNvSpPr>
            <a:spLocks noGrp="1"/>
          </p:cNvSpPr>
          <p:nvPr>
            <p:ph idx="1"/>
          </p:nvPr>
        </p:nvSpPr>
        <p:spPr>
          <a:xfrm>
            <a:off x="685800" y="1752600"/>
            <a:ext cx="7772400" cy="4495800"/>
          </a:xfrm>
        </p:spPr>
        <p:txBody>
          <a:bodyPr>
            <a:normAutofit/>
          </a:bodyPr>
          <a:lstStyle/>
          <a:p>
            <a:pPr lvl="2"/>
            <a:r>
              <a:rPr lang="en-US" sz="2400" dirty="0" smtClean="0"/>
              <a:t>Consider the positions identified by the Eleventh Circuit in </a:t>
            </a:r>
            <a:r>
              <a:rPr lang="en-US" sz="2400" u="sng" dirty="0" smtClean="0"/>
              <a:t>AFSME</a:t>
            </a:r>
            <a:endParaRPr lang="en-US" sz="2400" dirty="0" smtClean="0"/>
          </a:p>
          <a:p>
            <a:pPr lvl="2"/>
            <a:r>
              <a:rPr lang="en-US" sz="2400" dirty="0" smtClean="0"/>
              <a:t>Consider other positions identified in </a:t>
            </a:r>
            <a:r>
              <a:rPr lang="en-US" sz="2400" u="sng" dirty="0" smtClean="0"/>
              <a:t>Voss</a:t>
            </a:r>
            <a:r>
              <a:rPr lang="en-US" sz="2400" dirty="0" smtClean="0"/>
              <a:t> related to children, such as janitors at daycare centers who worked with dangerous chemicals</a:t>
            </a:r>
          </a:p>
          <a:p>
            <a:pPr lvl="2"/>
            <a:r>
              <a:rPr lang="en-US" sz="2400" dirty="0" smtClean="0"/>
              <a:t>Need a showing of some direct involvement with safety-sensitive duties</a:t>
            </a:r>
          </a:p>
          <a:p>
            <a:pPr lvl="1"/>
            <a:r>
              <a:rPr lang="en-US" sz="2600" dirty="0" smtClean="0">
                <a:solidFill>
                  <a:schemeClr val="accent2"/>
                </a:solidFill>
              </a:rPr>
              <a:t>Document why suspicionless drug testing is required for the position</a:t>
            </a:r>
          </a:p>
          <a:p>
            <a:pPr lvl="2"/>
            <a:r>
              <a:rPr lang="en-US" sz="2400" dirty="0" smtClean="0"/>
              <a:t>Consider the public safety risk, history of drug use or abuse in the position, or other special needs for the search</a:t>
            </a:r>
          </a:p>
          <a:p>
            <a:pPr lvl="1"/>
            <a:endParaRPr lang="en-US" dirty="0" smtClean="0"/>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Best Practices</a:t>
            </a:r>
            <a:endParaRPr lang="en-US" sz="4800" dirty="0"/>
          </a:p>
        </p:txBody>
      </p:sp>
      <p:sp>
        <p:nvSpPr>
          <p:cNvPr id="4" name="Content Placeholder 3"/>
          <p:cNvSpPr>
            <a:spLocks noGrp="1"/>
          </p:cNvSpPr>
          <p:nvPr>
            <p:ph idx="1"/>
          </p:nvPr>
        </p:nvSpPr>
        <p:spPr>
          <a:xfrm>
            <a:off x="685800" y="1828800"/>
            <a:ext cx="7772400" cy="4050792"/>
          </a:xfrm>
        </p:spPr>
        <p:txBody>
          <a:bodyPr>
            <a:normAutofit fontScale="92500" lnSpcReduction="20000"/>
          </a:bodyPr>
          <a:lstStyle/>
          <a:p>
            <a:r>
              <a:rPr lang="en-US" sz="2800" dirty="0" smtClean="0">
                <a:solidFill>
                  <a:schemeClr val="accent2"/>
                </a:solidFill>
              </a:rPr>
              <a:t>Informational privacy </a:t>
            </a:r>
          </a:p>
          <a:p>
            <a:pPr lvl="1"/>
            <a:r>
              <a:rPr lang="en-US" sz="2400" dirty="0" smtClean="0"/>
              <a:t>Consider the questions asked or the information sought as part of a background check process</a:t>
            </a:r>
          </a:p>
          <a:p>
            <a:pPr lvl="2"/>
            <a:r>
              <a:rPr lang="en-US" sz="2000" dirty="0" smtClean="0"/>
              <a:t>Likely no right under the federal constitution, but may be different under the Florida Constitution</a:t>
            </a:r>
          </a:p>
          <a:p>
            <a:pPr lvl="1"/>
            <a:r>
              <a:rPr lang="en-US" sz="2400" dirty="0" smtClean="0"/>
              <a:t>Careful with the requirements of the Fair Credit Reporting Act</a:t>
            </a:r>
          </a:p>
          <a:p>
            <a:r>
              <a:rPr lang="en-US" sz="2800" dirty="0" smtClean="0">
                <a:solidFill>
                  <a:schemeClr val="accent2"/>
                </a:solidFill>
              </a:rPr>
              <a:t>Monitor developments</a:t>
            </a:r>
          </a:p>
          <a:p>
            <a:pPr lvl="1"/>
            <a:r>
              <a:rPr lang="en-US" sz="2400" dirty="0" smtClean="0"/>
              <a:t>Senate Bill 186 was pending in the Florida Senate</a:t>
            </a:r>
          </a:p>
          <a:p>
            <a:pPr lvl="2"/>
            <a:r>
              <a:rPr lang="en-US" sz="2200" dirty="0" smtClean="0"/>
              <a:t>It would prohibit employers from requiring access to employees or applicant social media accounts</a:t>
            </a:r>
          </a:p>
          <a:p>
            <a:pPr lvl="2"/>
            <a:r>
              <a:rPr lang="en-US" sz="2200" dirty="0" smtClean="0"/>
              <a:t>It died in committee</a:t>
            </a:r>
          </a:p>
          <a:p>
            <a:pPr lvl="1"/>
            <a:r>
              <a:rPr lang="en-US" sz="2400" dirty="0" smtClean="0"/>
              <a:t>Same bill died in committee last year</a:t>
            </a:r>
          </a:p>
          <a:p>
            <a:pPr lvl="2"/>
            <a:endParaRPr lang="en-US" dirty="0" smtClean="0"/>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2" name="Subtitle 1"/>
          <p:cNvSpPr>
            <a:spLocks noGrp="1"/>
          </p:cNvSpPr>
          <p:nvPr>
            <p:ph type="subTitle" idx="1"/>
          </p:nvPr>
        </p:nvSpPr>
        <p:spPr/>
        <p:txBody>
          <a:bodyPr/>
          <a:lstStyle/>
          <a:p>
            <a:endParaRPr lang="en-US" dirty="0"/>
          </a:p>
        </p:txBody>
      </p:sp>
      <p:sp>
        <p:nvSpPr>
          <p:cNvPr id="3" name="Footer Placeholder 2"/>
          <p:cNvSpPr>
            <a:spLocks noGrp="1"/>
          </p:cNvSpPr>
          <p:nvPr>
            <p:ph type="ftr" sz="quarter" idx="11"/>
          </p:nvPr>
        </p:nvSpPr>
        <p:spPr>
          <a:xfrm>
            <a:off x="304800" y="6410848"/>
            <a:ext cx="60198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dirty="0" smtClean="0">
                <a:solidFill>
                  <a:schemeClr val="accent2"/>
                </a:solidFill>
              </a:rPr>
              <a:t>Disclaimer</a:t>
            </a:r>
            <a:endParaRPr lang="en-US" sz="4800" dirty="0">
              <a:solidFill>
                <a:schemeClr val="accent2"/>
              </a:solidFill>
            </a:endParaRPr>
          </a:p>
        </p:txBody>
      </p:sp>
      <p:sp>
        <p:nvSpPr>
          <p:cNvPr id="5" name="Content Placeholder 4"/>
          <p:cNvSpPr>
            <a:spLocks noGrp="1"/>
          </p:cNvSpPr>
          <p:nvPr>
            <p:ph idx="1"/>
          </p:nvPr>
        </p:nvSpPr>
        <p:spPr/>
        <p:txBody>
          <a:bodyPr/>
          <a:lstStyle/>
          <a:p>
            <a:pPr marL="0" indent="0" algn="ctr">
              <a:buNone/>
            </a:pPr>
            <a:r>
              <a:rPr lang="en-US" sz="2800" dirty="0" smtClean="0"/>
              <a:t>The information contained in these materials is intended as an informational report on legal developments of general interest. It is not intended to provide a complete analysis or discussion of each subject covered. Applicability to a particular situation depends upon an investigation of the specific facts and more exhaustive study of applicable law than can be provided in this format. </a:t>
            </a:r>
          </a:p>
          <a:p>
            <a:endParaRPr lang="en-US" dirty="0"/>
          </a:p>
        </p:txBody>
      </p:sp>
      <p:sp>
        <p:nvSpPr>
          <p:cNvPr id="3" name="Footer Placeholder 2"/>
          <p:cNvSpPr>
            <a:spLocks noGrp="1"/>
          </p:cNvSpPr>
          <p:nvPr>
            <p:ph type="ftr" sz="quarter" idx="11"/>
          </p:nvPr>
        </p:nvSpPr>
        <p:spPr>
          <a:xfrm>
            <a:off x="304800" y="6410848"/>
            <a:ext cx="5105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dirty="0" smtClean="0">
                <a:solidFill>
                  <a:schemeClr val="accent2"/>
                </a:solidFill>
              </a:rPr>
              <a:t>Speaker Information</a:t>
            </a:r>
            <a:endParaRPr lang="en-US" sz="4800" dirty="0">
              <a:solidFill>
                <a:schemeClr val="accent2"/>
              </a:solidFill>
            </a:endParaRPr>
          </a:p>
        </p:txBody>
      </p:sp>
      <p:sp>
        <p:nvSpPr>
          <p:cNvPr id="5" name="Content Placeholder 4"/>
          <p:cNvSpPr>
            <a:spLocks noGrp="1"/>
          </p:cNvSpPr>
          <p:nvPr>
            <p:ph idx="1"/>
          </p:nvPr>
        </p:nvSpPr>
        <p:spPr/>
        <p:txBody>
          <a:bodyPr/>
          <a:lstStyle/>
          <a:p>
            <a:pPr algn="ctr">
              <a:lnSpc>
                <a:spcPct val="100000"/>
              </a:lnSpc>
              <a:spcBef>
                <a:spcPts val="0"/>
              </a:spcBef>
              <a:buNone/>
            </a:pPr>
            <a:r>
              <a:rPr lang="en-US" dirty="0" smtClean="0"/>
              <a:t>Sacha Dyson</a:t>
            </a:r>
          </a:p>
          <a:p>
            <a:pPr algn="ctr">
              <a:lnSpc>
                <a:spcPct val="100000"/>
              </a:lnSpc>
              <a:spcBef>
                <a:spcPts val="0"/>
              </a:spcBef>
              <a:buNone/>
            </a:pPr>
            <a:r>
              <a:rPr lang="en-US" dirty="0" smtClean="0"/>
              <a:t>	Thompson, Sizemore, </a:t>
            </a:r>
          </a:p>
          <a:p>
            <a:pPr algn="ctr">
              <a:lnSpc>
                <a:spcPct val="100000"/>
              </a:lnSpc>
              <a:spcBef>
                <a:spcPts val="0"/>
              </a:spcBef>
              <a:buNone/>
            </a:pPr>
            <a:r>
              <a:rPr lang="en-US" dirty="0" smtClean="0"/>
              <a:t>	Gonzalez &amp; Hearing, P.A.</a:t>
            </a:r>
          </a:p>
          <a:p>
            <a:pPr lvl="1" algn="ctr">
              <a:buNone/>
            </a:pPr>
            <a:r>
              <a:rPr lang="en-US" dirty="0" smtClean="0">
                <a:hlinkClick r:id="rId2"/>
              </a:rPr>
              <a:t>sdyson@tsghlaw.com</a:t>
            </a:r>
            <a:endParaRPr lang="en-US" dirty="0" smtClean="0"/>
          </a:p>
          <a:p>
            <a:pPr lvl="1" algn="ctr">
              <a:buNone/>
            </a:pPr>
            <a:r>
              <a:rPr lang="en-US" dirty="0" smtClean="0"/>
              <a:t>(813) 273-0050</a:t>
            </a:r>
          </a:p>
          <a:p>
            <a:pPr>
              <a:buNone/>
            </a:pPr>
            <a:endParaRPr lang="en-US" dirty="0" smtClean="0"/>
          </a:p>
          <a:p>
            <a:endParaRPr lang="en-US" dirty="0"/>
          </a:p>
        </p:txBody>
      </p:sp>
      <p:sp>
        <p:nvSpPr>
          <p:cNvPr id="3" name="Footer Placeholder 2"/>
          <p:cNvSpPr>
            <a:spLocks noGrp="1"/>
          </p:cNvSpPr>
          <p:nvPr>
            <p:ph type="ftr" sz="quarter" idx="11"/>
          </p:nvPr>
        </p:nvSpPr>
        <p:spPr>
          <a:xfrm>
            <a:off x="304800" y="6410848"/>
            <a:ext cx="5105400" cy="365760"/>
          </a:xfrm>
        </p:spPr>
        <p:txBody>
          <a:bodyPr/>
          <a:lstStyle/>
          <a:p>
            <a:r>
              <a:rPr lang="en-US" smtClean="0"/>
              <a:t>© Thompson, Sizemore, Gonzalez &amp; Hearing, P.A., All Rights Reserved</a:t>
            </a:r>
            <a:endParaRPr lang="en-US" dirty="0"/>
          </a:p>
        </p:txBody>
      </p:sp>
      <p:pic>
        <p:nvPicPr>
          <p:cNvPr id="6" name="Picture 2" descr="http://bestlawyers.com/search/logos/8882_US.gif"/>
          <p:cNvPicPr>
            <a:picLocks noChangeAspect="1" noChangeArrowheads="1"/>
          </p:cNvPicPr>
          <p:nvPr/>
        </p:nvPicPr>
        <p:blipFill>
          <a:blip r:embed="rId3" cstate="print"/>
          <a:srcRect/>
          <a:stretch>
            <a:fillRect/>
          </a:stretch>
        </p:blipFill>
        <p:spPr bwMode="auto">
          <a:xfrm>
            <a:off x="2258696" y="4170233"/>
            <a:ext cx="4660267" cy="1467983"/>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r>
              <a:rPr lang="en-US" sz="2800" u="sng" dirty="0" smtClean="0">
                <a:solidFill>
                  <a:schemeClr val="accent2"/>
                </a:solidFill>
              </a:rPr>
              <a:t>Kelly v. Johnson</a:t>
            </a:r>
            <a:r>
              <a:rPr lang="en-US" sz="2800" dirty="0" smtClean="0">
                <a:solidFill>
                  <a:schemeClr val="accent2"/>
                </a:solidFill>
              </a:rPr>
              <a:t>, 425 U.S. 238 (1976)</a:t>
            </a:r>
          </a:p>
          <a:p>
            <a:pPr lvl="1"/>
            <a:r>
              <a:rPr lang="en-US" sz="2400" dirty="0" smtClean="0"/>
              <a:t>One of the first Supreme Court decisions to address privacy interests of public employees.</a:t>
            </a:r>
          </a:p>
          <a:p>
            <a:pPr lvl="1"/>
            <a:r>
              <a:rPr lang="en-US" sz="2400" dirty="0" smtClean="0"/>
              <a:t>Police officer challenged the dress code of police department, prohibiting men from having long hair.</a:t>
            </a:r>
          </a:p>
          <a:p>
            <a:pPr lvl="1"/>
            <a:r>
              <a:rPr lang="en-US" sz="2400" dirty="0" smtClean="0"/>
              <a:t>Court upheld the dress code as a reasonable restriction, but assumed, without deciding, that there was a protected liberty interest in matters of personal appearance.</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pPr lvl="1"/>
            <a:r>
              <a:rPr lang="en-US" sz="2800" dirty="0" smtClean="0">
                <a:solidFill>
                  <a:schemeClr val="accent2"/>
                </a:solidFill>
              </a:rPr>
              <a:t>Recognized the distinction of the government acting as an employer versus a sovereign</a:t>
            </a:r>
          </a:p>
          <a:p>
            <a:pPr lvl="2"/>
            <a:r>
              <a:rPr lang="en-US" sz="2400" dirty="0" smtClean="0"/>
              <a:t>Noting “the wide latitude accorded the government in the ‘dispatch of its own internal affairs’”</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pPr lvl="1"/>
            <a:r>
              <a:rPr lang="en-US" sz="2800" dirty="0">
                <a:solidFill>
                  <a:schemeClr val="accent2"/>
                </a:solidFill>
              </a:rPr>
              <a:t>The dissent justices argued (and would continue to argue) that there is no difference between the rights of public employees and those of the citizenry at large.</a:t>
            </a:r>
          </a:p>
          <a:p>
            <a:pPr lvl="2"/>
            <a:r>
              <a:rPr lang="en-US" sz="2400" dirty="0" smtClean="0"/>
              <a:t>A </a:t>
            </a:r>
            <a:r>
              <a:rPr lang="en-US" sz="2400" dirty="0"/>
              <a:t>view that repeatedly has been rejected by a majority of the Court</a:t>
            </a:r>
            <a:r>
              <a:rPr lang="en-US" sz="1800" dirty="0"/>
              <a:t>.</a:t>
            </a:r>
          </a:p>
          <a:p>
            <a:pPr lvl="1"/>
            <a:endParaRPr lang="en-US" dirty="0" smtClean="0"/>
          </a:p>
          <a:p>
            <a:endParaRPr lang="en-US" dirty="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Autofit/>
          </a:bodyPr>
          <a:lstStyle/>
          <a:p>
            <a:r>
              <a:rPr lang="en-US" sz="2800" u="sng" dirty="0" smtClean="0">
                <a:solidFill>
                  <a:schemeClr val="accent2"/>
                </a:solidFill>
              </a:rPr>
              <a:t>Whisenhunt v. Spadlin</a:t>
            </a:r>
            <a:r>
              <a:rPr lang="en-US" sz="2800" dirty="0" smtClean="0">
                <a:solidFill>
                  <a:schemeClr val="accent2"/>
                </a:solidFill>
              </a:rPr>
              <a:t>, 464 U.S. 965 (1983)</a:t>
            </a:r>
          </a:p>
          <a:p>
            <a:pPr lvl="1"/>
            <a:r>
              <a:rPr lang="en-US" sz="2400" dirty="0" smtClean="0"/>
              <a:t>The appeals court found no constitutional violation when two police officers were terminated for co-habitating and engaging in a consensual relationship.  </a:t>
            </a:r>
          </a:p>
          <a:p>
            <a:pPr lvl="1"/>
            <a:r>
              <a:rPr lang="en-US" sz="2400" dirty="0" smtClean="0"/>
              <a:t>The Court refused to review the decision.</a:t>
            </a:r>
          </a:p>
          <a:p>
            <a:pPr lvl="1"/>
            <a:r>
              <a:rPr lang="en-US" sz="2400" dirty="0" smtClean="0"/>
              <a:t>Several justices dissented, taking the opportunity to encourage the Court to define the privacy rights of public employees.</a:t>
            </a:r>
          </a:p>
        </p:txBody>
      </p:sp>
      <p:sp>
        <p:nvSpPr>
          <p:cNvPr id="3" name="Footer Placeholder 2"/>
          <p:cNvSpPr>
            <a:spLocks noGrp="1"/>
          </p:cNvSpPr>
          <p:nvPr>
            <p:ph type="ftr" sz="quarter" idx="11"/>
          </p:nvPr>
        </p:nvSpPr>
        <p:spPr>
          <a:xfrm>
            <a:off x="304800" y="6410848"/>
            <a:ext cx="5486400" cy="365760"/>
          </a:xfrm>
        </p:spPr>
        <p:txBody>
          <a:bodyPr/>
          <a:lstStyle/>
          <a:p>
            <a:r>
              <a:rPr lang="en-US" dirty="0"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r>
              <a:rPr lang="en-US" sz="2800" dirty="0" smtClean="0">
                <a:solidFill>
                  <a:schemeClr val="accent2"/>
                </a:solidFill>
              </a:rPr>
              <a:t>Four years later, the Court took up the invitation to address the contours of a public employee’s privacy rights in </a:t>
            </a:r>
            <a:r>
              <a:rPr lang="en-US" sz="2800" u="sng" dirty="0" smtClean="0">
                <a:solidFill>
                  <a:schemeClr val="accent2"/>
                </a:solidFill>
              </a:rPr>
              <a:t>O’Connor v. Ortega</a:t>
            </a:r>
            <a:r>
              <a:rPr lang="en-US" sz="2800" dirty="0" smtClean="0">
                <a:solidFill>
                  <a:schemeClr val="accent2"/>
                </a:solidFill>
              </a:rPr>
              <a:t>.</a:t>
            </a:r>
          </a:p>
          <a:p>
            <a:r>
              <a:rPr lang="en-US" sz="2800" dirty="0" smtClean="0"/>
              <a:t>The result, however, was less certainty regarding the constitutional rights of public employees.</a:t>
            </a:r>
          </a:p>
          <a:p>
            <a:pPr lvl="1"/>
            <a:endParaRPr lang="en-US" dirty="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pPr lvl="0"/>
            <a:r>
              <a:rPr lang="en-US" sz="2800" u="sng" dirty="0" smtClean="0">
                <a:solidFill>
                  <a:schemeClr val="accent2"/>
                </a:solidFill>
              </a:rPr>
              <a:t>O’Connor v. Ortega</a:t>
            </a:r>
            <a:r>
              <a:rPr lang="en-US" sz="2800" dirty="0" smtClean="0">
                <a:solidFill>
                  <a:schemeClr val="accent2"/>
                </a:solidFill>
              </a:rPr>
              <a:t>, 480 U.S. 709 (1987)</a:t>
            </a:r>
          </a:p>
          <a:p>
            <a:pPr lvl="1"/>
            <a:r>
              <a:rPr lang="en-US" sz="2400" dirty="0" smtClean="0"/>
              <a:t>This case involved the search of an employee’s office, desk, and filing cabinets as part of a workplace investigation or for a noninvestigative reason to secure the state’s property.</a:t>
            </a:r>
          </a:p>
          <a:p>
            <a:pPr lvl="1"/>
            <a:r>
              <a:rPr lang="en-US" sz="2400" dirty="0" smtClean="0"/>
              <a:t>5-4 decision that the search did not violate the Fourth Amendment</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pPr lvl="1"/>
            <a:r>
              <a:rPr lang="en-US" sz="2400" dirty="0" smtClean="0">
                <a:solidFill>
                  <a:schemeClr val="accent2"/>
                </a:solidFill>
              </a:rPr>
              <a:t>Limited to instances where the search was for a work-related reason or as part of a workplace investigation</a:t>
            </a:r>
          </a:p>
          <a:p>
            <a:pPr lvl="1"/>
            <a:r>
              <a:rPr lang="en-US" sz="2400" dirty="0" smtClean="0"/>
              <a:t>No majority consensus on the standard to be employed</a:t>
            </a:r>
          </a:p>
          <a:p>
            <a:pPr lvl="1"/>
            <a:endParaRPr lang="en-US" dirty="0" smtClean="0"/>
          </a:p>
          <a:p>
            <a:endParaRPr lang="en-US" dirty="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Agenda</a:t>
            </a:r>
            <a:endParaRPr lang="en-US" sz="4800" dirty="0"/>
          </a:p>
        </p:txBody>
      </p:sp>
      <p:sp>
        <p:nvSpPr>
          <p:cNvPr id="3" name="Content Placeholder 2"/>
          <p:cNvSpPr>
            <a:spLocks noGrp="1"/>
          </p:cNvSpPr>
          <p:nvPr>
            <p:ph idx="1"/>
          </p:nvPr>
        </p:nvSpPr>
        <p:spPr/>
        <p:txBody>
          <a:bodyPr>
            <a:noAutofit/>
          </a:bodyPr>
          <a:lstStyle/>
          <a:p>
            <a:pPr>
              <a:lnSpc>
                <a:spcPct val="114000"/>
              </a:lnSpc>
            </a:pPr>
            <a:r>
              <a:rPr lang="en-US" sz="2800" dirty="0" smtClean="0">
                <a:solidFill>
                  <a:schemeClr val="accent2"/>
                </a:solidFill>
              </a:rPr>
              <a:t>Concept of Privacy </a:t>
            </a:r>
          </a:p>
          <a:p>
            <a:pPr>
              <a:lnSpc>
                <a:spcPct val="114000"/>
              </a:lnSpc>
            </a:pPr>
            <a:r>
              <a:rPr lang="en-US" sz="2800" dirty="0" smtClean="0"/>
              <a:t>Privacy Rights of Public Employees</a:t>
            </a:r>
          </a:p>
          <a:p>
            <a:pPr>
              <a:lnSpc>
                <a:spcPct val="114000"/>
              </a:lnSpc>
            </a:pPr>
            <a:r>
              <a:rPr lang="en-US" sz="2800" dirty="0" smtClean="0">
                <a:solidFill>
                  <a:schemeClr val="accent2"/>
                </a:solidFill>
              </a:rPr>
              <a:t>A Look at Specific Privacy Interests</a:t>
            </a:r>
          </a:p>
          <a:p>
            <a:pPr>
              <a:lnSpc>
                <a:spcPct val="114000"/>
              </a:lnSpc>
            </a:pPr>
            <a:r>
              <a:rPr lang="en-US" sz="2800" dirty="0" smtClean="0"/>
              <a:t>Application of These Principles to Hypothetical Scenarios</a:t>
            </a:r>
          </a:p>
          <a:p>
            <a:pPr>
              <a:lnSpc>
                <a:spcPct val="114000"/>
              </a:lnSpc>
            </a:pPr>
            <a:r>
              <a:rPr lang="en-US" sz="2800" dirty="0" smtClean="0">
                <a:solidFill>
                  <a:schemeClr val="accent2"/>
                </a:solidFill>
              </a:rPr>
              <a:t>Best Practices for Public Employers</a:t>
            </a:r>
            <a:endParaRPr lang="en-US" sz="2800" dirty="0">
              <a:solidFill>
                <a:schemeClr val="accent2"/>
              </a:solidFill>
            </a:endParaRPr>
          </a:p>
        </p:txBody>
      </p:sp>
      <p:sp>
        <p:nvSpPr>
          <p:cNvPr id="4" name="Footer Placeholder 3"/>
          <p:cNvSpPr>
            <a:spLocks noGrp="1"/>
          </p:cNvSpPr>
          <p:nvPr>
            <p:ph type="ftr" sz="quarter" idx="11"/>
          </p:nvPr>
        </p:nvSpPr>
        <p:spPr>
          <a:xfrm>
            <a:off x="304800" y="6410848"/>
            <a:ext cx="5334000" cy="365760"/>
          </a:xfrm>
        </p:spPr>
        <p:txBody>
          <a:bodyPr/>
          <a:lstStyle/>
          <a:p>
            <a:r>
              <a:rPr lang="en-US" dirty="0"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r>
              <a:rPr lang="en-US" sz="2800" dirty="0" smtClean="0">
                <a:solidFill>
                  <a:schemeClr val="accent2"/>
                </a:solidFill>
              </a:rPr>
              <a:t>Areas of agreement by a majority of justices:</a:t>
            </a:r>
          </a:p>
          <a:p>
            <a:pPr lvl="1"/>
            <a:r>
              <a:rPr lang="en-US" sz="2400" dirty="0" smtClean="0"/>
              <a:t>Fourth Amendment may apply to searches and seizures of an employee’s property in the public workplace.</a:t>
            </a:r>
          </a:p>
          <a:p>
            <a:pPr lvl="1"/>
            <a:r>
              <a:rPr lang="en-US" sz="2400" dirty="0" smtClean="0"/>
              <a:t>Public employees can have a reasonable expectation of privacy in the public workplace.</a:t>
            </a:r>
          </a:p>
          <a:p>
            <a:pPr lvl="2"/>
            <a:r>
              <a:rPr lang="en-US" sz="2200" dirty="0" smtClean="0"/>
              <a:t>This expectation turns on the nature of the search.</a:t>
            </a:r>
          </a:p>
          <a:p>
            <a:pPr lvl="2"/>
            <a:r>
              <a:rPr lang="en-US" sz="2200" dirty="0" smtClean="0"/>
              <a:t>Certain operational realities may reduce the expectation of privacy.</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r>
              <a:rPr lang="en-US" sz="2600" dirty="0" smtClean="0">
                <a:solidFill>
                  <a:schemeClr val="accent2"/>
                </a:solidFill>
              </a:rPr>
              <a:t>There is a difference when the government acts as an employer as opposed to as a sovereign.</a:t>
            </a:r>
          </a:p>
          <a:p>
            <a:r>
              <a:rPr lang="en-US" sz="2600" dirty="0" smtClean="0"/>
              <a:t>A warrant is not required nor is the employer required to establish probable cause to enter an employee’s office or search his/her effects for a work-related purpose.</a:t>
            </a:r>
          </a:p>
          <a:p>
            <a:pPr lvl="2"/>
            <a:endParaRPr lang="en-US" dirty="0" smtClean="0"/>
          </a:p>
          <a:p>
            <a:pPr lvl="1"/>
            <a:endParaRPr lang="en-US" dirty="0" smtClean="0"/>
          </a:p>
          <a:p>
            <a:pPr lvl="1"/>
            <a:endParaRPr lang="en-US" dirty="0" smtClean="0"/>
          </a:p>
          <a:p>
            <a:endParaRPr lang="en-US" dirty="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Autofit/>
          </a:bodyPr>
          <a:lstStyle/>
          <a:p>
            <a:r>
              <a:rPr lang="en-US" sz="3000" dirty="0" smtClean="0">
                <a:solidFill>
                  <a:schemeClr val="accent2"/>
                </a:solidFill>
              </a:rPr>
              <a:t>Plurality’s framework:</a:t>
            </a:r>
          </a:p>
          <a:p>
            <a:pPr lvl="1"/>
            <a:r>
              <a:rPr lang="en-US" sz="2600" dirty="0" smtClean="0"/>
              <a:t>Whether the employee had a reasonable expectation of privacy in the area to be searched;</a:t>
            </a:r>
          </a:p>
          <a:p>
            <a:pPr lvl="1"/>
            <a:r>
              <a:rPr lang="en-US" sz="2600" dirty="0" smtClean="0"/>
              <a:t>Whether the search was reasonable under the circumstances after considering:</a:t>
            </a:r>
          </a:p>
          <a:p>
            <a:pPr lvl="2"/>
            <a:endParaRPr lang="en-US" sz="2000"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Autofit/>
          </a:bodyPr>
          <a:lstStyle/>
          <a:p>
            <a:r>
              <a:rPr lang="en-US" sz="2800" dirty="0">
                <a:solidFill>
                  <a:schemeClr val="accent2"/>
                </a:solidFill>
              </a:rPr>
              <a:t>Whether the action was justified at its inception</a:t>
            </a:r>
          </a:p>
          <a:p>
            <a:pPr lvl="2"/>
            <a:r>
              <a:rPr lang="en-US" sz="2400" dirty="0"/>
              <a:t>A reasonable belief that the search will yield evidence of misconduct or is necessary for a work-related purpose</a:t>
            </a:r>
          </a:p>
          <a:p>
            <a:r>
              <a:rPr lang="en-US" sz="2800" dirty="0" smtClean="0">
                <a:solidFill>
                  <a:schemeClr val="accent2"/>
                </a:solidFill>
              </a:rPr>
              <a:t>Whether the search conducted was reasonably related in scope to the reason for the search</a:t>
            </a:r>
          </a:p>
          <a:p>
            <a:pPr lvl="2"/>
            <a:r>
              <a:rPr lang="en-US" sz="2400" dirty="0" smtClean="0"/>
              <a:t>The measures taken are reasonably related to the objective of the search and not excessively intrusive</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pPr lvl="0"/>
            <a:r>
              <a:rPr lang="en-US" sz="2800" u="sng" dirty="0" smtClean="0">
                <a:solidFill>
                  <a:schemeClr val="accent2"/>
                </a:solidFill>
              </a:rPr>
              <a:t>O’Connor v. Ortega</a:t>
            </a:r>
            <a:r>
              <a:rPr lang="en-US" sz="2800" dirty="0" smtClean="0">
                <a:solidFill>
                  <a:schemeClr val="accent2"/>
                </a:solidFill>
              </a:rPr>
              <a:t>, 480 U.S. 709 (1987)</a:t>
            </a:r>
          </a:p>
          <a:p>
            <a:pPr lvl="1"/>
            <a:r>
              <a:rPr lang="en-US" sz="2400" dirty="0" smtClean="0"/>
              <a:t>The plurality’s standard requires a determination on a case-by-case basis.</a:t>
            </a:r>
          </a:p>
          <a:p>
            <a:pPr lvl="1"/>
            <a:r>
              <a:rPr lang="en-US" sz="2400" dirty="0" smtClean="0"/>
              <a:t>The plurality recognized that a public employee’s expectation of privacy can be reduced by the actual practices and procedures of the office or by valid regulation or policy.</a:t>
            </a:r>
          </a:p>
          <a:p>
            <a:pPr lvl="2"/>
            <a:r>
              <a:rPr lang="en-US" sz="2200" dirty="0" smtClean="0"/>
              <a:t>It noted that “some government offices may be so open to fellow employees or the public that no expectation of privacy is reasonable.”</a:t>
            </a:r>
            <a:endParaRPr lang="en-US" sz="2200" dirty="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pPr lvl="0"/>
            <a:r>
              <a:rPr lang="en-US" sz="2800" u="sng" dirty="0" smtClean="0">
                <a:solidFill>
                  <a:schemeClr val="accent2"/>
                </a:solidFill>
              </a:rPr>
              <a:t>O’Connor v. Ortega</a:t>
            </a:r>
            <a:r>
              <a:rPr lang="en-US" sz="2800" dirty="0" smtClean="0">
                <a:solidFill>
                  <a:schemeClr val="accent2"/>
                </a:solidFill>
              </a:rPr>
              <a:t>, 480 U.S. 709 (1987)</a:t>
            </a:r>
          </a:p>
          <a:p>
            <a:pPr lvl="1"/>
            <a:r>
              <a:rPr lang="en-US" sz="2400" dirty="0" smtClean="0"/>
              <a:t>Plurality found a reasonable expectation of privacy in this case because:</a:t>
            </a:r>
          </a:p>
          <a:p>
            <a:pPr lvl="2"/>
            <a:r>
              <a:rPr lang="en-US" sz="2000" dirty="0" smtClean="0"/>
              <a:t>Employee did not share his office with other employees</a:t>
            </a:r>
          </a:p>
          <a:p>
            <a:pPr lvl="2"/>
            <a:r>
              <a:rPr lang="en-US" sz="2000" dirty="0" smtClean="0"/>
              <a:t>He had occupied the office for 17 years</a:t>
            </a:r>
          </a:p>
          <a:p>
            <a:pPr lvl="2"/>
            <a:r>
              <a:rPr lang="en-US" sz="2000" dirty="0" smtClean="0"/>
              <a:t>He kept personal effects in the office</a:t>
            </a:r>
          </a:p>
          <a:p>
            <a:pPr lvl="2"/>
            <a:r>
              <a:rPr lang="en-US" sz="2000" dirty="0"/>
              <a:t>No policy discouraging the storage of personal effects or reducing the expectation of privacy</a:t>
            </a:r>
          </a:p>
          <a:p>
            <a:pPr lvl="2"/>
            <a:endParaRPr lang="en-US" sz="2000"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pPr lvl="1"/>
            <a:r>
              <a:rPr lang="en-US" sz="2400" dirty="0" smtClean="0">
                <a:solidFill>
                  <a:schemeClr val="accent2"/>
                </a:solidFill>
              </a:rPr>
              <a:t>It noted that the absence of a policy does not create an expectation of privacy where it does not otherwise exist.</a:t>
            </a:r>
          </a:p>
          <a:p>
            <a:pPr lvl="1"/>
            <a:r>
              <a:rPr lang="en-US" sz="2400" dirty="0" smtClean="0"/>
              <a:t>It further explained that a public employee’s privacy interest is far less than those found in a citizen’s home.  </a:t>
            </a:r>
          </a:p>
          <a:p>
            <a:pPr lvl="1"/>
            <a:endParaRPr lang="en-US" dirty="0" smtClean="0"/>
          </a:p>
          <a:p>
            <a:pPr lvl="2"/>
            <a:endParaRPr lang="en-US" dirty="0" smtClean="0"/>
          </a:p>
          <a:p>
            <a:pPr lvl="2"/>
            <a:endParaRPr lang="en-US"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a:xfrm>
            <a:off x="685800" y="2227016"/>
            <a:ext cx="7772400" cy="4050792"/>
          </a:xfrm>
        </p:spPr>
        <p:txBody>
          <a:bodyPr>
            <a:normAutofit/>
          </a:bodyPr>
          <a:lstStyle/>
          <a:p>
            <a:pPr marL="274320" lvl="1" indent="0">
              <a:buNone/>
            </a:pPr>
            <a:r>
              <a:rPr lang="en-US" sz="3200" dirty="0" smtClean="0">
                <a:solidFill>
                  <a:schemeClr val="accent2"/>
                </a:solidFill>
              </a:rPr>
              <a:t>“Government offices are provided to employees for the sole purpose of facilitating the work of an agency. The employee may avoid exposing personal belongings at work by simply leaving them at home.”  </a:t>
            </a:r>
            <a:r>
              <a:rPr lang="en-US" sz="3200" u="sng" dirty="0" smtClean="0">
                <a:solidFill>
                  <a:schemeClr val="accent2"/>
                </a:solidFill>
              </a:rPr>
              <a:t>Id.</a:t>
            </a:r>
            <a:endParaRPr lang="en-US" sz="3200" dirty="0" smtClean="0">
              <a:solidFill>
                <a:schemeClr val="accent2"/>
              </a:solidFill>
            </a:endParaRPr>
          </a:p>
          <a:p>
            <a:pPr lvl="2"/>
            <a:endParaRPr lang="en-US" dirty="0" smtClean="0"/>
          </a:p>
          <a:p>
            <a:pPr lvl="2"/>
            <a:endParaRPr lang="en-US"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pPr lvl="0"/>
            <a:r>
              <a:rPr lang="en-US" sz="2800" u="sng" dirty="0" smtClean="0">
                <a:solidFill>
                  <a:schemeClr val="accent2"/>
                </a:solidFill>
              </a:rPr>
              <a:t>O’Connor v. Ortega</a:t>
            </a:r>
            <a:r>
              <a:rPr lang="en-US" sz="2800" dirty="0" smtClean="0">
                <a:solidFill>
                  <a:schemeClr val="accent2"/>
                </a:solidFill>
              </a:rPr>
              <a:t>, 480 U.S. 709 (1987)</a:t>
            </a:r>
          </a:p>
          <a:p>
            <a:pPr lvl="1"/>
            <a:r>
              <a:rPr lang="en-US" sz="2400" dirty="0" smtClean="0"/>
              <a:t>Justice Scalia’s framework:</a:t>
            </a:r>
          </a:p>
          <a:p>
            <a:pPr lvl="2"/>
            <a:r>
              <a:rPr lang="en-US" sz="2000" dirty="0" smtClean="0"/>
              <a:t>A public employee’s office and effects are subject to protection under the Fourth Amendment unless the office is so exposed to the public to undermine any reasonable expectation of privacy.</a:t>
            </a:r>
          </a:p>
          <a:p>
            <a:pPr lvl="2"/>
            <a:r>
              <a:rPr lang="en-US" sz="2000" dirty="0" smtClean="0"/>
              <a:t>If the purpose is to retrieve work-related materials or investigate violations of workplace rules, then it is reasonable and there is no violation of the Fourth Amendment.</a:t>
            </a:r>
          </a:p>
          <a:p>
            <a:pPr lvl="1"/>
            <a:r>
              <a:rPr lang="en-US" sz="2400" dirty="0" smtClean="0">
                <a:solidFill>
                  <a:schemeClr val="accent2"/>
                </a:solidFill>
              </a:rPr>
              <a:t>He favors a bright-line standard for searches of employee’s property.</a:t>
            </a:r>
          </a:p>
          <a:p>
            <a:pPr lvl="2"/>
            <a:endParaRPr lang="en-US" dirty="0" smtClean="0"/>
          </a:p>
          <a:p>
            <a:pPr lvl="1"/>
            <a:endParaRPr lang="en-US" dirty="0" smtClean="0"/>
          </a:p>
          <a:p>
            <a:pPr lvl="1"/>
            <a:endParaRPr lang="en-US" dirty="0" smtClean="0"/>
          </a:p>
          <a:p>
            <a:pPr lvl="1"/>
            <a:endParaRPr lang="en-US" dirty="0" smtClean="0"/>
          </a:p>
          <a:p>
            <a:pPr lvl="2"/>
            <a:endParaRPr lang="en-US" dirty="0" smtClean="0"/>
          </a:p>
          <a:p>
            <a:pPr lvl="2"/>
            <a:endParaRPr lang="en-US" dirty="0" smtClean="0"/>
          </a:p>
          <a:p>
            <a:pPr lvl="1"/>
            <a:endParaRPr lang="en-US" dirty="0" smtClean="0"/>
          </a:p>
          <a:p>
            <a:pPr lvl="1"/>
            <a:endParaRPr lang="en-US" dirty="0" smtClean="0"/>
          </a:p>
          <a:p>
            <a:endParaRPr lang="en-US" dirty="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pPr lvl="0"/>
            <a:r>
              <a:rPr lang="en-US" sz="2800" u="sng" dirty="0" smtClean="0">
                <a:solidFill>
                  <a:schemeClr val="accent2"/>
                </a:solidFill>
              </a:rPr>
              <a:t>O’Connor v. Ortega</a:t>
            </a:r>
            <a:r>
              <a:rPr lang="en-US" sz="2800" dirty="0" smtClean="0">
                <a:solidFill>
                  <a:schemeClr val="accent2"/>
                </a:solidFill>
              </a:rPr>
              <a:t>, 480 U.S. 709 (1987)</a:t>
            </a:r>
          </a:p>
          <a:p>
            <a:pPr lvl="1"/>
            <a:r>
              <a:rPr lang="en-US" sz="2400" dirty="0" smtClean="0"/>
              <a:t>Dissent’s framework:</a:t>
            </a:r>
          </a:p>
          <a:p>
            <a:pPr lvl="2"/>
            <a:r>
              <a:rPr lang="en-US" sz="2000" dirty="0" smtClean="0"/>
              <a:t>It would require a warrant and probable cause to search an employee’s property, including his or her office, desk, or filing cabinets.</a:t>
            </a:r>
          </a:p>
          <a:p>
            <a:pPr lvl="1"/>
            <a:r>
              <a:rPr lang="en-US" sz="2400" dirty="0" smtClean="0"/>
              <a:t>It opined that this area needs to be further explored before the Court waives the warrant and probable cause requirements for workplace searches and seizures.</a:t>
            </a:r>
          </a:p>
          <a:p>
            <a:pPr lvl="2"/>
            <a:endParaRPr lang="en-US" dirty="0" smtClean="0"/>
          </a:p>
          <a:p>
            <a:pPr lvl="2"/>
            <a:endParaRPr lang="en-US" dirty="0" smtClean="0"/>
          </a:p>
          <a:p>
            <a:pPr lvl="1"/>
            <a:endParaRPr lang="en-US" dirty="0" smtClean="0"/>
          </a:p>
          <a:p>
            <a:pPr lvl="1"/>
            <a:endParaRPr lang="en-US" dirty="0" smtClean="0"/>
          </a:p>
          <a:p>
            <a:endParaRPr lang="en-US" dirty="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Concept of Privacy</a:t>
            </a:r>
            <a:endParaRPr lang="en-US" dirty="0"/>
          </a:p>
        </p:txBody>
      </p:sp>
      <p:sp>
        <p:nvSpPr>
          <p:cNvPr id="2" name="Subtitle 1"/>
          <p:cNvSpPr>
            <a:spLocks noGrp="1"/>
          </p:cNvSpPr>
          <p:nvPr>
            <p:ph type="subTitle" idx="1"/>
          </p:nvPr>
        </p:nvSpPr>
        <p:spPr/>
        <p:txBody>
          <a:bodyPr/>
          <a:lstStyle/>
          <a:p>
            <a:endParaRPr lang="en-US" dirty="0"/>
          </a:p>
        </p:txBody>
      </p:sp>
      <p:sp>
        <p:nvSpPr>
          <p:cNvPr id="3" name="Footer Placeholder 2"/>
          <p:cNvSpPr>
            <a:spLocks noGrp="1"/>
          </p:cNvSpPr>
          <p:nvPr>
            <p:ph type="ftr" sz="quarter" idx="11"/>
          </p:nvPr>
        </p:nvSpPr>
        <p:spPr>
          <a:xfrm>
            <a:off x="304800" y="6410848"/>
            <a:ext cx="6477000" cy="365760"/>
          </a:xfrm>
        </p:spPr>
        <p:txBody>
          <a:bodyPr/>
          <a:lstStyle/>
          <a:p>
            <a:r>
              <a:rPr lang="en-US" dirty="0"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lnSpcReduction="10000"/>
          </a:bodyPr>
          <a:lstStyle/>
          <a:p>
            <a:pPr lvl="0"/>
            <a:r>
              <a:rPr lang="en-US" sz="2800" u="sng" dirty="0" smtClean="0">
                <a:solidFill>
                  <a:schemeClr val="accent2"/>
                </a:solidFill>
              </a:rPr>
              <a:t>National Treasury Employees Union v. Von Raab</a:t>
            </a:r>
            <a:r>
              <a:rPr lang="en-US" sz="2800" dirty="0" smtClean="0">
                <a:solidFill>
                  <a:schemeClr val="accent2"/>
                </a:solidFill>
              </a:rPr>
              <a:t>, 489 U.S. 656 (1989)</a:t>
            </a:r>
          </a:p>
          <a:p>
            <a:pPr lvl="1"/>
            <a:r>
              <a:rPr lang="en-US" sz="2400" dirty="0" smtClean="0"/>
              <a:t>The union challenged a public employer’s decision to require drug testing of employees for hiring and promotion to certain positions.</a:t>
            </a:r>
          </a:p>
          <a:p>
            <a:pPr lvl="2"/>
            <a:r>
              <a:rPr lang="en-US" sz="2000" dirty="0" smtClean="0"/>
              <a:t>Customs Service required drug testing for employees involved in drug interdiction, responsible for a firearm, or handling classified material.</a:t>
            </a:r>
          </a:p>
          <a:p>
            <a:pPr lvl="1"/>
            <a:r>
              <a:rPr lang="en-US" sz="2400" dirty="0" smtClean="0"/>
              <a:t>Another 5-4 decision, but no plurality opinion.</a:t>
            </a:r>
          </a:p>
          <a:p>
            <a:pPr lvl="1"/>
            <a:r>
              <a:rPr lang="en-US" sz="2400" dirty="0" smtClean="0"/>
              <a:t>The Court balanced the employee’s privacy rights against the need for the governmental intrusion of the employee’s body.</a:t>
            </a:r>
          </a:p>
          <a:p>
            <a:pPr lvl="1"/>
            <a:endParaRPr lang="en-US" dirty="0" smtClean="0"/>
          </a:p>
          <a:p>
            <a:pPr lvl="2"/>
            <a:endParaRPr lang="en-US" dirty="0" smtClean="0"/>
          </a:p>
          <a:p>
            <a:pPr lvl="2"/>
            <a:endParaRPr lang="en-US" dirty="0" smtClean="0"/>
          </a:p>
          <a:p>
            <a:pPr lvl="1"/>
            <a:endParaRPr lang="en-US" dirty="0" smtClean="0"/>
          </a:p>
          <a:p>
            <a:pPr lvl="1"/>
            <a:endParaRPr lang="en-US" dirty="0" smtClean="0"/>
          </a:p>
          <a:p>
            <a:endParaRPr lang="en-US" dirty="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r>
              <a:rPr lang="en-US" sz="2800" dirty="0" smtClean="0">
                <a:solidFill>
                  <a:schemeClr val="accent2"/>
                </a:solidFill>
              </a:rPr>
              <a:t>The Court found that the need for the intrusion was compelling for employees responsible for a firearm or involved in drug interdiction.</a:t>
            </a:r>
          </a:p>
          <a:p>
            <a:pPr lvl="1"/>
            <a:r>
              <a:rPr lang="en-US" sz="2400" dirty="0" smtClean="0"/>
              <a:t>No requirement for a warrant or individualized suspicion in these instances even though the urine test was a search under the Fourth Amendment</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pPr lvl="1"/>
            <a:r>
              <a:rPr lang="en-US" sz="2400" dirty="0" smtClean="0"/>
              <a:t>It remanded for further development of the record regarding the employees with access to classified material to determine whether the program was limited to those likely to have access to this type of information.</a:t>
            </a:r>
          </a:p>
          <a:p>
            <a:r>
              <a:rPr lang="en-US" sz="2800" dirty="0" smtClean="0">
                <a:solidFill>
                  <a:schemeClr val="accent2"/>
                </a:solidFill>
              </a:rPr>
              <a:t>The Court observed that “it is plain that certain forms of public employment may diminish privacy expectations even with respect to such personal searches.”</a:t>
            </a:r>
          </a:p>
          <a:p>
            <a:pPr lvl="2"/>
            <a:endParaRPr lang="en-US"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Autofit/>
          </a:bodyPr>
          <a:lstStyle/>
          <a:p>
            <a:pPr lvl="0"/>
            <a:r>
              <a:rPr lang="en-US" sz="2800" u="sng" dirty="0" smtClean="0">
                <a:solidFill>
                  <a:schemeClr val="accent2"/>
                </a:solidFill>
              </a:rPr>
              <a:t>National Treasury Employees Union v. Von </a:t>
            </a:r>
            <a:r>
              <a:rPr lang="en-US" sz="2800" u="sng" dirty="0" err="1" smtClean="0">
                <a:solidFill>
                  <a:schemeClr val="accent2"/>
                </a:solidFill>
              </a:rPr>
              <a:t>Raab</a:t>
            </a:r>
            <a:r>
              <a:rPr lang="en-US" sz="2800" dirty="0" smtClean="0">
                <a:solidFill>
                  <a:schemeClr val="accent2"/>
                </a:solidFill>
              </a:rPr>
              <a:t>, 489 U.S. 656 (1989)</a:t>
            </a:r>
          </a:p>
          <a:p>
            <a:pPr lvl="1"/>
            <a:r>
              <a:rPr lang="en-US" sz="2400" dirty="0" smtClean="0"/>
              <a:t>Justices Marshall and Brennan continued to dissent, asserting that a warrant and probable cause are required.</a:t>
            </a:r>
          </a:p>
          <a:p>
            <a:pPr lvl="1"/>
            <a:r>
              <a:rPr lang="en-US" sz="2400" dirty="0" smtClean="0"/>
              <a:t>Justice Scalia also dissented, but for a different reason.</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Autofit/>
          </a:bodyPr>
          <a:lstStyle/>
          <a:p>
            <a:r>
              <a:rPr lang="en-US" sz="2400" dirty="0" smtClean="0">
                <a:solidFill>
                  <a:schemeClr val="accent2"/>
                </a:solidFill>
              </a:rPr>
              <a:t>He would require evidence of a compelling government need when the search involves a bodily function.  </a:t>
            </a:r>
          </a:p>
          <a:p>
            <a:pPr lvl="1"/>
            <a:r>
              <a:rPr lang="en-US" sz="2200" dirty="0" smtClean="0"/>
              <a:t>Evidence of frequency of drug use for these employees or a connection between the drug use and harm to the public.</a:t>
            </a:r>
          </a:p>
        </p:txBody>
      </p:sp>
      <p:sp>
        <p:nvSpPr>
          <p:cNvPr id="3" name="Footer Placeholder 2"/>
          <p:cNvSpPr>
            <a:spLocks noGrp="1"/>
          </p:cNvSpPr>
          <p:nvPr>
            <p:ph type="ftr" sz="quarter" idx="11"/>
          </p:nvPr>
        </p:nvSpPr>
        <p:spPr>
          <a:xfrm>
            <a:off x="304800" y="6410848"/>
            <a:ext cx="5486400" cy="365760"/>
          </a:xfrm>
        </p:spPr>
        <p:txBody>
          <a:bodyPr/>
          <a:lstStyle/>
          <a:p>
            <a:r>
              <a:rPr lang="en-US" dirty="0"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Autofit/>
          </a:bodyPr>
          <a:lstStyle/>
          <a:p>
            <a:r>
              <a:rPr lang="en-US" sz="2400" dirty="0" smtClean="0">
                <a:solidFill>
                  <a:schemeClr val="accent2"/>
                </a:solidFill>
              </a:rPr>
              <a:t>“I think it obvious that it is a type of search particularly destructive of privacy and offensive to personal dignity.”</a:t>
            </a:r>
          </a:p>
          <a:p>
            <a:r>
              <a:rPr lang="en-US" sz="2400" dirty="0" smtClean="0"/>
              <a:t>Purpose of this policy was to make an example of the employees in the war on drugs and did not justify the search.  </a:t>
            </a:r>
          </a:p>
        </p:txBody>
      </p:sp>
      <p:sp>
        <p:nvSpPr>
          <p:cNvPr id="3" name="Footer Placeholder 2"/>
          <p:cNvSpPr>
            <a:spLocks noGrp="1"/>
          </p:cNvSpPr>
          <p:nvPr>
            <p:ph type="ftr" sz="quarter" idx="11"/>
          </p:nvPr>
        </p:nvSpPr>
        <p:spPr>
          <a:xfrm>
            <a:off x="304800" y="6410848"/>
            <a:ext cx="5486400" cy="365760"/>
          </a:xfrm>
        </p:spPr>
        <p:txBody>
          <a:bodyPr/>
          <a:lstStyle/>
          <a:p>
            <a:r>
              <a:rPr lang="en-US" dirty="0"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Autofit/>
          </a:bodyPr>
          <a:lstStyle/>
          <a:p>
            <a:r>
              <a:rPr lang="en-US" sz="2400" u="sng" dirty="0" smtClean="0">
                <a:solidFill>
                  <a:schemeClr val="accent2"/>
                </a:solidFill>
              </a:rPr>
              <a:t>Chandler v. Miller</a:t>
            </a:r>
            <a:r>
              <a:rPr lang="en-US" sz="2400" dirty="0" smtClean="0">
                <a:solidFill>
                  <a:schemeClr val="accent2"/>
                </a:solidFill>
              </a:rPr>
              <a:t>, 520 U.S. 305 (1997)</a:t>
            </a:r>
          </a:p>
          <a:p>
            <a:pPr lvl="1"/>
            <a:r>
              <a:rPr lang="en-US" sz="2400" dirty="0" smtClean="0"/>
              <a:t>The Court rejected mandatory drug testing for candidates for public office, finding it was not reasonable under the Fourth Amendment.</a:t>
            </a:r>
          </a:p>
          <a:p>
            <a:pPr lvl="1"/>
            <a:r>
              <a:rPr lang="en-US" sz="2400" dirty="0" smtClean="0"/>
              <a:t>“Our precedents establish that the proffered special need for drug testing must be substantial—important enough to override the individual's acknowledged privacy interest, sufficiently vital to suppress the Fourth Amendment's normal requirement of individualized suspicion.” </a:t>
            </a:r>
          </a:p>
        </p:txBody>
      </p:sp>
      <p:sp>
        <p:nvSpPr>
          <p:cNvPr id="3" name="Footer Placeholder 2"/>
          <p:cNvSpPr>
            <a:spLocks noGrp="1"/>
          </p:cNvSpPr>
          <p:nvPr>
            <p:ph type="ftr" sz="quarter" idx="11"/>
          </p:nvPr>
        </p:nvSpPr>
        <p:spPr>
          <a:xfrm>
            <a:off x="304800" y="6410848"/>
            <a:ext cx="5486400" cy="365760"/>
          </a:xfrm>
        </p:spPr>
        <p:txBody>
          <a:bodyPr/>
          <a:lstStyle/>
          <a:p>
            <a:r>
              <a:rPr lang="en-US" dirty="0"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r>
              <a:rPr lang="en-US" sz="2600" dirty="0" smtClean="0"/>
              <a:t>It noted that the special need must be established with concrete evidence.</a:t>
            </a:r>
          </a:p>
          <a:p>
            <a:r>
              <a:rPr lang="en-US" sz="2600" dirty="0" smtClean="0">
                <a:solidFill>
                  <a:schemeClr val="accent2"/>
                </a:solidFill>
              </a:rPr>
              <a:t>There was no evidence of a drug abuse problem or that the policy would effectively identify those users.</a:t>
            </a:r>
          </a:p>
          <a:p>
            <a:r>
              <a:rPr lang="en-US" sz="2600" dirty="0" smtClean="0"/>
              <a:t>The purpose was to protect the image of the state, which was not sufficient to justify the search.</a:t>
            </a:r>
          </a:p>
          <a:p>
            <a:pPr lvl="1"/>
            <a:endParaRPr lang="en-US"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pPr lvl="0"/>
            <a:r>
              <a:rPr lang="en-US" sz="2800" u="sng" dirty="0" smtClean="0">
                <a:solidFill>
                  <a:schemeClr val="accent2"/>
                </a:solidFill>
              </a:rPr>
              <a:t>City of Ontario, Ca. v. Quon</a:t>
            </a:r>
            <a:r>
              <a:rPr lang="en-US" sz="2800" dirty="0" smtClean="0">
                <a:solidFill>
                  <a:schemeClr val="accent2"/>
                </a:solidFill>
              </a:rPr>
              <a:t>, 560 U.S. 746 (2010)</a:t>
            </a:r>
          </a:p>
          <a:p>
            <a:pPr lvl="1"/>
            <a:r>
              <a:rPr lang="en-US" sz="2400" dirty="0" smtClean="0"/>
              <a:t>The Court upheld a public employer’s right to review text messages sent or received on a city-owned pager.</a:t>
            </a:r>
          </a:p>
          <a:p>
            <a:pPr lvl="1"/>
            <a:r>
              <a:rPr lang="en-US" sz="2400" dirty="0"/>
              <a:t>In doing so, it side-stepped the remaining question from </a:t>
            </a:r>
            <a:r>
              <a:rPr lang="en-US" sz="2400" u="sng" dirty="0"/>
              <a:t>O’Connor</a:t>
            </a:r>
            <a:r>
              <a:rPr lang="en-US" sz="2400" dirty="0"/>
              <a:t> as to the appropriate framework for this determination.</a:t>
            </a:r>
          </a:p>
          <a:p>
            <a:pPr lvl="1"/>
            <a:endParaRPr lang="en-US" sz="2400"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r>
              <a:rPr lang="en-US" sz="2600" dirty="0" smtClean="0">
                <a:solidFill>
                  <a:schemeClr val="accent2"/>
                </a:solidFill>
              </a:rPr>
              <a:t>The Court also assumed, without deciding, that a public employee has a reasonable expectation of privacy in a city-owned pager.</a:t>
            </a:r>
          </a:p>
          <a:p>
            <a:pPr lvl="1"/>
            <a:r>
              <a:rPr lang="en-US" sz="2200" dirty="0" smtClean="0"/>
              <a:t>The Court explained that it was exercising restraint in making this determination because of the changing nature of technology.</a:t>
            </a:r>
          </a:p>
          <a:p>
            <a:pPr lvl="1"/>
            <a:r>
              <a:rPr lang="en-US" sz="2400" dirty="0"/>
              <a:t>“The judiciary risks error by elaborating too fully on the Fourth Amendment implications of emerging technology before its role in society has become clear.”</a:t>
            </a:r>
          </a:p>
          <a:p>
            <a:pPr lvl="1"/>
            <a:endParaRPr lang="en-US" sz="2200"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Concept of Privacy </a:t>
            </a:r>
            <a:endParaRPr lang="en-US" sz="4800" dirty="0"/>
          </a:p>
        </p:txBody>
      </p:sp>
      <p:sp>
        <p:nvSpPr>
          <p:cNvPr id="3" name="Content Placeholder 2"/>
          <p:cNvSpPr>
            <a:spLocks noGrp="1"/>
          </p:cNvSpPr>
          <p:nvPr>
            <p:ph idx="1"/>
          </p:nvPr>
        </p:nvSpPr>
        <p:spPr>
          <a:xfrm>
            <a:off x="685800" y="1828800"/>
            <a:ext cx="7772400" cy="4050792"/>
          </a:xfrm>
        </p:spPr>
        <p:txBody>
          <a:bodyPr>
            <a:noAutofit/>
          </a:bodyPr>
          <a:lstStyle/>
          <a:p>
            <a:r>
              <a:rPr lang="en-US" sz="2400" dirty="0">
                <a:solidFill>
                  <a:schemeClr val="accent2"/>
                </a:solidFill>
              </a:rPr>
              <a:t>Basic concept of privacy </a:t>
            </a:r>
          </a:p>
          <a:p>
            <a:pPr lvl="1"/>
            <a:r>
              <a:rPr lang="en-US" sz="2000" dirty="0"/>
              <a:t>“Right to be let alone”</a:t>
            </a:r>
          </a:p>
          <a:p>
            <a:pPr lvl="2"/>
            <a:r>
              <a:rPr lang="en-US" sz="1800" dirty="0"/>
              <a:t>Samuel Warren and Louis Brandeis, </a:t>
            </a:r>
            <a:r>
              <a:rPr lang="en-US" sz="1800" u="sng" dirty="0"/>
              <a:t>Right to Privacy</a:t>
            </a:r>
            <a:r>
              <a:rPr lang="en-US" sz="1800" dirty="0"/>
              <a:t>, 4 </a:t>
            </a:r>
            <a:r>
              <a:rPr lang="en-US" sz="1800" dirty="0" err="1"/>
              <a:t>Harv</a:t>
            </a:r>
            <a:r>
              <a:rPr lang="en-US" sz="1800" dirty="0"/>
              <a:t>. L. Rev. 193 (Dec. 15, 1890)</a:t>
            </a:r>
          </a:p>
          <a:p>
            <a:pPr lvl="1"/>
            <a:r>
              <a:rPr lang="en-US" sz="2000" dirty="0"/>
              <a:t>Right to control access to your information or right to prevent intrusion into your property, body, or intimate relationships</a:t>
            </a:r>
          </a:p>
          <a:p>
            <a:r>
              <a:rPr lang="en-US" sz="2400" dirty="0">
                <a:solidFill>
                  <a:schemeClr val="accent2"/>
                </a:solidFill>
              </a:rPr>
              <a:t>No absolute right</a:t>
            </a:r>
          </a:p>
          <a:p>
            <a:pPr lvl="1"/>
            <a:r>
              <a:rPr lang="en-US" sz="2000" dirty="0"/>
              <a:t>Privacy rights typically are viewed on a spectrum</a:t>
            </a:r>
          </a:p>
          <a:p>
            <a:r>
              <a:rPr lang="en-US" sz="2400" dirty="0">
                <a:solidFill>
                  <a:schemeClr val="accent2"/>
                </a:solidFill>
              </a:rPr>
              <a:t>Great debate on the constitutional protections for privacy</a:t>
            </a:r>
          </a:p>
        </p:txBody>
      </p:sp>
      <p:sp>
        <p:nvSpPr>
          <p:cNvPr id="4" name="Footer Placeholder 3"/>
          <p:cNvSpPr>
            <a:spLocks noGrp="1"/>
          </p:cNvSpPr>
          <p:nvPr>
            <p:ph type="ftr" sz="quarter" idx="11"/>
          </p:nvPr>
        </p:nvSpPr>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Autofit/>
          </a:bodyPr>
          <a:lstStyle/>
          <a:p>
            <a:r>
              <a:rPr lang="en-US" sz="2800" dirty="0" smtClean="0">
                <a:solidFill>
                  <a:schemeClr val="accent2"/>
                </a:solidFill>
              </a:rPr>
              <a:t>The Court identified the competing considerations for electronic devices:</a:t>
            </a:r>
          </a:p>
          <a:p>
            <a:pPr lvl="1"/>
            <a:r>
              <a:rPr lang="en-US" sz="2400" dirty="0" smtClean="0"/>
              <a:t>“Cell phone and text message communications are so pervasive that some persons may consider them to be essential means or necessary instruments for self-expression, even self-identification.”</a:t>
            </a:r>
          </a:p>
          <a:p>
            <a:pPr lvl="1"/>
            <a:r>
              <a:rPr lang="en-US" sz="2400" dirty="0" smtClean="0"/>
              <a:t>“On the other hand, the ubiquity of those devices has made them generally affordable, so one could counter that employees who need cell phones or similar devices for personal matters can purchase and pay for their own.”</a:t>
            </a:r>
          </a:p>
        </p:txBody>
      </p:sp>
      <p:sp>
        <p:nvSpPr>
          <p:cNvPr id="3" name="Footer Placeholder 2"/>
          <p:cNvSpPr>
            <a:spLocks noGrp="1"/>
          </p:cNvSpPr>
          <p:nvPr>
            <p:ph type="ftr" sz="quarter" idx="11"/>
          </p:nvPr>
        </p:nvSpPr>
        <p:spPr>
          <a:xfrm>
            <a:off x="304800" y="6410848"/>
            <a:ext cx="5486400" cy="365760"/>
          </a:xfrm>
        </p:spPr>
        <p:txBody>
          <a:bodyPr/>
          <a:lstStyle/>
          <a:p>
            <a:r>
              <a:rPr lang="en-US" dirty="0"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r>
              <a:rPr lang="en-US" sz="2400" dirty="0" smtClean="0">
                <a:solidFill>
                  <a:schemeClr val="accent2"/>
                </a:solidFill>
              </a:rPr>
              <a:t>The Court also noted that an employer’s policy regarding these devices, which is clearly communicated, will shape the determination regarding an employee’s expectation of privacy.</a:t>
            </a:r>
          </a:p>
          <a:p>
            <a:r>
              <a:rPr lang="en-US" sz="2400" dirty="0"/>
              <a:t>The Court also assumed, without deciding, that it would apply the same principle to a search of physical property as it would apply to searches in the electronic sphere.</a:t>
            </a:r>
          </a:p>
          <a:p>
            <a:endParaRPr lang="en-US" sz="2400" dirty="0" smtClean="0"/>
          </a:p>
          <a:p>
            <a:pPr lvl="1">
              <a:buNone/>
            </a:pPr>
            <a:endParaRPr lang="en-US" dirty="0" smtClean="0"/>
          </a:p>
          <a:p>
            <a:pPr lvl="1"/>
            <a:endParaRPr lang="en-US" dirty="0" smtClean="0"/>
          </a:p>
          <a:p>
            <a:endParaRPr lang="en-US"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Review of the Supreme Court </a:t>
            </a:r>
            <a:r>
              <a:rPr lang="en-US" sz="4800" dirty="0" smtClean="0"/>
              <a:t>Decisions</a:t>
            </a:r>
            <a:endParaRPr lang="en-US" dirty="0"/>
          </a:p>
        </p:txBody>
      </p:sp>
      <p:sp>
        <p:nvSpPr>
          <p:cNvPr id="4" name="Content Placeholder 3"/>
          <p:cNvSpPr>
            <a:spLocks noGrp="1"/>
          </p:cNvSpPr>
          <p:nvPr>
            <p:ph idx="1"/>
          </p:nvPr>
        </p:nvSpPr>
        <p:spPr/>
        <p:txBody>
          <a:bodyPr>
            <a:normAutofit/>
          </a:bodyPr>
          <a:lstStyle/>
          <a:p>
            <a:r>
              <a:rPr lang="en-US" sz="2800" dirty="0" smtClean="0">
                <a:solidFill>
                  <a:schemeClr val="accent2"/>
                </a:solidFill>
              </a:rPr>
              <a:t>It applied the framework from the plurality opinion in </a:t>
            </a:r>
            <a:r>
              <a:rPr lang="en-US" sz="2800" u="sng" dirty="0" smtClean="0">
                <a:solidFill>
                  <a:schemeClr val="accent2"/>
                </a:solidFill>
              </a:rPr>
              <a:t>O’Connor</a:t>
            </a:r>
            <a:r>
              <a:rPr lang="en-US" sz="2800" dirty="0" smtClean="0">
                <a:solidFill>
                  <a:schemeClr val="accent2"/>
                </a:solidFill>
              </a:rPr>
              <a:t> to conclude that the search was justified at its inception as a work-related search and it was reasonable in scope as it was limited to 2 months of information, messages sent outside of work hours were redacted, and the search was conducted efficiently.  </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pPr lvl="1"/>
            <a:r>
              <a:rPr lang="en-US" sz="2400" dirty="0" smtClean="0"/>
              <a:t>It also considered the employee’s expectations of privacy from the employer’s policies and from the position held in determining whether scope of the search was reasonable.</a:t>
            </a:r>
          </a:p>
          <a:p>
            <a:r>
              <a:rPr lang="en-US" sz="2800" dirty="0" smtClean="0">
                <a:solidFill>
                  <a:schemeClr val="accent2"/>
                </a:solidFill>
              </a:rPr>
              <a:t>It noted that these facts would satisfy Justice Scalia’s framework in </a:t>
            </a:r>
            <a:r>
              <a:rPr lang="en-US" sz="2800" u="sng" dirty="0" smtClean="0">
                <a:solidFill>
                  <a:schemeClr val="accent2"/>
                </a:solidFill>
              </a:rPr>
              <a:t>O’Connor</a:t>
            </a:r>
            <a:r>
              <a:rPr lang="en-US" sz="2800" dirty="0" smtClean="0">
                <a:solidFill>
                  <a:schemeClr val="accent2"/>
                </a:solidFill>
              </a:rPr>
              <a:t>.  </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pPr lvl="0"/>
            <a:r>
              <a:rPr lang="en-US" sz="2800" u="sng" dirty="0" smtClean="0">
                <a:solidFill>
                  <a:schemeClr val="accent2"/>
                </a:solidFill>
              </a:rPr>
              <a:t>City of Ontario, Ca. v. Quon</a:t>
            </a:r>
            <a:r>
              <a:rPr lang="en-US" sz="2800" dirty="0" smtClean="0">
                <a:solidFill>
                  <a:schemeClr val="accent2"/>
                </a:solidFill>
              </a:rPr>
              <a:t>, 560 U.S. 746 (2010)</a:t>
            </a:r>
          </a:p>
          <a:p>
            <a:pPr lvl="1"/>
            <a:r>
              <a:rPr lang="en-US" sz="2400" dirty="0" smtClean="0"/>
              <a:t>The Court rejected the suggestion that the existence of less intrusive ways to accomplish the city’s objectives invalidated the search.  </a:t>
            </a:r>
          </a:p>
          <a:p>
            <a:pPr lvl="1"/>
            <a:r>
              <a:rPr lang="en-US" sz="2400" dirty="0" smtClean="0"/>
              <a:t>Justices Stevens and Scalia filed separate concurring opinions, noting their continuing objection to the plurality opinion in </a:t>
            </a:r>
            <a:r>
              <a:rPr lang="en-US" sz="2400" u="sng" dirty="0" smtClean="0"/>
              <a:t>O’Connor</a:t>
            </a:r>
            <a:r>
              <a:rPr lang="en-US" sz="2400" dirty="0" smtClean="0"/>
              <a:t>.</a:t>
            </a:r>
          </a:p>
          <a:p>
            <a:pPr>
              <a:buNone/>
            </a:pPr>
            <a:endParaRPr lang="en-US" dirty="0" smtClean="0"/>
          </a:p>
          <a:p>
            <a:pPr>
              <a:buNone/>
            </a:pPr>
            <a:endParaRPr lang="en-US" dirty="0" smtClean="0"/>
          </a:p>
          <a:p>
            <a:pPr lvl="1"/>
            <a:endParaRPr lang="en-US" dirty="0" smtClean="0"/>
          </a:p>
          <a:p>
            <a:endParaRPr lang="en-US" dirty="0" smtClean="0"/>
          </a:p>
          <a:p>
            <a:pPr lvl="2"/>
            <a:endParaRPr lang="en-US" dirty="0" smtClean="0"/>
          </a:p>
          <a:p>
            <a:pPr lvl="1"/>
            <a:endParaRPr lang="en-US" dirty="0" smtClean="0"/>
          </a:p>
          <a:p>
            <a:pPr lvl="2"/>
            <a:endParaRPr lang="en-US" dirty="0" smtClean="0"/>
          </a:p>
          <a:p>
            <a:pPr lvl="2"/>
            <a:endParaRPr lang="en-US" dirty="0" smtClean="0"/>
          </a:p>
          <a:p>
            <a:pPr lvl="1"/>
            <a:endParaRPr lang="en-US" dirty="0" smtClean="0"/>
          </a:p>
          <a:p>
            <a:pPr lvl="1"/>
            <a:endParaRPr lang="en-US" dirty="0" smtClean="0"/>
          </a:p>
          <a:p>
            <a:endParaRPr lang="en-US" dirty="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fontScale="92500" lnSpcReduction="10000"/>
          </a:bodyPr>
          <a:lstStyle/>
          <a:p>
            <a:pPr lvl="0"/>
            <a:r>
              <a:rPr lang="en-US" sz="3000" u="sng" dirty="0" smtClean="0">
                <a:solidFill>
                  <a:schemeClr val="accent2"/>
                </a:solidFill>
              </a:rPr>
              <a:t>National Aeronautics &amp; Space Admin. v. Nelson</a:t>
            </a:r>
            <a:r>
              <a:rPr lang="en-US" sz="3000" dirty="0" smtClean="0">
                <a:solidFill>
                  <a:schemeClr val="accent2"/>
                </a:solidFill>
              </a:rPr>
              <a:t>, 562 U.S. 134 (2011)</a:t>
            </a:r>
          </a:p>
          <a:p>
            <a:pPr lvl="1"/>
            <a:r>
              <a:rPr lang="en-US" sz="2600" dirty="0" smtClean="0"/>
              <a:t>A contract employee objected to certain questions about the use of illegal drugs and the applicant’s honesty as part of a background check.  </a:t>
            </a:r>
          </a:p>
          <a:p>
            <a:pPr lvl="1"/>
            <a:r>
              <a:rPr lang="en-US" sz="2600" dirty="0" smtClean="0"/>
              <a:t>The Court assumed, without deciding, that there was a constitutional right to informational privacy.</a:t>
            </a:r>
          </a:p>
          <a:p>
            <a:pPr lvl="1"/>
            <a:r>
              <a:rPr lang="en-US" sz="2600" dirty="0" smtClean="0"/>
              <a:t>It concluded that there was no violation of the Constitution because these inquiries served the government’s interest in managing its operations and the information was protected from public dissemination.  </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Review of the Supreme Court Decisions</a:t>
            </a:r>
            <a:endParaRPr lang="en-US" sz="4800" dirty="0"/>
          </a:p>
        </p:txBody>
      </p:sp>
      <p:sp>
        <p:nvSpPr>
          <p:cNvPr id="4" name="Content Placeholder 3"/>
          <p:cNvSpPr>
            <a:spLocks noGrp="1"/>
          </p:cNvSpPr>
          <p:nvPr>
            <p:ph idx="1"/>
          </p:nvPr>
        </p:nvSpPr>
        <p:spPr/>
        <p:txBody>
          <a:bodyPr>
            <a:normAutofit/>
          </a:bodyPr>
          <a:lstStyle/>
          <a:p>
            <a:pPr lvl="1"/>
            <a:r>
              <a:rPr lang="en-US" sz="2600" dirty="0" smtClean="0"/>
              <a:t>It also rejected the assertion that it was required to show that the inquiry was necessary or the least restrictive means.</a:t>
            </a:r>
          </a:p>
          <a:p>
            <a:pPr lvl="1"/>
            <a:r>
              <a:rPr lang="en-US" sz="2600" dirty="0" smtClean="0">
                <a:solidFill>
                  <a:schemeClr val="accent2"/>
                </a:solidFill>
              </a:rPr>
              <a:t>Justices Scalia and Thomas dismissed the suggestion that there is a constitutional right to informational privacy.</a:t>
            </a:r>
          </a:p>
          <a:p>
            <a:pPr>
              <a:buNone/>
            </a:pPr>
            <a:endParaRPr lang="en-US" dirty="0" smtClean="0"/>
          </a:p>
          <a:p>
            <a:pPr>
              <a:buNone/>
            </a:pPr>
            <a:endParaRPr lang="en-US"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Word About the Florida Constitution</a:t>
            </a:r>
            <a:endParaRPr lang="en-US" sz="4800" dirty="0"/>
          </a:p>
        </p:txBody>
      </p:sp>
      <p:sp>
        <p:nvSpPr>
          <p:cNvPr id="4" name="Content Placeholder 3"/>
          <p:cNvSpPr>
            <a:spLocks noGrp="1"/>
          </p:cNvSpPr>
          <p:nvPr>
            <p:ph idx="1"/>
          </p:nvPr>
        </p:nvSpPr>
        <p:spPr/>
        <p:txBody>
          <a:bodyPr>
            <a:normAutofit/>
          </a:bodyPr>
          <a:lstStyle/>
          <a:p>
            <a:r>
              <a:rPr lang="en-US" sz="2800" dirty="0" smtClean="0">
                <a:solidFill>
                  <a:schemeClr val="accent2"/>
                </a:solidFill>
              </a:rPr>
              <a:t>Florida Constitution Article I, Section 23</a:t>
            </a:r>
          </a:p>
          <a:p>
            <a:pPr lvl="1"/>
            <a:r>
              <a:rPr lang="en-US" sz="2400" dirty="0" smtClean="0"/>
              <a:t>It was amended to create a specific privacy right from governmental intrusion.</a:t>
            </a:r>
          </a:p>
          <a:p>
            <a:pPr lvl="1"/>
            <a:r>
              <a:rPr lang="en-US" sz="2400" dirty="0" smtClean="0"/>
              <a:t>The Florida Supreme Court has recognized that this right is much broader than the United States Constitution.</a:t>
            </a:r>
          </a:p>
          <a:p>
            <a:pPr lvl="2"/>
            <a:r>
              <a:rPr lang="en-US" sz="2000" u="sng" dirty="0" smtClean="0"/>
              <a:t>City of N. Miami v. Kurtz</a:t>
            </a:r>
            <a:r>
              <a:rPr lang="en-US" sz="2000" dirty="0" smtClean="0"/>
              <a:t>, 653 So. 2d 1025, 1027 (Fla. 1995).</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Word About the Florida Constitution</a:t>
            </a:r>
            <a:endParaRPr lang="en-US" sz="4800" dirty="0"/>
          </a:p>
        </p:txBody>
      </p:sp>
      <p:sp>
        <p:nvSpPr>
          <p:cNvPr id="4" name="Content Placeholder 3"/>
          <p:cNvSpPr>
            <a:spLocks noGrp="1"/>
          </p:cNvSpPr>
          <p:nvPr>
            <p:ph idx="1"/>
          </p:nvPr>
        </p:nvSpPr>
        <p:spPr/>
        <p:txBody>
          <a:bodyPr>
            <a:normAutofit/>
          </a:bodyPr>
          <a:lstStyle/>
          <a:p>
            <a:r>
              <a:rPr lang="en-US" sz="2600" dirty="0" smtClean="0">
                <a:solidFill>
                  <a:schemeClr val="accent2"/>
                </a:solidFill>
              </a:rPr>
              <a:t>Under the Florida Constitution, privacy is a fundamental right.</a:t>
            </a:r>
          </a:p>
          <a:p>
            <a:pPr lvl="1"/>
            <a:r>
              <a:rPr lang="en-US" sz="2200" dirty="0" smtClean="0"/>
              <a:t>Thus, the compelling state interest standard is applied.</a:t>
            </a:r>
          </a:p>
          <a:p>
            <a:pPr lvl="2"/>
            <a:r>
              <a:rPr lang="en-US" sz="2000" dirty="0" smtClean="0">
                <a:solidFill>
                  <a:schemeClr val="accent2"/>
                </a:solidFill>
              </a:rPr>
              <a:t>The government bears the burden of proof to justify the privacy intrusion.</a:t>
            </a:r>
          </a:p>
          <a:p>
            <a:pPr lvl="2"/>
            <a:r>
              <a:rPr lang="en-US" sz="2000" dirty="0" smtClean="0"/>
              <a:t>It can be satisfied by showing a compelling state interest and that the government has used the least intrusive means to serve that interest.</a:t>
            </a:r>
          </a:p>
          <a:p>
            <a:pPr lvl="2"/>
            <a:endParaRPr lang="en-US"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Word About the Florida Constitution</a:t>
            </a:r>
            <a:endParaRPr lang="en-US" sz="4800" dirty="0"/>
          </a:p>
        </p:txBody>
      </p:sp>
      <p:sp>
        <p:nvSpPr>
          <p:cNvPr id="4" name="Content Placeholder 3"/>
          <p:cNvSpPr>
            <a:spLocks noGrp="1"/>
          </p:cNvSpPr>
          <p:nvPr>
            <p:ph idx="1"/>
          </p:nvPr>
        </p:nvSpPr>
        <p:spPr/>
        <p:txBody>
          <a:bodyPr>
            <a:normAutofit/>
          </a:bodyPr>
          <a:lstStyle/>
          <a:p>
            <a:r>
              <a:rPr lang="en-US" sz="2800" dirty="0" smtClean="0">
                <a:solidFill>
                  <a:schemeClr val="accent2"/>
                </a:solidFill>
              </a:rPr>
              <a:t>Florida Constitution Article I, Section 23</a:t>
            </a:r>
          </a:p>
          <a:p>
            <a:pPr lvl="1"/>
            <a:r>
              <a:rPr lang="en-US" sz="2400" dirty="0" smtClean="0"/>
              <a:t>This provision “was not intended to be a guarantee against all intrusion into the life of an individual.”</a:t>
            </a:r>
          </a:p>
          <a:p>
            <a:pPr lvl="2"/>
            <a:r>
              <a:rPr lang="en-US" sz="2000" u="sng" dirty="0" smtClean="0"/>
              <a:t>City of N. Miami</a:t>
            </a:r>
            <a:r>
              <a:rPr lang="en-US" sz="2000" dirty="0" smtClean="0"/>
              <a:t>, 653 So. 2d at 1027.</a:t>
            </a:r>
          </a:p>
          <a:p>
            <a:pPr lvl="1"/>
            <a:r>
              <a:rPr lang="en-US" sz="2400" dirty="0" smtClean="0">
                <a:solidFill>
                  <a:schemeClr val="accent2"/>
                </a:solidFill>
              </a:rPr>
              <a:t>Before this right is implicated, there must be a legitimate expectation of privacy.  </a:t>
            </a:r>
          </a:p>
          <a:p>
            <a:pPr lvl="1"/>
            <a:endParaRPr lang="en-US" dirty="0" smtClean="0"/>
          </a:p>
          <a:p>
            <a:pPr lvl="2"/>
            <a:endParaRPr lang="en-US" dirty="0" smtClean="0"/>
          </a:p>
          <a:p>
            <a:pPr lvl="1"/>
            <a:endParaRPr lang="en-US" u="sng" dirty="0" smtClean="0"/>
          </a:p>
          <a:p>
            <a:pPr lvl="1"/>
            <a:endParaRPr lang="en-US" dirty="0" smtClean="0"/>
          </a:p>
          <a:p>
            <a:pPr lvl="1"/>
            <a:endParaRPr lang="en-US" dirty="0" smtClean="0"/>
          </a:p>
          <a:p>
            <a:pPr lvl="1"/>
            <a:endParaRPr lang="en-US" dirty="0" smtClean="0"/>
          </a:p>
          <a:p>
            <a:pPr lvl="2"/>
            <a:endParaRPr lang="en-US" dirty="0" smtClean="0"/>
          </a:p>
          <a:p>
            <a:pPr lvl="2"/>
            <a:endParaRPr lang="en-US" dirty="0" smtClean="0"/>
          </a:p>
          <a:p>
            <a:pPr lvl="1"/>
            <a:endParaRPr lang="en-US" dirty="0" smtClean="0"/>
          </a:p>
          <a:p>
            <a:pPr lvl="1"/>
            <a:endParaRPr lang="en-US" dirty="0" smtClean="0"/>
          </a:p>
          <a:p>
            <a:endParaRPr lang="en-US" dirty="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Concept of Privacy </a:t>
            </a:r>
            <a:endParaRPr lang="en-US" sz="4800" dirty="0"/>
          </a:p>
        </p:txBody>
      </p:sp>
      <p:sp>
        <p:nvSpPr>
          <p:cNvPr id="3" name="Content Placeholder 2"/>
          <p:cNvSpPr>
            <a:spLocks noGrp="1"/>
          </p:cNvSpPr>
          <p:nvPr>
            <p:ph idx="1"/>
          </p:nvPr>
        </p:nvSpPr>
        <p:spPr>
          <a:xfrm>
            <a:off x="685800" y="2121408"/>
            <a:ext cx="7772400" cy="2907792"/>
          </a:xfrm>
        </p:spPr>
        <p:txBody>
          <a:bodyPr>
            <a:normAutofit/>
          </a:bodyPr>
          <a:lstStyle/>
          <a:p>
            <a:r>
              <a:rPr lang="en-US" sz="2800" dirty="0" smtClean="0">
                <a:solidFill>
                  <a:schemeClr val="accent2"/>
                </a:solidFill>
              </a:rPr>
              <a:t>Digital age has created complexities in this area</a:t>
            </a:r>
          </a:p>
          <a:p>
            <a:pPr lvl="1"/>
            <a:r>
              <a:rPr lang="en-US" sz="2400" dirty="0" smtClean="0"/>
              <a:t>Created vast changes in how people communicate and perform their jobs</a:t>
            </a:r>
          </a:p>
          <a:p>
            <a:r>
              <a:rPr lang="en-US" sz="2800" dirty="0" smtClean="0">
                <a:solidFill>
                  <a:schemeClr val="accent2"/>
                </a:solidFill>
              </a:rPr>
              <a:t>Proliferation of available information </a:t>
            </a:r>
          </a:p>
          <a:p>
            <a:pPr lvl="1"/>
            <a:endParaRPr lang="en-US" dirty="0" smtClean="0"/>
          </a:p>
          <a:p>
            <a:endParaRPr lang="en-US" dirty="0"/>
          </a:p>
        </p:txBody>
      </p:sp>
      <p:sp>
        <p:nvSpPr>
          <p:cNvPr id="4" name="Footer Placeholder 3"/>
          <p:cNvSpPr>
            <a:spLocks noGrp="1"/>
          </p:cNvSpPr>
          <p:nvPr>
            <p:ph type="ftr" sz="quarter" idx="11"/>
          </p:nvPr>
        </p:nvSpPr>
        <p:spPr>
          <a:xfrm>
            <a:off x="304800" y="6410848"/>
            <a:ext cx="5181600" cy="365760"/>
          </a:xfrm>
        </p:spPr>
        <p:txBody>
          <a:bodyPr/>
          <a:lstStyle/>
          <a:p>
            <a:r>
              <a:rPr lang="en-US" dirty="0"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Word About the Florida Constitution</a:t>
            </a:r>
            <a:endParaRPr lang="en-US" sz="4800" dirty="0"/>
          </a:p>
        </p:txBody>
      </p:sp>
      <p:sp>
        <p:nvSpPr>
          <p:cNvPr id="4" name="Content Placeholder 3"/>
          <p:cNvSpPr>
            <a:spLocks noGrp="1"/>
          </p:cNvSpPr>
          <p:nvPr>
            <p:ph idx="1"/>
          </p:nvPr>
        </p:nvSpPr>
        <p:spPr/>
        <p:txBody>
          <a:bodyPr>
            <a:normAutofit/>
          </a:bodyPr>
          <a:lstStyle/>
          <a:p>
            <a:r>
              <a:rPr lang="en-US" sz="2800" dirty="0" smtClean="0">
                <a:solidFill>
                  <a:schemeClr val="accent2"/>
                </a:solidFill>
              </a:rPr>
              <a:t>Florida Constitution Article I, Section 23</a:t>
            </a:r>
          </a:p>
          <a:p>
            <a:pPr lvl="1"/>
            <a:r>
              <a:rPr lang="en-US" sz="2400" dirty="0" smtClean="0"/>
              <a:t>There are few decisions applying this provision in the public employment context:</a:t>
            </a:r>
          </a:p>
          <a:p>
            <a:pPr lvl="2"/>
            <a:r>
              <a:rPr lang="en-US" sz="2000" u="sng" dirty="0" smtClean="0"/>
              <a:t>City of N. Miami v. Kurtz</a:t>
            </a:r>
            <a:r>
              <a:rPr lang="en-US" sz="2000" dirty="0" smtClean="0"/>
              <a:t>, 653 So. 2d 1025, 1027 (Fla. 1995) (finding that there is no legitimate expectation of privacy in revealing whether the employee is a smoker in an application for employment).</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Word About the Florida Constitution</a:t>
            </a:r>
            <a:endParaRPr lang="en-US" sz="4800" dirty="0"/>
          </a:p>
        </p:txBody>
      </p:sp>
      <p:sp>
        <p:nvSpPr>
          <p:cNvPr id="4" name="Content Placeholder 3"/>
          <p:cNvSpPr>
            <a:spLocks noGrp="1"/>
          </p:cNvSpPr>
          <p:nvPr>
            <p:ph idx="1"/>
          </p:nvPr>
        </p:nvSpPr>
        <p:spPr/>
        <p:txBody>
          <a:bodyPr>
            <a:normAutofit/>
          </a:bodyPr>
          <a:lstStyle/>
          <a:p>
            <a:r>
              <a:rPr lang="en-US" sz="2400" dirty="0">
                <a:solidFill>
                  <a:schemeClr val="accent2"/>
                </a:solidFill>
              </a:rPr>
              <a:t>Some courts have found that there is no claim for money damages under this provision of the Constitution.</a:t>
            </a:r>
          </a:p>
          <a:p>
            <a:pPr lvl="1"/>
            <a:r>
              <a:rPr lang="en-US" sz="2200" u="sng" dirty="0" smtClean="0"/>
              <a:t>Berry v. Demings</a:t>
            </a:r>
            <a:r>
              <a:rPr lang="en-US" sz="2200" dirty="0" smtClean="0"/>
              <a:t>, 6:11-CV-1740-ORL-36, 2012 WL 4458374, at *4 (M.D. Fla. 2012).</a:t>
            </a:r>
          </a:p>
          <a:p>
            <a:pPr lvl="1"/>
            <a:r>
              <a:rPr lang="en-US" sz="2200" u="sng" dirty="0" smtClean="0"/>
              <a:t>Resha v. Tucker</a:t>
            </a:r>
            <a:r>
              <a:rPr lang="en-US" sz="2200" dirty="0" smtClean="0"/>
              <a:t>, 670 So. 2d 56, 59 (Fla. 1996) (finding that, when a government actor acts outside the course and scope of employment, there is no claim for monetary damages under Article 1, Section 23).</a:t>
            </a:r>
          </a:p>
          <a:p>
            <a:pPr lvl="2"/>
            <a:endParaRPr lang="en-US" dirty="0" smtClean="0"/>
          </a:p>
          <a:p>
            <a:pPr lvl="1"/>
            <a:endParaRPr lang="en-US" dirty="0" smtClean="0"/>
          </a:p>
          <a:p>
            <a:pPr lvl="2"/>
            <a:endParaRPr lang="en-US"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 look at specific privacy interests</a:t>
            </a:r>
            <a:endParaRPr lang="en-US" dirty="0"/>
          </a:p>
        </p:txBody>
      </p:sp>
      <p:sp>
        <p:nvSpPr>
          <p:cNvPr id="6" name="Subtitle 5"/>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24623526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Testing</a:t>
            </a:r>
            <a:endParaRPr lang="en-US" dirty="0"/>
          </a:p>
        </p:txBody>
      </p:sp>
      <p:sp>
        <p:nvSpPr>
          <p:cNvPr id="6" name="Text Placeholder 5"/>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a:xfrm>
            <a:off x="609600" y="62484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39501157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Recent Challenges to Drug Testing</a:t>
            </a:r>
            <a:endParaRPr lang="en-US" sz="4800" dirty="0"/>
          </a:p>
        </p:txBody>
      </p:sp>
      <p:sp>
        <p:nvSpPr>
          <p:cNvPr id="4" name="Content Placeholder 3"/>
          <p:cNvSpPr>
            <a:spLocks noGrp="1"/>
          </p:cNvSpPr>
          <p:nvPr>
            <p:ph idx="1"/>
          </p:nvPr>
        </p:nvSpPr>
        <p:spPr/>
        <p:txBody>
          <a:bodyPr>
            <a:normAutofit/>
          </a:bodyPr>
          <a:lstStyle/>
          <a:p>
            <a:r>
              <a:rPr lang="en-US" sz="2600" u="sng" dirty="0" smtClean="0">
                <a:solidFill>
                  <a:schemeClr val="accent2"/>
                </a:solidFill>
              </a:rPr>
              <a:t>American Federation of State, County, and Municipal Employees (AFSME) Council 79 v. Scott</a:t>
            </a:r>
            <a:r>
              <a:rPr lang="en-US" sz="2600" dirty="0" smtClean="0">
                <a:solidFill>
                  <a:schemeClr val="accent2"/>
                </a:solidFill>
              </a:rPr>
              <a:t>, 717 F.3d 851, 857-58 (11</a:t>
            </a:r>
            <a:r>
              <a:rPr lang="en-US" sz="2600" baseline="30000" dirty="0" smtClean="0">
                <a:solidFill>
                  <a:schemeClr val="accent2"/>
                </a:solidFill>
              </a:rPr>
              <a:t>th</a:t>
            </a:r>
            <a:r>
              <a:rPr lang="en-US" sz="2600" dirty="0" smtClean="0">
                <a:solidFill>
                  <a:schemeClr val="accent2"/>
                </a:solidFill>
              </a:rPr>
              <a:t> Cir. 2013)</a:t>
            </a:r>
          </a:p>
          <a:p>
            <a:pPr lvl="1"/>
            <a:r>
              <a:rPr lang="en-US" sz="2200" dirty="0" smtClean="0"/>
              <a:t>The union challenged an executive order requiring suspicionless drug testing of all applicants and random drug testing of current employees.  </a:t>
            </a:r>
          </a:p>
          <a:p>
            <a:pPr lvl="1"/>
            <a:r>
              <a:rPr lang="en-US" sz="2200" dirty="0" smtClean="0"/>
              <a:t>The Eleventh Circuit found that this order was overbroad as the state failed to establish a special need for suspicionless testing of all employees.</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Recent Challenges to Drug Testing</a:t>
            </a:r>
            <a:endParaRPr lang="en-US" sz="4800" dirty="0"/>
          </a:p>
        </p:txBody>
      </p:sp>
      <p:sp>
        <p:nvSpPr>
          <p:cNvPr id="4" name="Content Placeholder 3"/>
          <p:cNvSpPr>
            <a:spLocks noGrp="1"/>
          </p:cNvSpPr>
          <p:nvPr>
            <p:ph idx="1"/>
          </p:nvPr>
        </p:nvSpPr>
        <p:spPr/>
        <p:txBody>
          <a:bodyPr>
            <a:normAutofit/>
          </a:bodyPr>
          <a:lstStyle/>
          <a:p>
            <a:r>
              <a:rPr lang="en-US" sz="2400" dirty="0">
                <a:solidFill>
                  <a:schemeClr val="accent2"/>
                </a:solidFill>
              </a:rPr>
              <a:t>It also found that the injunction prohibiting the implementation of this executive order was overbroad as there were certain employees who could be subject to suspicionless testing.</a:t>
            </a:r>
          </a:p>
          <a:p>
            <a:r>
              <a:rPr lang="en-US" sz="2400" dirty="0" smtClean="0"/>
              <a:t>Thus, it required a position-by-position analysis to determine whether the state established a special need for suspicionless testing.</a:t>
            </a:r>
          </a:p>
          <a:p>
            <a:pPr lvl="1"/>
            <a:endParaRPr lang="en-US" dirty="0" smtClean="0"/>
          </a:p>
          <a:p>
            <a:pPr lvl="1"/>
            <a:endParaRPr lang="en-US" dirty="0" smtClean="0"/>
          </a:p>
          <a:p>
            <a:pPr lvl="2"/>
            <a:endParaRPr lang="en-US"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Recent Challenges to Drug Testing</a:t>
            </a:r>
            <a:endParaRPr lang="en-US" sz="4800" dirty="0"/>
          </a:p>
        </p:txBody>
      </p:sp>
      <p:sp>
        <p:nvSpPr>
          <p:cNvPr id="4" name="Content Placeholder 3"/>
          <p:cNvSpPr>
            <a:spLocks noGrp="1"/>
          </p:cNvSpPr>
          <p:nvPr>
            <p:ph idx="1"/>
          </p:nvPr>
        </p:nvSpPr>
        <p:spPr/>
        <p:txBody>
          <a:bodyPr>
            <a:normAutofit lnSpcReduction="10000"/>
          </a:bodyPr>
          <a:lstStyle/>
          <a:p>
            <a:r>
              <a:rPr lang="en-US" sz="2400" dirty="0" smtClean="0"/>
              <a:t>The court also rejected the argument that the employees consented to the testing because the consent was not voluntary but given on the pain of termination.</a:t>
            </a:r>
          </a:p>
          <a:p>
            <a:r>
              <a:rPr lang="en-US" sz="2400" dirty="0" smtClean="0">
                <a:solidFill>
                  <a:schemeClr val="accent2"/>
                </a:solidFill>
              </a:rPr>
              <a:t>The court recognized several safety-sensitive positions where suspicionless drug testing may be constitutional.</a:t>
            </a:r>
          </a:p>
          <a:p>
            <a:pPr lvl="1"/>
            <a:r>
              <a:rPr lang="en-US" sz="2100" dirty="0" smtClean="0"/>
              <a:t>Employees who carry firearms</a:t>
            </a:r>
          </a:p>
          <a:p>
            <a:pPr lvl="1"/>
            <a:r>
              <a:rPr lang="en-US" sz="2100" dirty="0" smtClean="0"/>
              <a:t>Sworn law enforcement officers</a:t>
            </a:r>
          </a:p>
          <a:p>
            <a:pPr lvl="1"/>
            <a:r>
              <a:rPr lang="en-US" sz="2100" dirty="0" smtClean="0"/>
              <a:t>Correctional officers who interact with parolees or inmates</a:t>
            </a:r>
          </a:p>
          <a:p>
            <a:pPr lvl="1"/>
            <a:r>
              <a:rPr lang="en-US" sz="2100" dirty="0" smtClean="0"/>
              <a:t>Firefighters</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Recent Challenges to Drug Testing</a:t>
            </a:r>
            <a:endParaRPr lang="en-US" sz="4800" dirty="0"/>
          </a:p>
        </p:txBody>
      </p:sp>
      <p:sp>
        <p:nvSpPr>
          <p:cNvPr id="4" name="Content Placeholder 3"/>
          <p:cNvSpPr>
            <a:spLocks noGrp="1"/>
          </p:cNvSpPr>
          <p:nvPr>
            <p:ph idx="1"/>
          </p:nvPr>
        </p:nvSpPr>
        <p:spPr/>
        <p:txBody>
          <a:bodyPr>
            <a:normAutofit/>
          </a:bodyPr>
          <a:lstStyle/>
          <a:p>
            <a:pPr lvl="1"/>
            <a:r>
              <a:rPr lang="en-US" sz="2100" smtClean="0"/>
              <a:t>Medical </a:t>
            </a:r>
            <a:r>
              <a:rPr lang="en-US" sz="2100" dirty="0" smtClean="0"/>
              <a:t>residents</a:t>
            </a:r>
          </a:p>
          <a:p>
            <a:pPr lvl="1"/>
            <a:r>
              <a:rPr lang="en-US" sz="2100" dirty="0" smtClean="0"/>
              <a:t>Emergency medical technicians</a:t>
            </a:r>
          </a:p>
          <a:p>
            <a:pPr lvl="1"/>
            <a:r>
              <a:rPr lang="en-US" sz="2100" dirty="0" smtClean="0"/>
              <a:t>Employees involved in drug interdiction</a:t>
            </a:r>
          </a:p>
          <a:p>
            <a:pPr lvl="1"/>
            <a:r>
              <a:rPr lang="en-US" sz="2100" dirty="0" smtClean="0"/>
              <a:t>Employees with access to sensitive information</a:t>
            </a:r>
          </a:p>
          <a:p>
            <a:pPr lvl="1"/>
            <a:r>
              <a:rPr lang="en-US" sz="2100" dirty="0" smtClean="0"/>
              <a:t>Employees who work with or operate heavy machinery or large vehicles, such as planes, trains, buses, or boats</a:t>
            </a:r>
          </a:p>
          <a:p>
            <a:pPr lvl="1"/>
            <a:r>
              <a:rPr lang="en-US" sz="2100" dirty="0" smtClean="0"/>
              <a:t>Employees who operate mass transit</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Recent Challenges to Drug Testing</a:t>
            </a:r>
            <a:endParaRPr lang="en-US" sz="4800" dirty="0"/>
          </a:p>
        </p:txBody>
      </p:sp>
      <p:sp>
        <p:nvSpPr>
          <p:cNvPr id="4" name="Content Placeholder 3"/>
          <p:cNvSpPr>
            <a:spLocks noGrp="1"/>
          </p:cNvSpPr>
          <p:nvPr>
            <p:ph idx="1"/>
          </p:nvPr>
        </p:nvSpPr>
        <p:spPr>
          <a:xfrm>
            <a:off x="685800" y="2100166"/>
            <a:ext cx="8503920" cy="4072034"/>
          </a:xfrm>
        </p:spPr>
        <p:txBody>
          <a:bodyPr>
            <a:normAutofit/>
          </a:bodyPr>
          <a:lstStyle/>
          <a:p>
            <a:r>
              <a:rPr lang="en-US" sz="2800" dirty="0" smtClean="0">
                <a:solidFill>
                  <a:schemeClr val="accent2"/>
                </a:solidFill>
              </a:rPr>
              <a:t>It also recognized that there may be other positions that “present real, substantial, and immediate threats to public safety” for which suspicionless testing may be justified.</a:t>
            </a:r>
          </a:p>
          <a:p>
            <a:r>
              <a:rPr lang="en-US" sz="2800" dirty="0" smtClean="0"/>
              <a:t>It required the trial court to balance the need for the suspicionless search against the employee’s right to privacy.</a:t>
            </a:r>
          </a:p>
          <a:p>
            <a:pPr lvl="2"/>
            <a:endParaRPr lang="en-US" dirty="0" smtClean="0"/>
          </a:p>
          <a:p>
            <a:pPr lvl="1"/>
            <a:endParaRPr lang="en-US" u="sng" dirty="0" smtClean="0"/>
          </a:p>
          <a:p>
            <a:pPr lvl="1"/>
            <a:endParaRPr lang="en-US" dirty="0" smtClean="0"/>
          </a:p>
          <a:p>
            <a:pPr lvl="1"/>
            <a:endParaRPr lang="en-US" dirty="0" smtClean="0"/>
          </a:p>
          <a:p>
            <a:pPr lvl="1"/>
            <a:endParaRPr lang="en-US" dirty="0" smtClean="0"/>
          </a:p>
          <a:p>
            <a:pPr lvl="2"/>
            <a:endParaRPr lang="en-US" dirty="0" smtClean="0"/>
          </a:p>
          <a:p>
            <a:pPr lvl="2"/>
            <a:endParaRPr lang="en-US" dirty="0" smtClean="0"/>
          </a:p>
          <a:p>
            <a:pPr lvl="1"/>
            <a:endParaRPr lang="en-US" dirty="0" smtClean="0"/>
          </a:p>
          <a:p>
            <a:pPr lvl="1"/>
            <a:endParaRPr lang="en-US" dirty="0" smtClean="0"/>
          </a:p>
          <a:p>
            <a:endParaRPr lang="en-US" dirty="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Recent Challenges to Drug Testing</a:t>
            </a:r>
            <a:endParaRPr lang="en-US" sz="4800" dirty="0"/>
          </a:p>
        </p:txBody>
      </p:sp>
      <p:sp>
        <p:nvSpPr>
          <p:cNvPr id="4" name="Content Placeholder 3"/>
          <p:cNvSpPr>
            <a:spLocks noGrp="1"/>
          </p:cNvSpPr>
          <p:nvPr>
            <p:ph idx="1"/>
          </p:nvPr>
        </p:nvSpPr>
        <p:spPr/>
        <p:txBody>
          <a:bodyPr>
            <a:normAutofit/>
          </a:bodyPr>
          <a:lstStyle/>
          <a:p>
            <a:r>
              <a:rPr lang="en-US" sz="2800" dirty="0" smtClean="0">
                <a:solidFill>
                  <a:schemeClr val="accent2"/>
                </a:solidFill>
              </a:rPr>
              <a:t>It provided a framework for the court to make these determinations:</a:t>
            </a:r>
          </a:p>
          <a:p>
            <a:pPr lvl="1"/>
            <a:r>
              <a:rPr lang="en-US" sz="2400" dirty="0" smtClean="0"/>
              <a:t>First, the employee must show:</a:t>
            </a:r>
          </a:p>
          <a:p>
            <a:pPr lvl="2"/>
            <a:r>
              <a:rPr lang="en-US" sz="2000" dirty="0" smtClean="0"/>
              <a:t>There was a search</a:t>
            </a:r>
          </a:p>
          <a:p>
            <a:pPr lvl="2"/>
            <a:r>
              <a:rPr lang="en-US" sz="2000" dirty="0" smtClean="0"/>
              <a:t>It was conducted without individualized suspicion</a:t>
            </a:r>
          </a:p>
          <a:p>
            <a:pPr lvl="1"/>
            <a:r>
              <a:rPr lang="en-US" sz="2400" dirty="0" smtClean="0"/>
              <a:t>Then, the employer must produce evidence to show the special need to allow the suspicionless search</a:t>
            </a:r>
            <a:r>
              <a:rPr lang="en-US" sz="2400" dirty="0"/>
              <a:t>. </a:t>
            </a:r>
            <a:endParaRPr lang="en-US" sz="2400" dirty="0" smtClean="0"/>
          </a:p>
          <a:p>
            <a:pPr lvl="2"/>
            <a:r>
              <a:rPr lang="en-US" sz="2200" dirty="0" smtClean="0"/>
              <a:t>If </a:t>
            </a:r>
            <a:r>
              <a:rPr lang="en-US" sz="2200" dirty="0"/>
              <a:t>the employer fails, then the employee prevails.</a:t>
            </a:r>
          </a:p>
          <a:p>
            <a:pPr lvl="1"/>
            <a:endParaRPr lang="en-US" sz="2400"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Thompson, Sizemore, Gonzalez &amp; Hearing, P.A., All Rights Reserved</a:t>
            </a:r>
            <a:endParaRPr lang="en-US" dirty="0"/>
          </a:p>
        </p:txBody>
      </p:sp>
      <p:sp>
        <p:nvSpPr>
          <p:cNvPr id="3" name="Rectangle 2"/>
          <p:cNvSpPr/>
          <p:nvPr/>
        </p:nvSpPr>
        <p:spPr>
          <a:xfrm>
            <a:off x="685800" y="914400"/>
            <a:ext cx="7620000" cy="2677656"/>
          </a:xfrm>
          <a:prstGeom prst="rect">
            <a:avLst/>
          </a:prstGeom>
        </p:spPr>
        <p:txBody>
          <a:bodyPr wrap="square">
            <a:spAutoFit/>
          </a:bodyPr>
          <a:lstStyle/>
          <a:p>
            <a:r>
              <a:rPr lang="en-US" sz="2800" dirty="0">
                <a:solidFill>
                  <a:schemeClr val="accent2"/>
                </a:solidFill>
              </a:rPr>
              <a:t>“In the pre-computer age, the greatest protections of privacy were neither constitutional nor statutory, but practical. Traditional surveillance for any extended period of time was difficult and costly and therefore rarely undertaken.”</a:t>
            </a:r>
          </a:p>
        </p:txBody>
      </p:sp>
      <p:sp>
        <p:nvSpPr>
          <p:cNvPr id="4" name="Rectangle 3"/>
          <p:cNvSpPr/>
          <p:nvPr/>
        </p:nvSpPr>
        <p:spPr>
          <a:xfrm>
            <a:off x="2590800" y="4343400"/>
            <a:ext cx="5710287" cy="400110"/>
          </a:xfrm>
          <a:prstGeom prst="rect">
            <a:avLst/>
          </a:prstGeom>
        </p:spPr>
        <p:txBody>
          <a:bodyPr wrap="square">
            <a:spAutoFit/>
          </a:bodyPr>
          <a:lstStyle/>
          <a:p>
            <a:r>
              <a:rPr lang="en-US" sz="2000" u="sng" dirty="0"/>
              <a:t>United States v. Jones</a:t>
            </a:r>
            <a:r>
              <a:rPr lang="en-US" sz="2000" dirty="0"/>
              <a:t>, 132 S. Ct. 945, 963 (2012).</a:t>
            </a:r>
          </a:p>
        </p:txBody>
      </p:sp>
    </p:spTree>
    <p:extLst>
      <p:ext uri="{BB962C8B-B14F-4D97-AF65-F5344CB8AC3E}">
        <p14:creationId xmlns:p14="http://schemas.microsoft.com/office/powerpoint/2010/main" val="21910722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Recent Challenges to Drug Testing</a:t>
            </a:r>
            <a:endParaRPr lang="en-US" sz="4800" dirty="0"/>
          </a:p>
        </p:txBody>
      </p:sp>
      <p:sp>
        <p:nvSpPr>
          <p:cNvPr id="4" name="Content Placeholder 3"/>
          <p:cNvSpPr>
            <a:spLocks noGrp="1"/>
          </p:cNvSpPr>
          <p:nvPr>
            <p:ph idx="1"/>
          </p:nvPr>
        </p:nvSpPr>
        <p:spPr/>
        <p:txBody>
          <a:bodyPr>
            <a:normAutofit/>
          </a:bodyPr>
          <a:lstStyle/>
          <a:p>
            <a:r>
              <a:rPr lang="en-US" sz="2600" dirty="0" smtClean="0">
                <a:solidFill>
                  <a:schemeClr val="accent2"/>
                </a:solidFill>
              </a:rPr>
              <a:t>If the employer articulates special needs to justify the search, the court must then balance the special needs of the government against the privacy interest of the employee.</a:t>
            </a:r>
          </a:p>
          <a:p>
            <a:r>
              <a:rPr lang="en-US" sz="2600" dirty="0" smtClean="0"/>
              <a:t>The employee bears the ultimate burden of persuasion.</a:t>
            </a:r>
          </a:p>
          <a:p>
            <a:pPr lvl="2"/>
            <a:endParaRPr lang="en-US" dirty="0" smtClean="0"/>
          </a:p>
          <a:p>
            <a:pPr lvl="1"/>
            <a:endParaRPr lang="en-US"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Recent Challenges to Drug Testing</a:t>
            </a:r>
            <a:endParaRPr lang="en-US" sz="4800" dirty="0"/>
          </a:p>
        </p:txBody>
      </p:sp>
      <p:sp>
        <p:nvSpPr>
          <p:cNvPr id="4" name="Content Placeholder 3"/>
          <p:cNvSpPr>
            <a:spLocks noGrp="1"/>
          </p:cNvSpPr>
          <p:nvPr>
            <p:ph idx="1"/>
          </p:nvPr>
        </p:nvSpPr>
        <p:spPr/>
        <p:txBody>
          <a:bodyPr>
            <a:noAutofit/>
          </a:bodyPr>
          <a:lstStyle/>
          <a:p>
            <a:r>
              <a:rPr lang="en-US" sz="2800" dirty="0" smtClean="0">
                <a:solidFill>
                  <a:schemeClr val="accent2"/>
                </a:solidFill>
              </a:rPr>
              <a:t>After the Eleventh Circuit issued this decision, the Southern District of Florida applied it in </a:t>
            </a:r>
            <a:r>
              <a:rPr lang="en-US" sz="2800" u="sng" dirty="0" smtClean="0">
                <a:solidFill>
                  <a:schemeClr val="accent2"/>
                </a:solidFill>
              </a:rPr>
              <a:t>Voss v. City of Key West</a:t>
            </a:r>
            <a:r>
              <a:rPr lang="en-US" sz="2800" dirty="0" smtClean="0">
                <a:solidFill>
                  <a:schemeClr val="accent2"/>
                </a:solidFill>
              </a:rPr>
              <a:t>, 24 F. Supp. 3d 1219 (S.D. Fla. 2014).</a:t>
            </a:r>
          </a:p>
          <a:p>
            <a:pPr lvl="1"/>
            <a:r>
              <a:rPr lang="en-US" sz="2400" dirty="0" smtClean="0"/>
              <a:t>The court held that the city failed to meet its burden to show that the position of Solid Waste Coordinator was a safety-sensitive position because it supervised a transfer station or made presentations to school-aged children.</a:t>
            </a:r>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Recent Challenges to Drug Testing</a:t>
            </a:r>
            <a:endParaRPr lang="en-US" sz="4800" dirty="0"/>
          </a:p>
        </p:txBody>
      </p:sp>
      <p:sp>
        <p:nvSpPr>
          <p:cNvPr id="4" name="Content Placeholder 3"/>
          <p:cNvSpPr>
            <a:spLocks noGrp="1"/>
          </p:cNvSpPr>
          <p:nvPr>
            <p:ph idx="1"/>
          </p:nvPr>
        </p:nvSpPr>
        <p:spPr/>
        <p:txBody>
          <a:bodyPr>
            <a:noAutofit/>
          </a:bodyPr>
          <a:lstStyle/>
          <a:p>
            <a:r>
              <a:rPr lang="en-US" sz="2800" dirty="0" smtClean="0">
                <a:solidFill>
                  <a:schemeClr val="accent2"/>
                </a:solidFill>
              </a:rPr>
              <a:t>It found that the duties of the job could be completed from an office and did not require: </a:t>
            </a:r>
          </a:p>
          <a:p>
            <a:pPr lvl="1"/>
            <a:r>
              <a:rPr lang="en-US" sz="2400" dirty="0" smtClean="0"/>
              <a:t>active involvement with the safety-sensitive duties at the transfer station</a:t>
            </a:r>
          </a:p>
          <a:p>
            <a:pPr lvl="1"/>
            <a:r>
              <a:rPr lang="en-US" sz="2400" dirty="0" smtClean="0"/>
              <a:t>operation of heavy machinery or large vehicles</a:t>
            </a:r>
          </a:p>
          <a:p>
            <a:pPr lvl="1"/>
            <a:r>
              <a:rPr lang="en-US" sz="2400" dirty="0"/>
              <a:t>responsibility for the supervision, safety, or security of children</a:t>
            </a:r>
          </a:p>
          <a:p>
            <a:pPr lvl="1"/>
            <a:r>
              <a:rPr lang="en-US" sz="2400" dirty="0"/>
              <a:t>possession  or use of dangerous machinery  or substances when giving presentations to or interacting with children</a:t>
            </a:r>
          </a:p>
          <a:p>
            <a:pPr lvl="2"/>
            <a:endParaRPr lang="en-US" sz="2000" dirty="0" smtClean="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Recent Challenges to Drug Testing</a:t>
            </a:r>
            <a:endParaRPr lang="en-US" sz="4800" dirty="0"/>
          </a:p>
        </p:txBody>
      </p:sp>
      <p:sp>
        <p:nvSpPr>
          <p:cNvPr id="4" name="Content Placeholder 3"/>
          <p:cNvSpPr>
            <a:spLocks noGrp="1"/>
          </p:cNvSpPr>
          <p:nvPr>
            <p:ph idx="1"/>
          </p:nvPr>
        </p:nvSpPr>
        <p:spPr/>
        <p:txBody>
          <a:bodyPr>
            <a:normAutofit/>
          </a:bodyPr>
          <a:lstStyle/>
          <a:p>
            <a:r>
              <a:rPr lang="en-US" sz="2800" dirty="0" smtClean="0">
                <a:solidFill>
                  <a:schemeClr val="accent2"/>
                </a:solidFill>
              </a:rPr>
              <a:t>There was no evidence of drug abuse or harm attributable to drug use.  </a:t>
            </a:r>
          </a:p>
          <a:p>
            <a:r>
              <a:rPr lang="en-US" sz="2800" dirty="0" smtClean="0"/>
              <a:t>The court also noted that this position was not subject to the random drug testing required for safety-sensitive positions under the City’s policy.</a:t>
            </a:r>
          </a:p>
          <a:p>
            <a:endParaRPr lang="en-US" dirty="0" smtClean="0"/>
          </a:p>
          <a:p>
            <a:pPr lvl="1"/>
            <a:endParaRPr lang="en-US" dirty="0" smtClean="0"/>
          </a:p>
          <a:p>
            <a:pPr lvl="1"/>
            <a:endParaRPr lang="en-US" dirty="0" smtClean="0"/>
          </a:p>
          <a:p>
            <a:pPr lvl="2"/>
            <a:endParaRPr lang="en-US" dirty="0" smtClean="0"/>
          </a:p>
          <a:p>
            <a:pPr lvl="1"/>
            <a:endParaRPr lang="en-US" u="sng" dirty="0" smtClean="0"/>
          </a:p>
          <a:p>
            <a:pPr lvl="1"/>
            <a:endParaRPr lang="en-US" dirty="0" smtClean="0"/>
          </a:p>
          <a:p>
            <a:pPr lvl="1"/>
            <a:endParaRPr lang="en-US" dirty="0" smtClean="0"/>
          </a:p>
          <a:p>
            <a:pPr lvl="1"/>
            <a:endParaRPr lang="en-US" dirty="0" smtClean="0"/>
          </a:p>
          <a:p>
            <a:pPr lvl="2"/>
            <a:endParaRPr lang="en-US" dirty="0" smtClean="0"/>
          </a:p>
          <a:p>
            <a:pPr lvl="2"/>
            <a:endParaRPr lang="en-US" dirty="0" smtClean="0"/>
          </a:p>
          <a:p>
            <a:pPr lvl="1"/>
            <a:endParaRPr lang="en-US" dirty="0" smtClean="0"/>
          </a:p>
          <a:p>
            <a:pPr lvl="1"/>
            <a:endParaRPr lang="en-US" dirty="0" smtClean="0"/>
          </a:p>
          <a:p>
            <a:endParaRPr lang="en-US" dirty="0"/>
          </a:p>
        </p:txBody>
      </p:sp>
      <p:sp>
        <p:nvSpPr>
          <p:cNvPr id="3" name="Footer Placeholder 2"/>
          <p:cNvSpPr>
            <a:spLocks noGrp="1"/>
          </p:cNvSpPr>
          <p:nvPr>
            <p:ph type="ftr" sz="quarter" idx="11"/>
          </p:nvPr>
        </p:nvSpPr>
        <p:spPr>
          <a:xfrm>
            <a:off x="304800" y="6410848"/>
            <a:ext cx="54864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accounts</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a:xfrm>
            <a:off x="457200" y="6350178"/>
            <a:ext cx="4745736" cy="365125"/>
          </a:xfrm>
        </p:spPr>
        <p:txBody>
          <a:bodyPr/>
          <a:lstStyle/>
          <a:p>
            <a:r>
              <a:rPr lang="en-US" smtClean="0"/>
              <a:t>© Thompson, Sizemore, Gonzalez &amp; Hearing, P.A., All Rights Reserved</a:t>
            </a:r>
            <a:endParaRPr lang="en-US" dirty="0"/>
          </a:p>
        </p:txBody>
      </p:sp>
    </p:spTree>
    <p:extLst>
      <p:ext uri="{BB962C8B-B14F-4D97-AF65-F5344CB8AC3E}">
        <p14:creationId xmlns:p14="http://schemas.microsoft.com/office/powerpoint/2010/main" val="232497479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Social Media Accounts</a:t>
            </a:r>
          </a:p>
        </p:txBody>
      </p:sp>
      <p:sp>
        <p:nvSpPr>
          <p:cNvPr id="3" name="Content Placeholder 2"/>
          <p:cNvSpPr>
            <a:spLocks noGrp="1"/>
          </p:cNvSpPr>
          <p:nvPr>
            <p:ph idx="1"/>
          </p:nvPr>
        </p:nvSpPr>
        <p:spPr>
          <a:xfrm>
            <a:off x="685800" y="2093976"/>
            <a:ext cx="7429499" cy="2656286"/>
          </a:xfrm>
        </p:spPr>
        <p:txBody>
          <a:bodyPr>
            <a:noAutofit/>
          </a:bodyPr>
          <a:lstStyle/>
          <a:p>
            <a:r>
              <a:rPr lang="en-US" sz="2400" dirty="0">
                <a:solidFill>
                  <a:schemeClr val="accent2"/>
                </a:solidFill>
              </a:rPr>
              <a:t>There is no reasonable expectation of privacy in information voluntarily given to a third party.</a:t>
            </a:r>
          </a:p>
          <a:p>
            <a:pPr lvl="1"/>
            <a:r>
              <a:rPr lang="en-US" sz="2100" dirty="0"/>
              <a:t>Principle first articulated in </a:t>
            </a:r>
            <a:r>
              <a:rPr lang="en-US" sz="2100" u="sng" dirty="0"/>
              <a:t>Smith v. Maryland</a:t>
            </a:r>
            <a:r>
              <a:rPr lang="en-US" sz="2100" dirty="0"/>
              <a:t>, 442 U.S. 735, 743-44 (1979).</a:t>
            </a:r>
          </a:p>
          <a:p>
            <a:r>
              <a:rPr lang="en-US" sz="2400" dirty="0">
                <a:solidFill>
                  <a:schemeClr val="accent2"/>
                </a:solidFill>
              </a:rPr>
              <a:t>In </a:t>
            </a:r>
            <a:r>
              <a:rPr lang="en-US" sz="2400" u="sng" dirty="0">
                <a:solidFill>
                  <a:schemeClr val="accent2"/>
                </a:solidFill>
              </a:rPr>
              <a:t>Smith</a:t>
            </a:r>
            <a:r>
              <a:rPr lang="en-US" sz="2400" dirty="0">
                <a:solidFill>
                  <a:schemeClr val="accent2"/>
                </a:solidFill>
              </a:rPr>
              <a:t>, Defendant challenged the use of a pen register installed at a telephone company</a:t>
            </a:r>
            <a:r>
              <a:rPr lang="en-US" sz="2400" dirty="0" smtClean="0">
                <a:solidFill>
                  <a:schemeClr val="accent2"/>
                </a:solidFill>
              </a:rPr>
              <a:t>.</a:t>
            </a:r>
          </a:p>
          <a:p>
            <a:pPr lvl="1"/>
            <a:r>
              <a:rPr lang="en-US" sz="2200" dirty="0"/>
              <a:t>The Court found that Defendant voluntarily provided this information (the numbers dialed) to a third-party and therefore assumed the risk that it would be revealed to law enforcement.</a:t>
            </a:r>
          </a:p>
          <a:p>
            <a:endParaRPr lang="en-US" sz="2400"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14569264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Social Media Accounts</a:t>
            </a:r>
          </a:p>
        </p:txBody>
      </p:sp>
      <p:sp>
        <p:nvSpPr>
          <p:cNvPr id="3" name="Content Placeholder 2"/>
          <p:cNvSpPr>
            <a:spLocks noGrp="1"/>
          </p:cNvSpPr>
          <p:nvPr>
            <p:ph idx="1"/>
          </p:nvPr>
        </p:nvSpPr>
        <p:spPr>
          <a:xfrm>
            <a:off x="685800" y="1981200"/>
            <a:ext cx="7429499" cy="2656286"/>
          </a:xfrm>
        </p:spPr>
        <p:txBody>
          <a:bodyPr>
            <a:noAutofit/>
          </a:bodyPr>
          <a:lstStyle/>
          <a:p>
            <a:r>
              <a:rPr lang="en-US" sz="2400" dirty="0"/>
              <a:t>Courts have generally cited to the third-party doctrine in holding that individuals do not have a reasonable expectation of privacy in their social media communications. </a:t>
            </a:r>
            <a:endParaRPr lang="en-US" sz="2400" dirty="0" smtClean="0"/>
          </a:p>
          <a:p>
            <a:r>
              <a:rPr lang="en-US" sz="2400" dirty="0">
                <a:solidFill>
                  <a:schemeClr val="accent2"/>
                </a:solidFill>
              </a:rPr>
              <a:t>No expectation of privacy in Facebook communication, even if information shared only with “friends”</a:t>
            </a:r>
          </a:p>
          <a:p>
            <a:pPr lvl="1"/>
            <a:r>
              <a:rPr lang="en-US" sz="2100" u="sng" dirty="0"/>
              <a:t>Palmieri v. United States</a:t>
            </a:r>
            <a:r>
              <a:rPr lang="en-US" sz="2100" dirty="0"/>
              <a:t>, 72 F. Supp. 3d 191, 209-10 (D.D.C. 2014)</a:t>
            </a:r>
          </a:p>
          <a:p>
            <a:r>
              <a:rPr lang="en-US" sz="2400" dirty="0"/>
              <a:t>Privacy settings do not automatically create a reasonable expectation of privacy.</a:t>
            </a:r>
          </a:p>
          <a:p>
            <a:endParaRPr lang="en-US"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12567618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Social Media Accounts</a:t>
            </a:r>
          </a:p>
        </p:txBody>
      </p:sp>
      <p:sp>
        <p:nvSpPr>
          <p:cNvPr id="3" name="Content Placeholder 2"/>
          <p:cNvSpPr>
            <a:spLocks noGrp="1"/>
          </p:cNvSpPr>
          <p:nvPr>
            <p:ph idx="1"/>
          </p:nvPr>
        </p:nvSpPr>
        <p:spPr>
          <a:xfrm>
            <a:off x="685800" y="2082192"/>
            <a:ext cx="7429499" cy="2656286"/>
          </a:xfrm>
        </p:spPr>
        <p:txBody>
          <a:bodyPr>
            <a:noAutofit/>
          </a:bodyPr>
          <a:lstStyle/>
          <a:p>
            <a:r>
              <a:rPr lang="en-US" sz="2400" u="sng" dirty="0">
                <a:solidFill>
                  <a:schemeClr val="accent2"/>
                </a:solidFill>
              </a:rPr>
              <a:t>Palmieri v. United States</a:t>
            </a:r>
            <a:r>
              <a:rPr lang="en-US" sz="2400" dirty="0">
                <a:solidFill>
                  <a:schemeClr val="accent2"/>
                </a:solidFill>
              </a:rPr>
              <a:t>, 72 F. Supp. 3d 191, 209-10 (D.D.C. 2014)</a:t>
            </a:r>
          </a:p>
          <a:p>
            <a:pPr lvl="1"/>
            <a:r>
              <a:rPr lang="en-US" sz="2250" dirty="0"/>
              <a:t>Plaintiff alleged that Facebook friend sharing information on his Facebook page with the government was a violation of his Constitutional rights. </a:t>
            </a:r>
            <a:r>
              <a:rPr lang="en-US" sz="2250" u="sng" dirty="0"/>
              <a:t>Id.</a:t>
            </a:r>
            <a:r>
              <a:rPr lang="en-US" sz="2250" i="1" dirty="0"/>
              <a:t> </a:t>
            </a:r>
            <a:r>
              <a:rPr lang="en-US" sz="2250" dirty="0"/>
              <a:t>at 209</a:t>
            </a:r>
            <a:r>
              <a:rPr lang="en-US" sz="2250" dirty="0" smtClean="0"/>
              <a:t>.</a:t>
            </a:r>
          </a:p>
          <a:p>
            <a:pPr lvl="1"/>
            <a:r>
              <a:rPr lang="en-US" sz="2250" dirty="0"/>
              <a:t>Citing </a:t>
            </a:r>
            <a:r>
              <a:rPr lang="en-US" sz="2250" u="sng" dirty="0"/>
              <a:t>Smith</a:t>
            </a:r>
            <a:r>
              <a:rPr lang="en-US" sz="2250" dirty="0"/>
              <a:t>, the court explained that when a Facebook user allows friends to view his or her information, the government may freely access that information through such a friend. </a:t>
            </a:r>
            <a:r>
              <a:rPr lang="en-US" sz="2250" u="sng" dirty="0"/>
              <a:t>Id.</a:t>
            </a:r>
            <a:r>
              <a:rPr lang="en-US" sz="2250" dirty="0"/>
              <a:t> at 210.</a:t>
            </a:r>
          </a:p>
          <a:p>
            <a:pPr lvl="1"/>
            <a:endParaRPr lang="en-US" sz="2250"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92298733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Social Media Accounts</a:t>
            </a:r>
          </a:p>
        </p:txBody>
      </p:sp>
      <p:sp>
        <p:nvSpPr>
          <p:cNvPr id="3" name="Content Placeholder 2"/>
          <p:cNvSpPr>
            <a:spLocks noGrp="1"/>
          </p:cNvSpPr>
          <p:nvPr>
            <p:ph idx="1"/>
          </p:nvPr>
        </p:nvSpPr>
        <p:spPr>
          <a:xfrm>
            <a:off x="685800" y="2104974"/>
            <a:ext cx="7429499" cy="2656286"/>
          </a:xfrm>
        </p:spPr>
        <p:txBody>
          <a:bodyPr>
            <a:noAutofit/>
          </a:bodyPr>
          <a:lstStyle/>
          <a:p>
            <a:r>
              <a:rPr lang="en-US" sz="2400" dirty="0">
                <a:solidFill>
                  <a:schemeClr val="accent2"/>
                </a:solidFill>
              </a:rPr>
              <a:t>“Palmieri shared his Facebook information with ‘friends’, and hence he had no privacy expectation in that information because those ‘friends’ were free to use the information however they wanted[.]” </a:t>
            </a:r>
            <a:r>
              <a:rPr lang="en-US" sz="2400" i="1" dirty="0">
                <a:solidFill>
                  <a:schemeClr val="accent2"/>
                </a:solidFill>
              </a:rPr>
              <a:t>Id. </a:t>
            </a:r>
            <a:r>
              <a:rPr lang="en-US" sz="2400" dirty="0">
                <a:solidFill>
                  <a:schemeClr val="accent2"/>
                </a:solidFill>
              </a:rPr>
              <a:t>at 210. </a:t>
            </a:r>
            <a:endParaRPr lang="en-US" sz="2400" dirty="0" smtClean="0">
              <a:solidFill>
                <a:schemeClr val="accent2"/>
              </a:solidFill>
            </a:endParaRPr>
          </a:p>
          <a:p>
            <a:r>
              <a:rPr lang="en-US" sz="2700" dirty="0"/>
              <a:t>Twitter communications treated similarly to Facebook communications</a:t>
            </a:r>
          </a:p>
          <a:p>
            <a:endParaRPr lang="en-US" sz="2400" dirty="0"/>
          </a:p>
          <a:p>
            <a:endParaRPr lang="en-US"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365162656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Social Media Accounts</a:t>
            </a:r>
          </a:p>
        </p:txBody>
      </p:sp>
      <p:sp>
        <p:nvSpPr>
          <p:cNvPr id="3" name="Content Placeholder 2"/>
          <p:cNvSpPr>
            <a:spLocks noGrp="1"/>
          </p:cNvSpPr>
          <p:nvPr>
            <p:ph idx="1"/>
          </p:nvPr>
        </p:nvSpPr>
        <p:spPr>
          <a:xfrm>
            <a:off x="609600" y="2093976"/>
            <a:ext cx="7429499" cy="2656286"/>
          </a:xfrm>
        </p:spPr>
        <p:txBody>
          <a:bodyPr>
            <a:noAutofit/>
          </a:bodyPr>
          <a:lstStyle/>
          <a:p>
            <a:r>
              <a:rPr lang="en-US" sz="2700" u="sng" dirty="0">
                <a:solidFill>
                  <a:schemeClr val="accent2"/>
                </a:solidFill>
              </a:rPr>
              <a:t>Rosario v. Clark County School Dist.</a:t>
            </a:r>
            <a:r>
              <a:rPr lang="en-US" sz="2700" dirty="0">
                <a:solidFill>
                  <a:schemeClr val="accent2"/>
                </a:solidFill>
              </a:rPr>
              <a:t>, 2013 WL 3679375 at *5-6 (D. Nev. July 3, 2013</a:t>
            </a:r>
            <a:r>
              <a:rPr lang="en-US" sz="2700" dirty="0" smtClean="0">
                <a:solidFill>
                  <a:schemeClr val="accent2"/>
                </a:solidFill>
              </a:rPr>
              <a:t>)</a:t>
            </a:r>
          </a:p>
          <a:p>
            <a:pPr lvl="1"/>
            <a:r>
              <a:rPr lang="en-US" sz="2250" dirty="0" smtClean="0"/>
              <a:t>Student’s Twitter account was not public; administrators only discovered his tweets after one of his followers volunteered them.</a:t>
            </a:r>
          </a:p>
          <a:p>
            <a:pPr lvl="1"/>
            <a:r>
              <a:rPr lang="en-US" sz="2400" dirty="0"/>
              <a:t>“[I]t is well established that when a person shares information with a third party, that person takes the risk that third person will share it with the government . . . . This logic applies with equal force in the social media context.” </a:t>
            </a:r>
          </a:p>
          <a:p>
            <a:pPr lvl="1"/>
            <a:endParaRPr lang="en-US" sz="2250"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1127495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Concept of Privacy </a:t>
            </a:r>
            <a:endParaRPr lang="en-US" sz="4800" dirty="0"/>
          </a:p>
        </p:txBody>
      </p:sp>
      <p:sp>
        <p:nvSpPr>
          <p:cNvPr id="3" name="Content Placeholder 2"/>
          <p:cNvSpPr>
            <a:spLocks noGrp="1"/>
          </p:cNvSpPr>
          <p:nvPr>
            <p:ph idx="1"/>
          </p:nvPr>
        </p:nvSpPr>
        <p:spPr>
          <a:xfrm>
            <a:off x="685800" y="1905000"/>
            <a:ext cx="7772400" cy="4050792"/>
          </a:xfrm>
        </p:spPr>
        <p:txBody>
          <a:bodyPr>
            <a:normAutofit/>
          </a:bodyPr>
          <a:lstStyle/>
          <a:p>
            <a:r>
              <a:rPr lang="en-US" sz="2800" dirty="0" smtClean="0">
                <a:solidFill>
                  <a:schemeClr val="accent2"/>
                </a:solidFill>
              </a:rPr>
              <a:t>Courts are just starting to address these areas</a:t>
            </a:r>
          </a:p>
          <a:p>
            <a:pPr lvl="1"/>
            <a:r>
              <a:rPr lang="en-US" sz="2400" dirty="0" smtClean="0"/>
              <a:t>Most of the recent developments are in the criminal law context</a:t>
            </a:r>
          </a:p>
          <a:p>
            <a:r>
              <a:rPr lang="en-US" sz="2600" u="sng" dirty="0" smtClean="0">
                <a:solidFill>
                  <a:schemeClr val="accent2"/>
                </a:solidFill>
              </a:rPr>
              <a:t>Riley v. California</a:t>
            </a:r>
            <a:r>
              <a:rPr lang="en-US" sz="2600" dirty="0" smtClean="0">
                <a:solidFill>
                  <a:schemeClr val="accent2"/>
                </a:solidFill>
              </a:rPr>
              <a:t>, 134 S. Ct. 2473, 2485 (2014)</a:t>
            </a:r>
          </a:p>
          <a:p>
            <a:pPr lvl="1"/>
            <a:r>
              <a:rPr lang="en-US" sz="2200" dirty="0" smtClean="0"/>
              <a:t>In June 2014, the United States Supreme Court held that police need to obtain a warrant before searching a cell phone incident to arrest.</a:t>
            </a:r>
          </a:p>
        </p:txBody>
      </p:sp>
      <p:sp>
        <p:nvSpPr>
          <p:cNvPr id="4" name="Footer Placeholder 3"/>
          <p:cNvSpPr>
            <a:spLocks noGrp="1"/>
          </p:cNvSpPr>
          <p:nvPr>
            <p:ph type="ftr" sz="quarter" idx="11"/>
          </p:nvPr>
        </p:nvSpPr>
        <p:spPr>
          <a:xfrm>
            <a:off x="304800" y="6410848"/>
            <a:ext cx="53340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Social Media Accounts</a:t>
            </a:r>
          </a:p>
        </p:txBody>
      </p:sp>
      <p:sp>
        <p:nvSpPr>
          <p:cNvPr id="3" name="Content Placeholder 2"/>
          <p:cNvSpPr>
            <a:spLocks noGrp="1"/>
          </p:cNvSpPr>
          <p:nvPr>
            <p:ph idx="1"/>
          </p:nvPr>
        </p:nvSpPr>
        <p:spPr>
          <a:xfrm>
            <a:off x="685800" y="2130112"/>
            <a:ext cx="7429499" cy="2656286"/>
          </a:xfrm>
        </p:spPr>
        <p:txBody>
          <a:bodyPr>
            <a:noAutofit/>
          </a:bodyPr>
          <a:lstStyle/>
          <a:p>
            <a:r>
              <a:rPr lang="en-US" sz="2400" dirty="0">
                <a:solidFill>
                  <a:schemeClr val="accent2"/>
                </a:solidFill>
              </a:rPr>
              <a:t>Courts in Florida have taken the same basic approach to social media in litigation</a:t>
            </a:r>
          </a:p>
          <a:p>
            <a:pPr lvl="1"/>
            <a:r>
              <a:rPr lang="en-US" sz="2100" u="sng" dirty="0"/>
              <a:t>E.g.</a:t>
            </a:r>
            <a:r>
              <a:rPr lang="en-US" sz="2100" dirty="0"/>
              <a:t>,</a:t>
            </a:r>
            <a:r>
              <a:rPr lang="en-US" sz="2100" i="1" dirty="0"/>
              <a:t> </a:t>
            </a:r>
            <a:r>
              <a:rPr lang="en-US" sz="2100" u="sng" dirty="0"/>
              <a:t>Nucci v. Target Corp.</a:t>
            </a:r>
            <a:r>
              <a:rPr lang="en-US" sz="2100" dirty="0"/>
              <a:t>, 162 So. 3d 146, 153-54 (Fla. 4th DCA 2015) (holding that, in context of discovery dispute, the plaintiff had no expectation of privacy in photographs posted to Facebook).</a:t>
            </a:r>
            <a:endParaRPr lang="en-US" sz="2100" i="1" dirty="0"/>
          </a:p>
          <a:p>
            <a:endParaRPr lang="en-US"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95777331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Social Media Accounts</a:t>
            </a:r>
          </a:p>
        </p:txBody>
      </p:sp>
      <p:sp>
        <p:nvSpPr>
          <p:cNvPr id="3" name="Content Placeholder 2"/>
          <p:cNvSpPr>
            <a:spLocks noGrp="1"/>
          </p:cNvSpPr>
          <p:nvPr>
            <p:ph idx="1"/>
          </p:nvPr>
        </p:nvSpPr>
        <p:spPr>
          <a:xfrm>
            <a:off x="685800" y="2093976"/>
            <a:ext cx="7398631" cy="2645133"/>
          </a:xfrm>
        </p:spPr>
        <p:txBody>
          <a:bodyPr>
            <a:noAutofit/>
          </a:bodyPr>
          <a:lstStyle/>
          <a:p>
            <a:r>
              <a:rPr lang="en-US" sz="2800" dirty="0">
                <a:solidFill>
                  <a:schemeClr val="accent2"/>
                </a:solidFill>
              </a:rPr>
              <a:t>Can you use a friend request to get access to an account?</a:t>
            </a:r>
          </a:p>
          <a:p>
            <a:pPr lvl="1"/>
            <a:r>
              <a:rPr lang="en-US" sz="2400" dirty="0"/>
              <a:t>Courts have not found any Fourth Amendment violation when a government agent makes a friend request.</a:t>
            </a:r>
          </a:p>
          <a:p>
            <a:pPr lvl="2"/>
            <a:r>
              <a:rPr lang="en-US" sz="2000" u="sng" dirty="0"/>
              <a:t>United States v. Brooks</a:t>
            </a:r>
            <a:r>
              <a:rPr lang="en-US" sz="2000" dirty="0"/>
              <a:t>, 12-CR-166 RRM, 2012 WL 6562947, at *5 (E.D.N.Y. Dec. 17, 2012)</a:t>
            </a:r>
          </a:p>
          <a:p>
            <a:pPr lvl="2"/>
            <a:r>
              <a:rPr lang="en-US" sz="2000" u="sng" dirty="0"/>
              <a:t>U.S. v. Sawyer</a:t>
            </a:r>
            <a:r>
              <a:rPr lang="en-US" sz="2000" dirty="0"/>
              <a:t>, 786 F. Supp. 2d 1352 (N.D. Ohio 2011).</a:t>
            </a:r>
          </a:p>
          <a:p>
            <a:pPr lvl="2"/>
            <a:r>
              <a:rPr lang="en-US" sz="2000" u="sng" dirty="0"/>
              <a:t>United States v. Soderholm</a:t>
            </a:r>
            <a:r>
              <a:rPr lang="en-US" sz="2000" dirty="0"/>
              <a:t>, 4:11CR3050, 2011 WL 5444053, at *7 (D. Neb. Nov. 9, 2011)</a:t>
            </a:r>
          </a:p>
          <a:p>
            <a:pPr lvl="2"/>
            <a:endParaRPr lang="en-US" sz="1950" dirty="0"/>
          </a:p>
          <a:p>
            <a:pPr lvl="1"/>
            <a:endParaRPr lang="en-US" sz="2100"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250112363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Social Media Accounts</a:t>
            </a:r>
          </a:p>
        </p:txBody>
      </p:sp>
      <p:sp>
        <p:nvSpPr>
          <p:cNvPr id="3" name="Content Placeholder 2"/>
          <p:cNvSpPr>
            <a:spLocks noGrp="1"/>
          </p:cNvSpPr>
          <p:nvPr>
            <p:ph idx="1"/>
          </p:nvPr>
        </p:nvSpPr>
        <p:spPr>
          <a:xfrm>
            <a:off x="685800" y="1981200"/>
            <a:ext cx="7429499" cy="2656286"/>
          </a:xfrm>
        </p:spPr>
        <p:txBody>
          <a:bodyPr>
            <a:noAutofit/>
          </a:bodyPr>
          <a:lstStyle/>
          <a:p>
            <a:r>
              <a:rPr lang="en-US" sz="2400" u="sng" dirty="0">
                <a:solidFill>
                  <a:schemeClr val="accent2"/>
                </a:solidFill>
              </a:rPr>
              <a:t>United States v. Brooks</a:t>
            </a:r>
            <a:r>
              <a:rPr lang="en-US" sz="2400" dirty="0">
                <a:solidFill>
                  <a:schemeClr val="accent2"/>
                </a:solidFill>
              </a:rPr>
              <a:t>, 12-CR-166 RRM, 2012 WL 6562947, at *5 (E.D.N.Y. Dec. 17, 2012)</a:t>
            </a:r>
          </a:p>
          <a:p>
            <a:pPr lvl="1"/>
            <a:r>
              <a:rPr lang="en-US" sz="2100" dirty="0"/>
              <a:t>Peer-to-peer file sharing case involving child pornography prosecution </a:t>
            </a:r>
          </a:p>
          <a:p>
            <a:pPr lvl="1"/>
            <a:r>
              <a:rPr lang="en-US" sz="2100" dirty="0"/>
              <a:t>Government agent sent a friend request to the defendant, which granted him access to certain files</a:t>
            </a:r>
          </a:p>
          <a:p>
            <a:pPr lvl="1"/>
            <a:r>
              <a:rPr lang="en-US" sz="2100" dirty="0"/>
              <a:t>Agent’s failure to disclose his identity did not invalidate the consent</a:t>
            </a:r>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208301241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Social Media Accounts</a:t>
            </a:r>
          </a:p>
        </p:txBody>
      </p:sp>
      <p:sp>
        <p:nvSpPr>
          <p:cNvPr id="3" name="Content Placeholder 2"/>
          <p:cNvSpPr>
            <a:spLocks noGrp="1"/>
          </p:cNvSpPr>
          <p:nvPr>
            <p:ph idx="1"/>
          </p:nvPr>
        </p:nvSpPr>
        <p:spPr>
          <a:xfrm>
            <a:off x="685800" y="2093976"/>
            <a:ext cx="7429499" cy="2656286"/>
          </a:xfrm>
        </p:spPr>
        <p:txBody>
          <a:bodyPr>
            <a:noAutofit/>
          </a:bodyPr>
          <a:lstStyle/>
          <a:p>
            <a:r>
              <a:rPr lang="en-US" sz="2400" dirty="0">
                <a:solidFill>
                  <a:schemeClr val="accent2"/>
                </a:solidFill>
              </a:rPr>
              <a:t>Declining to be friends with an employee on Facebook is not an adverse employment action</a:t>
            </a:r>
          </a:p>
          <a:p>
            <a:pPr lvl="1"/>
            <a:r>
              <a:rPr lang="en-US" sz="2100" u="sng" dirty="0"/>
              <a:t>Borrello v. Elizabeth Bd. of Educ.</a:t>
            </a:r>
            <a:r>
              <a:rPr lang="en-US" sz="2100" dirty="0"/>
              <a:t>, CIV.A. 14-3687 JLL, 2014 WL 5392042, at *8 (D.N.J. Oct. 23, 2014)</a:t>
            </a:r>
          </a:p>
          <a:p>
            <a:endParaRPr lang="en-US" sz="2100" dirty="0"/>
          </a:p>
          <a:p>
            <a:endParaRPr lang="en-US"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367444173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Social Media Accounts</a:t>
            </a:r>
          </a:p>
        </p:txBody>
      </p:sp>
      <p:sp>
        <p:nvSpPr>
          <p:cNvPr id="3" name="Content Placeholder 2"/>
          <p:cNvSpPr>
            <a:spLocks noGrp="1"/>
          </p:cNvSpPr>
          <p:nvPr>
            <p:ph idx="1"/>
          </p:nvPr>
        </p:nvSpPr>
        <p:spPr>
          <a:xfrm>
            <a:off x="656734" y="2082192"/>
            <a:ext cx="7429499" cy="2656286"/>
          </a:xfrm>
        </p:spPr>
        <p:txBody>
          <a:bodyPr>
            <a:noAutofit/>
          </a:bodyPr>
          <a:lstStyle/>
          <a:p>
            <a:r>
              <a:rPr lang="en-US" sz="2700" dirty="0">
                <a:solidFill>
                  <a:schemeClr val="accent2"/>
                </a:solidFill>
              </a:rPr>
              <a:t>Can you ask an employee to provide his password to his accounts?</a:t>
            </a:r>
          </a:p>
          <a:p>
            <a:pPr lvl="1"/>
            <a:r>
              <a:rPr lang="en-US" sz="2400" dirty="0"/>
              <a:t>State legislation failed in 2016</a:t>
            </a:r>
          </a:p>
          <a:p>
            <a:pPr lvl="1"/>
            <a:r>
              <a:rPr lang="en-US" sz="2400" dirty="0"/>
              <a:t>Not much case law </a:t>
            </a:r>
            <a:r>
              <a:rPr lang="en-US" sz="2400" dirty="0" smtClean="0"/>
              <a:t>yet</a:t>
            </a:r>
          </a:p>
          <a:p>
            <a:r>
              <a:rPr lang="en-US" sz="2800" dirty="0">
                <a:solidFill>
                  <a:schemeClr val="accent2"/>
                </a:solidFill>
              </a:rPr>
              <a:t>Some trial courts in Florida have required disclosure of passwords in litigation </a:t>
            </a:r>
          </a:p>
          <a:p>
            <a:pPr lvl="1"/>
            <a:r>
              <a:rPr lang="en-US" sz="2400" u="sng" dirty="0" err="1"/>
              <a:t>Beswick</a:t>
            </a:r>
            <a:r>
              <a:rPr lang="en-US" sz="2400" u="sng" dirty="0"/>
              <a:t> v. North West Medical Center, Inc.</a:t>
            </a:r>
            <a:r>
              <a:rPr lang="en-US" sz="2400" dirty="0"/>
              <a:t>, 2011 WL 7005038 (17</a:t>
            </a:r>
            <a:r>
              <a:rPr lang="en-US" sz="2400" baseline="30000" dirty="0"/>
              <a:t>th</a:t>
            </a:r>
            <a:r>
              <a:rPr lang="en-US" sz="2400" dirty="0"/>
              <a:t> Jud. Cir. Ct. Nov. 3, 2011).</a:t>
            </a:r>
          </a:p>
          <a:p>
            <a:pPr lvl="2"/>
            <a:r>
              <a:rPr lang="en-US" sz="2400" dirty="0"/>
              <a:t>Finding no reasonable expectation of privacy</a:t>
            </a:r>
          </a:p>
          <a:p>
            <a:pPr lvl="1"/>
            <a:endParaRPr lang="en-US" sz="2400" b="1"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415549670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Social Media Accounts</a:t>
            </a:r>
          </a:p>
        </p:txBody>
      </p:sp>
      <p:sp>
        <p:nvSpPr>
          <p:cNvPr id="3" name="Content Placeholder 2"/>
          <p:cNvSpPr>
            <a:spLocks noGrp="1"/>
          </p:cNvSpPr>
          <p:nvPr>
            <p:ph idx="1"/>
          </p:nvPr>
        </p:nvSpPr>
        <p:spPr>
          <a:xfrm>
            <a:off x="685800" y="2093976"/>
            <a:ext cx="7429499" cy="2656286"/>
          </a:xfrm>
        </p:spPr>
        <p:txBody>
          <a:bodyPr>
            <a:noAutofit/>
          </a:bodyPr>
          <a:lstStyle/>
          <a:p>
            <a:r>
              <a:rPr lang="en-US" sz="2700" dirty="0">
                <a:solidFill>
                  <a:schemeClr val="accent2"/>
                </a:solidFill>
              </a:rPr>
              <a:t>“Most courts agree that social networking content ‘is neither privileged nor protected by any right of privacy.’”</a:t>
            </a:r>
          </a:p>
          <a:p>
            <a:pPr lvl="1"/>
            <a:r>
              <a:rPr lang="en-US" sz="2400" u="sng" dirty="0"/>
              <a:t>Levine v. Culligan of Florida, Inc.</a:t>
            </a:r>
            <a:r>
              <a:rPr lang="en-US" sz="2400" dirty="0"/>
              <a:t>, 2013 WL 1100404 (15</a:t>
            </a:r>
            <a:r>
              <a:rPr lang="en-US" sz="2400" baseline="30000" dirty="0"/>
              <a:t>th</a:t>
            </a:r>
            <a:r>
              <a:rPr lang="en-US" sz="2400" dirty="0"/>
              <a:t> Jud. Cir. Ct. Jan. 29, 2013)</a:t>
            </a:r>
          </a:p>
          <a:p>
            <a:endParaRPr lang="en-US" sz="2550" dirty="0"/>
          </a:p>
          <a:p>
            <a:pPr lvl="1"/>
            <a:endParaRPr lang="en-US" sz="1950"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296990177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Social Media Accounts</a:t>
            </a:r>
          </a:p>
        </p:txBody>
      </p:sp>
      <p:sp>
        <p:nvSpPr>
          <p:cNvPr id="3" name="Content Placeholder 2"/>
          <p:cNvSpPr>
            <a:spLocks noGrp="1"/>
          </p:cNvSpPr>
          <p:nvPr>
            <p:ph idx="1"/>
          </p:nvPr>
        </p:nvSpPr>
        <p:spPr>
          <a:xfrm>
            <a:off x="673231" y="2209800"/>
            <a:ext cx="7429499" cy="2656286"/>
          </a:xfrm>
        </p:spPr>
        <p:txBody>
          <a:bodyPr>
            <a:noAutofit/>
          </a:bodyPr>
          <a:lstStyle/>
          <a:p>
            <a:r>
              <a:rPr lang="en-US" sz="2400" dirty="0">
                <a:solidFill>
                  <a:schemeClr val="accent2"/>
                </a:solidFill>
              </a:rPr>
              <a:t>Will evolving technology and its use in everyday life bring an end to the third-party doctrine?</a:t>
            </a:r>
          </a:p>
          <a:p>
            <a:pPr lvl="1"/>
            <a:r>
              <a:rPr lang="en-US" sz="2100" dirty="0"/>
              <a:t>Justice Sotomayor questioned the continued application of the doctrine in </a:t>
            </a:r>
            <a:r>
              <a:rPr lang="en-US" sz="2100" u="sng" dirty="0"/>
              <a:t>United States v. Jones</a:t>
            </a:r>
            <a:r>
              <a:rPr lang="en-US" sz="2100" dirty="0"/>
              <a:t>, 565 U.S. 400, 417 (2012) (Sotomayor, J., concurring). </a:t>
            </a:r>
          </a:p>
          <a:p>
            <a:endParaRPr lang="en-US" dirty="0"/>
          </a:p>
          <a:p>
            <a:endParaRPr lang="en-US" dirty="0" smtClean="0"/>
          </a:p>
          <a:p>
            <a:endParaRPr lang="en-US" dirty="0"/>
          </a:p>
          <a:p>
            <a:endParaRPr lang="en-US" sz="2100" i="1" dirty="0"/>
          </a:p>
          <a:p>
            <a:endParaRPr lang="en-US"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394884468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86161" y="1657874"/>
            <a:ext cx="7429500" cy="1884032"/>
          </a:xfrm>
        </p:spPr>
        <p:txBody>
          <a:bodyPr>
            <a:noAutofit/>
          </a:bodyPr>
          <a:lstStyle/>
          <a:p>
            <a:pPr marL="342900" lvl="1" indent="0">
              <a:buNone/>
            </a:pPr>
            <a:r>
              <a:rPr lang="en-US" sz="2400" dirty="0">
                <a:solidFill>
                  <a:schemeClr val="accent2"/>
                </a:solidFill>
              </a:rPr>
              <a:t>“[The Third-Party Doctrine] is ill-suited to the digital age, in which people reveal a great deal of information about themselves to third parties in the course of carrying out mundane tasks.”</a:t>
            </a:r>
          </a:p>
          <a:p>
            <a:pPr marL="685800" lvl="2" indent="0">
              <a:buNone/>
            </a:pPr>
            <a:r>
              <a:rPr lang="en-US" sz="1950" dirty="0"/>
              <a:t> </a:t>
            </a:r>
          </a:p>
          <a:p>
            <a:pPr lvl="1"/>
            <a:endParaRPr lang="en-US" sz="2100" dirty="0"/>
          </a:p>
          <a:p>
            <a:endParaRPr lang="en-US" dirty="0"/>
          </a:p>
        </p:txBody>
      </p:sp>
      <p:sp>
        <p:nvSpPr>
          <p:cNvPr id="4" name="TextBox 3"/>
          <p:cNvSpPr txBox="1"/>
          <p:nvPr/>
        </p:nvSpPr>
        <p:spPr>
          <a:xfrm>
            <a:off x="719254" y="3968441"/>
            <a:ext cx="7744522" cy="738664"/>
          </a:xfrm>
          <a:prstGeom prst="rect">
            <a:avLst/>
          </a:prstGeom>
          <a:noFill/>
        </p:spPr>
        <p:txBody>
          <a:bodyPr wrap="square" rtlCol="0">
            <a:spAutoFit/>
          </a:bodyPr>
          <a:lstStyle/>
          <a:p>
            <a:pPr algn="r"/>
            <a:r>
              <a:rPr lang="en-US" sz="2100" u="sng" dirty="0"/>
              <a:t>United States v. Jones</a:t>
            </a:r>
            <a:r>
              <a:rPr lang="en-US" sz="2100" dirty="0"/>
              <a:t>, 565 U.S. 400, 417 (2012) </a:t>
            </a:r>
          </a:p>
          <a:p>
            <a:pPr algn="r"/>
            <a:r>
              <a:rPr lang="en-US" sz="2100" dirty="0"/>
              <a:t>(Sotomayor, J., concurring).</a:t>
            </a:r>
          </a:p>
        </p:txBody>
      </p:sp>
      <p:sp>
        <p:nvSpPr>
          <p:cNvPr id="5"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268034234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Social Media Accounts</a:t>
            </a:r>
          </a:p>
        </p:txBody>
      </p:sp>
      <p:sp>
        <p:nvSpPr>
          <p:cNvPr id="3" name="Content Placeholder 2"/>
          <p:cNvSpPr>
            <a:spLocks noGrp="1"/>
          </p:cNvSpPr>
          <p:nvPr>
            <p:ph idx="1"/>
          </p:nvPr>
        </p:nvSpPr>
        <p:spPr>
          <a:xfrm>
            <a:off x="685800" y="2063339"/>
            <a:ext cx="7429499" cy="2656286"/>
          </a:xfrm>
        </p:spPr>
        <p:txBody>
          <a:bodyPr>
            <a:noAutofit/>
          </a:bodyPr>
          <a:lstStyle/>
          <a:p>
            <a:r>
              <a:rPr lang="en-US" sz="2400" dirty="0">
                <a:solidFill>
                  <a:schemeClr val="accent2"/>
                </a:solidFill>
              </a:rPr>
              <a:t>The Fourth Circuit also criticized the doctrine.</a:t>
            </a:r>
          </a:p>
          <a:p>
            <a:r>
              <a:rPr lang="en-US" sz="2100" dirty="0"/>
              <a:t>“A </a:t>
            </a:r>
            <a:r>
              <a:rPr lang="en-US" sz="2100" u="sng" dirty="0"/>
              <a:t>per se</a:t>
            </a:r>
            <a:r>
              <a:rPr lang="en-US" sz="2100" dirty="0"/>
              <a:t> rule that it is unreasonable to expect privacy in information voluntarily disclosed to third parties seems unmoored from current understandings of privacy.” </a:t>
            </a:r>
            <a:r>
              <a:rPr lang="en-US" sz="2100" u="sng" dirty="0"/>
              <a:t>United States v. Graham</a:t>
            </a:r>
            <a:r>
              <a:rPr lang="en-US" sz="2100" dirty="0"/>
              <a:t>, 824 F.3d 421, 437 (4th Cir. 2016).</a:t>
            </a:r>
          </a:p>
          <a:p>
            <a:endParaRPr lang="en-US" sz="2100" dirty="0"/>
          </a:p>
          <a:p>
            <a:endParaRPr lang="en-US" dirty="0"/>
          </a:p>
          <a:p>
            <a:endParaRPr lang="en-US" dirty="0" smtClean="0"/>
          </a:p>
          <a:p>
            <a:endParaRPr lang="en-US" dirty="0"/>
          </a:p>
          <a:p>
            <a:endParaRPr lang="en-US" sz="2100" i="1" dirty="0"/>
          </a:p>
          <a:p>
            <a:endParaRPr lang="en-US"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162046251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CSLI Tracking</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a:xfrm>
            <a:off x="533400" y="6340751"/>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365313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Concept of Privacy </a:t>
            </a:r>
            <a:endParaRPr lang="en-US" sz="4800" dirty="0"/>
          </a:p>
        </p:txBody>
      </p:sp>
      <p:sp>
        <p:nvSpPr>
          <p:cNvPr id="3" name="Content Placeholder 2"/>
          <p:cNvSpPr>
            <a:spLocks noGrp="1"/>
          </p:cNvSpPr>
          <p:nvPr>
            <p:ph idx="1"/>
          </p:nvPr>
        </p:nvSpPr>
        <p:spPr/>
        <p:txBody>
          <a:bodyPr>
            <a:normAutofit/>
          </a:bodyPr>
          <a:lstStyle/>
          <a:p>
            <a:r>
              <a:rPr lang="en-US" sz="2800" dirty="0">
                <a:solidFill>
                  <a:schemeClr val="accent2"/>
                </a:solidFill>
              </a:rPr>
              <a:t>It reached this conclusion even though an individual in custody has a lesser expectation of privacy.</a:t>
            </a:r>
          </a:p>
          <a:p>
            <a:r>
              <a:rPr lang="en-US" sz="2800" dirty="0" smtClean="0"/>
              <a:t>It noted:</a:t>
            </a:r>
          </a:p>
          <a:p>
            <a:pPr lvl="1"/>
            <a:r>
              <a:rPr lang="en-US" sz="2600" dirty="0" smtClean="0"/>
              <a:t>“Modern cell phones are not just another technological convenience. With all they contain and all they may reveal, they hold for many Americans ‘the privacies of life.’”  </a:t>
            </a:r>
            <a:r>
              <a:rPr lang="en-US" sz="2600" u="sng" dirty="0" smtClean="0"/>
              <a:t>Id.</a:t>
            </a:r>
            <a:r>
              <a:rPr lang="en-US" sz="2600" dirty="0" smtClean="0"/>
              <a:t> at 2494-95. </a:t>
            </a:r>
          </a:p>
          <a:p>
            <a:pPr lvl="1"/>
            <a:endParaRPr lang="en-US" dirty="0" smtClean="0"/>
          </a:p>
          <a:p>
            <a:pPr lvl="1"/>
            <a:endParaRPr lang="en-US" dirty="0" smtClean="0"/>
          </a:p>
          <a:p>
            <a:endParaRPr lang="en-US" dirty="0"/>
          </a:p>
        </p:txBody>
      </p:sp>
      <p:sp>
        <p:nvSpPr>
          <p:cNvPr id="4" name="Footer Placeholder 3"/>
          <p:cNvSpPr>
            <a:spLocks noGrp="1"/>
          </p:cNvSpPr>
          <p:nvPr>
            <p:ph type="ftr" sz="quarter" idx="11"/>
          </p:nvPr>
        </p:nvSpPr>
        <p:spPr>
          <a:xfrm>
            <a:off x="304800" y="6410848"/>
            <a:ext cx="53340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CSLI Tracking</a:t>
            </a:r>
          </a:p>
        </p:txBody>
      </p:sp>
      <p:sp>
        <p:nvSpPr>
          <p:cNvPr id="3" name="Content Placeholder 2"/>
          <p:cNvSpPr>
            <a:spLocks noGrp="1"/>
          </p:cNvSpPr>
          <p:nvPr>
            <p:ph idx="1"/>
          </p:nvPr>
        </p:nvSpPr>
        <p:spPr>
          <a:xfrm>
            <a:off x="685800" y="1905000"/>
            <a:ext cx="7429499" cy="2656286"/>
          </a:xfrm>
        </p:spPr>
        <p:txBody>
          <a:bodyPr>
            <a:noAutofit/>
          </a:bodyPr>
          <a:lstStyle/>
          <a:p>
            <a:r>
              <a:rPr lang="en-US" sz="2400" dirty="0">
                <a:solidFill>
                  <a:schemeClr val="accent2"/>
                </a:solidFill>
              </a:rPr>
              <a:t>CSLI is cell-site location information.</a:t>
            </a:r>
          </a:p>
          <a:p>
            <a:r>
              <a:rPr lang="en-US" sz="2400" dirty="0"/>
              <a:t>It refers to the location data created in the communication between a user’s cell phone and a tower.</a:t>
            </a:r>
          </a:p>
          <a:p>
            <a:r>
              <a:rPr lang="en-US" sz="2400" dirty="0">
                <a:solidFill>
                  <a:schemeClr val="accent2"/>
                </a:solidFill>
              </a:rPr>
              <a:t>This data can show the location of a cell phone.</a:t>
            </a:r>
          </a:p>
          <a:p>
            <a:r>
              <a:rPr lang="en-US" sz="2400" dirty="0"/>
              <a:t>Carrier collects and maintains this information.</a:t>
            </a:r>
          </a:p>
          <a:p>
            <a:endParaRPr lang="en-US" sz="2400" dirty="0"/>
          </a:p>
          <a:p>
            <a:endParaRPr lang="en-US" sz="2400" dirty="0"/>
          </a:p>
          <a:p>
            <a:endParaRPr lang="en-US" sz="2100" dirty="0"/>
          </a:p>
          <a:p>
            <a:endParaRPr lang="en-US" sz="2100" dirty="0"/>
          </a:p>
          <a:p>
            <a:endParaRPr lang="en-US" dirty="0"/>
          </a:p>
          <a:p>
            <a:endParaRPr lang="en-US" dirty="0" smtClean="0"/>
          </a:p>
          <a:p>
            <a:endParaRPr lang="en-US" dirty="0"/>
          </a:p>
          <a:p>
            <a:endParaRPr lang="en-US" sz="2100" i="1" dirty="0"/>
          </a:p>
          <a:p>
            <a:endParaRPr lang="en-US"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80627494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CSLI Tracking</a:t>
            </a:r>
          </a:p>
        </p:txBody>
      </p:sp>
      <p:sp>
        <p:nvSpPr>
          <p:cNvPr id="3" name="Content Placeholder 2"/>
          <p:cNvSpPr>
            <a:spLocks noGrp="1"/>
          </p:cNvSpPr>
          <p:nvPr>
            <p:ph idx="1"/>
          </p:nvPr>
        </p:nvSpPr>
        <p:spPr>
          <a:xfrm>
            <a:off x="685800" y="1828800"/>
            <a:ext cx="7429499" cy="2656286"/>
          </a:xfrm>
        </p:spPr>
        <p:txBody>
          <a:bodyPr>
            <a:noAutofit/>
          </a:bodyPr>
          <a:lstStyle/>
          <a:p>
            <a:r>
              <a:rPr lang="en-US" sz="2400" dirty="0">
                <a:solidFill>
                  <a:schemeClr val="accent2"/>
                </a:solidFill>
              </a:rPr>
              <a:t>No reasonable expectation of privacy in historic CSLI</a:t>
            </a:r>
          </a:p>
          <a:p>
            <a:pPr lvl="1"/>
            <a:r>
              <a:rPr lang="en-US" sz="2100" u="sng" dirty="0"/>
              <a:t>U.S. v. Davis</a:t>
            </a:r>
            <a:r>
              <a:rPr lang="en-US" sz="2100" dirty="0"/>
              <a:t>, 785 F.3d 498, 512 (11th Cir. 2015) </a:t>
            </a:r>
          </a:p>
          <a:p>
            <a:pPr lvl="1"/>
            <a:r>
              <a:rPr lang="en-US" sz="2100" dirty="0"/>
              <a:t>The court found that “[t]he longstanding third-party doctrine plainly controls the disposition of this case.”</a:t>
            </a:r>
          </a:p>
          <a:p>
            <a:r>
              <a:rPr lang="en-US" sz="2400" dirty="0">
                <a:solidFill>
                  <a:schemeClr val="accent2"/>
                </a:solidFill>
              </a:rPr>
              <a:t>The court concluded that this information was no different than the pen register in </a:t>
            </a:r>
            <a:r>
              <a:rPr lang="en-US" sz="2400" u="sng" dirty="0">
                <a:solidFill>
                  <a:schemeClr val="accent2"/>
                </a:solidFill>
              </a:rPr>
              <a:t>Smith</a:t>
            </a:r>
            <a:r>
              <a:rPr lang="en-US" sz="2400" dirty="0" smtClean="0">
                <a:solidFill>
                  <a:schemeClr val="accent2"/>
                </a:solidFill>
              </a:rPr>
              <a:t>.</a:t>
            </a:r>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92741653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CSLI Tracking</a:t>
            </a:r>
          </a:p>
        </p:txBody>
      </p:sp>
      <p:sp>
        <p:nvSpPr>
          <p:cNvPr id="3" name="Content Placeholder 2"/>
          <p:cNvSpPr>
            <a:spLocks noGrp="1"/>
          </p:cNvSpPr>
          <p:nvPr>
            <p:ph idx="1"/>
          </p:nvPr>
        </p:nvSpPr>
        <p:spPr>
          <a:xfrm>
            <a:off x="685800" y="1828800"/>
            <a:ext cx="7429499" cy="2656286"/>
          </a:xfrm>
        </p:spPr>
        <p:txBody>
          <a:bodyPr>
            <a:noAutofit/>
          </a:bodyPr>
          <a:lstStyle/>
          <a:p>
            <a:r>
              <a:rPr lang="en-US" sz="2400" dirty="0" smtClean="0">
                <a:solidFill>
                  <a:schemeClr val="accent2"/>
                </a:solidFill>
              </a:rPr>
              <a:t>Fourth, Fifth, and Sixth Circuits agree.</a:t>
            </a:r>
          </a:p>
          <a:p>
            <a:pPr lvl="1"/>
            <a:r>
              <a:rPr lang="en-US" sz="2100" u="sng" dirty="0"/>
              <a:t>United States v. Graham</a:t>
            </a:r>
            <a:r>
              <a:rPr lang="en-US" sz="2100" dirty="0"/>
              <a:t>, 824 F.3d 421, 427 (4th Cir. 2016)</a:t>
            </a:r>
          </a:p>
          <a:p>
            <a:pPr lvl="1"/>
            <a:r>
              <a:rPr lang="en-US" sz="2100" u="sng" dirty="0" smtClean="0"/>
              <a:t>In re U.S. for Historical Cell Site Data</a:t>
            </a:r>
            <a:r>
              <a:rPr lang="en-US" sz="2100" dirty="0" smtClean="0"/>
              <a:t>, 724 F.3d 600, 614-615 (5th Cir. 2013) </a:t>
            </a:r>
          </a:p>
          <a:p>
            <a:pPr lvl="1"/>
            <a:r>
              <a:rPr lang="en-US" sz="2100" u="sng" dirty="0" smtClean="0"/>
              <a:t>U.S. v. Carpenter</a:t>
            </a:r>
            <a:r>
              <a:rPr lang="en-US" sz="2100" dirty="0" smtClean="0"/>
              <a:t>, 819 F.3d 880, 888 (6th Cir. 2016) (certiorari granted June 5, 2017)</a:t>
            </a:r>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173125948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CSLI Tracking</a:t>
            </a:r>
          </a:p>
        </p:txBody>
      </p:sp>
      <p:sp>
        <p:nvSpPr>
          <p:cNvPr id="3" name="Content Placeholder 2"/>
          <p:cNvSpPr>
            <a:spLocks noGrp="1"/>
          </p:cNvSpPr>
          <p:nvPr>
            <p:ph idx="1"/>
          </p:nvPr>
        </p:nvSpPr>
        <p:spPr>
          <a:xfrm>
            <a:off x="684229" y="1905000"/>
            <a:ext cx="7429499" cy="4191000"/>
          </a:xfrm>
        </p:spPr>
        <p:txBody>
          <a:bodyPr>
            <a:noAutofit/>
          </a:bodyPr>
          <a:lstStyle/>
          <a:p>
            <a:r>
              <a:rPr lang="en-US" sz="2400" dirty="0">
                <a:solidFill>
                  <a:schemeClr val="accent2"/>
                </a:solidFill>
              </a:rPr>
              <a:t>Third Circuit found that there was a reasonable expectation of privacy, but a search warrant typically was not required to obtain the information.</a:t>
            </a:r>
          </a:p>
          <a:p>
            <a:pPr lvl="1"/>
            <a:r>
              <a:rPr lang="en-US" sz="2100" u="sng" dirty="0"/>
              <a:t>In re Application of U.S. for an Order Directing a Provider of Electronic Communication Service to Disclose Records to Gov’t</a:t>
            </a:r>
            <a:r>
              <a:rPr lang="en-US" sz="2100" dirty="0"/>
              <a:t>, 620 F.3d 304, 317-19 (3d Cir, 2010</a:t>
            </a:r>
            <a:r>
              <a:rPr lang="en-US" sz="2100" dirty="0" smtClean="0"/>
              <a:t>).</a:t>
            </a:r>
          </a:p>
          <a:p>
            <a:r>
              <a:rPr lang="en-US" sz="2400" dirty="0">
                <a:solidFill>
                  <a:schemeClr val="accent2"/>
                </a:solidFill>
              </a:rPr>
              <a:t>There is a reasonable expectation of privacy in real-time CSLI.</a:t>
            </a:r>
          </a:p>
          <a:p>
            <a:pPr lvl="1"/>
            <a:r>
              <a:rPr lang="en-US" sz="2100" u="sng" dirty="0"/>
              <a:t>Tracey v. State</a:t>
            </a:r>
            <a:r>
              <a:rPr lang="en-US" sz="2100" dirty="0"/>
              <a:t>, 152 So. 3d 504, 525-526 (Fla. 2014).</a:t>
            </a:r>
          </a:p>
          <a:p>
            <a:pPr lvl="1"/>
            <a:endParaRPr lang="en-US" sz="2100" dirty="0"/>
          </a:p>
          <a:p>
            <a:endParaRPr lang="en-US" sz="2100" dirty="0"/>
          </a:p>
          <a:p>
            <a:endParaRPr lang="en-US" sz="2100" dirty="0"/>
          </a:p>
          <a:p>
            <a:endParaRPr lang="en-US" dirty="0"/>
          </a:p>
          <a:p>
            <a:endParaRPr lang="en-US" dirty="0" smtClean="0"/>
          </a:p>
          <a:p>
            <a:endParaRPr lang="en-US" dirty="0"/>
          </a:p>
          <a:p>
            <a:endParaRPr lang="en-US" sz="2100" i="1" dirty="0"/>
          </a:p>
          <a:p>
            <a:endParaRPr lang="en-US"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156275781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GPs Tracking</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a:xfrm>
            <a:off x="533400" y="6378458"/>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229351854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GPS tracking</a:t>
            </a:r>
          </a:p>
        </p:txBody>
      </p:sp>
      <p:sp>
        <p:nvSpPr>
          <p:cNvPr id="3" name="Content Placeholder 2"/>
          <p:cNvSpPr>
            <a:spLocks noGrp="1"/>
          </p:cNvSpPr>
          <p:nvPr>
            <p:ph idx="1"/>
          </p:nvPr>
        </p:nvSpPr>
        <p:spPr>
          <a:xfrm>
            <a:off x="685800" y="1981200"/>
            <a:ext cx="7429499" cy="2656286"/>
          </a:xfrm>
        </p:spPr>
        <p:txBody>
          <a:bodyPr>
            <a:noAutofit/>
          </a:bodyPr>
          <a:lstStyle/>
          <a:p>
            <a:r>
              <a:rPr lang="en-US" sz="2400" dirty="0">
                <a:solidFill>
                  <a:schemeClr val="accent2"/>
                </a:solidFill>
              </a:rPr>
              <a:t>The Supreme Court has found that the placement of a GPS tracking device on a vehicle is a search under the Fourth Amendment.</a:t>
            </a:r>
          </a:p>
          <a:p>
            <a:pPr lvl="1"/>
            <a:r>
              <a:rPr lang="en-US" sz="2100" u="sng" dirty="0"/>
              <a:t>United States v. Jones</a:t>
            </a:r>
            <a:r>
              <a:rPr lang="en-US" sz="2100" dirty="0"/>
              <a:t>, 565 U.S. 400 (2012).</a:t>
            </a:r>
          </a:p>
          <a:p>
            <a:r>
              <a:rPr lang="en-US" sz="2400" dirty="0"/>
              <a:t>It did not consider whether the search was reasonable.</a:t>
            </a:r>
          </a:p>
          <a:p>
            <a:pPr lvl="1"/>
            <a:endParaRPr lang="en-US" sz="2100" dirty="0"/>
          </a:p>
          <a:p>
            <a:endParaRPr lang="en-US" sz="2100" dirty="0"/>
          </a:p>
          <a:p>
            <a:endParaRPr lang="en-US" sz="2100" dirty="0"/>
          </a:p>
          <a:p>
            <a:endParaRPr lang="en-US" dirty="0"/>
          </a:p>
          <a:p>
            <a:endParaRPr lang="en-US" dirty="0" smtClean="0"/>
          </a:p>
          <a:p>
            <a:endParaRPr lang="en-US" dirty="0"/>
          </a:p>
          <a:p>
            <a:endParaRPr lang="en-US" sz="2100" i="1" dirty="0"/>
          </a:p>
          <a:p>
            <a:endParaRPr lang="en-US"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387492953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GPS tracking</a:t>
            </a:r>
          </a:p>
        </p:txBody>
      </p:sp>
      <p:sp>
        <p:nvSpPr>
          <p:cNvPr id="3" name="Content Placeholder 2"/>
          <p:cNvSpPr>
            <a:spLocks noGrp="1"/>
          </p:cNvSpPr>
          <p:nvPr>
            <p:ph idx="1"/>
          </p:nvPr>
        </p:nvSpPr>
        <p:spPr>
          <a:xfrm>
            <a:off x="685800" y="1981200"/>
            <a:ext cx="7429499" cy="2656286"/>
          </a:xfrm>
        </p:spPr>
        <p:txBody>
          <a:bodyPr>
            <a:noAutofit/>
          </a:bodyPr>
          <a:lstStyle/>
          <a:p>
            <a:r>
              <a:rPr lang="en-US" sz="2400" u="sng" dirty="0">
                <a:solidFill>
                  <a:schemeClr val="accent2"/>
                </a:solidFill>
              </a:rPr>
              <a:t>El-Nahal v. Yassky</a:t>
            </a:r>
            <a:r>
              <a:rPr lang="en-US" sz="2400" dirty="0">
                <a:solidFill>
                  <a:schemeClr val="accent2"/>
                </a:solidFill>
              </a:rPr>
              <a:t>, 835 F.3d 248 (2d. Cir 2016)</a:t>
            </a:r>
          </a:p>
          <a:p>
            <a:pPr lvl="1"/>
            <a:r>
              <a:rPr lang="en-US" sz="2100" dirty="0"/>
              <a:t>A New York taxi driver alleged that the New York City Taxi and Limousine Commission (TLC) violated his Fourth Amendment rights when it required all New York City taxis use a device that transmitted GPS data of each trip.</a:t>
            </a:r>
          </a:p>
          <a:p>
            <a:pPr lvl="1"/>
            <a:r>
              <a:rPr lang="en-US" sz="2100" dirty="0"/>
              <a:t>However, the driver did not own the vehicle or have any property interest in a taxi and therefore he could not establish any violation of the Fourth Amendment.</a:t>
            </a:r>
          </a:p>
          <a:p>
            <a:pPr lvl="1"/>
            <a:endParaRPr lang="en-US" dirty="0"/>
          </a:p>
          <a:p>
            <a:pPr lvl="1"/>
            <a:endParaRPr lang="en-US" sz="2100" dirty="0"/>
          </a:p>
          <a:p>
            <a:endParaRPr lang="en-US" sz="2100" dirty="0"/>
          </a:p>
          <a:p>
            <a:endParaRPr lang="en-US" sz="2100" dirty="0"/>
          </a:p>
          <a:p>
            <a:endParaRPr lang="en-US" dirty="0"/>
          </a:p>
          <a:p>
            <a:endParaRPr lang="en-US" dirty="0" smtClean="0"/>
          </a:p>
          <a:p>
            <a:endParaRPr lang="en-US" dirty="0"/>
          </a:p>
          <a:p>
            <a:endParaRPr lang="en-US" sz="2100" i="1" dirty="0"/>
          </a:p>
          <a:p>
            <a:endParaRPr lang="en-US"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142248235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GPS tracking</a:t>
            </a:r>
          </a:p>
        </p:txBody>
      </p:sp>
      <p:sp>
        <p:nvSpPr>
          <p:cNvPr id="3" name="Content Placeholder 2"/>
          <p:cNvSpPr>
            <a:spLocks noGrp="1"/>
          </p:cNvSpPr>
          <p:nvPr>
            <p:ph idx="1"/>
          </p:nvPr>
        </p:nvSpPr>
        <p:spPr>
          <a:xfrm>
            <a:off x="685800" y="2072766"/>
            <a:ext cx="7429499" cy="2656286"/>
          </a:xfrm>
        </p:spPr>
        <p:txBody>
          <a:bodyPr>
            <a:noAutofit/>
          </a:bodyPr>
          <a:lstStyle/>
          <a:p>
            <a:r>
              <a:rPr lang="en-US" sz="2400" dirty="0">
                <a:solidFill>
                  <a:schemeClr val="accent2"/>
                </a:solidFill>
              </a:rPr>
              <a:t>No reasonable expectation of privacy in badge-swipe records.</a:t>
            </a:r>
          </a:p>
          <a:p>
            <a:r>
              <a:rPr lang="en-US" sz="2100" u="sng" dirty="0"/>
              <a:t>Koch v. White</a:t>
            </a:r>
            <a:r>
              <a:rPr lang="en-US" sz="2100" dirty="0"/>
              <a:t>, 134 F. Supp. 3d 158, 169 (D.D.C. 2015) (noting that a badge-swipe “record of an employee's arrival at a public facility, without greater intrusion, is not accorded Fourth Amendment protection”).</a:t>
            </a:r>
          </a:p>
          <a:p>
            <a:endParaRPr lang="en-US" sz="2100" dirty="0"/>
          </a:p>
          <a:p>
            <a:pPr lvl="1"/>
            <a:endParaRPr lang="en-US" dirty="0"/>
          </a:p>
          <a:p>
            <a:pPr lvl="1"/>
            <a:endParaRPr lang="en-US" sz="2100" dirty="0"/>
          </a:p>
          <a:p>
            <a:endParaRPr lang="en-US" sz="2100" dirty="0"/>
          </a:p>
          <a:p>
            <a:endParaRPr lang="en-US" sz="2100" dirty="0"/>
          </a:p>
          <a:p>
            <a:endParaRPr lang="en-US" dirty="0"/>
          </a:p>
          <a:p>
            <a:endParaRPr lang="en-US" dirty="0" smtClean="0"/>
          </a:p>
          <a:p>
            <a:endParaRPr lang="en-US" dirty="0"/>
          </a:p>
          <a:p>
            <a:endParaRPr lang="en-US" sz="2100" i="1" dirty="0"/>
          </a:p>
          <a:p>
            <a:endParaRPr lang="en-US"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202085781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of electronic devices</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a:xfrm>
            <a:off x="533400" y="6361176"/>
            <a:ext cx="4745736" cy="365125"/>
          </a:xfrm>
        </p:spPr>
        <p:txBody>
          <a:bodyPr/>
          <a:lstStyle/>
          <a:p>
            <a:r>
              <a:rPr lang="en-US" smtClean="0"/>
              <a:t>© Thompson, Sizemore, Gonzalez &amp; Hearing, P.A., All Rights Reserved</a:t>
            </a:r>
            <a:endParaRPr lang="en-US" dirty="0"/>
          </a:p>
        </p:txBody>
      </p:sp>
    </p:spTree>
    <p:extLst>
      <p:ext uri="{BB962C8B-B14F-4D97-AF65-F5344CB8AC3E}">
        <p14:creationId xmlns:p14="http://schemas.microsoft.com/office/powerpoint/2010/main" val="14371397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Search of employees’ electronic devices</a:t>
            </a:r>
          </a:p>
        </p:txBody>
      </p:sp>
      <p:sp>
        <p:nvSpPr>
          <p:cNvPr id="3" name="Content Placeholder 2"/>
          <p:cNvSpPr>
            <a:spLocks noGrp="1"/>
          </p:cNvSpPr>
          <p:nvPr>
            <p:ph idx="1"/>
          </p:nvPr>
        </p:nvSpPr>
        <p:spPr>
          <a:xfrm>
            <a:off x="685800" y="1981200"/>
            <a:ext cx="7429499" cy="2656286"/>
          </a:xfrm>
        </p:spPr>
        <p:txBody>
          <a:bodyPr>
            <a:noAutofit/>
          </a:bodyPr>
          <a:lstStyle/>
          <a:p>
            <a:r>
              <a:rPr lang="en-US" sz="2400" dirty="0">
                <a:solidFill>
                  <a:schemeClr val="accent2"/>
                </a:solidFill>
              </a:rPr>
              <a:t>“In [the Fourth Amendment] context, the majority of courts have found that employees do not have a reasonable expectation of privacy in their work computers or in emails exchanged using a work account, especially when the employer retains a policy or otherwise notifies employees that their equipment or accounts are subject to monitoring.” </a:t>
            </a:r>
          </a:p>
          <a:p>
            <a:pPr lvl="1"/>
            <a:r>
              <a:rPr lang="en-US" sz="2000" u="sng" dirty="0"/>
              <a:t>Bingham v. Baycare Health System</a:t>
            </a:r>
            <a:r>
              <a:rPr lang="en-US" sz="2000" dirty="0"/>
              <a:t>, 2016 WL 3917513 at *3 n.2 (M.D. Fla. July 20, 2016). </a:t>
            </a:r>
            <a:endParaRPr lang="en-US" sz="2000" dirty="0" smtClean="0"/>
          </a:p>
          <a:p>
            <a:r>
              <a:rPr lang="en-US" sz="2400" dirty="0"/>
              <a:t>The law is still not clearly established on the application of the Fourth Amendment to employees and their electronic devices.</a:t>
            </a:r>
          </a:p>
          <a:p>
            <a:endParaRPr lang="en-US" sz="2200" dirty="0"/>
          </a:p>
          <a:p>
            <a:endParaRPr lang="en-US" dirty="0"/>
          </a:p>
          <a:p>
            <a:pPr lvl="1"/>
            <a:endParaRPr lang="en-US" sz="1600" dirty="0"/>
          </a:p>
          <a:p>
            <a:pPr lvl="1"/>
            <a:endParaRPr lang="en-US" sz="2000" dirty="0"/>
          </a:p>
          <a:p>
            <a:endParaRPr lang="en-US" dirty="0"/>
          </a:p>
          <a:p>
            <a:endParaRPr lang="en-US" dirty="0"/>
          </a:p>
          <a:p>
            <a:endParaRPr lang="en-US" sz="1800" dirty="0"/>
          </a:p>
          <a:p>
            <a:endParaRPr lang="en-US" sz="1800" dirty="0" smtClean="0"/>
          </a:p>
          <a:p>
            <a:endParaRPr lang="en-US" sz="1800" dirty="0"/>
          </a:p>
          <a:p>
            <a:endParaRPr lang="en-US" i="1" dirty="0"/>
          </a:p>
          <a:p>
            <a:endParaRPr lang="en-US" sz="1800"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1563057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Concept of Privacy </a:t>
            </a:r>
            <a:endParaRPr lang="en-US" sz="4800" dirty="0"/>
          </a:p>
        </p:txBody>
      </p:sp>
      <p:sp>
        <p:nvSpPr>
          <p:cNvPr id="3" name="Content Placeholder 2"/>
          <p:cNvSpPr>
            <a:spLocks noGrp="1"/>
          </p:cNvSpPr>
          <p:nvPr>
            <p:ph idx="1"/>
          </p:nvPr>
        </p:nvSpPr>
        <p:spPr/>
        <p:txBody>
          <a:bodyPr>
            <a:normAutofit/>
          </a:bodyPr>
          <a:lstStyle/>
          <a:p>
            <a:r>
              <a:rPr lang="en-US" sz="2400" u="sng" dirty="0" smtClean="0">
                <a:solidFill>
                  <a:schemeClr val="accent2"/>
                </a:solidFill>
              </a:rPr>
              <a:t>Tracey v. State</a:t>
            </a:r>
            <a:r>
              <a:rPr lang="en-US" sz="2400" dirty="0" smtClean="0">
                <a:solidFill>
                  <a:schemeClr val="accent2"/>
                </a:solidFill>
              </a:rPr>
              <a:t>, 152 So. 3d 504, 525 (Fla. 2014), </a:t>
            </a:r>
            <a:r>
              <a:rPr lang="en-US" sz="2400" u="sng" dirty="0" smtClean="0">
                <a:solidFill>
                  <a:schemeClr val="accent2"/>
                </a:solidFill>
              </a:rPr>
              <a:t>reh'g denied</a:t>
            </a:r>
            <a:r>
              <a:rPr lang="en-US" sz="2400" dirty="0" smtClean="0">
                <a:solidFill>
                  <a:schemeClr val="accent2"/>
                </a:solidFill>
              </a:rPr>
              <a:t> (Dec. 8, 2014)</a:t>
            </a:r>
          </a:p>
          <a:p>
            <a:pPr lvl="1"/>
            <a:r>
              <a:rPr lang="en-US" sz="2000" dirty="0" smtClean="0"/>
              <a:t>The police obtained a court order for pen register and trap and trace, which provided the officers with the phone numbers dialed and received.</a:t>
            </a:r>
          </a:p>
          <a:p>
            <a:pPr lvl="1"/>
            <a:r>
              <a:rPr lang="en-US" sz="2000" dirty="0" smtClean="0"/>
              <a:t>The phone company also provided the location of the cell towers activated for these calls in real time.  </a:t>
            </a:r>
          </a:p>
          <a:p>
            <a:pPr lvl="1"/>
            <a:r>
              <a:rPr lang="en-US" sz="2000" dirty="0"/>
              <a:t>The Court held that the police need to obtain a search warrant to obtain information on the cell towers used when an individual communicates using a cell phone.</a:t>
            </a:r>
          </a:p>
          <a:p>
            <a:pPr lvl="1"/>
            <a:endParaRPr lang="en-US" sz="2000" dirty="0" smtClean="0"/>
          </a:p>
          <a:p>
            <a:pPr lvl="2">
              <a:buNone/>
            </a:pPr>
            <a:endParaRPr lang="en-US" dirty="0" smtClean="0"/>
          </a:p>
          <a:p>
            <a:pPr lvl="1"/>
            <a:endParaRPr lang="en-US" dirty="0" smtClean="0"/>
          </a:p>
          <a:p>
            <a:endParaRPr lang="en-US" dirty="0"/>
          </a:p>
        </p:txBody>
      </p:sp>
      <p:sp>
        <p:nvSpPr>
          <p:cNvPr id="4" name="Footer Placeholder 3"/>
          <p:cNvSpPr>
            <a:spLocks noGrp="1"/>
          </p:cNvSpPr>
          <p:nvPr>
            <p:ph type="ftr" sz="quarter" idx="11"/>
          </p:nvPr>
        </p:nvSpPr>
        <p:spPr>
          <a:xfrm>
            <a:off x="304800" y="6410848"/>
            <a:ext cx="6172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Search of employees’ electronic devices</a:t>
            </a:r>
          </a:p>
        </p:txBody>
      </p:sp>
      <p:sp>
        <p:nvSpPr>
          <p:cNvPr id="3" name="Content Placeholder 2"/>
          <p:cNvSpPr>
            <a:spLocks noGrp="1"/>
          </p:cNvSpPr>
          <p:nvPr>
            <p:ph idx="1"/>
          </p:nvPr>
        </p:nvSpPr>
        <p:spPr>
          <a:xfrm>
            <a:off x="685800" y="2209800"/>
            <a:ext cx="7429499" cy="2656286"/>
          </a:xfrm>
        </p:spPr>
        <p:txBody>
          <a:bodyPr>
            <a:noAutofit/>
          </a:bodyPr>
          <a:lstStyle/>
          <a:p>
            <a:r>
              <a:rPr lang="en-US" sz="2100" u="sng" dirty="0">
                <a:solidFill>
                  <a:schemeClr val="accent2"/>
                </a:solidFill>
              </a:rPr>
              <a:t>United States v. Cochran</a:t>
            </a:r>
            <a:r>
              <a:rPr lang="en-US" sz="2100" dirty="0">
                <a:solidFill>
                  <a:schemeClr val="accent2"/>
                </a:solidFill>
              </a:rPr>
              <a:t>, 2017 WL 1032573 (11th Cir. Mar. 17, 2017)</a:t>
            </a:r>
          </a:p>
          <a:p>
            <a:pPr lvl="1"/>
            <a:r>
              <a:rPr lang="en-US" sz="1900" dirty="0" smtClean="0"/>
              <a:t>In </a:t>
            </a:r>
            <a:r>
              <a:rPr lang="en-US" sz="1900" u="sng" dirty="0"/>
              <a:t>Cochran</a:t>
            </a:r>
            <a:r>
              <a:rPr lang="en-US" sz="1900" dirty="0"/>
              <a:t>, a former magistrate judge was prosecuted, in part, for violating his secretary’s constitutional rights when he reviewed messages on her personal cell phone, which she occasionally used for County business.</a:t>
            </a:r>
          </a:p>
          <a:p>
            <a:pPr lvl="1"/>
            <a:r>
              <a:rPr lang="en-US" sz="1900" dirty="0"/>
              <a:t>The Eleventh Circuit overturned the conviction, finding that it was not a clearly established violation of the Fourth Amendment</a:t>
            </a:r>
            <a:r>
              <a:rPr lang="en-US" sz="1900" dirty="0" smtClean="0"/>
              <a:t>.</a:t>
            </a:r>
          </a:p>
          <a:p>
            <a:pPr lvl="1"/>
            <a:r>
              <a:rPr lang="en-US" sz="2000" dirty="0"/>
              <a:t>“As an initial matter, we have no trouble concluding that Cochran's actions with respect to S.P.'s cellphone implicate the protections of the Fourth Amendment.”</a:t>
            </a:r>
          </a:p>
          <a:p>
            <a:pPr lvl="1"/>
            <a:endParaRPr lang="en-US" sz="1900" b="1" dirty="0"/>
          </a:p>
          <a:p>
            <a:endParaRPr lang="en-US" sz="2100" dirty="0"/>
          </a:p>
          <a:p>
            <a:pPr lvl="1"/>
            <a:endParaRPr lang="en-US" dirty="0"/>
          </a:p>
          <a:p>
            <a:pPr lvl="1"/>
            <a:endParaRPr lang="en-US" sz="2100"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406549404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Search of employees’ electronic devices</a:t>
            </a:r>
          </a:p>
        </p:txBody>
      </p:sp>
      <p:sp>
        <p:nvSpPr>
          <p:cNvPr id="3" name="Content Placeholder 2"/>
          <p:cNvSpPr>
            <a:spLocks noGrp="1"/>
          </p:cNvSpPr>
          <p:nvPr>
            <p:ph idx="1"/>
          </p:nvPr>
        </p:nvSpPr>
        <p:spPr>
          <a:xfrm>
            <a:off x="685800" y="2093976"/>
            <a:ext cx="7429499" cy="2656286"/>
          </a:xfrm>
        </p:spPr>
        <p:txBody>
          <a:bodyPr>
            <a:noAutofit/>
          </a:bodyPr>
          <a:lstStyle/>
          <a:p>
            <a:r>
              <a:rPr lang="en-US" sz="2100" dirty="0" smtClean="0">
                <a:solidFill>
                  <a:schemeClr val="accent2"/>
                </a:solidFill>
              </a:rPr>
              <a:t>However</a:t>
            </a:r>
            <a:r>
              <a:rPr lang="en-US" sz="2100" dirty="0">
                <a:solidFill>
                  <a:schemeClr val="accent2"/>
                </a:solidFill>
              </a:rPr>
              <a:t>, it noted that the court’s prior decisions establish little beyond this principle: “[W]here a Fourth Amendment intrusion serves special governmental needs, beyond the normal need for law enforcement, it is necessary to balance the individual's privacy expectations against the Government's interests.” </a:t>
            </a:r>
            <a:endParaRPr lang="en-US" sz="2100" dirty="0" smtClean="0">
              <a:solidFill>
                <a:schemeClr val="accent2"/>
              </a:solidFill>
            </a:endParaRPr>
          </a:p>
          <a:p>
            <a:r>
              <a:rPr lang="en-US" sz="2100" dirty="0"/>
              <a:t>As it applies to a search of an employee’s cell phone, however, the court recognized that “neither the individual's privacy expectation nor the government's interest are clearly established</a:t>
            </a:r>
            <a:r>
              <a:rPr lang="en-US" sz="2100" dirty="0" smtClean="0"/>
              <a:t>.”</a:t>
            </a:r>
          </a:p>
          <a:p>
            <a:r>
              <a:rPr lang="en-US" sz="2100" dirty="0">
                <a:solidFill>
                  <a:schemeClr val="accent2"/>
                </a:solidFill>
              </a:rPr>
              <a:t>Thus, the courts apply the standard in </a:t>
            </a:r>
            <a:r>
              <a:rPr lang="en-US" sz="2100" u="sng" dirty="0">
                <a:solidFill>
                  <a:schemeClr val="accent2"/>
                </a:solidFill>
              </a:rPr>
              <a:t>O’Connor</a:t>
            </a:r>
            <a:r>
              <a:rPr lang="en-US" sz="2100" dirty="0">
                <a:solidFill>
                  <a:schemeClr val="accent2"/>
                </a:solidFill>
              </a:rPr>
              <a:t> on a case-by-case basis to determine whether the Fourth Amendment has been implicated.</a:t>
            </a:r>
          </a:p>
          <a:p>
            <a:endParaRPr lang="en-US" sz="2100" dirty="0">
              <a:solidFill>
                <a:schemeClr val="accent2"/>
              </a:solidFill>
            </a:endParaRPr>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16535814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surveillance</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a:xfrm>
            <a:off x="457200" y="62484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404242177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Video surveillance</a:t>
            </a:r>
          </a:p>
        </p:txBody>
      </p:sp>
      <p:sp>
        <p:nvSpPr>
          <p:cNvPr id="3" name="Content Placeholder 2"/>
          <p:cNvSpPr>
            <a:spLocks noGrp="1"/>
          </p:cNvSpPr>
          <p:nvPr>
            <p:ph idx="1"/>
          </p:nvPr>
        </p:nvSpPr>
        <p:spPr>
          <a:xfrm>
            <a:off x="685800" y="2072766"/>
            <a:ext cx="7429499" cy="2656286"/>
          </a:xfrm>
        </p:spPr>
        <p:txBody>
          <a:bodyPr>
            <a:noAutofit/>
          </a:bodyPr>
          <a:lstStyle/>
          <a:p>
            <a:r>
              <a:rPr lang="en-US" sz="2800" dirty="0">
                <a:solidFill>
                  <a:schemeClr val="accent2"/>
                </a:solidFill>
              </a:rPr>
              <a:t>Under Florida law, video surveillance (if it includes audio) must have consent of both parties if there is a reasonable expectation of privacy</a:t>
            </a:r>
            <a:r>
              <a:rPr lang="en-US" sz="2800" dirty="0" smtClean="0">
                <a:solidFill>
                  <a:schemeClr val="accent2"/>
                </a:solidFill>
              </a:rPr>
              <a:t>.</a:t>
            </a:r>
          </a:p>
          <a:p>
            <a:r>
              <a:rPr lang="en-US" sz="2800" dirty="0" smtClean="0"/>
              <a:t>Some </a:t>
            </a:r>
            <a:r>
              <a:rPr lang="en-US" sz="2800" dirty="0"/>
              <a:t>courts have found secret video surveillance of employees violates the Fourth Amendment</a:t>
            </a:r>
            <a:r>
              <a:rPr lang="en-US" sz="2800" dirty="0" smtClean="0"/>
              <a:t>.</a:t>
            </a:r>
            <a:endParaRPr lang="en-US" sz="2800" dirty="0"/>
          </a:p>
          <a:p>
            <a:pPr marL="0" indent="0">
              <a:buNone/>
            </a:pPr>
            <a:endParaRPr lang="en-US" sz="2400"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225594706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Video surveillance</a:t>
            </a:r>
          </a:p>
        </p:txBody>
      </p:sp>
      <p:sp>
        <p:nvSpPr>
          <p:cNvPr id="3" name="Content Placeholder 2"/>
          <p:cNvSpPr>
            <a:spLocks noGrp="1"/>
          </p:cNvSpPr>
          <p:nvPr>
            <p:ph idx="1"/>
          </p:nvPr>
        </p:nvSpPr>
        <p:spPr>
          <a:xfrm>
            <a:off x="685800" y="1905000"/>
            <a:ext cx="7429499" cy="2656286"/>
          </a:xfrm>
        </p:spPr>
        <p:txBody>
          <a:bodyPr>
            <a:noAutofit/>
          </a:bodyPr>
          <a:lstStyle/>
          <a:p>
            <a:r>
              <a:rPr lang="en-US" sz="2800" u="sng" dirty="0">
                <a:solidFill>
                  <a:schemeClr val="accent2"/>
                </a:solidFill>
              </a:rPr>
              <a:t>Carter v. County of Los Angeles</a:t>
            </a:r>
            <a:r>
              <a:rPr lang="en-US" sz="2800" dirty="0">
                <a:solidFill>
                  <a:schemeClr val="accent2"/>
                </a:solidFill>
              </a:rPr>
              <a:t>, 770 F. Supp. 2d 1042, 1051 (C.D. Cal. 2011)</a:t>
            </a:r>
          </a:p>
          <a:p>
            <a:pPr lvl="1"/>
            <a:r>
              <a:rPr lang="en-US" sz="2400" dirty="0"/>
              <a:t>Anonymous complaint of sexual activity in a dispatch room</a:t>
            </a:r>
          </a:p>
          <a:p>
            <a:pPr lvl="1"/>
            <a:r>
              <a:rPr lang="en-US" sz="2400" dirty="0"/>
              <a:t>The county recorded employees in the dispatch room continuously for a two-month </a:t>
            </a:r>
            <a:r>
              <a:rPr lang="en-US" sz="2400" dirty="0" smtClean="0"/>
              <a:t>period</a:t>
            </a:r>
          </a:p>
          <a:p>
            <a:pPr lvl="1"/>
            <a:r>
              <a:rPr lang="en-US" sz="2400" dirty="0"/>
              <a:t>The court found that this violated the Fourth Amendment, as there was a reasonable expectation of privacy in the room</a:t>
            </a:r>
          </a:p>
          <a:p>
            <a:pPr lvl="1"/>
            <a:r>
              <a:rPr lang="en-US" sz="2400" dirty="0"/>
              <a:t>The employees did not know that they were being videotaped</a:t>
            </a:r>
          </a:p>
          <a:p>
            <a:pPr lvl="1"/>
            <a:endParaRPr lang="en-US" sz="2400"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351489520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Video surveillance</a:t>
            </a:r>
          </a:p>
        </p:txBody>
      </p:sp>
      <p:sp>
        <p:nvSpPr>
          <p:cNvPr id="3" name="Content Placeholder 2"/>
          <p:cNvSpPr>
            <a:spLocks noGrp="1"/>
          </p:cNvSpPr>
          <p:nvPr>
            <p:ph idx="1"/>
          </p:nvPr>
        </p:nvSpPr>
        <p:spPr>
          <a:xfrm>
            <a:off x="685800" y="2091619"/>
            <a:ext cx="7429499" cy="2656286"/>
          </a:xfrm>
        </p:spPr>
        <p:txBody>
          <a:bodyPr>
            <a:noAutofit/>
          </a:bodyPr>
          <a:lstStyle/>
          <a:p>
            <a:r>
              <a:rPr lang="en-US" sz="2800" dirty="0">
                <a:solidFill>
                  <a:schemeClr val="accent2"/>
                </a:solidFill>
              </a:rPr>
              <a:t>There were less intrusive means to conduct the investigation</a:t>
            </a:r>
          </a:p>
          <a:p>
            <a:r>
              <a:rPr lang="en-US" sz="2800" dirty="0" smtClean="0"/>
              <a:t>There </a:t>
            </a:r>
            <a:r>
              <a:rPr lang="en-US" sz="2800" dirty="0"/>
              <a:t>was no policy or notice of video surveillance.</a:t>
            </a:r>
          </a:p>
          <a:p>
            <a:endParaRPr lang="en-US" dirty="0"/>
          </a:p>
          <a:p>
            <a:pPr lvl="1"/>
            <a:endParaRPr lang="en-US" sz="2100"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374156576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Video surveillance</a:t>
            </a:r>
          </a:p>
        </p:txBody>
      </p:sp>
      <p:sp>
        <p:nvSpPr>
          <p:cNvPr id="3" name="Content Placeholder 2"/>
          <p:cNvSpPr>
            <a:spLocks noGrp="1"/>
          </p:cNvSpPr>
          <p:nvPr>
            <p:ph idx="1"/>
          </p:nvPr>
        </p:nvSpPr>
        <p:spPr>
          <a:xfrm>
            <a:off x="685800" y="2091619"/>
            <a:ext cx="7429499" cy="2656286"/>
          </a:xfrm>
        </p:spPr>
        <p:txBody>
          <a:bodyPr>
            <a:noAutofit/>
          </a:bodyPr>
          <a:lstStyle/>
          <a:p>
            <a:r>
              <a:rPr lang="en-US" sz="2800" u="sng" dirty="0" smtClean="0">
                <a:solidFill>
                  <a:schemeClr val="accent2"/>
                </a:solidFill>
              </a:rPr>
              <a:t>McDonough v. Rundle</a:t>
            </a:r>
            <a:r>
              <a:rPr lang="en-US" sz="2800" dirty="0" smtClean="0">
                <a:solidFill>
                  <a:schemeClr val="accent2"/>
                </a:solidFill>
              </a:rPr>
              <a:t>, Case No. 15-14642 (11</a:t>
            </a:r>
            <a:r>
              <a:rPr lang="en-US" sz="2800" baseline="30000" dirty="0" smtClean="0">
                <a:solidFill>
                  <a:schemeClr val="accent2"/>
                </a:solidFill>
              </a:rPr>
              <a:t>th</a:t>
            </a:r>
            <a:r>
              <a:rPr lang="en-US" sz="2800" dirty="0" smtClean="0">
                <a:solidFill>
                  <a:schemeClr val="accent2"/>
                </a:solidFill>
              </a:rPr>
              <a:t> Cir. July 12, 2017)</a:t>
            </a:r>
          </a:p>
          <a:p>
            <a:pPr lvl="1"/>
            <a:r>
              <a:rPr lang="en-US" sz="2600" dirty="0" smtClean="0"/>
              <a:t>The court found no reasonable expectation of privacy and no violation of Florida law from a unilateral recording of a meeting with police chief.</a:t>
            </a:r>
          </a:p>
          <a:p>
            <a:pPr lvl="1"/>
            <a:r>
              <a:rPr lang="en-US" sz="2600" dirty="0" smtClean="0"/>
              <a:t>It found that the police chief did not exhibit an expectation of privacy in a meeting in his office.</a:t>
            </a:r>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189185845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Video surveillance</a:t>
            </a:r>
          </a:p>
        </p:txBody>
      </p:sp>
      <p:sp>
        <p:nvSpPr>
          <p:cNvPr id="3" name="Content Placeholder 2"/>
          <p:cNvSpPr>
            <a:spLocks noGrp="1"/>
          </p:cNvSpPr>
          <p:nvPr>
            <p:ph idx="1"/>
          </p:nvPr>
        </p:nvSpPr>
        <p:spPr>
          <a:xfrm>
            <a:off x="685800" y="2091619"/>
            <a:ext cx="7429499" cy="2656286"/>
          </a:xfrm>
        </p:spPr>
        <p:txBody>
          <a:bodyPr>
            <a:noAutofit/>
          </a:bodyPr>
          <a:lstStyle/>
          <a:p>
            <a:pPr lvl="1"/>
            <a:r>
              <a:rPr lang="en-US" sz="2600" dirty="0" smtClean="0"/>
              <a:t>No suggestion that the meeting was confidential or “off the record.”</a:t>
            </a:r>
          </a:p>
          <a:p>
            <a:pPr lvl="1"/>
            <a:r>
              <a:rPr lang="en-US" sz="2600" dirty="0" smtClean="0">
                <a:solidFill>
                  <a:schemeClr val="accent2"/>
                </a:solidFill>
              </a:rPr>
              <a:t>No advance notice or published or displayed rules that established confidentiality or prohibited recordings.</a:t>
            </a:r>
          </a:p>
          <a:p>
            <a:pPr lvl="1"/>
            <a:r>
              <a:rPr lang="en-US" sz="2600" dirty="0" smtClean="0"/>
              <a:t>Thus, no reasonable expectation of privacy and no violation of the statute when a recording was made,</a:t>
            </a:r>
            <a:endParaRPr lang="en-US" sz="2600" dirty="0"/>
          </a:p>
          <a:p>
            <a:endParaRPr lang="en-US" dirty="0"/>
          </a:p>
          <a:p>
            <a:pPr lvl="1"/>
            <a:endParaRPr lang="en-US" sz="2100" dirty="0"/>
          </a:p>
        </p:txBody>
      </p:sp>
      <p:sp>
        <p:nvSpPr>
          <p:cNvPr id="4" name="Footer Placeholder 3"/>
          <p:cNvSpPr>
            <a:spLocks noGrp="1"/>
          </p:cNvSpPr>
          <p:nvPr>
            <p:ph type="ftr" sz="quarter" idx="11"/>
          </p:nvPr>
        </p:nvSpPr>
        <p:spPr>
          <a:xfrm>
            <a:off x="457200" y="6324600"/>
            <a:ext cx="4745736" cy="365125"/>
          </a:xfrm>
        </p:spPr>
        <p:txBody>
          <a:bodyPr/>
          <a:lstStyle/>
          <a:p>
            <a:r>
              <a:rPr lang="en-US" dirty="0" smtClean="0"/>
              <a:t>© Thompson, Sizemore, Gonzalez &amp; Hearing, P.A., All Rights Reserved</a:t>
            </a:r>
            <a:endParaRPr lang="en-US" dirty="0"/>
          </a:p>
        </p:txBody>
      </p:sp>
    </p:spTree>
    <p:extLst>
      <p:ext uri="{BB962C8B-B14F-4D97-AF65-F5344CB8AC3E}">
        <p14:creationId xmlns:p14="http://schemas.microsoft.com/office/powerpoint/2010/main" val="189185845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Application of These Principles to Hypothetical Scenarios</a:t>
            </a:r>
          </a:p>
        </p:txBody>
      </p:sp>
      <p:sp>
        <p:nvSpPr>
          <p:cNvPr id="2" name="Subtitle 1"/>
          <p:cNvSpPr>
            <a:spLocks noGrp="1"/>
          </p:cNvSpPr>
          <p:nvPr>
            <p:ph type="subTitle" idx="1"/>
          </p:nvPr>
        </p:nvSpPr>
        <p:spPr/>
        <p:txBody>
          <a:bodyPr/>
          <a:lstStyle/>
          <a:p>
            <a:endParaRPr lang="en-US" dirty="0"/>
          </a:p>
        </p:txBody>
      </p:sp>
      <p:sp>
        <p:nvSpPr>
          <p:cNvPr id="3" name="Footer Placeholder 2"/>
          <p:cNvSpPr>
            <a:spLocks noGrp="1"/>
          </p:cNvSpPr>
          <p:nvPr>
            <p:ph type="ftr" sz="quarter" idx="11"/>
          </p:nvPr>
        </p:nvSpPr>
        <p:spPr>
          <a:xfrm>
            <a:off x="304800" y="6410848"/>
            <a:ext cx="5867400" cy="365760"/>
          </a:xfrm>
        </p:spPr>
        <p:txBody>
          <a:bodyPr/>
          <a:lstStyle/>
          <a:p>
            <a:r>
              <a:rPr lang="en-US" dirty="0"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Hypothetical No. 1</a:t>
            </a:r>
            <a:endParaRPr lang="en-US" sz="4800" dirty="0"/>
          </a:p>
        </p:txBody>
      </p:sp>
      <p:sp>
        <p:nvSpPr>
          <p:cNvPr id="4" name="Content Placeholder 3"/>
          <p:cNvSpPr>
            <a:spLocks noGrp="1"/>
          </p:cNvSpPr>
          <p:nvPr>
            <p:ph idx="1"/>
          </p:nvPr>
        </p:nvSpPr>
        <p:spPr>
          <a:xfrm>
            <a:off x="685800" y="1828800"/>
            <a:ext cx="7772400" cy="4495800"/>
          </a:xfrm>
        </p:spPr>
        <p:txBody>
          <a:bodyPr>
            <a:normAutofit fontScale="92500" lnSpcReduction="20000"/>
          </a:bodyPr>
          <a:lstStyle/>
          <a:p>
            <a:r>
              <a:rPr lang="en-US" sz="2600" dirty="0" smtClean="0"/>
              <a:t>Sally has worked in the kitchen of the County jail for 3 years</a:t>
            </a:r>
          </a:p>
          <a:p>
            <a:r>
              <a:rPr lang="en-US" sz="2600" dirty="0" smtClean="0">
                <a:solidFill>
                  <a:schemeClr val="accent2"/>
                </a:solidFill>
              </a:rPr>
              <a:t>At orientation, she was warned not to bring in contraband and told she was subject to search</a:t>
            </a:r>
          </a:p>
          <a:p>
            <a:r>
              <a:rPr lang="en-US" sz="2600" dirty="0" smtClean="0"/>
              <a:t>Signs also were posted at the entrance and exit reminding employees that they may be searched</a:t>
            </a:r>
          </a:p>
          <a:p>
            <a:r>
              <a:rPr lang="en-US" sz="2600" dirty="0" smtClean="0">
                <a:solidFill>
                  <a:schemeClr val="accent2"/>
                </a:solidFill>
              </a:rPr>
              <a:t>Sally brings a backpack every day</a:t>
            </a:r>
          </a:p>
          <a:p>
            <a:r>
              <a:rPr lang="en-US" sz="2600" dirty="0" smtClean="0"/>
              <a:t>Her supervisor notices food is missing</a:t>
            </a:r>
          </a:p>
          <a:p>
            <a:r>
              <a:rPr lang="en-US" sz="2600" dirty="0" smtClean="0">
                <a:solidFill>
                  <a:schemeClr val="accent2"/>
                </a:solidFill>
              </a:rPr>
              <a:t>Another employee reports that Sally has taken it</a:t>
            </a:r>
          </a:p>
          <a:p>
            <a:r>
              <a:rPr lang="en-US" sz="2600" dirty="0" smtClean="0"/>
              <a:t>Her supervisor searches Sally’s backpack at the end of her shift</a:t>
            </a:r>
          </a:p>
          <a:p>
            <a:r>
              <a:rPr lang="en-US" sz="2600" dirty="0" smtClean="0">
                <a:solidFill>
                  <a:schemeClr val="accent2"/>
                </a:solidFill>
              </a:rPr>
              <a:t>She finds the goods and fires Sally</a:t>
            </a:r>
          </a:p>
          <a:p>
            <a:endParaRPr lang="en-US" dirty="0" smtClean="0"/>
          </a:p>
        </p:txBody>
      </p:sp>
      <p:sp>
        <p:nvSpPr>
          <p:cNvPr id="3" name="Footer Placeholder 2"/>
          <p:cNvSpPr>
            <a:spLocks noGrp="1"/>
          </p:cNvSpPr>
          <p:nvPr>
            <p:ph type="ftr" sz="quarter" idx="11"/>
          </p:nvPr>
        </p:nvSpPr>
        <p:spPr>
          <a:xfrm>
            <a:off x="304800" y="6410848"/>
            <a:ext cx="5410200" cy="365760"/>
          </a:xfrm>
        </p:spPr>
        <p:txBody>
          <a:bodyPr/>
          <a:lstStyle/>
          <a:p>
            <a:r>
              <a:rPr lang="en-US" smtClean="0"/>
              <a:t>© Thompson, Sizemore, Gonzalez &amp; Hearing, P.A., All Rights Reserved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Wood Type</Template>
  <TotalTime>1155</TotalTime>
  <Words>9156</Words>
  <Application>Microsoft Office PowerPoint</Application>
  <PresentationFormat>On-screen Show (4:3)</PresentationFormat>
  <Paragraphs>763</Paragraphs>
  <Slides>126</Slides>
  <Notes>10</Notes>
  <HiddenSlides>0</HiddenSlides>
  <MMClips>0</MMClips>
  <ScaleCrop>false</ScaleCrop>
  <HeadingPairs>
    <vt:vector size="4" baseType="variant">
      <vt:variant>
        <vt:lpstr>Theme</vt:lpstr>
      </vt:variant>
      <vt:variant>
        <vt:i4>1</vt:i4>
      </vt:variant>
      <vt:variant>
        <vt:lpstr>Slide Titles</vt:lpstr>
      </vt:variant>
      <vt:variant>
        <vt:i4>126</vt:i4>
      </vt:variant>
    </vt:vector>
  </HeadingPairs>
  <TitlesOfParts>
    <vt:vector size="127" baseType="lpstr">
      <vt:lpstr>Wood Type</vt:lpstr>
      <vt:lpstr>Unreasonable Search or Sound Management  Decision?</vt:lpstr>
      <vt:lpstr>Agenda</vt:lpstr>
      <vt:lpstr>Concept of Privacy</vt:lpstr>
      <vt:lpstr>Concept of Privacy </vt:lpstr>
      <vt:lpstr>Concept of Privacy </vt:lpstr>
      <vt:lpstr>PowerPoint Presentation</vt:lpstr>
      <vt:lpstr>Concept of Privacy </vt:lpstr>
      <vt:lpstr>Concept of Privacy </vt:lpstr>
      <vt:lpstr>Concept of Privacy </vt:lpstr>
      <vt:lpstr>Concept of Privacy </vt:lpstr>
      <vt:lpstr>Concept of Privacy </vt:lpstr>
      <vt:lpstr>Privacy Rights of Public Employees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Review of the Supreme Court Decisions</vt:lpstr>
      <vt:lpstr>A Word About the Florida Constitution</vt:lpstr>
      <vt:lpstr>A Word About the Florida Constitution</vt:lpstr>
      <vt:lpstr>A Word About the Florida Constitution</vt:lpstr>
      <vt:lpstr>A Word About the Florida Constitution</vt:lpstr>
      <vt:lpstr>A Word About the Florida Constitution</vt:lpstr>
      <vt:lpstr>A look at specific privacy interests</vt:lpstr>
      <vt:lpstr>Drug Testing</vt:lpstr>
      <vt:lpstr>Recent Challenges to Drug Testing</vt:lpstr>
      <vt:lpstr>Recent Challenges to Drug Testing</vt:lpstr>
      <vt:lpstr>Recent Challenges to Drug Testing</vt:lpstr>
      <vt:lpstr>Recent Challenges to Drug Testing</vt:lpstr>
      <vt:lpstr>Recent Challenges to Drug Testing</vt:lpstr>
      <vt:lpstr>Recent Challenges to Drug Testing</vt:lpstr>
      <vt:lpstr>Recent Challenges to Drug Testing</vt:lpstr>
      <vt:lpstr>Recent Challenges to Drug Testing</vt:lpstr>
      <vt:lpstr>Recent Challenges to Drug Testing</vt:lpstr>
      <vt:lpstr>Recent Challenges to Drug Testing</vt:lpstr>
      <vt:lpstr>Social media accounts</vt:lpstr>
      <vt:lpstr>Social Media Accounts</vt:lpstr>
      <vt:lpstr>Social Media Accounts</vt:lpstr>
      <vt:lpstr>Social Media Accounts</vt:lpstr>
      <vt:lpstr>Social Media Accounts</vt:lpstr>
      <vt:lpstr>Social Media Accounts</vt:lpstr>
      <vt:lpstr>Social Media Accounts</vt:lpstr>
      <vt:lpstr>Social Media Accounts</vt:lpstr>
      <vt:lpstr>Social Media Accounts</vt:lpstr>
      <vt:lpstr>Social Media Accounts</vt:lpstr>
      <vt:lpstr>Social Media Accounts</vt:lpstr>
      <vt:lpstr>Social Media Accounts</vt:lpstr>
      <vt:lpstr>Social Media Accounts</vt:lpstr>
      <vt:lpstr>PowerPoint Presentation</vt:lpstr>
      <vt:lpstr>Social Media Accounts</vt:lpstr>
      <vt:lpstr>CSLI Tracking</vt:lpstr>
      <vt:lpstr>CSLI Tracking</vt:lpstr>
      <vt:lpstr>CSLI Tracking</vt:lpstr>
      <vt:lpstr>CSLI Tracking</vt:lpstr>
      <vt:lpstr>CSLI Tracking</vt:lpstr>
      <vt:lpstr>GPs Tracking</vt:lpstr>
      <vt:lpstr>GPS tracking</vt:lpstr>
      <vt:lpstr>GPS tracking</vt:lpstr>
      <vt:lpstr>GPS tracking</vt:lpstr>
      <vt:lpstr>Search of electronic devices</vt:lpstr>
      <vt:lpstr>Search of employees’ electronic devices</vt:lpstr>
      <vt:lpstr>Search of employees’ electronic devices</vt:lpstr>
      <vt:lpstr>Search of employees’ electronic devices</vt:lpstr>
      <vt:lpstr>Video surveillance</vt:lpstr>
      <vt:lpstr>Video surveillance</vt:lpstr>
      <vt:lpstr>Video surveillance</vt:lpstr>
      <vt:lpstr>Video surveillance</vt:lpstr>
      <vt:lpstr>Video surveillance</vt:lpstr>
      <vt:lpstr>Video surveillance</vt:lpstr>
      <vt:lpstr>Application of These Principles to Hypothetical Scenarios</vt:lpstr>
      <vt:lpstr>Hypothetical No. 1</vt:lpstr>
      <vt:lpstr>Unreasonable Search or Sound Management Decision? </vt:lpstr>
      <vt:lpstr>Sound Management Decision</vt:lpstr>
      <vt:lpstr>Hypothetical No. 2</vt:lpstr>
      <vt:lpstr>Hypothetical No. 2</vt:lpstr>
      <vt:lpstr>Unreasonable Search or Sound Management Decision? </vt:lpstr>
      <vt:lpstr>Sound Management Decision</vt:lpstr>
      <vt:lpstr>Sound Management Decision</vt:lpstr>
      <vt:lpstr>Hypothetical No. 3</vt:lpstr>
      <vt:lpstr>Hypothetical No. 3</vt:lpstr>
      <vt:lpstr>Hypothetical No. 3</vt:lpstr>
      <vt:lpstr>Unreasonable Search or Sound Management Decision? </vt:lpstr>
      <vt:lpstr>Unreasonable Search</vt:lpstr>
      <vt:lpstr>Unreasonable Search</vt:lpstr>
      <vt:lpstr>Hypothetical No. 4</vt:lpstr>
      <vt:lpstr>Unreasonable Seizure or Sound Management Decision? </vt:lpstr>
      <vt:lpstr>Sound Management Decision</vt:lpstr>
      <vt:lpstr>Sound Management Decision</vt:lpstr>
      <vt:lpstr>Sound Management Decision</vt:lpstr>
      <vt:lpstr>Best Practices for Public Employers</vt:lpstr>
      <vt:lpstr>Best Practices</vt:lpstr>
      <vt:lpstr>Best Practices</vt:lpstr>
      <vt:lpstr>Best Practices</vt:lpstr>
      <vt:lpstr>Best Practices</vt:lpstr>
      <vt:lpstr>Best Practices</vt:lpstr>
      <vt:lpstr>Questions?</vt:lpstr>
      <vt:lpstr>Disclaimer</vt:lpstr>
      <vt:lpstr>Speaker Information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Unreasonable Search or Sound Management Decision?</dc:title>
  <dc:creator>Sacha Dyson</dc:creator>
  <cp:lastModifiedBy>Stacey Stanish</cp:lastModifiedBy>
  <cp:revision>102</cp:revision>
  <dcterms:created xsi:type="dcterms:W3CDTF">2015-10-18T15:56:16Z</dcterms:created>
  <dcterms:modified xsi:type="dcterms:W3CDTF">2017-07-19T17:00:53Z</dcterms:modified>
</cp:coreProperties>
</file>