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8B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74"/>
  </p:normalViewPr>
  <p:slideViewPr>
    <p:cSldViewPr snapToGrid="0" snapToObjects="1">
      <p:cViewPr>
        <p:scale>
          <a:sx n="76" d="100"/>
          <a:sy n="76" d="100"/>
        </p:scale>
        <p:origin x="-101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F96FE0E-A53B-A847-9054-EAA92BC49B6D}"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9269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96FE0E-A53B-A847-9054-EAA92BC49B6D}"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114079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96FE0E-A53B-A847-9054-EAA92BC49B6D}"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61504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96FE0E-A53B-A847-9054-EAA92BC49B6D}"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101278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96FE0E-A53B-A847-9054-EAA92BC49B6D}" type="datetimeFigureOut">
              <a:rPr lang="en-US" smtClean="0"/>
              <a:t>7/26/2017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90822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96FE0E-A53B-A847-9054-EAA92BC49B6D}"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24559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96FE0E-A53B-A847-9054-EAA92BC49B6D}" type="datetimeFigureOut">
              <a:rPr lang="en-US" smtClean="0"/>
              <a:t>7/26/2017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23472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96FE0E-A53B-A847-9054-EAA92BC49B6D}" type="datetimeFigureOut">
              <a:rPr lang="en-US" smtClean="0"/>
              <a:t>7/26/2017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32387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6FE0E-A53B-A847-9054-EAA92BC49B6D}" type="datetimeFigureOut">
              <a:rPr lang="en-US" smtClean="0"/>
              <a:t>7/26/2017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102380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F96FE0E-A53B-A847-9054-EAA92BC49B6D}"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1428091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F96FE0E-A53B-A847-9054-EAA92BC49B6D}" type="datetimeFigureOut">
              <a:rPr lang="en-US" smtClean="0"/>
              <a:t>7/26/2017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0CDDD-2C86-A148-B121-1D702FC04B68}" type="slidenum">
              <a:rPr lang="en-US" smtClean="0"/>
              <a:t>‹#›</a:t>
            </a:fld>
            <a:endParaRPr lang="en-US"/>
          </a:p>
        </p:txBody>
      </p:sp>
    </p:spTree>
    <p:extLst>
      <p:ext uri="{BB962C8B-B14F-4D97-AF65-F5344CB8AC3E}">
        <p14:creationId xmlns:p14="http://schemas.microsoft.com/office/powerpoint/2010/main" val="1662013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F96FE0E-A53B-A847-9054-EAA92BC49B6D}" type="datetimeFigureOut">
              <a:rPr lang="en-US" smtClean="0"/>
              <a:t>7/26/2017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90CDDD-2C86-A148-B121-1D702FC04B68}" type="slidenum">
              <a:rPr lang="en-US" smtClean="0"/>
              <a:t>‹#›</a:t>
            </a:fld>
            <a:endParaRPr lang="en-US"/>
          </a:p>
        </p:txBody>
      </p:sp>
    </p:spTree>
    <p:extLst>
      <p:ext uri="{BB962C8B-B14F-4D97-AF65-F5344CB8AC3E}">
        <p14:creationId xmlns:p14="http://schemas.microsoft.com/office/powerpoint/2010/main" val="1964006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708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2176"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7"/>
            </a:pPr>
            <a:endParaRPr lang="en-US" dirty="0"/>
          </a:p>
          <a:p>
            <a:pPr marL="457200" indent="-457200">
              <a:buAutoNum type="arabicPeriod" startAt="7"/>
            </a:pPr>
            <a:r>
              <a:rPr lang="en-US" dirty="0"/>
              <a:t>There is regular, facility wide communication on health and safety topics.</a:t>
            </a:r>
          </a:p>
          <a:p>
            <a:pPr marL="457200" indent="-457200">
              <a:buAutoNum type="arabicPeriod" startAt="7"/>
            </a:pPr>
            <a:endParaRPr lang="en-US" dirty="0"/>
          </a:p>
          <a:p>
            <a:r>
              <a:rPr lang="en-US" dirty="0"/>
              <a:t>Communication, communication, communication.  An internal safety communication process increases awareness of safety topics and transfers knowledge to empower your people to be successful. </a:t>
            </a:r>
          </a:p>
        </p:txBody>
      </p:sp>
    </p:spTree>
    <p:extLst>
      <p:ext uri="{BB962C8B-B14F-4D97-AF65-F5344CB8AC3E}">
        <p14:creationId xmlns:p14="http://schemas.microsoft.com/office/powerpoint/2010/main" val="24071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82455"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8"/>
            </a:pPr>
            <a:endParaRPr lang="en-US" dirty="0"/>
          </a:p>
          <a:p>
            <a:pPr marL="457200" indent="-457200">
              <a:buAutoNum type="arabicPeriod" startAt="8"/>
            </a:pPr>
            <a:r>
              <a:rPr lang="en-US" dirty="0"/>
              <a:t>A fair and just discipline system is in place for all employees.</a:t>
            </a:r>
          </a:p>
          <a:p>
            <a:pPr marL="457200" indent="-457200">
              <a:buAutoNum type="arabicPeriod" startAt="8"/>
            </a:pPr>
            <a:endParaRPr lang="en-US" dirty="0"/>
          </a:p>
          <a:p>
            <a:r>
              <a:rPr lang="en-US" dirty="0"/>
              <a:t>We live in a sowing and reaping world.  There are your actions and there are the consequences.  Instituting a fair and just discipline system for safety behaviors is a necessary step to follow through on your claim that safety is important to you.</a:t>
            </a:r>
          </a:p>
        </p:txBody>
      </p:sp>
    </p:spTree>
    <p:extLst>
      <p:ext uri="{BB962C8B-B14F-4D97-AF65-F5344CB8AC3E}">
        <p14:creationId xmlns:p14="http://schemas.microsoft.com/office/powerpoint/2010/main" val="139645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2176"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9"/>
            </a:pPr>
            <a:endParaRPr lang="en-US" dirty="0"/>
          </a:p>
          <a:p>
            <a:pPr marL="457200" indent="-457200">
              <a:buAutoNum type="arabicPeriod" startAt="9"/>
            </a:pPr>
            <a:r>
              <a:rPr lang="en-US" dirty="0"/>
              <a:t>There is meaningful involvement in health and safety from everyone in the organization.</a:t>
            </a:r>
          </a:p>
          <a:p>
            <a:pPr marL="457200" indent="-457200">
              <a:buAutoNum type="arabicPeriod" startAt="9"/>
            </a:pPr>
            <a:endParaRPr lang="en-US" dirty="0"/>
          </a:p>
          <a:p>
            <a:r>
              <a:rPr lang="en-US" dirty="0"/>
              <a:t>Safety is everyone’s job, and everyone needs to do their job well.  From the facility manager to the safety manager to the supervisor to the worker on the floor, it takes a team effort to win at safety.  Everyone needs to play a meaningful role in the safety process.</a:t>
            </a:r>
          </a:p>
        </p:txBody>
      </p:sp>
    </p:spTree>
    <p:extLst>
      <p:ext uri="{BB962C8B-B14F-4D97-AF65-F5344CB8AC3E}">
        <p14:creationId xmlns:p14="http://schemas.microsoft.com/office/powerpoint/2010/main" val="151207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46121"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0"/>
            </a:pPr>
            <a:endParaRPr lang="en-US" dirty="0"/>
          </a:p>
          <a:p>
            <a:pPr marL="457200" indent="-457200">
              <a:buAutoNum type="arabicPeriod" startAt="10"/>
            </a:pPr>
            <a:r>
              <a:rPr lang="en-US" dirty="0"/>
              <a:t>Managers spend an adequate amount of time out on the shop floor, where the people are.</a:t>
            </a:r>
          </a:p>
          <a:p>
            <a:pPr marL="457200" indent="-457200">
              <a:buAutoNum type="arabicPeriod" startAt="10"/>
            </a:pPr>
            <a:endParaRPr lang="en-US" dirty="0"/>
          </a:p>
          <a:p>
            <a:r>
              <a:rPr lang="en-US" dirty="0"/>
              <a:t>Great safety leaders spend time out where the people are.  It’s where the real work gets done, the shop floor.  That’s where you can find problems.  It’s where you can talk to operators and get their feedback.  It’s where you’ll be seen (and respected) as the safety leader.  You have administrative duties, yes.  But the great ones get out there and get their hands dirty.   </a:t>
            </a:r>
          </a:p>
        </p:txBody>
      </p:sp>
    </p:spTree>
    <p:extLst>
      <p:ext uri="{BB962C8B-B14F-4D97-AF65-F5344CB8AC3E}">
        <p14:creationId xmlns:p14="http://schemas.microsoft.com/office/powerpoint/2010/main" val="1522040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8232"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1"/>
            </a:pPr>
            <a:endParaRPr lang="en-US" dirty="0"/>
          </a:p>
          <a:p>
            <a:pPr marL="457200" indent="-457200">
              <a:buAutoNum type="arabicPeriod" startAt="11"/>
            </a:pPr>
            <a:r>
              <a:rPr lang="en-US" dirty="0"/>
              <a:t>Participation rates are at an all-time high, indicating that employees are highly motivated and your marketing of health and safety initiatives is effective.</a:t>
            </a:r>
          </a:p>
          <a:p>
            <a:pPr marL="457200" indent="-457200">
              <a:buAutoNum type="arabicPeriod" startAt="11"/>
            </a:pPr>
            <a:endParaRPr lang="en-US" dirty="0"/>
          </a:p>
          <a:p>
            <a:r>
              <a:rPr lang="en-US" dirty="0"/>
              <a:t>Safety success tends to breed more success.  Safety culture is the vehicle that drives this phenomenon.  When participation rates are at an all-time high, you’ve been able to build buzz and positive momentum for your future efforts.  </a:t>
            </a:r>
            <a:r>
              <a:rPr lang="en-US" i="1" dirty="0"/>
              <a:t>Keep it going.    </a:t>
            </a:r>
          </a:p>
        </p:txBody>
      </p:sp>
    </p:spTree>
    <p:extLst>
      <p:ext uri="{BB962C8B-B14F-4D97-AF65-F5344CB8AC3E}">
        <p14:creationId xmlns:p14="http://schemas.microsoft.com/office/powerpoint/2010/main" val="249036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39" y="500062"/>
            <a:ext cx="7946121" cy="1325563"/>
          </a:xfrm>
        </p:spPr>
        <p:txBody>
          <a:bodyPr/>
          <a:lstStyle/>
          <a:p>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2"/>
            </a:pPr>
            <a:endParaRPr lang="en-US" dirty="0"/>
          </a:p>
          <a:p>
            <a:pPr marL="457200" indent="-457200">
              <a:buAutoNum type="arabicPeriod" startAt="12"/>
            </a:pPr>
            <a:r>
              <a:rPr lang="en-US" dirty="0"/>
              <a:t>Employees are actively engaged in health and safety initiatives, producing tangible results for your company.  </a:t>
            </a:r>
          </a:p>
          <a:p>
            <a:pPr marL="457200" indent="-457200">
              <a:buAutoNum type="arabicPeriod" startAt="12"/>
            </a:pPr>
            <a:endParaRPr lang="en-US" dirty="0"/>
          </a:p>
          <a:p>
            <a:r>
              <a:rPr lang="en-US" dirty="0"/>
              <a:t>Are your employees engaged in health and safety initiatives?  Or are they dismissive, leaving you wondering if you’re getting through at all?  Engaged employees are more productive, giving you tangible results and feedback.     </a:t>
            </a:r>
          </a:p>
        </p:txBody>
      </p:sp>
    </p:spTree>
    <p:extLst>
      <p:ext uri="{BB962C8B-B14F-4D97-AF65-F5344CB8AC3E}">
        <p14:creationId xmlns:p14="http://schemas.microsoft.com/office/powerpoint/2010/main" val="1787494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34010"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3"/>
            </a:pPr>
            <a:endParaRPr lang="en-US" dirty="0"/>
          </a:p>
          <a:p>
            <a:pPr marL="457200" indent="-457200">
              <a:buAutoNum type="arabicPeriod" startAt="13"/>
            </a:pPr>
            <a:r>
              <a:rPr lang="en-US" dirty="0"/>
              <a:t>Your employees report high job satisfaction due to the company’s commitment to their health and well-being.</a:t>
            </a:r>
          </a:p>
          <a:p>
            <a:pPr marL="457200" indent="-457200">
              <a:buAutoNum type="arabicPeriod" startAt="13"/>
            </a:pPr>
            <a:endParaRPr lang="en-US" dirty="0"/>
          </a:p>
          <a:p>
            <a:r>
              <a:rPr lang="en-US" dirty="0"/>
              <a:t>Employee retention and engagement is a focus point for organizations around the world, and rightfully so.  With the skills and talent gap growing wider and wider as Baby Boomers retire, engaging your workforce through excellence in health and safety builds culture.  Do this right and you’ll find yourself with highly satisfied employees and the safety culture you were striving toward. </a:t>
            </a:r>
          </a:p>
        </p:txBody>
      </p:sp>
    </p:spTree>
    <p:extLst>
      <p:ext uri="{BB962C8B-B14F-4D97-AF65-F5344CB8AC3E}">
        <p14:creationId xmlns:p14="http://schemas.microsoft.com/office/powerpoint/2010/main" val="160757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8232"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4"/>
            </a:pPr>
            <a:endParaRPr lang="en-US" dirty="0"/>
          </a:p>
          <a:p>
            <a:pPr marL="457200" indent="-457200">
              <a:buAutoNum type="arabicPeriod" startAt="14"/>
            </a:pPr>
            <a:r>
              <a:rPr lang="en-US" dirty="0"/>
              <a:t>Safety is the first item on the agenda of every meeting.</a:t>
            </a:r>
          </a:p>
          <a:p>
            <a:pPr marL="457200" indent="-457200">
              <a:buAutoNum type="arabicPeriod" startAt="14"/>
            </a:pPr>
            <a:endParaRPr lang="en-US" dirty="0"/>
          </a:p>
          <a:p>
            <a:r>
              <a:rPr lang="en-US" dirty="0"/>
              <a:t>Is safety at the top of your agenda?  I hope so.  If not, I bet I can guess what the safety culture is like at your organization.  Either put safety first or send a loud and clear message to everyone at the meeting that you don’t care. </a:t>
            </a:r>
          </a:p>
        </p:txBody>
      </p:sp>
    </p:spTree>
    <p:extLst>
      <p:ext uri="{BB962C8B-B14F-4D97-AF65-F5344CB8AC3E}">
        <p14:creationId xmlns:p14="http://schemas.microsoft.com/office/powerpoint/2010/main" val="311117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12733"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5"/>
            </a:pPr>
            <a:endParaRPr lang="en-US" dirty="0"/>
          </a:p>
          <a:p>
            <a:pPr marL="457200" indent="-457200">
              <a:buAutoNum type="arabicPeriod" startAt="15"/>
            </a:pPr>
            <a:r>
              <a:rPr lang="en-US" dirty="0"/>
              <a:t>Employees feel comfortable reporting safety issues to their supervisors.  </a:t>
            </a:r>
          </a:p>
          <a:p>
            <a:pPr marL="457200" indent="-457200">
              <a:buAutoNum type="arabicPeriod" startAt="15"/>
            </a:pPr>
            <a:endParaRPr lang="en-US" dirty="0"/>
          </a:p>
          <a:p>
            <a:r>
              <a:rPr lang="en-US" dirty="0"/>
              <a:t>Do your employees feel comfortable reporting a safety issue to supervisors?  Or do they feel like they will be ignored or (even worse) punished for coming forward?  This is a huge indication of the culture you’re molding.  Employees should feel encouraged and met with praise when they report safety issues.  </a:t>
            </a:r>
          </a:p>
        </p:txBody>
      </p:sp>
    </p:spTree>
    <p:extLst>
      <p:ext uri="{BB962C8B-B14F-4D97-AF65-F5344CB8AC3E}">
        <p14:creationId xmlns:p14="http://schemas.microsoft.com/office/powerpoint/2010/main" val="407731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70343"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6"/>
            </a:pPr>
            <a:endParaRPr lang="en-US" dirty="0"/>
          </a:p>
          <a:p>
            <a:pPr marL="457200" indent="-457200">
              <a:buAutoNum type="arabicPeriod" startAt="16"/>
            </a:pPr>
            <a:r>
              <a:rPr lang="en-US" dirty="0"/>
              <a:t>Regular, detailed audits of the company’s health and safety program are conducted by an external auditor.</a:t>
            </a:r>
          </a:p>
          <a:p>
            <a:pPr marL="457200" indent="-457200">
              <a:buAutoNum type="arabicPeriod" startAt="16"/>
            </a:pPr>
            <a:endParaRPr lang="en-US" dirty="0"/>
          </a:p>
          <a:p>
            <a:r>
              <a:rPr lang="en-US" dirty="0"/>
              <a:t>Great safety leaders are confident enough to be audited by an external auditor.  It’s one thing to do an internal audit (and pat yourself on the back).  It’s another thing to bring in an outsider to do an external audit (and meet the challenge head on).  </a:t>
            </a:r>
          </a:p>
        </p:txBody>
      </p:sp>
    </p:spTree>
    <p:extLst>
      <p:ext uri="{BB962C8B-B14F-4D97-AF65-F5344CB8AC3E}">
        <p14:creationId xmlns:p14="http://schemas.microsoft.com/office/powerpoint/2010/main" val="236753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75" y="981683"/>
            <a:ext cx="8058150" cy="1338828"/>
          </a:xfrm>
          <a:prstGeom prst="rect">
            <a:avLst/>
          </a:prstGeom>
          <a:noFill/>
        </p:spPr>
        <p:txBody>
          <a:bodyPr wrap="square" rtlCol="0">
            <a:spAutoFit/>
          </a:bodyPr>
          <a:lstStyle/>
          <a:p>
            <a:pPr algn="ctr"/>
            <a:r>
              <a:rPr lang="en-US" sz="4050" b="1" spc="225" dirty="0">
                <a:latin typeface="Franklin Gothic Heavy" charset="0"/>
                <a:ea typeface="Franklin Gothic Heavy" charset="0"/>
                <a:cs typeface="Franklin Gothic Heavy" charset="0"/>
              </a:rPr>
              <a:t>How to Elevate Your         Safety Culture</a:t>
            </a:r>
          </a:p>
        </p:txBody>
      </p:sp>
      <p:sp>
        <p:nvSpPr>
          <p:cNvPr id="6" name="TextBox 5"/>
          <p:cNvSpPr txBox="1"/>
          <p:nvPr/>
        </p:nvSpPr>
        <p:spPr>
          <a:xfrm>
            <a:off x="7815621" y="5010091"/>
            <a:ext cx="714375" cy="230832"/>
          </a:xfrm>
          <a:prstGeom prst="rect">
            <a:avLst/>
          </a:prstGeom>
          <a:noFill/>
        </p:spPr>
        <p:txBody>
          <a:bodyPr wrap="square" rtlCol="0">
            <a:spAutoFit/>
          </a:bodyPr>
          <a:lstStyle/>
          <a:p>
            <a:pPr algn="ctr"/>
            <a:r>
              <a:rPr lang="en-US" sz="900" i="1" dirty="0">
                <a:latin typeface="Franklin Gothic Book" charset="0"/>
                <a:ea typeface="Franklin Gothic Book" charset="0"/>
                <a:cs typeface="Franklin Gothic Book" charset="0"/>
              </a:rPr>
              <a:t>Add date</a:t>
            </a:r>
          </a:p>
        </p:txBody>
      </p:sp>
      <p:sp>
        <p:nvSpPr>
          <p:cNvPr id="7" name="TextBox 6"/>
          <p:cNvSpPr txBox="1"/>
          <p:nvPr/>
        </p:nvSpPr>
        <p:spPr>
          <a:xfrm>
            <a:off x="714375" y="2478978"/>
            <a:ext cx="7666616" cy="2585323"/>
          </a:xfrm>
          <a:prstGeom prst="rect">
            <a:avLst/>
          </a:prstGeom>
          <a:noFill/>
        </p:spPr>
        <p:txBody>
          <a:bodyPr wrap="square" rtlCol="0">
            <a:spAutoFit/>
          </a:bodyPr>
          <a:lstStyle/>
          <a:p>
            <a:pPr algn="ctr" defTabSz="685800">
              <a:defRPr/>
            </a:pPr>
            <a:endParaRPr lang="en-US" dirty="0">
              <a:solidFill>
                <a:srgbClr val="878B83"/>
              </a:solidFill>
              <a:latin typeface="Franklin Gothic Book" charset="0"/>
              <a:ea typeface="Franklin Gothic Book" charset="0"/>
              <a:cs typeface="Franklin Gothic Book" charset="0"/>
            </a:endParaRPr>
          </a:p>
          <a:p>
            <a:pPr algn="ctr" defTabSz="685800">
              <a:defRPr/>
            </a:pPr>
            <a:endParaRPr lang="en-US" dirty="0">
              <a:solidFill>
                <a:srgbClr val="878B83"/>
              </a:solidFill>
              <a:latin typeface="Franklin Gothic Book" charset="0"/>
              <a:ea typeface="Franklin Gothic Book" charset="0"/>
              <a:cs typeface="Franklin Gothic Book" charset="0"/>
            </a:endParaRPr>
          </a:p>
          <a:p>
            <a:pPr algn="ctr" defTabSz="685800">
              <a:defRPr/>
            </a:pPr>
            <a:r>
              <a:rPr lang="en-US" dirty="0">
                <a:solidFill>
                  <a:srgbClr val="878B83"/>
                </a:solidFill>
                <a:latin typeface="Franklin Gothic Book" charset="0"/>
                <a:ea typeface="Franklin Gothic Book" charset="0"/>
                <a:cs typeface="Franklin Gothic Book" charset="0"/>
              </a:rPr>
              <a:t>What is “Safety Culture”?</a:t>
            </a:r>
          </a:p>
          <a:p>
            <a:pPr algn="ctr" defTabSz="685800">
              <a:defRPr/>
            </a:pPr>
            <a:endParaRPr lang="en-US" dirty="0">
              <a:solidFill>
                <a:srgbClr val="878B83"/>
              </a:solidFill>
              <a:latin typeface="Franklin Gothic Book" charset="0"/>
              <a:ea typeface="Franklin Gothic Book" charset="0"/>
              <a:cs typeface="Franklin Gothic Book" charset="0"/>
            </a:endParaRPr>
          </a:p>
          <a:p>
            <a:pPr algn="ctr" defTabSz="685800">
              <a:defRPr/>
            </a:pPr>
            <a:r>
              <a:rPr lang="en-US" dirty="0">
                <a:solidFill>
                  <a:srgbClr val="878B83"/>
                </a:solidFill>
                <a:latin typeface="Franklin Gothic Book" charset="0"/>
                <a:ea typeface="Franklin Gothic Book" charset="0"/>
                <a:cs typeface="Franklin Gothic Book" charset="0"/>
              </a:rPr>
              <a:t>How to build it</a:t>
            </a:r>
          </a:p>
          <a:p>
            <a:pPr algn="ctr" defTabSz="685800">
              <a:defRPr/>
            </a:pPr>
            <a:endParaRPr lang="en-US" dirty="0">
              <a:solidFill>
                <a:srgbClr val="878B83"/>
              </a:solidFill>
              <a:latin typeface="Franklin Gothic Book" charset="0"/>
              <a:ea typeface="Franklin Gothic Book" charset="0"/>
              <a:cs typeface="Franklin Gothic Book" charset="0"/>
            </a:endParaRPr>
          </a:p>
          <a:p>
            <a:pPr algn="ctr" defTabSz="685800">
              <a:defRPr/>
            </a:pPr>
            <a:r>
              <a:rPr lang="en-US" dirty="0">
                <a:solidFill>
                  <a:srgbClr val="878B83"/>
                </a:solidFill>
                <a:latin typeface="Franklin Gothic Book" charset="0"/>
                <a:ea typeface="Franklin Gothic Book" charset="0"/>
                <a:cs typeface="Franklin Gothic Book" charset="0"/>
              </a:rPr>
              <a:t>How to grow it</a:t>
            </a:r>
          </a:p>
          <a:p>
            <a:pPr algn="ctr" defTabSz="685800">
              <a:defRPr/>
            </a:pPr>
            <a:endParaRPr lang="en-US" dirty="0">
              <a:solidFill>
                <a:srgbClr val="878B83"/>
              </a:solidFill>
              <a:latin typeface="Franklin Gothic Book" charset="0"/>
              <a:ea typeface="Franklin Gothic Book" charset="0"/>
              <a:cs typeface="Franklin Gothic Book" charset="0"/>
            </a:endParaRPr>
          </a:p>
          <a:p>
            <a:pPr algn="ctr" defTabSz="685800">
              <a:defRPr/>
            </a:pPr>
            <a:r>
              <a:rPr lang="en-US" dirty="0">
                <a:solidFill>
                  <a:srgbClr val="878B83"/>
                </a:solidFill>
                <a:latin typeface="Franklin Gothic Book" charset="0"/>
                <a:ea typeface="Franklin Gothic Book" charset="0"/>
                <a:cs typeface="Franklin Gothic Book" charset="0"/>
              </a:rPr>
              <a:t>How to rate it</a:t>
            </a:r>
          </a:p>
        </p:txBody>
      </p:sp>
    </p:spTree>
    <p:extLst>
      <p:ext uri="{BB962C8B-B14F-4D97-AF65-F5344CB8AC3E}">
        <p14:creationId xmlns:p14="http://schemas.microsoft.com/office/powerpoint/2010/main" val="745005103"/>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50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50000">
                                          <p:cBhvr additive="base">
                                            <p:cTn id="7" dur="1500" fill="hold"/>
                                            <p:tgtEl>
                                              <p:spTgt spid="4"/>
                                            </p:tgtEl>
                                            <p:attrNameLst>
                                              <p:attrName>ppt_x</p:attrName>
                                            </p:attrNameLst>
                                          </p:cBhvr>
                                          <p:tavLst>
                                            <p:tav tm="0">
                                              <p:val>
                                                <p:strVal val="0-#ppt_w/2"/>
                                              </p:val>
                                            </p:tav>
                                            <p:tav tm="100000">
                                              <p:val>
                                                <p:strVal val="#ppt_x"/>
                                              </p:val>
                                            </p:tav>
                                          </p:tavLst>
                                        </p:anim>
                                        <p:anim calcmode="lin" valueType="num" p14:bounceEnd="50000">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14:presetBounceEnd="50000">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14:bounceEnd="50000">
                                          <p:cBhvr additive="base">
                                            <p:cTn id="12" dur="1500" fill="hold"/>
                                            <p:tgtEl>
                                              <p:spTgt spid="7"/>
                                            </p:tgtEl>
                                            <p:attrNameLst>
                                              <p:attrName>ppt_x</p:attrName>
                                            </p:attrNameLst>
                                          </p:cBhvr>
                                          <p:tavLst>
                                            <p:tav tm="0">
                                              <p:val>
                                                <p:strVal val="0-#ppt_w/2"/>
                                              </p:val>
                                            </p:tav>
                                            <p:tav tm="100000">
                                              <p:val>
                                                <p:strVal val="#ppt_x"/>
                                              </p:val>
                                            </p:tav>
                                          </p:tavLst>
                                        </p:anim>
                                        <p:anim calcmode="lin" valueType="num" p14:bounceEnd="50000">
                                          <p:cBhvr additive="base">
                                            <p:cTn id="13"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0-#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5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500" fill="hold"/>
                                            <p:tgtEl>
                                              <p:spTgt spid="7"/>
                                            </p:tgtEl>
                                            <p:attrNameLst>
                                              <p:attrName>ppt_x</p:attrName>
                                            </p:attrNameLst>
                                          </p:cBhvr>
                                          <p:tavLst>
                                            <p:tav tm="0">
                                              <p:val>
                                                <p:strVal val="0-#ppt_w/2"/>
                                              </p:val>
                                            </p:tav>
                                            <p:tav tm="100000">
                                              <p:val>
                                                <p:strVal val="#ppt_x"/>
                                              </p:val>
                                            </p:tav>
                                          </p:tavLst>
                                        </p:anim>
                                        <p:anim calcmode="lin" valueType="num">
                                          <p:cBhvr additive="base">
                                            <p:cTn id="13" dur="1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46121"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7"/>
            </a:pPr>
            <a:endParaRPr lang="en-US" dirty="0"/>
          </a:p>
          <a:p>
            <a:pPr marL="457200" indent="-457200">
              <a:buAutoNum type="arabicPeriod" startAt="17"/>
            </a:pPr>
            <a:r>
              <a:rPr lang="en-US" dirty="0"/>
              <a:t>Rewards and recognition of good behaviors are regularly given and serve to motivate continued health and safety performance.</a:t>
            </a:r>
          </a:p>
          <a:p>
            <a:pPr marL="457200" indent="-457200">
              <a:buAutoNum type="arabicPeriod" startAt="17"/>
            </a:pPr>
            <a:endParaRPr lang="en-US" dirty="0"/>
          </a:p>
          <a:p>
            <a:r>
              <a:rPr lang="en-US" dirty="0"/>
              <a:t>Positive safety behaviors should be awarded and these awards should motivate continued health and safety performance.  You know what employees value but don’t get nearly enough?  </a:t>
            </a:r>
            <a:r>
              <a:rPr lang="en-US" i="1" dirty="0"/>
              <a:t>Recognition of a job well done.  </a:t>
            </a:r>
            <a:r>
              <a:rPr lang="en-US" dirty="0"/>
              <a:t>Recognize and reward positive behaviors.  The word will get out.</a:t>
            </a:r>
            <a:endParaRPr lang="en-US" i="1" dirty="0"/>
          </a:p>
        </p:txBody>
      </p:sp>
    </p:spTree>
    <p:extLst>
      <p:ext uri="{BB962C8B-B14F-4D97-AF65-F5344CB8AC3E}">
        <p14:creationId xmlns:p14="http://schemas.microsoft.com/office/powerpoint/2010/main" val="49849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46121"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8"/>
            </a:pPr>
            <a:endParaRPr lang="en-US" dirty="0"/>
          </a:p>
          <a:p>
            <a:pPr marL="457200" indent="-457200">
              <a:buAutoNum type="arabicPeriod" startAt="18"/>
            </a:pPr>
            <a:r>
              <a:rPr lang="en-US" dirty="0"/>
              <a:t>Safety is a condition of employment.</a:t>
            </a:r>
          </a:p>
          <a:p>
            <a:pPr marL="457200" indent="-457200">
              <a:buAutoNum type="arabicPeriod" startAt="18"/>
            </a:pPr>
            <a:endParaRPr lang="en-US" dirty="0"/>
          </a:p>
          <a:p>
            <a:r>
              <a:rPr lang="en-US" dirty="0"/>
              <a:t>Can you really afford an employee who thinks they are above the rules when it comes to safety?  Lives are on the line.  Safety should be a condition of employment.  If your organization values safety above all else, you make safety a fundamental value.  Any employee who doesn’t share this value should be asked to leave and go work somewhere else.</a:t>
            </a:r>
          </a:p>
          <a:p>
            <a:pPr marL="457200" indent="-457200">
              <a:buAutoNum type="arabicPeriod" startAt="18"/>
            </a:pPr>
            <a:endParaRPr lang="en-US" dirty="0"/>
          </a:p>
          <a:p>
            <a:endParaRPr lang="en-US" dirty="0"/>
          </a:p>
        </p:txBody>
      </p:sp>
    </p:spTree>
    <p:extLst>
      <p:ext uri="{BB962C8B-B14F-4D97-AF65-F5344CB8AC3E}">
        <p14:creationId xmlns:p14="http://schemas.microsoft.com/office/powerpoint/2010/main" val="345849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88510"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19"/>
            </a:pPr>
            <a:endParaRPr lang="en-US" dirty="0"/>
          </a:p>
          <a:p>
            <a:pPr marL="457200" indent="-457200">
              <a:buAutoNum type="arabicPeriod" startAt="19"/>
            </a:pPr>
            <a:r>
              <a:rPr lang="en-US" dirty="0"/>
              <a:t>Managers and supervisors respond positively to safety issues that are raised.</a:t>
            </a:r>
          </a:p>
          <a:p>
            <a:pPr marL="457200" indent="-457200">
              <a:buAutoNum type="arabicPeriod" startAt="19"/>
            </a:pPr>
            <a:endParaRPr lang="en-US" dirty="0"/>
          </a:p>
          <a:p>
            <a:r>
              <a:rPr lang="en-US" dirty="0"/>
              <a:t>Good managers and supervisors understand that when employees raise a safety issue, it’s another opportunity for improvement.  This opportunity mindset allows them to respond positively to the employee that raised the issue and escalate the issue far enough to get a solution put in place.</a:t>
            </a:r>
          </a:p>
          <a:p>
            <a:pPr marL="0" indent="0">
              <a:buNone/>
            </a:pPr>
            <a:endParaRPr lang="en-US" dirty="0"/>
          </a:p>
          <a:p>
            <a:endParaRPr lang="en-US" dirty="0"/>
          </a:p>
        </p:txBody>
      </p:sp>
    </p:spTree>
    <p:extLst>
      <p:ext uri="{BB962C8B-B14F-4D97-AF65-F5344CB8AC3E}">
        <p14:creationId xmlns:p14="http://schemas.microsoft.com/office/powerpoint/2010/main" val="176885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70343"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20"/>
            </a:pPr>
            <a:endParaRPr lang="en-US" dirty="0"/>
          </a:p>
          <a:p>
            <a:pPr marL="457200" indent="-457200">
              <a:buAutoNum type="arabicPeriod" startAt="20"/>
            </a:pPr>
            <a:r>
              <a:rPr lang="en-US" dirty="0"/>
              <a:t>Safety is viewed as an investment, not a cost.</a:t>
            </a:r>
          </a:p>
          <a:p>
            <a:pPr marL="457200" indent="-457200">
              <a:buAutoNum type="arabicPeriod" startAt="20"/>
            </a:pPr>
            <a:endParaRPr lang="en-US" dirty="0"/>
          </a:p>
          <a:p>
            <a:r>
              <a:rPr lang="en-US" dirty="0"/>
              <a:t>Companies that perform well in safety also perform well in business.  Knowing the true value of safety, organizations with a great safety culture view safety as an investment, not a costly and dreaded expenditure.  </a:t>
            </a:r>
          </a:p>
        </p:txBody>
      </p:sp>
    </p:spTree>
    <p:extLst>
      <p:ext uri="{BB962C8B-B14F-4D97-AF65-F5344CB8AC3E}">
        <p14:creationId xmlns:p14="http://schemas.microsoft.com/office/powerpoint/2010/main" val="201133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8232"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21"/>
            </a:pPr>
            <a:endParaRPr lang="en-US" dirty="0"/>
          </a:p>
          <a:p>
            <a:pPr marL="457200" indent="-457200">
              <a:buAutoNum type="arabicPeriod" startAt="21"/>
            </a:pPr>
            <a:r>
              <a:rPr lang="en-US" dirty="0"/>
              <a:t>A high standard exits for accurate and detailed reporting of injuries and illness, nothing is swept under the rug.</a:t>
            </a:r>
          </a:p>
          <a:p>
            <a:pPr marL="457200" indent="-457200">
              <a:buAutoNum type="arabicPeriod" startAt="21"/>
            </a:pPr>
            <a:endParaRPr lang="en-US" dirty="0"/>
          </a:p>
          <a:p>
            <a:r>
              <a:rPr lang="en-US" dirty="0"/>
              <a:t>This is a big one.  Nothing should be swept under the rug.  In great safety cultures, transparency and integrity is the only way to conduct business.  This is about living in reality and confronting the challenges that exist in your workplace.  </a:t>
            </a:r>
          </a:p>
        </p:txBody>
      </p:sp>
    </p:spTree>
    <p:extLst>
      <p:ext uri="{BB962C8B-B14F-4D97-AF65-F5344CB8AC3E}">
        <p14:creationId xmlns:p14="http://schemas.microsoft.com/office/powerpoint/2010/main" val="263713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8232"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22"/>
            </a:pPr>
            <a:endParaRPr lang="en-US" dirty="0"/>
          </a:p>
          <a:p>
            <a:pPr marL="457200" indent="-457200">
              <a:buAutoNum type="arabicPeriod" startAt="22"/>
            </a:pPr>
            <a:r>
              <a:rPr lang="en-US" dirty="0"/>
              <a:t>There is a concrete definition of what success looks like for your health and safety program.</a:t>
            </a:r>
          </a:p>
          <a:p>
            <a:pPr marL="457200" indent="-457200">
              <a:buAutoNum type="arabicPeriod" startAt="22"/>
            </a:pPr>
            <a:endParaRPr lang="en-US" dirty="0"/>
          </a:p>
          <a:p>
            <a:r>
              <a:rPr lang="en-US" dirty="0"/>
              <a:t>How will you know when you’ve achieved your goals?  You’ll know because you have set measurable goals and know exactly what success looks like for you.</a:t>
            </a:r>
          </a:p>
        </p:txBody>
      </p:sp>
    </p:spTree>
    <p:extLst>
      <p:ext uri="{BB962C8B-B14F-4D97-AF65-F5344CB8AC3E}">
        <p14:creationId xmlns:p14="http://schemas.microsoft.com/office/powerpoint/2010/main" val="25710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2176"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23"/>
            </a:pPr>
            <a:endParaRPr lang="en-US" dirty="0"/>
          </a:p>
          <a:p>
            <a:pPr marL="457200" indent="-457200">
              <a:buAutoNum type="arabicPeriod" startAt="23"/>
            </a:pPr>
            <a:r>
              <a:rPr lang="en-US" dirty="0"/>
              <a:t>The organization has the willpower to make major changes when necessary.</a:t>
            </a:r>
          </a:p>
          <a:p>
            <a:pPr marL="457200" indent="-457200">
              <a:buAutoNum type="arabicPeriod" startAt="23"/>
            </a:pPr>
            <a:endParaRPr lang="en-US" dirty="0"/>
          </a:p>
          <a:p>
            <a:r>
              <a:rPr lang="en-US" dirty="0"/>
              <a:t>Quick fixes and easy solutions are great.  But your organization’s willpower will be tested when you need to make a major move.  In great safety cultures, good intentions are backed by the willpower to endure major changes, expensive investments and hard decisions.</a:t>
            </a:r>
          </a:p>
        </p:txBody>
      </p:sp>
    </p:spTree>
    <p:extLst>
      <p:ext uri="{BB962C8B-B14F-4D97-AF65-F5344CB8AC3E}">
        <p14:creationId xmlns:p14="http://schemas.microsoft.com/office/powerpoint/2010/main" val="184883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40065"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24"/>
            </a:pPr>
            <a:endParaRPr lang="en-US" dirty="0"/>
          </a:p>
          <a:p>
            <a:pPr marL="457200" indent="-457200">
              <a:buAutoNum type="arabicPeriod" startAt="24"/>
            </a:pPr>
            <a:r>
              <a:rPr lang="en-US" dirty="0"/>
              <a:t>Safety issues are dealt with in a timely and efficient manner.</a:t>
            </a:r>
          </a:p>
          <a:p>
            <a:pPr marL="457200" indent="-457200">
              <a:buAutoNum type="arabicPeriod" startAt="24"/>
            </a:pPr>
            <a:endParaRPr lang="en-US" dirty="0"/>
          </a:p>
          <a:p>
            <a:r>
              <a:rPr lang="en-US" dirty="0"/>
              <a:t>A functioning safety process deals with issues in a timely and efficient manner.  Hazards are identified and controls are put in place within a reasonable time period.  Knowing injury risks exist and not doing anything about them is a sure sign the organization has become complacent and culture is rapidly deteriorating. </a:t>
            </a:r>
          </a:p>
        </p:txBody>
      </p:sp>
    </p:spTree>
    <p:extLst>
      <p:ext uri="{BB962C8B-B14F-4D97-AF65-F5344CB8AC3E}">
        <p14:creationId xmlns:p14="http://schemas.microsoft.com/office/powerpoint/2010/main" val="181034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509" y="365126"/>
            <a:ext cx="7957096"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25"/>
            </a:pPr>
            <a:endParaRPr lang="en-US" dirty="0"/>
          </a:p>
          <a:p>
            <a:pPr marL="457200" indent="-457200">
              <a:buAutoNum type="arabicPeriod" startAt="25"/>
            </a:pPr>
            <a:r>
              <a:rPr lang="en-US" dirty="0"/>
              <a:t>All employees throughout the organization are empowered with the necessary resources and authority to find and fix problems as they see them.</a:t>
            </a:r>
          </a:p>
          <a:p>
            <a:pPr marL="457200" indent="-457200">
              <a:buAutoNum type="arabicPeriod" startAt="25"/>
            </a:pPr>
            <a:endParaRPr lang="en-US" dirty="0"/>
          </a:p>
          <a:p>
            <a:r>
              <a:rPr lang="en-US" dirty="0"/>
              <a:t>Your safety process should have clearly defined roles and responsibilities.  In order for the people throughout your organization to successfully accomplish their role in the process, they will need resources and authority to make decisions.</a:t>
            </a:r>
          </a:p>
        </p:txBody>
      </p:sp>
    </p:spTree>
    <p:extLst>
      <p:ext uri="{BB962C8B-B14F-4D97-AF65-F5344CB8AC3E}">
        <p14:creationId xmlns:p14="http://schemas.microsoft.com/office/powerpoint/2010/main" val="40489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71204" y="1946738"/>
            <a:ext cx="7886700" cy="4351338"/>
          </a:xfrm>
        </p:spPr>
        <p:txBody>
          <a:bodyPr>
            <a:normAutofit/>
          </a:bodyPr>
          <a:lstStyle/>
          <a:p>
            <a:pPr marL="0" indent="0">
              <a:buNone/>
            </a:pPr>
            <a:r>
              <a:rPr lang="en-US" sz="3200" dirty="0"/>
              <a:t>                                </a:t>
            </a:r>
          </a:p>
          <a:p>
            <a:pPr marL="0" indent="0">
              <a:buNone/>
            </a:pPr>
            <a:r>
              <a:rPr lang="en-US" sz="3200" dirty="0"/>
              <a:t>                        </a:t>
            </a:r>
            <a:r>
              <a:rPr lang="en-US" sz="6000" dirty="0"/>
              <a:t>Questions?</a:t>
            </a:r>
          </a:p>
          <a:p>
            <a:pPr marL="0" indent="0">
              <a:buNone/>
            </a:pPr>
            <a:endParaRPr lang="en-US" sz="3200" dirty="0"/>
          </a:p>
        </p:txBody>
      </p:sp>
    </p:spTree>
    <p:extLst>
      <p:ext uri="{BB962C8B-B14F-4D97-AF65-F5344CB8AC3E}">
        <p14:creationId xmlns:p14="http://schemas.microsoft.com/office/powerpoint/2010/main" val="258461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What is Safety Culture?</a:t>
            </a:r>
          </a:p>
        </p:txBody>
      </p:sp>
      <p:sp>
        <p:nvSpPr>
          <p:cNvPr id="3" name="Content Placeholder 2"/>
          <p:cNvSpPr>
            <a:spLocks noGrp="1"/>
          </p:cNvSpPr>
          <p:nvPr>
            <p:ph idx="1"/>
          </p:nvPr>
        </p:nvSpPr>
        <p:spPr/>
        <p:txBody>
          <a:bodyPr/>
          <a:lstStyle/>
          <a:p>
            <a:endParaRPr lang="en-US" dirty="0"/>
          </a:p>
          <a:p>
            <a:endParaRPr lang="en-US" dirty="0"/>
          </a:p>
          <a:p>
            <a:r>
              <a:rPr lang="en-US" dirty="0"/>
              <a:t>According to OSHA, “Safety cultures consist of shared beliefs, practices, and attitudes that exist at an establishment.  Culture is the atmosphere created by those beliefs, attitudes, etc., which shape our behavior.”</a:t>
            </a:r>
          </a:p>
          <a:p>
            <a:r>
              <a:rPr lang="en-US" dirty="0"/>
              <a:t>Or, the way things are done around here…..</a:t>
            </a:r>
          </a:p>
          <a:p>
            <a:r>
              <a:rPr lang="en-US" dirty="0"/>
              <a:t>By definition, safety culture is difficult to measure.  How do you measure values, attitudes and beliefs?</a:t>
            </a:r>
          </a:p>
          <a:p>
            <a:pPr marL="0" indent="0">
              <a:buNone/>
            </a:pPr>
            <a:endParaRPr lang="en-US" dirty="0"/>
          </a:p>
        </p:txBody>
      </p:sp>
    </p:spTree>
    <p:extLst>
      <p:ext uri="{BB962C8B-B14F-4D97-AF65-F5344CB8AC3E}">
        <p14:creationId xmlns:p14="http://schemas.microsoft.com/office/powerpoint/2010/main" val="3743422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25 Signs You Have An Awesome Safety Culture </a:t>
            </a:r>
            <a:br>
              <a:rPr lang="en-US" dirty="0"/>
            </a:br>
            <a:r>
              <a:rPr lang="en-US" sz="1050" dirty="0"/>
              <a:t>by Mark </a:t>
            </a:r>
            <a:r>
              <a:rPr lang="en-US" sz="1050" dirty="0" err="1"/>
              <a:t>Middlesworth</a:t>
            </a:r>
            <a:r>
              <a:rPr lang="en-US" dirty="0"/>
              <a:t/>
            </a:r>
            <a:br>
              <a:rPr lang="en-US" dirty="0"/>
            </a:br>
            <a:r>
              <a:rPr lang="en-US" dirty="0"/>
              <a:t>                                                                  </a:t>
            </a:r>
          </a:p>
        </p:txBody>
      </p:sp>
      <p:sp>
        <p:nvSpPr>
          <p:cNvPr id="3" name="Content Placeholder 2"/>
          <p:cNvSpPr>
            <a:spLocks noGrp="1"/>
          </p:cNvSpPr>
          <p:nvPr>
            <p:ph idx="1"/>
          </p:nvPr>
        </p:nvSpPr>
        <p:spPr>
          <a:xfrm>
            <a:off x="628650" y="1592630"/>
            <a:ext cx="7886700" cy="4584333"/>
          </a:xfrm>
        </p:spPr>
        <p:txBody>
          <a:bodyPr/>
          <a:lstStyle/>
          <a:p>
            <a:pPr marL="0" indent="0">
              <a:buNone/>
            </a:pPr>
            <a:r>
              <a:rPr lang="en-US" dirty="0"/>
              <a:t>                                                                                              </a:t>
            </a:r>
          </a:p>
          <a:p>
            <a:pPr marL="457200" indent="-457200">
              <a:buAutoNum type="arabicPeriod"/>
            </a:pPr>
            <a:endParaRPr lang="en-US" dirty="0"/>
          </a:p>
          <a:p>
            <a:pPr marL="457200" indent="-457200">
              <a:buAutoNum type="arabicPeriod"/>
            </a:pPr>
            <a:r>
              <a:rPr lang="en-US" dirty="0"/>
              <a:t>There is visible leadership commitment at all levels of the organization.  </a:t>
            </a:r>
          </a:p>
          <a:p>
            <a:pPr marL="0" indent="0">
              <a:buNone/>
            </a:pPr>
            <a:r>
              <a:rPr lang="en-US" dirty="0"/>
              <a:t> </a:t>
            </a:r>
          </a:p>
          <a:p>
            <a:r>
              <a:rPr lang="en-US" dirty="0"/>
              <a:t>Leadership commitment (or lack thereof) to safety will always show.  What your organization’s leaders value is typically what gets done.  In great safety cultures, leadership proves their commitment to safety through their actions and how they empower others throughout the organization to win with their safety initiatives.                 </a:t>
            </a:r>
          </a:p>
        </p:txBody>
      </p:sp>
    </p:spTree>
    <p:extLst>
      <p:ext uri="{BB962C8B-B14F-4D97-AF65-F5344CB8AC3E}">
        <p14:creationId xmlns:p14="http://schemas.microsoft.com/office/powerpoint/2010/main" val="171257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005" y="365126"/>
            <a:ext cx="8079345"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2.  All employees throughout the organization exhibit a working knowledge of health and safety topics. </a:t>
            </a:r>
          </a:p>
          <a:p>
            <a:pPr marL="0" indent="0">
              <a:buNone/>
            </a:pPr>
            <a:endParaRPr lang="en-US" dirty="0"/>
          </a:p>
          <a:p>
            <a:r>
              <a:rPr lang="en-US" dirty="0"/>
              <a:t>When you value something, it’s worth the time and energy it takes you to excel at it.  In great safety cultures, all employees throughout the organization have invested in a working knowledge of health and safety topics.  In other words, they’re competent in safety.  They know their roles and responsibilities.  They know their stuff.  </a:t>
            </a:r>
          </a:p>
        </p:txBody>
      </p:sp>
    </p:spTree>
    <p:extLst>
      <p:ext uri="{BB962C8B-B14F-4D97-AF65-F5344CB8AC3E}">
        <p14:creationId xmlns:p14="http://schemas.microsoft.com/office/powerpoint/2010/main" val="82489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40065"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3"/>
            </a:pPr>
            <a:endParaRPr lang="en-US" dirty="0"/>
          </a:p>
          <a:p>
            <a:pPr marL="457200" indent="-457200">
              <a:buAutoNum type="arabicPeriod" startAt="3"/>
            </a:pPr>
            <a:r>
              <a:rPr lang="en-US" dirty="0"/>
              <a:t>There is a clear definition of the desired culture the organization wishes to achieve.</a:t>
            </a:r>
          </a:p>
          <a:p>
            <a:pPr marL="457200" indent="-457200">
              <a:buAutoNum type="arabicPeriod" startAt="3"/>
            </a:pPr>
            <a:endParaRPr lang="en-US" dirty="0"/>
          </a:p>
          <a:p>
            <a:r>
              <a:rPr lang="en-US" dirty="0"/>
              <a:t>How do you create movement toward the safety culture your organization wishes to achieve?  You set a goal.  You write it down.  You measure where you’re at.  You develop a plan to make it happen.  It’s a simple strategy, yes, but not simplistic.  Make sure you develop a plan that includes a clear definition of what your desired safety culture looks and feels like.  </a:t>
            </a:r>
          </a:p>
        </p:txBody>
      </p:sp>
    </p:spTree>
    <p:extLst>
      <p:ext uri="{BB962C8B-B14F-4D97-AF65-F5344CB8AC3E}">
        <p14:creationId xmlns:p14="http://schemas.microsoft.com/office/powerpoint/2010/main" val="92866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7940065"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4"/>
            </a:pPr>
            <a:endParaRPr lang="en-US" dirty="0"/>
          </a:p>
          <a:p>
            <a:pPr marL="457200" indent="-457200">
              <a:buAutoNum type="arabicPeriod" startAt="4"/>
            </a:pPr>
            <a:r>
              <a:rPr lang="en-US" dirty="0"/>
              <a:t>There is lack of competing priorities, safety comes in first every time!</a:t>
            </a:r>
          </a:p>
          <a:p>
            <a:pPr marL="457200" indent="-457200">
              <a:buAutoNum type="arabicPeriod" startAt="4"/>
            </a:pPr>
            <a:endParaRPr lang="en-US" dirty="0"/>
          </a:p>
          <a:p>
            <a:r>
              <a:rPr lang="en-US" dirty="0"/>
              <a:t>Who wins the showdown between production and safety at your organization?  Does safety win every time or only when it’s the easy and convenient option?  Safety needs to win every time or you’ve developed a toxic culture.  It’s that simple. </a:t>
            </a:r>
          </a:p>
        </p:txBody>
      </p:sp>
    </p:spTree>
    <p:extLst>
      <p:ext uri="{BB962C8B-B14F-4D97-AF65-F5344CB8AC3E}">
        <p14:creationId xmlns:p14="http://schemas.microsoft.com/office/powerpoint/2010/main" val="336772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52176"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5"/>
            </a:pPr>
            <a:endParaRPr lang="en-US" dirty="0"/>
          </a:p>
          <a:p>
            <a:pPr marL="457200" indent="-457200">
              <a:buAutoNum type="arabicPeriod" startAt="5"/>
            </a:pPr>
            <a:r>
              <a:rPr lang="en-US" dirty="0"/>
              <a:t>There is visible evidence of a financial investment in health and safety.</a:t>
            </a:r>
          </a:p>
          <a:p>
            <a:pPr marL="457200" indent="-457200">
              <a:buAutoNum type="arabicPeriod" startAt="5"/>
            </a:pPr>
            <a:endParaRPr lang="en-US" dirty="0"/>
          </a:p>
          <a:p>
            <a:r>
              <a:rPr lang="en-US" dirty="0"/>
              <a:t>Safety slogans are great, but creating a winning safety culture requires resources.  Improvements need to be made.  Problems need to be solved.  If funding a safety project is a constant battle and there is no evidence of a financial investment in safety, you may have a safety culture issue.</a:t>
            </a:r>
          </a:p>
        </p:txBody>
      </p:sp>
    </p:spTree>
    <p:extLst>
      <p:ext uri="{BB962C8B-B14F-4D97-AF65-F5344CB8AC3E}">
        <p14:creationId xmlns:p14="http://schemas.microsoft.com/office/powerpoint/2010/main" val="123258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88510" cy="1325563"/>
          </a:xfrm>
        </p:spPr>
        <p:txBody>
          <a:bodyPr/>
          <a:lstStyle/>
          <a:p>
            <a:r>
              <a:rPr lang="en-US" dirty="0"/>
              <a:t/>
            </a:r>
            <a:br>
              <a:rPr lang="en-US" dirty="0"/>
            </a:br>
            <a:r>
              <a:rPr lang="en-US" dirty="0"/>
              <a:t>25 Signs You Have An Awesome Safety Culture</a:t>
            </a:r>
          </a:p>
        </p:txBody>
      </p:sp>
      <p:sp>
        <p:nvSpPr>
          <p:cNvPr id="3" name="Content Placeholder 2"/>
          <p:cNvSpPr>
            <a:spLocks noGrp="1"/>
          </p:cNvSpPr>
          <p:nvPr>
            <p:ph idx="1"/>
          </p:nvPr>
        </p:nvSpPr>
        <p:spPr/>
        <p:txBody>
          <a:bodyPr/>
          <a:lstStyle/>
          <a:p>
            <a:pPr marL="457200" indent="-457200">
              <a:buAutoNum type="arabicPeriod" startAt="6"/>
            </a:pPr>
            <a:endParaRPr lang="en-US" dirty="0"/>
          </a:p>
          <a:p>
            <a:pPr marL="457200" indent="-457200">
              <a:buAutoNum type="arabicPeriod" startAt="6"/>
            </a:pPr>
            <a:r>
              <a:rPr lang="en-US" dirty="0"/>
              <a:t>Opportunities for improvement are identified and resolved before a problem occurs.</a:t>
            </a:r>
          </a:p>
          <a:p>
            <a:pPr marL="457200" indent="-457200">
              <a:buAutoNum type="arabicPeriod" startAt="6"/>
            </a:pPr>
            <a:endParaRPr lang="en-US" dirty="0"/>
          </a:p>
          <a:p>
            <a:r>
              <a:rPr lang="en-US" dirty="0"/>
              <a:t>Proactive organizations identify issues before they become costly problems and injuries.  Are you passively reacting to every injury?  Or are you proactively finding risk factors and putting control measures in place?  Safety leaders that are ahead of the curve identify and resolve issues before a more serious problem occurs down the road. </a:t>
            </a:r>
          </a:p>
        </p:txBody>
      </p:sp>
    </p:spTree>
    <p:extLst>
      <p:ext uri="{BB962C8B-B14F-4D97-AF65-F5344CB8AC3E}">
        <p14:creationId xmlns:p14="http://schemas.microsoft.com/office/powerpoint/2010/main" val="141157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Presentation1" id="{8F923BC0-05F9-EE40-8B3F-34F1B29D6AF3}" vid="{7BAB3360-15A6-F442-B9F6-F2182932AB4B}"/>
    </a:ext>
  </a:extLst>
</a:theme>
</file>

<file path=docProps/app.xml><?xml version="1.0" encoding="utf-8"?>
<Properties xmlns="http://schemas.openxmlformats.org/officeDocument/2006/extended-properties" xmlns:vt="http://schemas.openxmlformats.org/officeDocument/2006/docPropsVTypes">
  <Template>flc-powerpoint-template-2017-standard---ins-fin-serv</Template>
  <TotalTime>271</TotalTime>
  <Words>1750</Words>
  <Application>Microsoft Office PowerPoint</Application>
  <PresentationFormat>On-screen Show (4:3)</PresentationFormat>
  <Paragraphs>145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 What is Safety Culture?</vt:lpstr>
      <vt:lpstr>  25 Signs You Have An Awesome Safety Culture  by Mark Middlesworth                                                                   </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 25 Signs You Have An Awesome Safety Culture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 Wick</dc:creator>
  <cp:lastModifiedBy>Stacey Stanish</cp:lastModifiedBy>
  <cp:revision>28</cp:revision>
  <cp:lastPrinted>2017-01-17T15:48:08Z</cp:lastPrinted>
  <dcterms:created xsi:type="dcterms:W3CDTF">2017-02-17T19:43:32Z</dcterms:created>
  <dcterms:modified xsi:type="dcterms:W3CDTF">2017-07-26T13:14:35Z</dcterms:modified>
</cp:coreProperties>
</file>