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63"/>
  </p:notesMasterIdLst>
  <p:sldIdLst>
    <p:sldId id="373" r:id="rId2"/>
    <p:sldId id="356" r:id="rId3"/>
    <p:sldId id="257" r:id="rId4"/>
    <p:sldId id="333" r:id="rId5"/>
    <p:sldId id="272" r:id="rId6"/>
    <p:sldId id="275" r:id="rId7"/>
    <p:sldId id="277" r:id="rId8"/>
    <p:sldId id="278" r:id="rId9"/>
    <p:sldId id="368" r:id="rId10"/>
    <p:sldId id="350" r:id="rId11"/>
    <p:sldId id="281" r:id="rId12"/>
    <p:sldId id="283" r:id="rId13"/>
    <p:sldId id="284" r:id="rId14"/>
    <p:sldId id="362" r:id="rId15"/>
    <p:sldId id="351" r:id="rId16"/>
    <p:sldId id="345" r:id="rId17"/>
    <p:sldId id="346" r:id="rId18"/>
    <p:sldId id="347" r:id="rId19"/>
    <p:sldId id="364" r:id="rId20"/>
    <p:sldId id="365" r:id="rId21"/>
    <p:sldId id="348" r:id="rId22"/>
    <p:sldId id="349" r:id="rId23"/>
    <p:sldId id="352" r:id="rId24"/>
    <p:sldId id="285" r:id="rId25"/>
    <p:sldId id="286" r:id="rId26"/>
    <p:sldId id="288" r:id="rId27"/>
    <p:sldId id="289" r:id="rId28"/>
    <p:sldId id="291" r:id="rId29"/>
    <p:sldId id="292" r:id="rId30"/>
    <p:sldId id="357" r:id="rId31"/>
    <p:sldId id="293" r:id="rId32"/>
    <p:sldId id="294" r:id="rId33"/>
    <p:sldId id="296" r:id="rId34"/>
    <p:sldId id="297" r:id="rId35"/>
    <p:sldId id="361" r:id="rId36"/>
    <p:sldId id="353" r:id="rId37"/>
    <p:sldId id="298" r:id="rId38"/>
    <p:sldId id="299" r:id="rId39"/>
    <p:sldId id="344" r:id="rId40"/>
    <p:sldId id="354" r:id="rId41"/>
    <p:sldId id="301" r:id="rId42"/>
    <p:sldId id="302" r:id="rId43"/>
    <p:sldId id="304" r:id="rId44"/>
    <p:sldId id="305" r:id="rId45"/>
    <p:sldId id="307" r:id="rId46"/>
    <p:sldId id="366" r:id="rId47"/>
    <p:sldId id="306" r:id="rId48"/>
    <p:sldId id="367" r:id="rId49"/>
    <p:sldId id="309" r:id="rId50"/>
    <p:sldId id="310" r:id="rId51"/>
    <p:sldId id="359" r:id="rId52"/>
    <p:sldId id="360" r:id="rId53"/>
    <p:sldId id="311" r:id="rId54"/>
    <p:sldId id="312" r:id="rId55"/>
    <p:sldId id="358" r:id="rId56"/>
    <p:sldId id="326" r:id="rId57"/>
    <p:sldId id="369" r:id="rId58"/>
    <p:sldId id="370" r:id="rId59"/>
    <p:sldId id="371" r:id="rId60"/>
    <p:sldId id="372" r:id="rId61"/>
    <p:sldId id="327" r:id="rId6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55" autoAdjust="0"/>
  </p:normalViewPr>
  <p:slideViewPr>
    <p:cSldViewPr>
      <p:cViewPr>
        <p:scale>
          <a:sx n="74" d="100"/>
          <a:sy n="74" d="100"/>
        </p:scale>
        <p:origin x="-1042"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3FCC2EC2-5760-4C08-82F3-4605013084F7}" type="datetimeFigureOut">
              <a:rPr lang="en-US" smtClean="0"/>
              <a:pPr/>
              <a:t>7/19/2017</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0D895DE3-8281-4110-B1A8-C3B46A982C4F}" type="slidenum">
              <a:rPr lang="en-US" smtClean="0"/>
              <a:pPr/>
              <a:t>‹#›</a:t>
            </a:fld>
            <a:endParaRPr lang="en-US" dirty="0"/>
          </a:p>
        </p:txBody>
      </p:sp>
    </p:spTree>
    <p:extLst>
      <p:ext uri="{BB962C8B-B14F-4D97-AF65-F5344CB8AC3E}">
        <p14:creationId xmlns:p14="http://schemas.microsoft.com/office/powerpoint/2010/main" val="3851652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895DE3-8281-4110-B1A8-C3B46A982C4F}" type="slidenum">
              <a:rPr lang="en-US" smtClean="0"/>
              <a:pPr/>
              <a:t>3</a:t>
            </a:fld>
            <a:endParaRPr lang="en-US" dirty="0"/>
          </a:p>
        </p:txBody>
      </p:sp>
    </p:spTree>
    <p:extLst>
      <p:ext uri="{BB962C8B-B14F-4D97-AF65-F5344CB8AC3E}">
        <p14:creationId xmlns:p14="http://schemas.microsoft.com/office/powerpoint/2010/main" val="540856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u="sng" dirty="0" smtClean="0"/>
              <a:t>Pasco County. Sch. Bd. v. Fla. Pub. Emp. Relations Comm’n</a:t>
            </a:r>
            <a:r>
              <a:rPr lang="en-US" dirty="0" smtClean="0"/>
              <a:t>, 353 So. 2d 108, 117 (Fla. 1st DCA 1977)).</a:t>
            </a:r>
            <a:endParaRPr lang="en-US" dirty="0"/>
          </a:p>
        </p:txBody>
      </p:sp>
      <p:sp>
        <p:nvSpPr>
          <p:cNvPr id="4" name="Slide Number Placeholder 3"/>
          <p:cNvSpPr>
            <a:spLocks noGrp="1"/>
          </p:cNvSpPr>
          <p:nvPr>
            <p:ph type="sldNum" sz="quarter" idx="10"/>
          </p:nvPr>
        </p:nvSpPr>
        <p:spPr/>
        <p:txBody>
          <a:bodyPr/>
          <a:lstStyle/>
          <a:p>
            <a:fld id="{0D895DE3-8281-4110-B1A8-C3B46A982C4F}" type="slidenum">
              <a:rPr lang="en-US" smtClean="0"/>
              <a:pPr/>
              <a:t>16</a:t>
            </a:fld>
            <a:endParaRPr lang="en-US" dirty="0"/>
          </a:p>
        </p:txBody>
      </p:sp>
    </p:spTree>
    <p:extLst>
      <p:ext uri="{BB962C8B-B14F-4D97-AF65-F5344CB8AC3E}">
        <p14:creationId xmlns:p14="http://schemas.microsoft.com/office/powerpoint/2010/main" val="6331888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FFF2756-F73E-4273-B651-0AFEBB6BDE3C}" type="datetime1">
              <a:rPr lang="en-US" smtClean="0"/>
              <a:pPr/>
              <a:t>7/19/2017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AC742B-12EE-4508-B77C-4995E1E1CFBB}" type="datetime1">
              <a:rPr lang="en-US" smtClean="0"/>
              <a:pPr/>
              <a:t>7/19/2017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3849E7-6604-448F-BB20-FE841C49A06A}" type="datetime1">
              <a:rPr lang="en-US" smtClean="0"/>
              <a:pPr/>
              <a:t>7/19/2017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84A439-DD0C-48C9-88F9-02D7032691AE}" type="datetime1">
              <a:rPr lang="en-US" smtClean="0"/>
              <a:pPr/>
              <a:t>7/19/2017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299D5B-79F0-4EA3-A035-B1505229FB2B}" type="datetime1">
              <a:rPr lang="en-US" smtClean="0"/>
              <a:pPr/>
              <a:t>7/19/2017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E179FA-99BB-45E1-9F68-6ADAC1DA4F8F}" type="datetime1">
              <a:rPr lang="en-US" smtClean="0"/>
              <a:pPr/>
              <a:t>7/19/2017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1E7669-F228-49F2-8852-02795B7B9B04}" type="datetime1">
              <a:rPr lang="en-US" smtClean="0"/>
              <a:pPr/>
              <a:t>7/19/2017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ED86433-425F-484D-968E-5A8623873EDD}" type="datetime1">
              <a:rPr lang="en-US" smtClean="0"/>
              <a:pPr/>
              <a:t>7/19/2017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E1072E-B086-41EC-96BA-E029786EE8B3}" type="datetime1">
              <a:rPr lang="en-US" smtClean="0"/>
              <a:pPr/>
              <a:t>7/19/2017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7EF4273-9081-4116-B916-055E08467048}" type="datetime1">
              <a:rPr lang="en-US" smtClean="0"/>
              <a:pPr/>
              <a:t>7/19/2017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2EA1583-8257-4280-91C9-9B38866BE8C8}" type="datetime1">
              <a:rPr lang="en-US" smtClean="0"/>
              <a:pPr/>
              <a:t>7/19/2017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490A00A-EB22-4961-BC10-0DD2E2897490}" type="datetime1">
              <a:rPr lang="en-US" smtClean="0"/>
              <a:pPr/>
              <a:t>7/19/2017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829761"/>
          </a:xfrm>
        </p:spPr>
        <p:txBody>
          <a:bodyPr>
            <a:normAutofit/>
          </a:bodyPr>
          <a:lstStyle/>
          <a:p>
            <a:pPr algn="ctr"/>
            <a:r>
              <a:rPr lang="en-US" sz="3200" i="1" dirty="0" smtClean="0"/>
              <a:t>How Social is Your Media? –Technology and Public Employment</a:t>
            </a:r>
            <a:endParaRPr lang="en-US" sz="3200" i="1" dirty="0"/>
          </a:p>
        </p:txBody>
      </p:sp>
      <p:sp>
        <p:nvSpPr>
          <p:cNvPr id="3" name="Subtitle 2"/>
          <p:cNvSpPr>
            <a:spLocks noGrp="1"/>
          </p:cNvSpPr>
          <p:nvPr>
            <p:ph type="subTitle" idx="1"/>
          </p:nvPr>
        </p:nvSpPr>
        <p:spPr>
          <a:xfrm>
            <a:off x="609600" y="2895600"/>
            <a:ext cx="7848600" cy="2438400"/>
          </a:xfrm>
        </p:spPr>
        <p:txBody>
          <a:bodyPr>
            <a:normAutofit/>
          </a:bodyPr>
          <a:lstStyle/>
          <a:p>
            <a:pPr algn="ctr"/>
            <a:r>
              <a:rPr lang="en-US" sz="2400" b="1" dirty="0" smtClean="0"/>
              <a:t>Gregory A. Hearing</a:t>
            </a:r>
          </a:p>
          <a:p>
            <a:pPr algn="ctr"/>
            <a:r>
              <a:rPr lang="en-US" sz="2400" b="1" dirty="0" err="1" smtClean="0"/>
              <a:t>ghearing@tsghlaw.com</a:t>
            </a:r>
            <a:endParaRPr lang="en-US" sz="2400" b="1" dirty="0" smtClean="0"/>
          </a:p>
          <a:p>
            <a:pPr algn="ctr"/>
            <a:r>
              <a:rPr lang="en-US" sz="2400" b="1" dirty="0" smtClean="0"/>
              <a:t>Thompson, Sizemore, Gonzalez &amp; Hearing, P.A.</a:t>
            </a:r>
          </a:p>
          <a:p>
            <a:pPr algn="ctr"/>
            <a:r>
              <a:rPr lang="en-US" sz="2400" b="1" dirty="0" smtClean="0"/>
              <a:t>Tampa, Florida</a:t>
            </a:r>
          </a:p>
          <a:p>
            <a:pPr algn="ctr"/>
            <a:r>
              <a:rPr lang="en-US" sz="2400" b="1" dirty="0" smtClean="0"/>
              <a:t>(813) 273-0050</a:t>
            </a:r>
          </a:p>
          <a:p>
            <a:pPr algn="ctr"/>
            <a:endParaRPr lang="en-US" dirty="0"/>
          </a:p>
        </p:txBody>
      </p:sp>
      <p:sp>
        <p:nvSpPr>
          <p:cNvPr id="4" name="Rectangle 3"/>
          <p:cNvSpPr/>
          <p:nvPr/>
        </p:nvSpPr>
        <p:spPr>
          <a:xfrm>
            <a:off x="876300" y="1752600"/>
            <a:ext cx="7315200" cy="830997"/>
          </a:xfrm>
          <a:prstGeom prst="rect">
            <a:avLst/>
          </a:prstGeom>
        </p:spPr>
        <p:txBody>
          <a:bodyPr wrap="square">
            <a:spAutoFit/>
          </a:bodyPr>
          <a:lstStyle/>
          <a:p>
            <a:pPr algn="ctr"/>
            <a:r>
              <a:rPr lang="en-US" sz="2400" b="1" dirty="0">
                <a:solidFill>
                  <a:schemeClr val="tx1">
                    <a:lumMod val="65000"/>
                    <a:lumOff val="35000"/>
                  </a:schemeClr>
                </a:solidFill>
                <a:latin typeface="Lucida Sans Unicode (Body)"/>
                <a:ea typeface="Calibri" panose="020F0502020204030204" pitchFamily="34" charset="0"/>
              </a:rPr>
              <a:t>40th Annual Local Government Law in Florida </a:t>
            </a:r>
            <a:endParaRPr lang="en-US" sz="2400" b="1" dirty="0" smtClean="0">
              <a:solidFill>
                <a:schemeClr val="tx1">
                  <a:lumMod val="65000"/>
                  <a:lumOff val="35000"/>
                </a:schemeClr>
              </a:solidFill>
              <a:latin typeface="Lucida Sans Unicode (Body)"/>
              <a:ea typeface="Calibri" panose="020F0502020204030204" pitchFamily="34" charset="0"/>
            </a:endParaRPr>
          </a:p>
          <a:p>
            <a:pPr algn="ctr"/>
            <a:r>
              <a:rPr lang="en-US" sz="2400" b="1" dirty="0" smtClean="0">
                <a:solidFill>
                  <a:schemeClr val="tx1">
                    <a:lumMod val="65000"/>
                    <a:lumOff val="35000"/>
                  </a:schemeClr>
                </a:solidFill>
                <a:latin typeface="Lucida Sans Unicode (Body)"/>
                <a:ea typeface="Calibri" panose="020F0502020204030204" pitchFamily="34" charset="0"/>
              </a:rPr>
              <a:t>May </a:t>
            </a:r>
            <a:r>
              <a:rPr lang="en-US" sz="2400" b="1" dirty="0">
                <a:solidFill>
                  <a:schemeClr val="tx1">
                    <a:lumMod val="65000"/>
                    <a:lumOff val="35000"/>
                  </a:schemeClr>
                </a:solidFill>
                <a:latin typeface="Lucida Sans Unicode (Body)"/>
                <a:ea typeface="Calibri" panose="020F0502020204030204" pitchFamily="34" charset="0"/>
              </a:rPr>
              <a:t>12-13, 2017</a:t>
            </a:r>
            <a:endParaRPr lang="en-US" sz="2400" b="1" dirty="0">
              <a:solidFill>
                <a:schemeClr val="tx1">
                  <a:lumMod val="65000"/>
                  <a:lumOff val="35000"/>
                </a:schemeClr>
              </a:solidFill>
              <a:latin typeface="Lucida Sans Unicode (Body)"/>
            </a:endParaRPr>
          </a:p>
        </p:txBody>
      </p:sp>
    </p:spTree>
    <p:extLst>
      <p:ext uri="{BB962C8B-B14F-4D97-AF65-F5344CB8AC3E}">
        <p14:creationId xmlns:p14="http://schemas.microsoft.com/office/powerpoint/2010/main" val="3848469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7672" y="152400"/>
            <a:ext cx="8229600" cy="1143000"/>
          </a:xfrm>
        </p:spPr>
        <p:txBody>
          <a:bodyPr/>
          <a:lstStyle/>
          <a:p>
            <a:pPr algn="ctr"/>
            <a:r>
              <a:rPr lang="en-US" dirty="0" smtClean="0"/>
              <a:t>Today’s Topics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6" name="Content Placeholder 1"/>
          <p:cNvSpPr txBox="1">
            <a:spLocks/>
          </p:cNvSpPr>
          <p:nvPr/>
        </p:nvSpPr>
        <p:spPr>
          <a:xfrm>
            <a:off x="76200" y="1066800"/>
            <a:ext cx="5943600" cy="5105400"/>
          </a:xfrm>
          <a:prstGeom prst="rect">
            <a:avLst/>
          </a:prstGeom>
        </p:spPr>
        <p:txBody>
          <a:bodyPr vert="horz">
            <a:normAutofit/>
          </a:bodyPr>
          <a:lstStyle/>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in Workplace Investigations;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Harassment/Retaliation/Discrimination;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Florida’s Public Employees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Relations Act;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First/Fourth Amendment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Protections;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the </a:t>
            </a:r>
            <a:r>
              <a:rPr kumimoji="0" lang="en-US"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ECPA</a:t>
            </a: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en-US"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SCA</a:t>
            </a: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rPr>
              <a:t>Discovery and Social Media</a:t>
            </a:r>
            <a:r>
              <a:rPr lang="en-US" noProof="0" dirty="0" smtClean="0">
                <a:latin typeface="Arial" pitchFamily="34" charset="0"/>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0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000" noProof="0" dirty="0" smtClean="0">
                <a:latin typeface="Arial" pitchFamily="34" charset="0"/>
                <a:cs typeface="Arial" pitchFamily="34" charset="0"/>
              </a:rPr>
              <a:t>Social Media in Ongoing Litigation.</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923544" marR="0" lvl="2" indent="-228600" algn="l" defTabSz="914400" rtl="0" eaLnBrk="1" fontAlgn="auto" latinLnBrk="0" hangingPunct="1">
              <a:lnSpc>
                <a:spcPct val="100000"/>
              </a:lnSpc>
              <a:spcBef>
                <a:spcPts val="350"/>
              </a:spcBef>
              <a:spcAft>
                <a:spcPts val="0"/>
              </a:spcAft>
              <a:buClr>
                <a:schemeClr val="accent2"/>
              </a:buClr>
              <a:buSzPct val="100000"/>
              <a:buFont typeface="Wingdings 2"/>
              <a:buNone/>
              <a:tabLst/>
              <a:defRPr/>
            </a:pPr>
            <a:endParaRPr kumimoji="0" lang="en-US" sz="19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 descr="C:\Users\jpatenaude\Desktop\Social Media Cartoons\Social Media 2.jpg"/>
          <p:cNvPicPr>
            <a:picLocks noChangeAspect="1" noChangeArrowheads="1"/>
          </p:cNvPicPr>
          <p:nvPr/>
        </p:nvPicPr>
        <p:blipFill>
          <a:blip r:embed="rId2" cstate="print"/>
          <a:srcRect/>
          <a:stretch>
            <a:fillRect/>
          </a:stretch>
        </p:blipFill>
        <p:spPr bwMode="auto">
          <a:xfrm>
            <a:off x="5254614" y="1295400"/>
            <a:ext cx="3581400" cy="501749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77500" lnSpcReduction="20000"/>
          </a:bodyPr>
          <a:lstStyle/>
          <a:p>
            <a:r>
              <a:rPr lang="en-US" dirty="0" smtClean="0"/>
              <a:t>The workplace is no longer limited to a nine-to-five schedule due to electronic devices.</a:t>
            </a:r>
          </a:p>
          <a:p>
            <a:endParaRPr lang="en-US" dirty="0" smtClean="0"/>
          </a:p>
          <a:p>
            <a:r>
              <a:rPr lang="en-US" dirty="0" smtClean="0"/>
              <a:t>Added connectivity creates opportunities for harassment and often blurs boundaries of appropriate conduct.</a:t>
            </a:r>
          </a:p>
          <a:p>
            <a:endParaRPr lang="en-US" dirty="0" smtClean="0"/>
          </a:p>
          <a:p>
            <a:r>
              <a:rPr lang="en-US" dirty="0" smtClean="0"/>
              <a:t>Governmental agencies and courts have viewed harassment via social media and digital devices in the same manner as they view face-to-face harassment. </a:t>
            </a:r>
          </a:p>
          <a:p>
            <a:endParaRPr lang="en-US" dirty="0" smtClean="0"/>
          </a:p>
          <a:p>
            <a:pPr lvl="1"/>
            <a:r>
              <a:rPr lang="en-US" dirty="0" smtClean="0"/>
              <a:t>For example: It was noted during a January 14, 2015, EEOC press release that workplace harassment is alleged in roughly 30 percent of all EEOC charges and that the ease of posting and responding to messages and images through social media has spawned employee complaints of harassment.</a:t>
            </a:r>
          </a:p>
          <a:p>
            <a:pPr lvl="2"/>
            <a:endParaRPr lang="en-US" dirty="0"/>
          </a:p>
        </p:txBody>
      </p:sp>
      <p:sp>
        <p:nvSpPr>
          <p:cNvPr id="3" name="Title 2"/>
          <p:cNvSpPr>
            <a:spLocks noGrp="1"/>
          </p:cNvSpPr>
          <p:nvPr>
            <p:ph type="title"/>
          </p:nvPr>
        </p:nvSpPr>
        <p:spPr/>
        <p:txBody>
          <a:bodyPr>
            <a:normAutofit/>
          </a:bodyPr>
          <a:lstStyle/>
          <a:p>
            <a:r>
              <a:rPr lang="en-US" sz="3200" dirty="0" smtClean="0"/>
              <a:t>Social Media and Harassment/Retaliation/Discrimination</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9072" y="1189892"/>
            <a:ext cx="8458200" cy="5638800"/>
          </a:xfrm>
        </p:spPr>
        <p:txBody>
          <a:bodyPr>
            <a:normAutofit/>
          </a:bodyPr>
          <a:lstStyle/>
          <a:p>
            <a:r>
              <a:rPr lang="en-US" sz="1600" dirty="0" smtClean="0"/>
              <a:t>Recent cases highlight the seriousness of employee harassment through social media:</a:t>
            </a:r>
          </a:p>
          <a:p>
            <a:pPr lvl="1"/>
            <a:endParaRPr lang="en-US" sz="1200" u="sng" dirty="0" smtClean="0"/>
          </a:p>
          <a:p>
            <a:pPr lvl="1"/>
            <a:r>
              <a:rPr lang="en-US" sz="1400" u="sng" dirty="0"/>
              <a:t>Medlin v. Am. Airlines </a:t>
            </a:r>
            <a:r>
              <a:rPr lang="en-US" sz="1400" dirty="0"/>
              <a:t>, E.D. Pa., No. </a:t>
            </a:r>
            <a:r>
              <a:rPr lang="en-US" sz="1400" dirty="0" smtClean="0"/>
              <a:t>2:16-cv-05708 (Complaint </a:t>
            </a:r>
            <a:r>
              <a:rPr lang="en-US" sz="1400" dirty="0"/>
              <a:t>filed </a:t>
            </a:r>
            <a:r>
              <a:rPr lang="en-US" sz="1400" dirty="0" smtClean="0"/>
              <a:t>11/1/16) (female flight attendant filed harassment lawsuit alleging that male flight attendants harassed her via Facebook, including by calling her a “sow,” and that American Airlines failed to enforce its social media policy).</a:t>
            </a:r>
            <a:endParaRPr lang="en-US" sz="1400" u="sng" dirty="0" smtClean="0"/>
          </a:p>
          <a:p>
            <a:pPr lvl="1"/>
            <a:endParaRPr lang="en-US" sz="1050" u="sng" dirty="0"/>
          </a:p>
          <a:p>
            <a:pPr lvl="1"/>
            <a:r>
              <a:rPr lang="en-US" sz="1400" u="sng" dirty="0" smtClean="0">
                <a:latin typeface="+mj-lt"/>
                <a:cs typeface="Times New Roman" panose="02020603050405020304" pitchFamily="18" charset="0"/>
              </a:rPr>
              <a:t>Hannah v. Northeastern State Univ.</a:t>
            </a:r>
            <a:r>
              <a:rPr lang="en-US" sz="1400" dirty="0" smtClean="0">
                <a:latin typeface="+mj-lt"/>
                <a:cs typeface="Times New Roman" panose="02020603050405020304" pitchFamily="18" charset="0"/>
              </a:rPr>
              <a:t>, 2015 WL 501933 (E.D. Okla. Feb. 5, 2015) (denying summary judgment on the plaintiff’s (a professor) hostile work environment claim based on racist </a:t>
            </a:r>
            <a:r>
              <a:rPr lang="en-US" sz="1400" dirty="0">
                <a:latin typeface="+mj-lt"/>
                <a:cs typeface="Times New Roman" panose="02020603050405020304" pitchFamily="18" charset="0"/>
              </a:rPr>
              <a:t>Facebook posts by two </a:t>
            </a:r>
            <a:r>
              <a:rPr lang="en-US" sz="1400" dirty="0" smtClean="0">
                <a:latin typeface="+mj-lt"/>
                <a:cs typeface="Times New Roman" panose="02020603050405020304" pitchFamily="18" charset="0"/>
              </a:rPr>
              <a:t>professors, including comments </a:t>
            </a:r>
            <a:r>
              <a:rPr lang="en-US" sz="1400" dirty="0">
                <a:latin typeface="+mj-lt"/>
                <a:cs typeface="Times New Roman" panose="02020603050405020304" pitchFamily="18" charset="0"/>
              </a:rPr>
              <a:t>lamenting that a “f*</a:t>
            </a:r>
            <a:r>
              <a:rPr lang="en-US" sz="1400" dirty="0" err="1">
                <a:latin typeface="+mj-lt"/>
                <a:cs typeface="Times New Roman" panose="02020603050405020304" pitchFamily="18" charset="0"/>
              </a:rPr>
              <a:t>cking</a:t>
            </a:r>
            <a:r>
              <a:rPr lang="en-US" sz="1400" dirty="0">
                <a:latin typeface="+mj-lt"/>
                <a:cs typeface="Times New Roman" panose="02020603050405020304" pitchFamily="18" charset="0"/>
              </a:rPr>
              <a:t> </a:t>
            </a:r>
            <a:r>
              <a:rPr lang="en-US" sz="1400" dirty="0" err="1">
                <a:latin typeface="+mj-lt"/>
                <a:cs typeface="Times New Roman" panose="02020603050405020304" pitchFamily="18" charset="0"/>
              </a:rPr>
              <a:t>indian</a:t>
            </a:r>
            <a:r>
              <a:rPr lang="en-US" sz="1400" dirty="0">
                <a:latin typeface="+mj-lt"/>
                <a:cs typeface="Times New Roman" panose="02020603050405020304" pitchFamily="18" charset="0"/>
              </a:rPr>
              <a:t>” was made department </a:t>
            </a:r>
            <a:r>
              <a:rPr lang="en-US" sz="1400" dirty="0" smtClean="0">
                <a:latin typeface="+mj-lt"/>
                <a:cs typeface="Times New Roman" panose="02020603050405020304" pitchFamily="18" charset="0"/>
              </a:rPr>
              <a:t>chair).</a:t>
            </a:r>
            <a:endParaRPr lang="en-US" sz="1400" u="sng" dirty="0">
              <a:latin typeface="+mj-lt"/>
              <a:cs typeface="Times New Roman" panose="02020603050405020304" pitchFamily="18" charset="0"/>
            </a:endParaRPr>
          </a:p>
          <a:p>
            <a:pPr lvl="1"/>
            <a:endParaRPr lang="en-US" sz="1400" u="sng" dirty="0" smtClean="0"/>
          </a:p>
          <a:p>
            <a:pPr lvl="1"/>
            <a:r>
              <a:rPr lang="en-US" sz="1400" u="sng" dirty="0" smtClean="0"/>
              <a:t>Espinoza v. County of Orange</a:t>
            </a:r>
            <a:r>
              <a:rPr lang="en-US" sz="1400" dirty="0" smtClean="0"/>
              <a:t>, No. G043067, 2012 WL 420149 (Cal. App. 2012) (upholding a $1.6 million verdict against an employer where the plaintiff was harassed by co-workers on a blog and the employee reported the harassment to his supervisor but it was not addressed). </a:t>
            </a:r>
          </a:p>
          <a:p>
            <a:pPr lvl="1"/>
            <a:endParaRPr lang="en-US" sz="1400" dirty="0" smtClean="0"/>
          </a:p>
          <a:p>
            <a:pPr lvl="1"/>
            <a:r>
              <a:rPr lang="en-US" sz="1400" dirty="0" smtClean="0"/>
              <a:t>In August 2012, the EEOC reached a $2.3 million settlement with national retailer Fry’s Electronics in a case involving an assistant store manager sending frequent sexually </a:t>
            </a:r>
            <a:r>
              <a:rPr lang="en-US" sz="1600" dirty="0" smtClean="0"/>
              <a:t>charged text messages to a twenty-year-old sales associate.  </a:t>
            </a:r>
          </a:p>
          <a:p>
            <a:endParaRPr lang="en-US" dirty="0" smtClean="0"/>
          </a:p>
          <a:p>
            <a:pPr lvl="2"/>
            <a:endParaRPr lang="en-US" dirty="0"/>
          </a:p>
        </p:txBody>
      </p:sp>
      <p:sp>
        <p:nvSpPr>
          <p:cNvPr id="3" name="Title 2"/>
          <p:cNvSpPr>
            <a:spLocks noGrp="1"/>
          </p:cNvSpPr>
          <p:nvPr>
            <p:ph type="title"/>
          </p:nvPr>
        </p:nvSpPr>
        <p:spPr>
          <a:xfrm>
            <a:off x="457200" y="274638"/>
            <a:ext cx="8839200" cy="1173162"/>
          </a:xfrm>
        </p:spPr>
        <p:txBody>
          <a:bodyPr>
            <a:normAutofit/>
          </a:bodyPr>
          <a:lstStyle/>
          <a:p>
            <a:r>
              <a:rPr lang="en-US" sz="2400" dirty="0" smtClean="0"/>
              <a:t>Social Media and Harassment/Retaliation/Discrimination</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60632" cy="4648200"/>
          </a:xfrm>
        </p:spPr>
        <p:txBody>
          <a:bodyPr>
            <a:noAutofit/>
          </a:bodyPr>
          <a:lstStyle/>
          <a:p>
            <a:r>
              <a:rPr lang="en-US" sz="1800" dirty="0" smtClean="0"/>
              <a:t>Other examples:</a:t>
            </a:r>
          </a:p>
          <a:p>
            <a:endParaRPr lang="en-US" sz="400" dirty="0" smtClean="0"/>
          </a:p>
          <a:p>
            <a:pPr lvl="1"/>
            <a:r>
              <a:rPr lang="en-US" sz="1600" u="sng" dirty="0" smtClean="0"/>
              <a:t>Amira-Jabbar v. Travel Services, Inc</a:t>
            </a:r>
            <a:r>
              <a:rPr lang="en-US" sz="1600" dirty="0" smtClean="0"/>
              <a:t>., 726 F.Supp.2d 77 (D. P.R. 2010):</a:t>
            </a:r>
          </a:p>
          <a:p>
            <a:pPr lvl="2"/>
            <a:endParaRPr lang="en-US" sz="500" dirty="0" smtClean="0"/>
          </a:p>
          <a:p>
            <a:pPr lvl="2"/>
            <a:r>
              <a:rPr lang="en-US" sz="1600" dirty="0" smtClean="0"/>
              <a:t>The plaintiff sued her former employer for race discrimination based on racially derogatory comments posted by a co-worker on Facebook.  The comments were contained in the caption of a photo displayed on the co-worker’s Facebook page showing the plaintiff and other co-workers at a work function.  </a:t>
            </a:r>
          </a:p>
          <a:p>
            <a:pPr lvl="2"/>
            <a:endParaRPr lang="en-US" sz="100" dirty="0" smtClean="0"/>
          </a:p>
          <a:p>
            <a:pPr lvl="2"/>
            <a:r>
              <a:rPr lang="en-US" sz="1600" dirty="0" smtClean="0"/>
              <a:t>The plaintiff argued that her employer was liable for the comment because it allowed employees to post comments and photos on social networking sites during company time and for company purposes.  </a:t>
            </a:r>
          </a:p>
          <a:p>
            <a:pPr lvl="2"/>
            <a:endParaRPr lang="en-US" sz="100" dirty="0" smtClean="0"/>
          </a:p>
          <a:p>
            <a:pPr lvl="2"/>
            <a:r>
              <a:rPr lang="en-US" sz="1600" dirty="0" smtClean="0"/>
              <a:t>The court dismissed the harassment claim as not sufficiently severe and/or pervasive to create a hostile work environment and because the employer promptly investigated the plaintiff’s complaint and took prompt, effective remedial action (including the blocking of employee access to the various social media platforms). </a:t>
            </a:r>
          </a:p>
          <a:p>
            <a:pPr lvl="2"/>
            <a:endParaRPr lang="en-US" sz="200" dirty="0" smtClean="0"/>
          </a:p>
          <a:p>
            <a:pPr lvl="1"/>
            <a:r>
              <a:rPr lang="en-US" sz="1600" dirty="0" smtClean="0"/>
              <a:t>This case raises the issue of whether employee access to social media platforms during work hours or for work purposes will cause or contribute to employer liability.</a:t>
            </a:r>
          </a:p>
          <a:p>
            <a:pPr lvl="1"/>
            <a:endParaRPr lang="en-US" sz="400" dirty="0" smtClean="0"/>
          </a:p>
        </p:txBody>
      </p:sp>
      <p:sp>
        <p:nvSpPr>
          <p:cNvPr id="3" name="Title 2"/>
          <p:cNvSpPr>
            <a:spLocks noGrp="1"/>
          </p:cNvSpPr>
          <p:nvPr>
            <p:ph type="title"/>
          </p:nvPr>
        </p:nvSpPr>
        <p:spPr>
          <a:xfrm>
            <a:off x="457200" y="274638"/>
            <a:ext cx="8839200" cy="970946"/>
          </a:xfrm>
        </p:spPr>
        <p:txBody>
          <a:bodyPr>
            <a:normAutofit/>
          </a:bodyPr>
          <a:lstStyle/>
          <a:p>
            <a:r>
              <a:rPr lang="en-US" sz="2400" dirty="0" smtClean="0"/>
              <a:t>Social Media and Harassment/Retaliation/Discrimination</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45584"/>
            <a:ext cx="8860632" cy="4648200"/>
          </a:xfrm>
        </p:spPr>
        <p:txBody>
          <a:bodyPr>
            <a:noAutofit/>
          </a:bodyPr>
          <a:lstStyle/>
          <a:p>
            <a:r>
              <a:rPr lang="en-US" sz="3600" dirty="0" smtClean="0"/>
              <a:t>Other examples:</a:t>
            </a:r>
          </a:p>
          <a:p>
            <a:endParaRPr lang="en-US" sz="900" dirty="0" smtClean="0"/>
          </a:p>
          <a:p>
            <a:pPr lvl="1"/>
            <a:r>
              <a:rPr lang="en-US" sz="2400" u="sng" dirty="0"/>
              <a:t>Stewart v. CUS Nashville, LLC</a:t>
            </a:r>
            <a:r>
              <a:rPr lang="en-US" sz="2400" dirty="0"/>
              <a:t>, No. 3:11-CV-0342, 2013 WL 456482, at *11 (M.D. Tenn. Feb. 6, 2013) (finding that a manager’s social media posts concerning a terminated employee could be relied on to find the employer liable for retaliation). </a:t>
            </a:r>
          </a:p>
          <a:p>
            <a:pPr lvl="1"/>
            <a:endParaRPr lang="en-US" sz="400" dirty="0" smtClean="0"/>
          </a:p>
        </p:txBody>
      </p:sp>
      <p:sp>
        <p:nvSpPr>
          <p:cNvPr id="3" name="Title 2"/>
          <p:cNvSpPr>
            <a:spLocks noGrp="1"/>
          </p:cNvSpPr>
          <p:nvPr>
            <p:ph type="title"/>
          </p:nvPr>
        </p:nvSpPr>
        <p:spPr>
          <a:xfrm>
            <a:off x="457200" y="274638"/>
            <a:ext cx="8839200" cy="970946"/>
          </a:xfrm>
        </p:spPr>
        <p:txBody>
          <a:bodyPr>
            <a:normAutofit/>
          </a:bodyPr>
          <a:lstStyle/>
          <a:p>
            <a:r>
              <a:rPr lang="en-US" sz="2400" dirty="0" smtClean="0"/>
              <a:t>Social Media and Harassment/Retaliation/Discrimination</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890153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0552" y="152400"/>
            <a:ext cx="8229600" cy="1143000"/>
          </a:xfrm>
        </p:spPr>
        <p:txBody>
          <a:bodyPr/>
          <a:lstStyle/>
          <a:p>
            <a:pPr algn="ctr"/>
            <a:r>
              <a:rPr lang="en-US" dirty="0" smtClean="0"/>
              <a:t>Today’s Topics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6" name="Content Placeholder 1"/>
          <p:cNvSpPr txBox="1">
            <a:spLocks/>
          </p:cNvSpPr>
          <p:nvPr/>
        </p:nvSpPr>
        <p:spPr>
          <a:xfrm>
            <a:off x="30264" y="1066800"/>
            <a:ext cx="5943600" cy="5105400"/>
          </a:xfrm>
          <a:prstGeom prst="rect">
            <a:avLst/>
          </a:prstGeom>
        </p:spPr>
        <p:txBody>
          <a:bodyPr vert="horz">
            <a:normAutofit/>
          </a:bodyPr>
          <a:lstStyle/>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in Workplace Investigations;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Harassment/Retaliation/Discrimination;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Florida’s Public Employees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Relations Act;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First/Fourth Amendment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Protections;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the </a:t>
            </a:r>
            <a:r>
              <a:rPr kumimoji="0" lang="en-US"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ECPA</a:t>
            </a: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en-US"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SCA</a:t>
            </a: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rPr>
              <a:t>Discovery and Social Media</a:t>
            </a:r>
            <a:r>
              <a:rPr lang="en-US" noProof="0" dirty="0" smtClean="0">
                <a:latin typeface="Arial" pitchFamily="34" charset="0"/>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b="0" i="0" u="none" strike="noStrike" kern="1200" cap="none" spc="0" normalizeH="0" baseline="0" dirty="0">
              <a:ln>
                <a:noFill/>
              </a:ln>
              <a:solidFill>
                <a:schemeClr val="tx1"/>
              </a:solidFill>
              <a:effectLst/>
              <a:uLnTx/>
              <a:uFillTx/>
              <a:latin typeface="Arial" pitchFamily="34" charset="0"/>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noProof="0" dirty="0" smtClean="0">
                <a:latin typeface="Arial" pitchFamily="34" charset="0"/>
                <a:cs typeface="Arial" pitchFamily="34" charset="0"/>
              </a:rPr>
              <a:t>Social Media in Ongoing Litigation.</a:t>
            </a:r>
            <a:endParaRPr kumimoji="0" lang="en-US" b="0" i="0" u="none" strike="noStrike" kern="1200" cap="none" spc="0" normalizeH="0" baseline="0" noProof="0" dirty="0" smtClean="0">
              <a:ln>
                <a:noFill/>
              </a:ln>
              <a:solidFill>
                <a:schemeClr val="tx1"/>
              </a:solidFill>
              <a:effectLst/>
              <a:uLnTx/>
              <a:uFillTx/>
            </a:endParaRPr>
          </a:p>
          <a:p>
            <a:pPr marL="685800"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923544" marR="0" lvl="2" indent="-228600" algn="l" defTabSz="914400" rtl="0" eaLnBrk="1" fontAlgn="auto" latinLnBrk="0" hangingPunct="1">
              <a:lnSpc>
                <a:spcPct val="100000"/>
              </a:lnSpc>
              <a:spcBef>
                <a:spcPts val="350"/>
              </a:spcBef>
              <a:spcAft>
                <a:spcPts val="0"/>
              </a:spcAft>
              <a:buClr>
                <a:schemeClr val="accent2"/>
              </a:buClr>
              <a:buSzPct val="100000"/>
              <a:buFont typeface="Wingdings 2"/>
              <a:buNone/>
              <a:tabLst/>
              <a:defRPr/>
            </a:pPr>
            <a:endParaRPr kumimoji="0" lang="en-US" sz="19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2" name="Picture 2" descr="C:\Users\jpatenaude\Desktop\Social Media Cartoons\Social Media 5.jpg"/>
          <p:cNvPicPr>
            <a:picLocks noChangeAspect="1" noChangeArrowheads="1"/>
          </p:cNvPicPr>
          <p:nvPr/>
        </p:nvPicPr>
        <p:blipFill>
          <a:blip r:embed="rId2" cstate="print"/>
          <a:srcRect/>
          <a:stretch>
            <a:fillRect/>
          </a:stretch>
        </p:blipFill>
        <p:spPr bwMode="auto">
          <a:xfrm>
            <a:off x="5451702" y="1295400"/>
            <a:ext cx="3472241" cy="4495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400" dirty="0" smtClean="0"/>
              <a:t>Many recent social media cases involve issues relating to protected concerted activities under the National Labor Relations Act; however, social media utterances may have some level of protection under the Public Employees Relations Act, Chapter 447, Part II, Florida Statutes (“PERA”).</a:t>
            </a:r>
          </a:p>
          <a:p>
            <a:endParaRPr lang="en-US" sz="2400" dirty="0" smtClean="0"/>
          </a:p>
          <a:p>
            <a:r>
              <a:rPr lang="en-US" sz="2400" dirty="0" smtClean="0"/>
              <a:t>In general, the Florida Public Relations Commission follows the well-known </a:t>
            </a:r>
            <a:r>
              <a:rPr lang="en-US" sz="2400" u="sng" dirty="0" smtClean="0"/>
              <a:t>Pasco County</a:t>
            </a:r>
            <a:r>
              <a:rPr lang="en-US" sz="2400" dirty="0" smtClean="0"/>
              <a:t> test (</a:t>
            </a:r>
            <a:r>
              <a:rPr lang="en-US" sz="2400" u="sng" dirty="0" smtClean="0"/>
              <a:t>Pasco County. Sch. Bd. v. Fla. Pub. Emp. Relations Comm’n</a:t>
            </a:r>
            <a:r>
              <a:rPr lang="en-US" sz="2400" dirty="0" smtClean="0"/>
              <a:t>, 353 So. 2d 108, 117 (Fla. 1st DCA 1977)), so such a successful </a:t>
            </a:r>
            <a:r>
              <a:rPr lang="en-US" sz="2400" dirty="0" err="1" smtClean="0"/>
              <a:t>ULP</a:t>
            </a:r>
            <a:r>
              <a:rPr lang="en-US" sz="2400" dirty="0" smtClean="0"/>
              <a:t> would entail a showing by a </a:t>
            </a:r>
            <a:r>
              <a:rPr lang="en-US" sz="2400" b="1" dirty="0" smtClean="0"/>
              <a:t>preponderance of evidence</a:t>
            </a:r>
            <a:r>
              <a:rPr lang="en-US" sz="2400" dirty="0" smtClean="0"/>
              <a:t> that the conduct at issue was </a:t>
            </a:r>
            <a:r>
              <a:rPr lang="en-US" sz="2400" b="1" dirty="0" smtClean="0"/>
              <a:t>protected</a:t>
            </a:r>
            <a:r>
              <a:rPr lang="en-US" sz="2400" dirty="0" smtClean="0"/>
              <a:t> and it was a </a:t>
            </a:r>
            <a:r>
              <a:rPr lang="en-US" sz="2400" b="1" dirty="0" smtClean="0"/>
              <a:t>substantial and motivating factor</a:t>
            </a:r>
            <a:r>
              <a:rPr lang="en-US" sz="2400" dirty="0" smtClean="0"/>
              <a:t> in the employer’s decision.  </a:t>
            </a:r>
          </a:p>
          <a:p>
            <a:pPr lvl="1"/>
            <a:endParaRPr lang="en-US" sz="2400" dirty="0" smtClean="0"/>
          </a:p>
          <a:p>
            <a:pPr lvl="1"/>
            <a:r>
              <a:rPr lang="en-US" sz="2400" dirty="0" smtClean="0"/>
              <a:t>If the employer was motivated by an impermissible reason under the Act, the burden shifts to the employer to demonstrate that it would have taken the same adverse action anyway.  </a:t>
            </a:r>
          </a:p>
          <a:p>
            <a:pPr lvl="1"/>
            <a:endParaRPr lang="en-US" sz="2400" dirty="0" smtClean="0"/>
          </a:p>
          <a:p>
            <a:pPr lvl="1"/>
            <a:r>
              <a:rPr lang="en-US" sz="2400" dirty="0" smtClean="0"/>
              <a:t>To be protected, the conduct also must be concerted in nature, that is, the conduct must be for “the well-being of fellow employees.”</a:t>
            </a:r>
          </a:p>
          <a:p>
            <a:endParaRPr lang="en-US" dirty="0"/>
          </a:p>
        </p:txBody>
      </p:sp>
      <p:sp>
        <p:nvSpPr>
          <p:cNvPr id="3" name="Title 2"/>
          <p:cNvSpPr>
            <a:spLocks noGrp="1"/>
          </p:cNvSpPr>
          <p:nvPr>
            <p:ph type="title"/>
          </p:nvPr>
        </p:nvSpPr>
        <p:spPr/>
        <p:txBody>
          <a:bodyPr>
            <a:normAutofit/>
          </a:bodyPr>
          <a:lstStyle/>
          <a:p>
            <a:r>
              <a:rPr lang="en-US" sz="3200" dirty="0" smtClean="0"/>
              <a:t>Social Media and Florida’s Public Employees Relations Act</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700" dirty="0" smtClean="0"/>
              <a:t>Thus, under PERA, personal complaints about work or a supervisor’s actions do not constitute protected concerted activity and “criticism for ‘criticism’s sake”’ is treated as mere griping and not as an effort to obtain a remedy over wages, hours, and other terms and conditions. </a:t>
            </a:r>
          </a:p>
          <a:p>
            <a:pPr>
              <a:buNone/>
            </a:pPr>
            <a:r>
              <a:rPr lang="en-US" sz="1700" dirty="0" smtClean="0"/>
              <a:t> </a:t>
            </a:r>
          </a:p>
          <a:p>
            <a:pPr lvl="1"/>
            <a:r>
              <a:rPr lang="en-US" sz="1700" dirty="0" smtClean="0"/>
              <a:t>As a result, if the social media postings at issue are limited to what the Commission would consider </a:t>
            </a:r>
            <a:r>
              <a:rPr lang="en-US" sz="1700" b="1" dirty="0" smtClean="0"/>
              <a:t>griping alone</a:t>
            </a:r>
            <a:r>
              <a:rPr lang="en-US" sz="1700" dirty="0" smtClean="0"/>
              <a:t>, protection may be unlikely.</a:t>
            </a:r>
          </a:p>
          <a:p>
            <a:endParaRPr lang="en-US" sz="1700" dirty="0" smtClean="0"/>
          </a:p>
          <a:p>
            <a:r>
              <a:rPr lang="en-US" sz="1700" dirty="0" smtClean="0"/>
              <a:t>Remember: Cases involving speech or an activities that are libelous, coercive, physically threatening, or “create[d] a real threat of immediate disruption in the workplace” are generally not protected even if the employee acts in concert with others. </a:t>
            </a:r>
            <a:r>
              <a:rPr lang="en-US" sz="1700" u="sng" dirty="0" smtClean="0"/>
              <a:t>See</a:t>
            </a:r>
            <a:r>
              <a:rPr lang="en-US" sz="1700" dirty="0" smtClean="0"/>
              <a:t>, </a:t>
            </a:r>
            <a:r>
              <a:rPr lang="en-US" sz="1700" u="sng" dirty="0" smtClean="0"/>
              <a:t>e.g.</a:t>
            </a:r>
            <a:r>
              <a:rPr lang="en-US" sz="1700" dirty="0" smtClean="0"/>
              <a:t>, </a:t>
            </a:r>
            <a:r>
              <a:rPr lang="en-US" sz="1700" u="sng" dirty="0" smtClean="0"/>
              <a:t>Palm Beach Junior College</a:t>
            </a:r>
            <a:r>
              <a:rPr lang="en-US" sz="1700" dirty="0" smtClean="0"/>
              <a:t>, 11 FPER ¶ 16101; </a:t>
            </a:r>
            <a:r>
              <a:rPr lang="en-US" sz="1700" u="sng" dirty="0" smtClean="0"/>
              <a:t>Palm Beach Gardens</a:t>
            </a:r>
            <a:r>
              <a:rPr lang="en-US" sz="1700" dirty="0" smtClean="0"/>
              <a:t>, 17 FPER ¶ 22052 (1991).</a:t>
            </a:r>
          </a:p>
          <a:p>
            <a:endParaRPr lang="en-US" sz="1700" dirty="0"/>
          </a:p>
          <a:p>
            <a:pPr marL="109728" indent="0">
              <a:buNone/>
            </a:pPr>
            <a:endParaRPr lang="en-US" sz="1700" dirty="0" smtClean="0"/>
          </a:p>
          <a:p>
            <a:endParaRPr lang="en-US" sz="1700" dirty="0" smtClean="0"/>
          </a:p>
          <a:p>
            <a:pPr>
              <a:buNone/>
            </a:pPr>
            <a:endParaRPr lang="en-US" sz="1700" dirty="0"/>
          </a:p>
        </p:txBody>
      </p:sp>
      <p:sp>
        <p:nvSpPr>
          <p:cNvPr id="3" name="Title 2"/>
          <p:cNvSpPr>
            <a:spLocks noGrp="1"/>
          </p:cNvSpPr>
          <p:nvPr>
            <p:ph type="title"/>
          </p:nvPr>
        </p:nvSpPr>
        <p:spPr/>
        <p:txBody>
          <a:bodyPr>
            <a:normAutofit/>
          </a:bodyPr>
          <a:lstStyle/>
          <a:p>
            <a:r>
              <a:rPr lang="en-US" sz="3200" dirty="0" smtClean="0"/>
              <a:t>Social Media and Florida’s Public Employees Relations Act</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t>Very few cases have been decided on social media issues under </a:t>
            </a:r>
            <a:r>
              <a:rPr lang="en-US" sz="2400" dirty="0" err="1" smtClean="0"/>
              <a:t>PERA</a:t>
            </a:r>
            <a:r>
              <a:rPr lang="en-US" sz="2400" dirty="0" smtClean="0"/>
              <a:t>, but several bear mentioning: </a:t>
            </a:r>
          </a:p>
          <a:p>
            <a:endParaRPr lang="en-US" sz="600" dirty="0" smtClean="0"/>
          </a:p>
          <a:p>
            <a:pPr lvl="1"/>
            <a:r>
              <a:rPr lang="en-US" sz="1700" dirty="0" smtClean="0"/>
              <a:t>In </a:t>
            </a:r>
            <a:r>
              <a:rPr lang="en-US" sz="1700" u="sng" dirty="0" smtClean="0"/>
              <a:t>Orange County Professional Fire Fighters, IAFF v. Orange County Board of County Commissioners</a:t>
            </a:r>
            <a:r>
              <a:rPr lang="en-US" sz="1700" dirty="0" smtClean="0"/>
              <a:t>, 38 FPER ¶ 131 (2011), the Commission defined the parameters permitted for a public sector social media policy under PERA:</a:t>
            </a:r>
          </a:p>
          <a:p>
            <a:pPr lvl="2"/>
            <a:endParaRPr lang="en-US" sz="1700" dirty="0" smtClean="0"/>
          </a:p>
          <a:p>
            <a:pPr lvl="2"/>
            <a:r>
              <a:rPr lang="en-US" sz="1700" dirty="0" smtClean="0"/>
              <a:t>The hearing officer found as overly broad the following verbiage from Section 4.1 of the County’s Standard Operating Procedures (“SOP”): “Employees of the Department shall not criticize or ridicule or debase the reputation of the Department, its policies, its officers or other employees.”  </a:t>
            </a:r>
          </a:p>
          <a:p>
            <a:pPr lvl="2"/>
            <a:endParaRPr lang="en-US" sz="1700" dirty="0" smtClean="0"/>
          </a:p>
          <a:p>
            <a:pPr lvl="2"/>
            <a:r>
              <a:rPr lang="en-US" sz="1700" dirty="0" smtClean="0"/>
              <a:t>The hearing officer also found unlawful SOP subsections 4.1(b) and (c), which restricted employees from posting communications on social media websites that “tend[ed] to interfere with the maintenance of proper discipline; and/or damages or impairs the reputation and/or efficiency of the Department or its employees.” </a:t>
            </a:r>
          </a:p>
          <a:p>
            <a:pPr lvl="2"/>
            <a:endParaRPr lang="en-US" dirty="0" smtClean="0"/>
          </a:p>
          <a:p>
            <a:endParaRPr lang="en-US" dirty="0"/>
          </a:p>
        </p:txBody>
      </p:sp>
      <p:sp>
        <p:nvSpPr>
          <p:cNvPr id="3" name="Title 2"/>
          <p:cNvSpPr>
            <a:spLocks noGrp="1"/>
          </p:cNvSpPr>
          <p:nvPr>
            <p:ph type="title"/>
          </p:nvPr>
        </p:nvSpPr>
        <p:spPr/>
        <p:txBody>
          <a:bodyPr>
            <a:normAutofit/>
          </a:bodyPr>
          <a:lstStyle/>
          <a:p>
            <a:r>
              <a:rPr lang="en-US" sz="3200" dirty="0" smtClean="0"/>
              <a:t>Social Media and Florida’s Public Employees Relations Act</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8915400" cy="5791200"/>
          </a:xfrm>
        </p:spPr>
        <p:txBody>
          <a:bodyPr>
            <a:normAutofit fontScale="40000" lnSpcReduction="20000"/>
          </a:bodyPr>
          <a:lstStyle/>
          <a:p>
            <a:pPr lvl="1">
              <a:buNone/>
            </a:pPr>
            <a:endParaRPr lang="en-US" sz="3500" dirty="0" smtClean="0"/>
          </a:p>
          <a:p>
            <a:pPr>
              <a:buNone/>
            </a:pPr>
            <a:r>
              <a:rPr lang="en-US" sz="3500" dirty="0" smtClean="0"/>
              <a:t>The City’s policy is employees are to be thoughtful in all their communications and dealings with </a:t>
            </a:r>
          </a:p>
          <a:p>
            <a:pPr>
              <a:buNone/>
            </a:pPr>
            <a:r>
              <a:rPr lang="en-US" sz="3500" dirty="0" smtClean="0"/>
              <a:t>others, including email and social media.  Social media includes all means of communicating or</a:t>
            </a:r>
          </a:p>
          <a:p>
            <a:pPr>
              <a:buNone/>
            </a:pPr>
            <a:r>
              <a:rPr lang="en-US" sz="3500" dirty="0" smtClean="0"/>
              <a:t>posting information or content of any sort on the Internet, blogs, Facebook, Twitter, and the like.  </a:t>
            </a:r>
          </a:p>
          <a:p>
            <a:endParaRPr lang="en-US" sz="3500" dirty="0" smtClean="0"/>
          </a:p>
          <a:p>
            <a:pPr>
              <a:buNone/>
            </a:pPr>
            <a:r>
              <a:rPr lang="en-US" sz="3500" dirty="0" smtClean="0"/>
              <a:t>When using social media, never harass, threaten, libel, and defame fellow professionals, </a:t>
            </a:r>
          </a:p>
          <a:p>
            <a:pPr>
              <a:buNone/>
            </a:pPr>
            <a:r>
              <a:rPr lang="en-US" sz="3500" dirty="0" smtClean="0"/>
              <a:t>employees, clients, competitors or anyone else.  </a:t>
            </a:r>
          </a:p>
          <a:p>
            <a:pPr>
              <a:buNone/>
            </a:pPr>
            <a:r>
              <a:rPr lang="en-US" sz="3500" dirty="0" smtClean="0"/>
              <a:t> </a:t>
            </a:r>
          </a:p>
          <a:p>
            <a:pPr>
              <a:buNone/>
            </a:pPr>
            <a:r>
              <a:rPr lang="en-US" sz="3500" dirty="0" smtClean="0"/>
              <a:t>To assist in making responsible decisions about use of social media, the following guidelines apply:  </a:t>
            </a:r>
          </a:p>
          <a:p>
            <a:pPr>
              <a:buNone/>
            </a:pPr>
            <a:r>
              <a:rPr lang="en-US" sz="3500" dirty="0" smtClean="0"/>
              <a:t> </a:t>
            </a:r>
          </a:p>
          <a:p>
            <a:pPr lvl="0">
              <a:buNone/>
            </a:pPr>
            <a:r>
              <a:rPr lang="en-US" sz="3500" dirty="0" smtClean="0"/>
              <a:t>1. Know and follow the rules  </a:t>
            </a:r>
          </a:p>
          <a:p>
            <a:pPr>
              <a:buNone/>
            </a:pPr>
            <a:r>
              <a:rPr lang="en-US" sz="3500" dirty="0" smtClean="0"/>
              <a:t> </a:t>
            </a:r>
          </a:p>
          <a:p>
            <a:pPr lvl="1">
              <a:buNone/>
            </a:pPr>
            <a:r>
              <a:rPr lang="en-US" sz="3500" dirty="0" smtClean="0"/>
              <a:t>a.	Carefully read the City’s policies, particularly the Standards of Conduct where expectations and regulations regarding ethics, information, discrimination and harassment can be found. If any aspect of the policy is unclear, consult HR for clarification.  </a:t>
            </a:r>
          </a:p>
          <a:p>
            <a:pPr lvl="1">
              <a:buNone/>
            </a:pPr>
            <a:r>
              <a:rPr lang="en-US" sz="3500" dirty="0" smtClean="0"/>
              <a:t>b.	Ensure social media postings align with City policies.</a:t>
            </a:r>
          </a:p>
          <a:p>
            <a:pPr>
              <a:buNone/>
            </a:pPr>
            <a:r>
              <a:rPr lang="en-US" sz="3500" dirty="0" smtClean="0"/>
              <a:t> </a:t>
            </a:r>
          </a:p>
          <a:p>
            <a:pPr lvl="0">
              <a:buNone/>
            </a:pPr>
            <a:r>
              <a:rPr lang="en-US" sz="3500" dirty="0" smtClean="0"/>
              <a:t>2.	Be respectful</a:t>
            </a:r>
          </a:p>
          <a:p>
            <a:pPr>
              <a:buNone/>
            </a:pPr>
            <a:r>
              <a:rPr lang="en-US" sz="3500" dirty="0" smtClean="0"/>
              <a:t> </a:t>
            </a:r>
          </a:p>
          <a:p>
            <a:pPr lvl="1">
              <a:buNone/>
            </a:pPr>
            <a:r>
              <a:rPr lang="en-US" sz="3500" dirty="0" smtClean="0"/>
              <a:t>a.	Always be fair and courteous to fellow employees, officials, volunteers, suppliers, and others who work or serve on behalf of the City.   </a:t>
            </a:r>
          </a:p>
          <a:p>
            <a:pPr lvl="1">
              <a:buNone/>
            </a:pPr>
            <a:r>
              <a:rPr lang="en-US" sz="3500" dirty="0" smtClean="0"/>
              <a:t>b.	Avoid offensive posts of statements, photographs, and video or audio that could reasonably be viewed as malicious, obscene, threatening, intimidating, and discriminatory or might constitute harassment, bullying, or contribute to a hostile work environment.</a:t>
            </a:r>
          </a:p>
          <a:p>
            <a:endParaRPr lang="en-US" sz="2000" dirty="0" smtClean="0"/>
          </a:p>
          <a:p>
            <a:endParaRPr lang="en-US" dirty="0"/>
          </a:p>
        </p:txBody>
      </p:sp>
      <p:sp>
        <p:nvSpPr>
          <p:cNvPr id="3" name="Title 2"/>
          <p:cNvSpPr>
            <a:spLocks noGrp="1"/>
          </p:cNvSpPr>
          <p:nvPr>
            <p:ph type="title"/>
          </p:nvPr>
        </p:nvSpPr>
        <p:spPr>
          <a:xfrm>
            <a:off x="304800" y="0"/>
            <a:ext cx="8229600" cy="1143000"/>
          </a:xfrm>
        </p:spPr>
        <p:txBody>
          <a:bodyPr>
            <a:normAutofit/>
          </a:bodyPr>
          <a:lstStyle/>
          <a:p>
            <a:r>
              <a:rPr lang="en-US" sz="3200" dirty="0" smtClean="0"/>
              <a:t>Sample Social Media Policy</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319191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unny social media carto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33400"/>
            <a:ext cx="5562600" cy="44672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8686800" cy="5715000"/>
          </a:xfrm>
        </p:spPr>
        <p:txBody>
          <a:bodyPr>
            <a:normAutofit fontScale="32500" lnSpcReduction="20000"/>
          </a:bodyPr>
          <a:lstStyle/>
          <a:p>
            <a:pPr lvl="0">
              <a:buNone/>
            </a:pPr>
            <a:endParaRPr lang="en-US" sz="2800" dirty="0" smtClean="0"/>
          </a:p>
          <a:p>
            <a:pPr lvl="0">
              <a:buNone/>
            </a:pPr>
            <a:r>
              <a:rPr lang="en-US" sz="4300" dirty="0" smtClean="0"/>
              <a:t>3.	Be honest and accurate</a:t>
            </a:r>
          </a:p>
          <a:p>
            <a:pPr lvl="0">
              <a:buNone/>
            </a:pPr>
            <a:r>
              <a:rPr lang="en-US" sz="4300" dirty="0" smtClean="0"/>
              <a:t> </a:t>
            </a:r>
          </a:p>
          <a:p>
            <a:pPr lvl="1">
              <a:buNone/>
            </a:pPr>
            <a:r>
              <a:rPr lang="en-US" sz="4300" dirty="0" smtClean="0"/>
              <a:t>a.	Always be honest and accurate when posting information or news.  If a posting mistake is made, correct it quickly.  Never post any information or rumors known to be false.</a:t>
            </a:r>
          </a:p>
          <a:p>
            <a:endParaRPr lang="en-US" sz="4300" dirty="0" smtClean="0"/>
          </a:p>
          <a:p>
            <a:pPr lvl="0">
              <a:buNone/>
            </a:pPr>
            <a:r>
              <a:rPr lang="en-US" sz="4300" dirty="0" smtClean="0"/>
              <a:t>4.	Post only appropriate and respectful content</a:t>
            </a:r>
          </a:p>
          <a:p>
            <a:pPr>
              <a:buNone/>
            </a:pPr>
            <a:r>
              <a:rPr lang="en-US" sz="4300" dirty="0" smtClean="0"/>
              <a:t> </a:t>
            </a:r>
          </a:p>
          <a:p>
            <a:pPr lvl="1">
              <a:buNone/>
            </a:pPr>
            <a:r>
              <a:rPr lang="en-US" sz="4300" dirty="0" smtClean="0"/>
              <a:t>a.	Comply with confidentiality, financial disclosure, and similar such other laws.</a:t>
            </a:r>
          </a:p>
          <a:p>
            <a:pPr lvl="1">
              <a:buNone/>
            </a:pPr>
            <a:r>
              <a:rPr lang="en-US" sz="4300" dirty="0" smtClean="0"/>
              <a:t>b.	Do not create a link from a personal blog, website or other social networking site to a City website without advance approval of the City.</a:t>
            </a:r>
          </a:p>
          <a:p>
            <a:pPr lvl="1">
              <a:buNone/>
            </a:pPr>
            <a:r>
              <a:rPr lang="en-US" sz="4300" dirty="0" smtClean="0"/>
              <a:t>c.	Express only personal opinions; make clear that personal views do not in any way represent the views of the City, its officials, employees, volunteers, and other affiliates. </a:t>
            </a:r>
          </a:p>
          <a:p>
            <a:pPr>
              <a:buNone/>
            </a:pPr>
            <a:r>
              <a:rPr lang="en-US" sz="4300" dirty="0" smtClean="0"/>
              <a:t> </a:t>
            </a:r>
          </a:p>
          <a:p>
            <a:pPr lvl="0">
              <a:buNone/>
            </a:pPr>
            <a:r>
              <a:rPr lang="en-US" sz="4300" dirty="0" smtClean="0"/>
              <a:t>5.	Using social media at work</a:t>
            </a:r>
          </a:p>
          <a:p>
            <a:pPr>
              <a:buNone/>
            </a:pPr>
            <a:r>
              <a:rPr lang="en-US" sz="4300" dirty="0" smtClean="0"/>
              <a:t> </a:t>
            </a:r>
          </a:p>
          <a:p>
            <a:pPr lvl="1">
              <a:buNone/>
            </a:pPr>
            <a:r>
              <a:rPr lang="en-US" sz="4300" dirty="0" smtClean="0"/>
              <a:t>a.	Refrain from using social media while on City work time and on City provided equipment, unless it is authorized by your department/division director as work-related.  </a:t>
            </a:r>
          </a:p>
          <a:p>
            <a:pPr lvl="1">
              <a:buNone/>
            </a:pPr>
            <a:r>
              <a:rPr lang="en-US" sz="4300" dirty="0" smtClean="0"/>
              <a:t>b.	Do not use the City’s email address to register on social networks, blogs, or other online tools utilized for personal use.</a:t>
            </a:r>
          </a:p>
          <a:p>
            <a:pPr>
              <a:buNone/>
            </a:pPr>
            <a:endParaRPr lang="en-US" sz="3100" dirty="0" smtClean="0"/>
          </a:p>
          <a:p>
            <a:pPr>
              <a:buNone/>
            </a:pPr>
            <a:r>
              <a:rPr lang="en-US" sz="4300" dirty="0" smtClean="0"/>
              <a:t>	Employees are solely responsible for what they post online.  Violation of this policy may be considered grounds for discipline, up to and including termination.  Additionally, retaliation or taking negative action against any employee for reporting a possible deviation from this policy or for cooperating in a related investigation is prohibited and will subject the offender to discipline up to and including termination.</a:t>
            </a:r>
          </a:p>
          <a:p>
            <a:pPr>
              <a:buNone/>
            </a:pPr>
            <a:r>
              <a:rPr lang="en-US" sz="3400" dirty="0" smtClean="0"/>
              <a:t> </a:t>
            </a:r>
            <a:endParaRPr lang="en-US" sz="2500" dirty="0" smtClean="0"/>
          </a:p>
          <a:p>
            <a:endParaRPr lang="en-US" sz="2500" dirty="0" smtClean="0"/>
          </a:p>
          <a:p>
            <a:endParaRPr lang="en-US" dirty="0"/>
          </a:p>
        </p:txBody>
      </p:sp>
      <p:sp>
        <p:nvSpPr>
          <p:cNvPr id="3" name="Title 2"/>
          <p:cNvSpPr>
            <a:spLocks noGrp="1"/>
          </p:cNvSpPr>
          <p:nvPr>
            <p:ph type="title"/>
          </p:nvPr>
        </p:nvSpPr>
        <p:spPr>
          <a:xfrm>
            <a:off x="228600" y="152400"/>
            <a:ext cx="8153400" cy="838200"/>
          </a:xfrm>
        </p:spPr>
        <p:txBody>
          <a:bodyPr>
            <a:normAutofit/>
          </a:bodyPr>
          <a:lstStyle/>
          <a:p>
            <a:r>
              <a:rPr lang="en-US" sz="3200" dirty="0" smtClean="0"/>
              <a:t>Sample Social Media Policy (cont.)</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3119389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600" u="sng" dirty="0" smtClean="0"/>
              <a:t>Dickey v. David Gee, Sheriff of Hillsborough County</a:t>
            </a:r>
            <a:r>
              <a:rPr lang="en-US" sz="2600" dirty="0" smtClean="0"/>
              <a:t>, 35 </a:t>
            </a:r>
            <a:r>
              <a:rPr lang="en-US" sz="2600" dirty="0" err="1" smtClean="0"/>
              <a:t>FPER</a:t>
            </a:r>
            <a:r>
              <a:rPr lang="en-US" sz="2600" dirty="0" smtClean="0"/>
              <a:t> ¶ 191 (2009), </a:t>
            </a:r>
            <a:r>
              <a:rPr lang="en-US" sz="2600" u="sng" dirty="0" smtClean="0"/>
              <a:t>per cur. </a:t>
            </a:r>
            <a:r>
              <a:rPr lang="en-US" sz="2600" u="sng" dirty="0" err="1" smtClean="0"/>
              <a:t>aff’d</a:t>
            </a:r>
            <a:r>
              <a:rPr lang="en-US" sz="2600" dirty="0" smtClean="0"/>
              <a:t>, 32 So. 3d 631 (Fla. 2d </a:t>
            </a:r>
            <a:r>
              <a:rPr lang="en-US" sz="2600" dirty="0" err="1" smtClean="0"/>
              <a:t>DCA</a:t>
            </a:r>
            <a:r>
              <a:rPr lang="en-US" sz="2600" dirty="0" smtClean="0"/>
              <a:t> 2010):</a:t>
            </a:r>
          </a:p>
          <a:p>
            <a:endParaRPr lang="en-US" sz="2600" dirty="0" smtClean="0"/>
          </a:p>
          <a:p>
            <a:pPr lvl="1" algn="just"/>
            <a:r>
              <a:rPr lang="en-US" sz="2600" dirty="0" smtClean="0"/>
              <a:t>Commission concluded that a police union president engaged in protected concerted activity when his two articles were posted on the union’s website discussing contract issues, even though the articles also contained disparaging, belittling, and insubordinate statements about the sheriff’s chief deputy</a:t>
            </a:r>
          </a:p>
          <a:p>
            <a:pPr lvl="1" algn="just"/>
            <a:endParaRPr lang="en-US" sz="2600" dirty="0" smtClean="0"/>
          </a:p>
          <a:p>
            <a:pPr algn="just"/>
            <a:r>
              <a:rPr lang="en-US" sz="2600" u="sng" dirty="0" smtClean="0"/>
              <a:t>Gator Lodge 67, Inc., Fraternal Order of Police, et al v. Sheriff of Alachua Count</a:t>
            </a:r>
            <a:r>
              <a:rPr lang="en-US" sz="2600" dirty="0" smtClean="0"/>
              <a:t>, 36 FPER ¶ 16 (2010), </a:t>
            </a:r>
            <a:r>
              <a:rPr lang="en-US" sz="2600" u="sng" dirty="0" smtClean="0"/>
              <a:t>per cur. </a:t>
            </a:r>
            <a:r>
              <a:rPr lang="en-US" sz="2600" u="sng" dirty="0"/>
              <a:t>a</a:t>
            </a:r>
            <a:r>
              <a:rPr lang="en-US" sz="2600" u="sng" dirty="0" smtClean="0"/>
              <a:t>ff’d.</a:t>
            </a:r>
            <a:r>
              <a:rPr lang="en-US" sz="2600" dirty="0" smtClean="0"/>
              <a:t>, 50 So.3d 1139 (Fla. 1st </a:t>
            </a:r>
            <a:r>
              <a:rPr lang="en-US" sz="2600" dirty="0" err="1" smtClean="0"/>
              <a:t>DCA</a:t>
            </a:r>
            <a:r>
              <a:rPr lang="en-US" sz="2600" dirty="0" smtClean="0"/>
              <a:t> 2011):</a:t>
            </a:r>
          </a:p>
          <a:p>
            <a:pPr lvl="1" algn="just"/>
            <a:endParaRPr lang="en-US" sz="2600" dirty="0" smtClean="0"/>
          </a:p>
          <a:p>
            <a:pPr lvl="1" algn="just"/>
            <a:r>
              <a:rPr lang="en-US" sz="2600" dirty="0" smtClean="0"/>
              <a:t>PERC dismissed a charge involving a union official disciplined for using the employer's email system to urge employees to vote against a pending labor agreement negotiated by an incumbent union and encouraging the fellow employees to join his competing union.</a:t>
            </a:r>
          </a:p>
          <a:p>
            <a:pPr lvl="1">
              <a:buNone/>
            </a:pPr>
            <a:endParaRPr lang="en-US" dirty="0" smtClean="0"/>
          </a:p>
          <a:p>
            <a:endParaRPr lang="en-US" dirty="0"/>
          </a:p>
        </p:txBody>
      </p:sp>
      <p:sp>
        <p:nvSpPr>
          <p:cNvPr id="3" name="Title 2"/>
          <p:cNvSpPr>
            <a:spLocks noGrp="1"/>
          </p:cNvSpPr>
          <p:nvPr>
            <p:ph type="title"/>
          </p:nvPr>
        </p:nvSpPr>
        <p:spPr/>
        <p:txBody>
          <a:bodyPr>
            <a:normAutofit/>
          </a:bodyPr>
          <a:lstStyle/>
          <a:p>
            <a:r>
              <a:rPr lang="en-US" sz="3200" dirty="0" smtClean="0"/>
              <a:t>Social Media and Florida’s Public Employees Relations Act</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u="sng" dirty="0" smtClean="0"/>
              <a:t>Bryant v. Florida School for the Deaf and Blind</a:t>
            </a:r>
            <a:r>
              <a:rPr lang="en-US" sz="2400" dirty="0" smtClean="0"/>
              <a:t>, 26 </a:t>
            </a:r>
            <a:r>
              <a:rPr lang="en-US" sz="2400" dirty="0" err="1" smtClean="0"/>
              <a:t>FCSR</a:t>
            </a:r>
            <a:r>
              <a:rPr lang="en-US" sz="2400" dirty="0" smtClean="0"/>
              <a:t> 206 (2011) </a:t>
            </a:r>
            <a:r>
              <a:rPr lang="en-US" sz="2400" u="sng" dirty="0" smtClean="0"/>
              <a:t>per. cur. </a:t>
            </a:r>
            <a:r>
              <a:rPr lang="en-US" sz="2400" u="sng" dirty="0" err="1" smtClean="0"/>
              <a:t>aff’d</a:t>
            </a:r>
            <a:r>
              <a:rPr lang="en-US" sz="2400" u="sng" dirty="0" smtClean="0"/>
              <a:t>.</a:t>
            </a:r>
            <a:r>
              <a:rPr lang="en-US" sz="2400" dirty="0" smtClean="0"/>
              <a:t>, 85 So. 3d 488 (Fla. 1st </a:t>
            </a:r>
            <a:r>
              <a:rPr lang="en-US" sz="2400" dirty="0" err="1" smtClean="0"/>
              <a:t>DCA</a:t>
            </a:r>
            <a:r>
              <a:rPr lang="en-US" sz="2400" dirty="0" smtClean="0"/>
              <a:t> 2012):</a:t>
            </a:r>
          </a:p>
          <a:p>
            <a:pPr algn="just">
              <a:buNone/>
            </a:pPr>
            <a:endParaRPr lang="en-US" sz="2400" dirty="0" smtClean="0"/>
          </a:p>
          <a:p>
            <a:pPr lvl="1" algn="just"/>
            <a:r>
              <a:rPr lang="en-US" sz="2400" dirty="0" smtClean="0"/>
              <a:t>Upholding termination for misconduct where  employee sent messages privately but via a Facebook account which included, as part of its public profile, a clear identification of the sender as a police officer with the Florida School for the Deaf and Blind. </a:t>
            </a:r>
            <a:endParaRPr lang="en-US" dirty="0" smtClean="0"/>
          </a:p>
          <a:p>
            <a:endParaRPr lang="en-US" dirty="0"/>
          </a:p>
        </p:txBody>
      </p:sp>
      <p:sp>
        <p:nvSpPr>
          <p:cNvPr id="3" name="Title 2"/>
          <p:cNvSpPr>
            <a:spLocks noGrp="1"/>
          </p:cNvSpPr>
          <p:nvPr>
            <p:ph type="title"/>
          </p:nvPr>
        </p:nvSpPr>
        <p:spPr/>
        <p:txBody>
          <a:bodyPr>
            <a:normAutofit/>
          </a:bodyPr>
          <a:lstStyle/>
          <a:p>
            <a:r>
              <a:rPr lang="en-US" sz="3200" dirty="0" smtClean="0"/>
              <a:t>Social Media and Florida’s Public Employees Relations Act</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7672" y="16042"/>
            <a:ext cx="8229600" cy="1143000"/>
          </a:xfrm>
        </p:spPr>
        <p:txBody>
          <a:bodyPr/>
          <a:lstStyle/>
          <a:p>
            <a:r>
              <a:rPr lang="en-US" dirty="0" smtClean="0"/>
              <a:t>Today’s Topics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
        <p:nvSpPr>
          <p:cNvPr id="6" name="Content Placeholder 1"/>
          <p:cNvSpPr txBox="1">
            <a:spLocks/>
          </p:cNvSpPr>
          <p:nvPr/>
        </p:nvSpPr>
        <p:spPr>
          <a:xfrm>
            <a:off x="0" y="990600"/>
            <a:ext cx="5943600" cy="5105400"/>
          </a:xfrm>
          <a:prstGeom prst="rect">
            <a:avLst/>
          </a:prstGeom>
        </p:spPr>
        <p:txBody>
          <a:bodyPr vert="horz">
            <a:normAutofit/>
          </a:bodyPr>
          <a:lstStyle/>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in Workplace Investigations;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Harassment/Retaliation/Discrimination;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Florida’s Public Employees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Relations Act;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First/Fourth Amendment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Protections;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the </a:t>
            </a:r>
            <a:r>
              <a:rPr kumimoji="0" lang="en-US"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ECPA</a:t>
            </a: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en-US"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SCA</a:t>
            </a: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cs typeface="Arial" pitchFamily="34" charset="0"/>
              </a:rPr>
              <a:t>Discovery and Social Media</a:t>
            </a:r>
            <a:r>
              <a:rPr lang="en-US" noProof="0" dirty="0" smtClean="0">
                <a:latin typeface="Arial" pitchFamily="34" charset="0"/>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noProof="0" dirty="0" smtClean="0">
                <a:latin typeface="Arial" pitchFamily="34" charset="0"/>
                <a:cs typeface="Arial" pitchFamily="34" charset="0"/>
              </a:rPr>
              <a:t>Social Media in Ongoing Litigation.</a:t>
            </a:r>
            <a:endParaRPr kumimoji="0" lang="en-US" b="0" i="0" u="none" strike="noStrike" kern="1200" cap="none" spc="0" normalizeH="0" baseline="0" noProof="0" dirty="0" smtClean="0">
              <a:ln>
                <a:noFill/>
              </a:ln>
              <a:solidFill>
                <a:schemeClr val="tx1"/>
              </a:solidFill>
              <a:effectLst/>
              <a:uLnTx/>
              <a:uFillTx/>
            </a:endParaRPr>
          </a:p>
          <a:p>
            <a:pPr marL="685800"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923544" marR="0" lvl="2" indent="-228600" algn="l" defTabSz="914400" rtl="0" eaLnBrk="1" fontAlgn="auto" latinLnBrk="0" hangingPunct="1">
              <a:lnSpc>
                <a:spcPct val="100000"/>
              </a:lnSpc>
              <a:spcBef>
                <a:spcPts val="350"/>
              </a:spcBef>
              <a:spcAft>
                <a:spcPts val="0"/>
              </a:spcAft>
              <a:buClr>
                <a:schemeClr val="accent2"/>
              </a:buClr>
              <a:buSzPct val="100000"/>
              <a:buFont typeface="Wingdings 2"/>
              <a:buNone/>
              <a:tabLst/>
              <a:defRPr/>
            </a:pPr>
            <a:endParaRPr kumimoji="0" lang="en-US" sz="1900" b="0" i="0" u="none" strike="noStrike" kern="1200" cap="none" spc="0" normalizeH="0" baseline="0" noProof="0" dirty="0">
              <a:ln>
                <a:noFill/>
              </a:ln>
              <a:solidFill>
                <a:schemeClr val="tx1"/>
              </a:solidFill>
              <a:effectLst/>
              <a:uLnTx/>
              <a:uFillTx/>
              <a:latin typeface="+mn-lt"/>
              <a:ea typeface="+mn-ea"/>
              <a:cs typeface="+mn-cs"/>
            </a:endParaRPr>
          </a:p>
        </p:txBody>
      </p:sp>
      <p:pic>
        <p:nvPicPr>
          <p:cNvPr id="8195" name="Picture 3" descr="C:\Users\jpatenaude\Desktop\Social Media Cartoons\social media 8.jpg"/>
          <p:cNvPicPr>
            <a:picLocks noChangeAspect="1" noChangeArrowheads="1"/>
          </p:cNvPicPr>
          <p:nvPr/>
        </p:nvPicPr>
        <p:blipFill>
          <a:blip r:embed="rId2" cstate="print"/>
          <a:srcRect/>
          <a:stretch>
            <a:fillRect/>
          </a:stretch>
        </p:blipFill>
        <p:spPr bwMode="auto">
          <a:xfrm>
            <a:off x="5257800" y="609599"/>
            <a:ext cx="3657600" cy="578565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47500" lnSpcReduction="20000"/>
          </a:bodyPr>
          <a:lstStyle/>
          <a:p>
            <a:r>
              <a:rPr lang="en-US" sz="3800" dirty="0" smtClean="0"/>
              <a:t>Social Media Protections under the </a:t>
            </a:r>
            <a:r>
              <a:rPr lang="en-US" sz="3800" u="sng" dirty="0" smtClean="0"/>
              <a:t>First Amendment</a:t>
            </a:r>
            <a:r>
              <a:rPr lang="en-US" sz="3800" dirty="0" smtClean="0"/>
              <a:t>.</a:t>
            </a:r>
          </a:p>
          <a:p>
            <a:endParaRPr lang="en-US" sz="3800" dirty="0" smtClean="0"/>
          </a:p>
          <a:p>
            <a:r>
              <a:rPr lang="en-US" sz="3800" dirty="0" smtClean="0"/>
              <a:t>Within the Eleventh Circuit, a </a:t>
            </a:r>
            <a:r>
              <a:rPr lang="en-US" sz="3800" b="1" u="sng" dirty="0" smtClean="0"/>
              <a:t>public</a:t>
            </a:r>
            <a:r>
              <a:rPr lang="en-US" sz="3800" dirty="0" smtClean="0"/>
              <a:t> employee can sustain a claim of retaliation for protected speech under the First Amendment if the employee can show the following by a preponderance of the evidence:</a:t>
            </a:r>
          </a:p>
          <a:p>
            <a:pPr lvl="1"/>
            <a:endParaRPr lang="en-US" sz="2100" dirty="0" smtClean="0"/>
          </a:p>
          <a:p>
            <a:pPr lvl="1"/>
            <a:r>
              <a:rPr lang="en-US" sz="3400" dirty="0" smtClean="0"/>
              <a:t>(1) the employee’s speech is on a matter of </a:t>
            </a:r>
            <a:r>
              <a:rPr lang="en-US" sz="3400" b="1" dirty="0" smtClean="0"/>
              <a:t>public concern</a:t>
            </a:r>
            <a:r>
              <a:rPr lang="en-US" sz="3400" dirty="0" smtClean="0"/>
              <a:t>; </a:t>
            </a:r>
          </a:p>
          <a:p>
            <a:pPr lvl="1"/>
            <a:endParaRPr lang="en-US" sz="3400" dirty="0" smtClean="0"/>
          </a:p>
          <a:p>
            <a:pPr lvl="1"/>
            <a:r>
              <a:rPr lang="en-US" sz="3400" dirty="0" smtClean="0"/>
              <a:t>(2) the employee’s First Amendment interest in engaging in the speech </a:t>
            </a:r>
            <a:r>
              <a:rPr lang="en-US" sz="3400" b="1" dirty="0" smtClean="0"/>
              <a:t>outweighs</a:t>
            </a:r>
            <a:r>
              <a:rPr lang="en-US" sz="3400" dirty="0" smtClean="0"/>
              <a:t> the employer’s interest in prohibiting the speech to promote the efficiency of the public services it performs through its employees; and </a:t>
            </a:r>
          </a:p>
          <a:p>
            <a:pPr lvl="1"/>
            <a:endParaRPr lang="en-US" sz="3400" dirty="0" smtClean="0"/>
          </a:p>
          <a:p>
            <a:pPr lvl="1"/>
            <a:r>
              <a:rPr lang="en-US" sz="3400" dirty="0" smtClean="0"/>
              <a:t>(3) the employee’s speech played a “</a:t>
            </a:r>
            <a:r>
              <a:rPr lang="en-US" sz="3400" b="1" dirty="0" smtClean="0"/>
              <a:t>substantial part</a:t>
            </a:r>
            <a:r>
              <a:rPr lang="en-US" sz="3400" dirty="0" smtClean="0"/>
              <a:t>” in the employer’s decision to demote or discharge the employee.  Once the employee succeeds in showing the preceding factors, the burden then shifts to the employer to show, by a preponderance of the evidence, that “it would have reached the same decision . . . even in the absence of the protected conduct.”</a:t>
            </a:r>
          </a:p>
          <a:p>
            <a:pPr>
              <a:buNone/>
            </a:pPr>
            <a:endParaRPr lang="en-US" sz="1900" dirty="0" smtClean="0"/>
          </a:p>
          <a:p>
            <a:pPr>
              <a:buNone/>
            </a:pPr>
            <a:r>
              <a:rPr lang="en-US" sz="3800" dirty="0" smtClean="0"/>
              <a:t>	 </a:t>
            </a:r>
            <a:r>
              <a:rPr lang="en-US" sz="3800" u="sng" dirty="0" smtClean="0"/>
              <a:t>See</a:t>
            </a:r>
            <a:r>
              <a:rPr lang="en-US" sz="3800" dirty="0" smtClean="0"/>
              <a:t> </a:t>
            </a:r>
            <a:r>
              <a:rPr lang="en-US" sz="3800" u="sng" dirty="0" smtClean="0"/>
              <a:t>Battle v. Bd. of Regents</a:t>
            </a:r>
            <a:r>
              <a:rPr lang="en-US" sz="3800" dirty="0" smtClean="0"/>
              <a:t>, 468 F.3d 755, 760 (11th Cir. 2006).</a:t>
            </a:r>
          </a:p>
          <a:p>
            <a:endParaRPr lang="en-US" sz="2900" dirty="0" smtClean="0"/>
          </a:p>
          <a:p>
            <a:pPr lvl="1"/>
            <a:endParaRPr lang="en-US" sz="2500" dirty="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a:bodyPr>
          <a:lstStyle/>
          <a:p>
            <a:r>
              <a:rPr lang="en-US" sz="2000" dirty="0" smtClean="0"/>
              <a:t>In determining whether a public employee’s speech is entitled to constitutional protection, the court asks “</a:t>
            </a:r>
            <a:r>
              <a:rPr lang="en-US" sz="2000" b="1" dirty="0" smtClean="0"/>
              <a:t>whether the employee spoke as a citizen on a matter of public concern</a:t>
            </a:r>
            <a:r>
              <a:rPr lang="en-US" sz="2000" dirty="0" smtClean="0"/>
              <a:t>. If the answer is no, the employee has no First Amendment cause of action based on his or her employer’s reaction to the speech.” </a:t>
            </a:r>
            <a:r>
              <a:rPr lang="en-US" sz="2000" u="sng" dirty="0" smtClean="0"/>
              <a:t>Battle</a:t>
            </a:r>
            <a:r>
              <a:rPr lang="en-US" sz="2000" dirty="0" smtClean="0"/>
              <a:t> at 760 citing </a:t>
            </a:r>
            <a:r>
              <a:rPr lang="en-US" sz="2000" u="sng" dirty="0" smtClean="0"/>
              <a:t>Garcetti v. Ceballos</a:t>
            </a:r>
            <a:r>
              <a:rPr lang="en-US" sz="2000" dirty="0" smtClean="0"/>
              <a:t>, 126 S. Ct. 1951, 1958 (2006) (citations omitted).</a:t>
            </a:r>
          </a:p>
          <a:p>
            <a:endParaRPr lang="en-US" sz="2000" dirty="0" smtClean="0"/>
          </a:p>
          <a:p>
            <a:r>
              <a:rPr lang="en-US" sz="2000" dirty="0" smtClean="0"/>
              <a:t>Furthermore, the United States Supreme Court has explained that, “when public employees make statements </a:t>
            </a:r>
            <a:r>
              <a:rPr lang="en-US" sz="2000" b="1" dirty="0" smtClean="0"/>
              <a:t>pursuant to their official duties</a:t>
            </a:r>
            <a:r>
              <a:rPr lang="en-US" sz="2000" dirty="0" smtClean="0"/>
              <a:t>, the employees are </a:t>
            </a:r>
            <a:r>
              <a:rPr lang="en-US" sz="2000" b="1" dirty="0" smtClean="0"/>
              <a:t>not speaking as citizens </a:t>
            </a:r>
            <a:r>
              <a:rPr lang="en-US" sz="2000" dirty="0" smtClean="0"/>
              <a:t>for First Amendment purposes, and the Constitution does not insulate their communications from employer discipline.”  </a:t>
            </a:r>
            <a:r>
              <a:rPr lang="en-US" sz="2000" u="sng" dirty="0" smtClean="0"/>
              <a:t>Garcetti</a:t>
            </a:r>
            <a:r>
              <a:rPr lang="en-US" sz="2000" dirty="0" smtClean="0"/>
              <a:t>, 126 S. Ct. at 1960.</a:t>
            </a:r>
          </a:p>
          <a:p>
            <a:endParaRPr lang="en-US" sz="29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47500" lnSpcReduction="20000"/>
          </a:bodyPr>
          <a:lstStyle/>
          <a:p>
            <a:endParaRPr lang="en-US" sz="200" dirty="0" smtClean="0"/>
          </a:p>
          <a:p>
            <a:r>
              <a:rPr lang="en-US" sz="4200" dirty="0"/>
              <a:t>The number of cases involving the application of First Amendment protection in the context of social media has been growing.</a:t>
            </a:r>
          </a:p>
          <a:p>
            <a:endParaRPr lang="en-US" sz="4200" dirty="0" smtClean="0"/>
          </a:p>
          <a:p>
            <a:r>
              <a:rPr lang="en-US" sz="4200" dirty="0" smtClean="0"/>
              <a:t>Cases wherein </a:t>
            </a:r>
            <a:r>
              <a:rPr lang="en-US" sz="4200" b="1" u="sng" dirty="0" smtClean="0"/>
              <a:t>public</a:t>
            </a:r>
            <a:r>
              <a:rPr lang="en-US" sz="4200" dirty="0" smtClean="0"/>
              <a:t> employee’s social media use was </a:t>
            </a:r>
            <a:r>
              <a:rPr lang="en-US" sz="4200" b="1" u="sng" dirty="0" smtClean="0"/>
              <a:t>protected</a:t>
            </a:r>
            <a:r>
              <a:rPr lang="en-US" sz="4200" dirty="0" smtClean="0"/>
              <a:t> under the First Amendment:</a:t>
            </a:r>
          </a:p>
          <a:p>
            <a:pPr lvl="1"/>
            <a:endParaRPr lang="en-US" sz="5100" dirty="0" smtClean="0"/>
          </a:p>
          <a:p>
            <a:pPr lvl="1"/>
            <a:r>
              <a:rPr lang="en-US" sz="3400" u="sng" dirty="0" smtClean="0"/>
              <a:t>Velazquez v. Autonomous Municipality of Carolina, et al</a:t>
            </a:r>
            <a:r>
              <a:rPr lang="en-US" sz="3400" dirty="0" smtClean="0"/>
              <a:t>, No. 11-1586, 2012 WL 6552789 at *9 (D.P.R. Dec. 14, 2012) (holding that the plaintiff stated a First Amendment retaliation claim based on Facebook comments criticizing her employer for “making decisions that jeopardized the smooth and efficient operations of the Municipal Police . . . , putting in harms way the life of fellow officers” and for posting pictures of a fellow employee sleeping on the job); </a:t>
            </a:r>
          </a:p>
          <a:p>
            <a:pPr lvl="1"/>
            <a:endParaRPr lang="en-US" sz="3400" u="sng" dirty="0" smtClean="0"/>
          </a:p>
          <a:p>
            <a:pPr lvl="1"/>
            <a:r>
              <a:rPr lang="en-US" sz="3400" u="sng" dirty="0" smtClean="0"/>
              <a:t>Greer v. City of Warren</a:t>
            </a:r>
            <a:r>
              <a:rPr lang="en-US" sz="3400" dirty="0" smtClean="0"/>
              <a:t>, No. 1:10-cv-01065, 2012 WL 1014658  at *7 (W.D. Ark. Mar. 23, 2012) (ruling that a confederate flag display on a police officer’s MySpace page was protected speech).</a:t>
            </a:r>
          </a:p>
          <a:p>
            <a:pPr lvl="1"/>
            <a:endParaRPr lang="en-US" sz="2400" u="sng" dirty="0" smtClean="0"/>
          </a:p>
          <a:p>
            <a:pPr lvl="1">
              <a:buNone/>
            </a:pPr>
            <a:r>
              <a:rPr lang="en-US" sz="2400" dirty="0" smtClean="0"/>
              <a:t> </a:t>
            </a:r>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85000" lnSpcReduction="20000"/>
          </a:bodyPr>
          <a:lstStyle/>
          <a:p>
            <a:r>
              <a:rPr lang="en-US" sz="3200" dirty="0" smtClean="0"/>
              <a:t>Cases wherein public employee’s social media use was </a:t>
            </a:r>
            <a:r>
              <a:rPr lang="en-US" sz="3200" b="1" u="sng" dirty="0" smtClean="0"/>
              <a:t>not protected </a:t>
            </a:r>
            <a:r>
              <a:rPr lang="en-US" sz="3200" dirty="0" smtClean="0"/>
              <a:t>by the First Amendment:</a:t>
            </a:r>
          </a:p>
          <a:p>
            <a:pPr lvl="1"/>
            <a:endParaRPr lang="en-US" sz="2400" u="sng" dirty="0"/>
          </a:p>
          <a:p>
            <a:pPr lvl="1"/>
            <a:r>
              <a:rPr lang="en-US" sz="2400" u="sng" dirty="0" err="1" smtClean="0"/>
              <a:t>Dible</a:t>
            </a:r>
            <a:r>
              <a:rPr lang="en-US" sz="2400" u="sng" dirty="0" smtClean="0"/>
              <a:t> v. City of Chandler</a:t>
            </a:r>
            <a:r>
              <a:rPr lang="en-US" sz="2400" dirty="0" smtClean="0"/>
              <a:t>, 515 F.3d 918 (9th Cir. 2008) (ruling that a police officer terminated for operating a sexually explicit website did not have a viable First Amendment claim); </a:t>
            </a:r>
          </a:p>
          <a:p>
            <a:pPr lvl="1"/>
            <a:endParaRPr lang="en-US" sz="2400" dirty="0" smtClean="0"/>
          </a:p>
          <a:p>
            <a:pPr lvl="1"/>
            <a:r>
              <a:rPr lang="en-US" sz="2400" u="sng" dirty="0" smtClean="0"/>
              <a:t>Yoder v. University of Louisville</a:t>
            </a:r>
            <a:r>
              <a:rPr lang="en-US" sz="2400" dirty="0" smtClean="0"/>
              <a:t>, No. 3:09-CV-00205, 2012 WL 1078819 (W.D. Ky. Mar. 30, 2012) (finding that a nursing student’s First Amendment claim failed where the student posted patient information on the student’s MySpace page in violation of  the school’s confidentiality agreement).</a:t>
            </a:r>
          </a:p>
          <a:p>
            <a:pPr lvl="1">
              <a:buNone/>
            </a:pPr>
            <a:r>
              <a:rPr lang="en-US" sz="2400" dirty="0" smtClean="0"/>
              <a:t> </a:t>
            </a:r>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47500" lnSpcReduction="20000"/>
          </a:bodyPr>
          <a:lstStyle/>
          <a:p>
            <a:r>
              <a:rPr lang="en-US" sz="7200" b="1" dirty="0" smtClean="0"/>
              <a:t>Recent issue</a:t>
            </a:r>
            <a:r>
              <a:rPr lang="en-US" sz="7200" dirty="0" smtClean="0"/>
              <a:t>: Is “liking” a post on social media protected by the First Amendment?</a:t>
            </a:r>
          </a:p>
          <a:p>
            <a:endParaRPr lang="en-US" sz="7200" u="sng" dirty="0" smtClean="0"/>
          </a:p>
          <a:p>
            <a:pPr lvl="1"/>
            <a:r>
              <a:rPr lang="en-US" sz="6800" u="sng" dirty="0" smtClean="0"/>
              <a:t>Bland, et. al v. Roberts</a:t>
            </a:r>
            <a:r>
              <a:rPr lang="en-US" sz="6800" dirty="0" smtClean="0"/>
              <a:t> 857 F. Supp. 2d 599 (E.D. Va. 2012): Court holds that merely “liking” a Facebook post was “insufficient speech to merit constitutional protection.”</a:t>
            </a:r>
          </a:p>
          <a:p>
            <a:pPr lvl="1"/>
            <a:endParaRPr lang="en-US" sz="3800" dirty="0" smtClean="0"/>
          </a:p>
          <a:p>
            <a:pPr lvl="1">
              <a:buNone/>
            </a:pPr>
            <a:r>
              <a:rPr lang="en-US" sz="2000" dirty="0" smtClean="0"/>
              <a:t> </a:t>
            </a:r>
            <a:endParaRPr lang="en-US" sz="2800" dirty="0" smtClean="0"/>
          </a:p>
          <a:p>
            <a:pPr lvl="1"/>
            <a:endParaRPr lang="en-US" sz="2800" dirty="0" smtClean="0"/>
          </a:p>
          <a:p>
            <a:pPr lvl="1">
              <a:buNone/>
            </a:pPr>
            <a:r>
              <a:rPr lang="en-US" sz="2400" dirty="0" smtClean="0"/>
              <a:t> </a:t>
            </a:r>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a:bodyPr>
          <a:lstStyle/>
          <a:p>
            <a:r>
              <a:rPr lang="en-US" sz="2400" u="sng" dirty="0" smtClean="0"/>
              <a:t>Bland</a:t>
            </a:r>
            <a:r>
              <a:rPr lang="en-US" sz="2400" dirty="0" smtClean="0"/>
              <a:t>, however, was reversed on appeal (730 F.3d 368 (4th Cir. 2013):</a:t>
            </a:r>
            <a:endParaRPr lang="en-US" sz="2400" u="sng" dirty="0" smtClean="0"/>
          </a:p>
          <a:p>
            <a:pPr lvl="1">
              <a:buNone/>
            </a:pPr>
            <a:r>
              <a:rPr lang="en-US" sz="2000" dirty="0" smtClean="0"/>
              <a:t> </a:t>
            </a:r>
          </a:p>
          <a:p>
            <a:pPr lvl="1"/>
            <a:r>
              <a:rPr lang="en-US" sz="2000" dirty="0" smtClean="0"/>
              <a:t>The Fourth Circuit explained that “liking a political candidate’s campaign page communicates the user’s approval of the candidate and supports the campaign by associating the user with it.”  </a:t>
            </a:r>
          </a:p>
          <a:p>
            <a:pPr lvl="1"/>
            <a:endParaRPr lang="en-US" sz="2000" dirty="0" smtClean="0"/>
          </a:p>
          <a:p>
            <a:pPr lvl="1"/>
            <a:r>
              <a:rPr lang="en-US" sz="2000" dirty="0" smtClean="0"/>
              <a:t>As explained by the appellate court, "liking" is "the Internet equivalent of displaying a political sign in one’s front yard, which the Supreme Court has held is substantive speech."</a:t>
            </a:r>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rmAutofit/>
          </a:bodyPr>
          <a:lstStyle/>
          <a:p>
            <a:r>
              <a:rPr lang="en-US" sz="2600" dirty="0" smtClean="0"/>
              <a:t>Accessing social media is a daily ritual for most employees.</a:t>
            </a:r>
          </a:p>
          <a:p>
            <a:pPr>
              <a:buNone/>
            </a:pPr>
            <a:endParaRPr lang="en-US" sz="900" dirty="0" smtClean="0"/>
          </a:p>
          <a:p>
            <a:pPr lvl="1"/>
            <a:r>
              <a:rPr lang="en-US" sz="2200" dirty="0" smtClean="0"/>
              <a:t>A 2013 survey by the Ethics Resource Center shows:</a:t>
            </a:r>
          </a:p>
          <a:p>
            <a:pPr lvl="2"/>
            <a:endParaRPr lang="en-US" sz="800" dirty="0" smtClean="0"/>
          </a:p>
          <a:p>
            <a:pPr lvl="2"/>
            <a:r>
              <a:rPr lang="en-US" sz="1900" dirty="0" smtClean="0"/>
              <a:t>72% of workers access social media on the job at least one time each day, a majority of which access social media several times per day.</a:t>
            </a:r>
          </a:p>
          <a:p>
            <a:pPr lvl="2"/>
            <a:endParaRPr lang="en-US" sz="300" dirty="0" smtClean="0"/>
          </a:p>
          <a:p>
            <a:pPr lvl="2"/>
            <a:endParaRPr lang="en-US" sz="300" dirty="0" smtClean="0"/>
          </a:p>
          <a:p>
            <a:pPr lvl="2"/>
            <a:r>
              <a:rPr lang="en-US" sz="1900" dirty="0" smtClean="0"/>
              <a:t>28% of employees spend at least an hour on social networking sites each day.</a:t>
            </a:r>
          </a:p>
          <a:p>
            <a:pPr lvl="2">
              <a:buNone/>
            </a:pPr>
            <a:endParaRPr lang="en-US" sz="1000" dirty="0" smtClean="0"/>
          </a:p>
          <a:p>
            <a:r>
              <a:rPr lang="en-US" sz="2200" dirty="0" smtClean="0"/>
              <a:t>New social media decisions come out daily.  </a:t>
            </a:r>
          </a:p>
          <a:p>
            <a:endParaRPr lang="en-US" sz="2000" dirty="0" smtClean="0"/>
          </a:p>
          <a:p>
            <a:endParaRPr lang="en-US" dirty="0" smtClean="0"/>
          </a:p>
        </p:txBody>
      </p:sp>
      <p:sp>
        <p:nvSpPr>
          <p:cNvPr id="2" name="Title 1"/>
          <p:cNvSpPr>
            <a:spLocks noGrp="1"/>
          </p:cNvSpPr>
          <p:nvPr>
            <p:ph type="title"/>
          </p:nvPr>
        </p:nvSpPr>
        <p:spPr/>
        <p:txBody>
          <a:bodyPr/>
          <a:lstStyle/>
          <a:p>
            <a:r>
              <a:rPr lang="en-US" dirty="0" smtClean="0"/>
              <a:t>Social Media Today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a:bodyPr>
          <a:lstStyle/>
          <a:p>
            <a:r>
              <a:rPr lang="en-US" sz="2400" u="sng" dirty="0" smtClean="0"/>
              <a:t>Munroe v. Central Bucks Sch. Dist.</a:t>
            </a:r>
            <a:r>
              <a:rPr lang="en-US" sz="2400" dirty="0" smtClean="0"/>
              <a:t>, 805 F.3d 454 (3d Cir. 2015):</a:t>
            </a:r>
          </a:p>
          <a:p>
            <a:pPr lvl="1"/>
            <a:r>
              <a:rPr lang="en-US" sz="1600" dirty="0" smtClean="0"/>
              <a:t>A high school English teacher was terminated for posting derogatory comments about her students on a blog post, including proposed report card comments like “lazy a*****e” and “dresses like a street walker.”</a:t>
            </a:r>
          </a:p>
          <a:p>
            <a:pPr lvl="1"/>
            <a:endParaRPr lang="en-US" sz="1100" dirty="0" smtClean="0"/>
          </a:p>
          <a:p>
            <a:pPr lvl="1"/>
            <a:r>
              <a:rPr lang="en-US" sz="1600" dirty="0" smtClean="0"/>
              <a:t>The teachers’ comments caused significant parental backlash.  After the school eventually terminated the teacher, she brought claims for First Amendment retaliation, which were dismissed.</a:t>
            </a:r>
          </a:p>
          <a:p>
            <a:pPr lvl="1"/>
            <a:endParaRPr lang="en-US" sz="1100" dirty="0" smtClean="0"/>
          </a:p>
          <a:p>
            <a:pPr lvl="1"/>
            <a:r>
              <a:rPr lang="en-US" sz="1600" dirty="0" smtClean="0"/>
              <a:t>The appellate court upheld the dismissal of the teacher’s claims, explaining that the school district’s interest in efficiently providing a public service outweighed the teacher’s interest in making the speech.</a:t>
            </a:r>
          </a:p>
          <a:p>
            <a:pPr lvl="1"/>
            <a:endParaRPr lang="en-US" sz="1100" dirty="0" smtClean="0"/>
          </a:p>
          <a:p>
            <a:pPr lvl="1"/>
            <a:r>
              <a:rPr lang="en-US" sz="1600" dirty="0" smtClean="0"/>
              <a:t>In so ruling, the court explained that the teacher’s speech was “sufficiently disruptive so as to diminish any legitimate interest in its expression, and thus her expression was not protected.”</a:t>
            </a:r>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a:bodyPr>
          <a:lstStyle/>
          <a:p>
            <a:r>
              <a:rPr lang="en-US" sz="2400" dirty="0" smtClean="0"/>
              <a:t>Social media protection under the </a:t>
            </a:r>
            <a:r>
              <a:rPr lang="en-US" sz="2400" u="sng" dirty="0" smtClean="0"/>
              <a:t>Fourth Amendment</a:t>
            </a:r>
            <a:r>
              <a:rPr lang="en-US" sz="2400" dirty="0" smtClean="0"/>
              <a:t>.</a:t>
            </a:r>
          </a:p>
          <a:p>
            <a:endParaRPr lang="en-US" sz="2400" dirty="0" smtClean="0"/>
          </a:p>
          <a:p>
            <a:r>
              <a:rPr lang="en-US" sz="2400" dirty="0" smtClean="0"/>
              <a:t>While the Fourth Amendment protects public employees from unreasonable searches, in the context of social media, courts have not been clear in defining what is “unreasonable.”</a:t>
            </a:r>
          </a:p>
          <a:p>
            <a:endParaRPr lang="en-US" sz="2400" dirty="0" smtClean="0"/>
          </a:p>
          <a:p>
            <a:r>
              <a:rPr lang="en-US" sz="2400" dirty="0" smtClean="0"/>
              <a:t>Although not a social media case, </a:t>
            </a:r>
            <a:r>
              <a:rPr lang="en-US" sz="2400" u="sng" dirty="0" smtClean="0"/>
              <a:t>City of Ontario v. Quon</a:t>
            </a:r>
            <a:r>
              <a:rPr lang="en-US" sz="2400" dirty="0" smtClean="0"/>
              <a:t>,130 S.Ct. 2619 (2010), is worth considering as a reference.</a:t>
            </a:r>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25000" lnSpcReduction="20000"/>
          </a:bodyPr>
          <a:lstStyle/>
          <a:p>
            <a:r>
              <a:rPr lang="en-US" sz="6400" u="sng" dirty="0" smtClean="0"/>
              <a:t>Quon</a:t>
            </a:r>
            <a:r>
              <a:rPr lang="en-US" sz="6400" dirty="0" smtClean="0"/>
              <a:t>’s Facts:</a:t>
            </a:r>
          </a:p>
          <a:p>
            <a:pPr lvl="1"/>
            <a:endParaRPr lang="en-US" sz="5500" u="sng" dirty="0" smtClean="0"/>
          </a:p>
          <a:p>
            <a:pPr lvl="1"/>
            <a:r>
              <a:rPr lang="en-US" sz="5800" dirty="0" smtClean="0"/>
              <a:t>Involved the Ontario Police Department’s search of an employee’s text messages on his employer-issued pager.  </a:t>
            </a:r>
          </a:p>
          <a:p>
            <a:endParaRPr lang="en-US" sz="5800" dirty="0" smtClean="0"/>
          </a:p>
          <a:p>
            <a:pPr lvl="1"/>
            <a:r>
              <a:rPr lang="en-US" sz="5800" dirty="0" smtClean="0"/>
              <a:t>The Police Department had a policy reserving “the right to monitor and log all network activity, including email and internet use, with or without notice to employees.” </a:t>
            </a:r>
          </a:p>
          <a:p>
            <a:endParaRPr lang="en-US" sz="5800" dirty="0" smtClean="0"/>
          </a:p>
          <a:p>
            <a:pPr lvl="1"/>
            <a:r>
              <a:rPr lang="en-US" sz="5800" dirty="0" smtClean="0"/>
              <a:t>Employees were told text messages would be treated the same as emails and the policy stated that “users should have no expectation of privacy or confidentiality when using these resources.” </a:t>
            </a:r>
          </a:p>
          <a:p>
            <a:pPr lvl="1"/>
            <a:endParaRPr lang="en-US" sz="5800" dirty="0" smtClean="0"/>
          </a:p>
          <a:p>
            <a:pPr lvl="1"/>
            <a:r>
              <a:rPr lang="en-US" sz="5800" dirty="0" smtClean="0"/>
              <a:t>While the Police Department had a policy that all text messages were subject to monitoring, the employee’s supervisor suggested to him and other officers that he would not enforce the policy of inspection.  </a:t>
            </a:r>
          </a:p>
          <a:p>
            <a:pPr lvl="1"/>
            <a:endParaRPr lang="en-US" sz="5800" dirty="0" smtClean="0"/>
          </a:p>
          <a:p>
            <a:pPr lvl="1"/>
            <a:r>
              <a:rPr lang="en-US" sz="5800" dirty="0" smtClean="0"/>
              <a:t>After an audit that included a review of the text messages, the Police Department learned that many of the employee’s messages were personal and he was disciplined for violating the department’s policy.  </a:t>
            </a:r>
          </a:p>
          <a:p>
            <a:pPr lvl="1"/>
            <a:endParaRPr lang="en-US" sz="5800" dirty="0" smtClean="0"/>
          </a:p>
          <a:p>
            <a:pPr lvl="1"/>
            <a:r>
              <a:rPr lang="en-US" sz="5800" dirty="0" smtClean="0"/>
              <a:t>The employee and several other officers sued under the Fourth Amendment.</a:t>
            </a:r>
          </a:p>
          <a:p>
            <a:pPr lvl="1"/>
            <a:endParaRPr lang="en-US" sz="1600" u="sng" dirty="0" smtClean="0"/>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77500" lnSpcReduction="20000"/>
          </a:bodyPr>
          <a:lstStyle/>
          <a:p>
            <a:r>
              <a:rPr lang="en-US" sz="2500" u="sng" dirty="0" smtClean="0"/>
              <a:t>Quon</a:t>
            </a:r>
            <a:r>
              <a:rPr lang="en-US" sz="2500" dirty="0" smtClean="0"/>
              <a:t>’s holding:</a:t>
            </a:r>
          </a:p>
          <a:p>
            <a:pPr>
              <a:buNone/>
            </a:pPr>
            <a:endParaRPr lang="en-US" sz="2500" dirty="0" smtClean="0"/>
          </a:p>
          <a:p>
            <a:pPr lvl="1"/>
            <a:r>
              <a:rPr lang="en-US" sz="2400" dirty="0" smtClean="0"/>
              <a:t>The Supreme Court held that the search of the text messages was </a:t>
            </a:r>
            <a:r>
              <a:rPr lang="en-US" sz="2400" b="1" dirty="0" smtClean="0"/>
              <a:t>reasonable</a:t>
            </a:r>
            <a:r>
              <a:rPr lang="en-US" sz="2400" dirty="0" smtClean="0"/>
              <a:t>.</a:t>
            </a:r>
          </a:p>
          <a:p>
            <a:pPr lvl="1"/>
            <a:endParaRPr lang="en-US" sz="2400" dirty="0" smtClean="0"/>
          </a:p>
          <a:p>
            <a:pPr marL="228600" lvl="1">
              <a:buFont typeface="Wingdings" pitchFamily="2" charset="2"/>
              <a:buChar char="Ø"/>
            </a:pPr>
            <a:r>
              <a:rPr lang="en-US" sz="2400" dirty="0" smtClean="0"/>
              <a:t>The majority found:</a:t>
            </a:r>
          </a:p>
          <a:p>
            <a:pPr marL="466344" lvl="2">
              <a:buFont typeface="Wingdings" pitchFamily="2" charset="2"/>
              <a:buChar char="Ø"/>
            </a:pPr>
            <a:endParaRPr lang="en-US" sz="2200" dirty="0" smtClean="0"/>
          </a:p>
          <a:p>
            <a:pPr marL="466344" lvl="2">
              <a:buFont typeface="Arial" pitchFamily="34" charset="0"/>
              <a:buChar char="•"/>
            </a:pPr>
            <a:r>
              <a:rPr lang="en-US" sz="2200" dirty="0" smtClean="0"/>
              <a:t>That the search was justified because there were “reasonable grounds for suspecting that the search [was] necessary for a </a:t>
            </a:r>
            <a:r>
              <a:rPr lang="en-US" sz="2200" dirty="0" err="1" smtClean="0"/>
              <a:t>noninvestigatory</a:t>
            </a:r>
            <a:r>
              <a:rPr lang="en-US" sz="2200" dirty="0" smtClean="0"/>
              <a:t> work-related purpose,” and </a:t>
            </a:r>
          </a:p>
          <a:p>
            <a:pPr marL="466344" lvl="2">
              <a:buFont typeface="Wingdings" pitchFamily="2" charset="2"/>
              <a:buChar char="Ø"/>
            </a:pPr>
            <a:endParaRPr lang="en-US" sz="2200" dirty="0" smtClean="0"/>
          </a:p>
          <a:p>
            <a:pPr marL="466344" lvl="2">
              <a:buFont typeface="Arial" pitchFamily="34" charset="0"/>
              <a:buChar char="•"/>
            </a:pPr>
            <a:r>
              <a:rPr lang="en-US" sz="2200" dirty="0" smtClean="0"/>
              <a:t>That its scope was reasonable because it was limited to two months and reading the transcript was an efficient way to determine if the device was used for personal activity.  </a:t>
            </a:r>
          </a:p>
          <a:p>
            <a:pPr marL="228600" lvl="1">
              <a:buFont typeface="Wingdings" pitchFamily="2" charset="2"/>
              <a:buChar char="Ø"/>
            </a:pPr>
            <a:endParaRPr lang="en-US" sz="2400" dirty="0" smtClean="0"/>
          </a:p>
          <a:p>
            <a:pPr marL="228600" lvl="1">
              <a:buFont typeface="Wingdings" pitchFamily="2" charset="2"/>
              <a:buChar char="Ø"/>
            </a:pPr>
            <a:r>
              <a:rPr lang="en-US" sz="2400" dirty="0" smtClean="0"/>
              <a:t>The Court also found it was unreasonable for the employee to believe that his personal communications on an employer-provided device would be immune from an audit.  </a:t>
            </a:r>
          </a:p>
          <a:p>
            <a:endParaRPr lang="en-US" sz="2400" dirty="0" smtClean="0"/>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a:bodyPr>
          <a:lstStyle/>
          <a:p>
            <a:r>
              <a:rPr lang="en-US" sz="2400" dirty="0" smtClean="0"/>
              <a:t>Twitter privacy has also been the subject of Fourth Amendment litigation.  </a:t>
            </a:r>
          </a:p>
          <a:p>
            <a:endParaRPr lang="en-US" sz="1200" dirty="0" smtClean="0"/>
          </a:p>
          <a:p>
            <a:r>
              <a:rPr lang="en-US" sz="2400" b="1" dirty="0" smtClean="0"/>
              <a:t>Case illustration</a:t>
            </a:r>
            <a:r>
              <a:rPr lang="en-US" sz="2400" dirty="0" smtClean="0"/>
              <a:t>: </a:t>
            </a:r>
            <a:r>
              <a:rPr lang="en-US" sz="2400" u="sng" dirty="0" smtClean="0"/>
              <a:t>Rosario v. Clark County School District</a:t>
            </a:r>
            <a:r>
              <a:rPr lang="en-US" sz="2400" dirty="0" smtClean="0"/>
              <a:t>, 2013 WL 3679375, *5 (D. Nev. 2013).  </a:t>
            </a:r>
          </a:p>
          <a:p>
            <a:pPr lvl="1"/>
            <a:endParaRPr lang="en-US" sz="800" dirty="0" smtClean="0"/>
          </a:p>
          <a:p>
            <a:pPr lvl="1"/>
            <a:r>
              <a:rPr lang="en-US" sz="2400" dirty="0" smtClean="0"/>
              <a:t>In </a:t>
            </a:r>
            <a:r>
              <a:rPr lang="en-US" sz="2400" u="sng" dirty="0" smtClean="0"/>
              <a:t>Rosario</a:t>
            </a:r>
            <a:r>
              <a:rPr lang="en-US" sz="2400" dirty="0" smtClean="0"/>
              <a:t>, the court denied a student Fourth Amendment protection in connection with </a:t>
            </a:r>
            <a:r>
              <a:rPr lang="en-US" sz="2400" dirty="0"/>
              <a:t>T</a:t>
            </a:r>
            <a:r>
              <a:rPr lang="en-US" sz="2400" dirty="0" smtClean="0"/>
              <a:t>witter postings based on a lack of any reasonable privacy expectation. </a:t>
            </a:r>
          </a:p>
          <a:p>
            <a:pPr lvl="1"/>
            <a:endParaRPr lang="en-US" sz="800" dirty="0" smtClean="0"/>
          </a:p>
          <a:p>
            <a:r>
              <a:rPr lang="en-US" sz="2400" dirty="0" smtClean="0"/>
              <a:t>Privacy settings do not necessary provide an expectation of privacy to employees.</a:t>
            </a:r>
          </a:p>
          <a:p>
            <a:pPr lvl="2">
              <a:buNone/>
            </a:pPr>
            <a:endParaRPr lang="en-US" sz="2000" dirty="0" smtClean="0"/>
          </a:p>
          <a:p>
            <a:endParaRPr lang="en-US" sz="1200" dirty="0" smtClean="0"/>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85000" lnSpcReduction="10000"/>
          </a:bodyPr>
          <a:lstStyle/>
          <a:p>
            <a:pPr algn="just"/>
            <a:r>
              <a:rPr lang="en-US" sz="2400" dirty="0" smtClean="0"/>
              <a:t>Interestingly, in the criminal context, courts have held that individuals have an expectation of privacy in connection with their own cell phones:</a:t>
            </a:r>
          </a:p>
          <a:p>
            <a:pPr algn="just"/>
            <a:endParaRPr lang="en-US" sz="2400" dirty="0" smtClean="0"/>
          </a:p>
          <a:p>
            <a:pPr lvl="1" algn="just"/>
            <a:r>
              <a:rPr lang="en-US" sz="2000" u="sng" dirty="0" smtClean="0"/>
              <a:t>See</a:t>
            </a:r>
            <a:r>
              <a:rPr lang="en-US" sz="2000" dirty="0" smtClean="0"/>
              <a:t> </a:t>
            </a:r>
            <a:r>
              <a:rPr lang="en-US" sz="2000" u="sng" dirty="0" smtClean="0"/>
              <a:t>Tracey v. State of Fla.</a:t>
            </a:r>
            <a:r>
              <a:rPr lang="en-US" sz="2000" dirty="0" smtClean="0"/>
              <a:t>, 152 So. 3d 504 (Fla. 2014) (holding that the</a:t>
            </a:r>
            <a:r>
              <a:rPr lang="en-US" sz="2000" u="sng" dirty="0"/>
              <a:t> </a:t>
            </a:r>
            <a:r>
              <a:rPr lang="en-US" sz="2400" dirty="0" smtClean="0"/>
              <a:t>defendant </a:t>
            </a:r>
            <a:r>
              <a:rPr lang="en-US" sz="2400" dirty="0"/>
              <a:t>had </a:t>
            </a:r>
            <a:r>
              <a:rPr lang="en-US" sz="2400" dirty="0" smtClean="0"/>
              <a:t>a reasonable expectation </a:t>
            </a:r>
            <a:r>
              <a:rPr lang="en-US" sz="2400" dirty="0"/>
              <a:t>of privacy in real time cell site location information (CSLI) regarding location of </a:t>
            </a:r>
            <a:r>
              <a:rPr lang="en-US" sz="2400" dirty="0" smtClean="0"/>
              <a:t>the defendant’s </a:t>
            </a:r>
            <a:r>
              <a:rPr lang="en-US" sz="2400" dirty="0"/>
              <a:t>cellular telephone, as would support finding that police officers’ use of CSLI to track defendant was a search falling under purview of Fourth </a:t>
            </a:r>
            <a:r>
              <a:rPr lang="en-US" sz="2400" dirty="0" smtClean="0"/>
              <a:t>Amendment)</a:t>
            </a:r>
          </a:p>
          <a:p>
            <a:pPr lvl="1" algn="just"/>
            <a:endParaRPr lang="en-US" sz="2400" dirty="0"/>
          </a:p>
          <a:p>
            <a:pPr lvl="1" algn="just"/>
            <a:r>
              <a:rPr lang="en-US" sz="2400" dirty="0" smtClean="0"/>
              <a:t>This type of analysis could be applied in the employment context, particularly if an employer, for instance, was able to track an employee through the employee’s personal cell phone and GPS technology, and took action based on that, if a reasonable expectation of privacy exists.</a:t>
            </a:r>
          </a:p>
          <a:p>
            <a:pPr lvl="1" algn="just"/>
            <a:endParaRPr lang="en-US" sz="2400" dirty="0"/>
          </a:p>
          <a:p>
            <a:pPr marL="393192" lvl="1" indent="0" algn="just">
              <a:buNone/>
            </a:pPr>
            <a:endParaRPr lang="en-US" sz="2400" dirty="0" smtClean="0"/>
          </a:p>
          <a:p>
            <a:pPr lvl="2">
              <a:buNone/>
            </a:pPr>
            <a:endParaRPr lang="en-US" sz="2000" dirty="0" smtClean="0"/>
          </a:p>
          <a:p>
            <a:endParaRPr lang="en-US" sz="1200" dirty="0" smtClean="0"/>
          </a:p>
          <a:p>
            <a:pPr lvl="1"/>
            <a:endParaRPr lang="en-US" sz="2500" dirty="0" smtClean="0"/>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Public 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Tree>
    <p:extLst>
      <p:ext uri="{BB962C8B-B14F-4D97-AF65-F5344CB8AC3E}">
        <p14:creationId xmlns:p14="http://schemas.microsoft.com/office/powerpoint/2010/main" val="4245940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7360" y="160317"/>
            <a:ext cx="8229600" cy="1143000"/>
          </a:xfrm>
        </p:spPr>
        <p:txBody>
          <a:bodyPr/>
          <a:lstStyle/>
          <a:p>
            <a:pPr algn="ctr"/>
            <a:r>
              <a:rPr lang="en-US" dirty="0" smtClean="0"/>
              <a:t>Today’s Topics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
        <p:nvSpPr>
          <p:cNvPr id="6" name="Content Placeholder 1"/>
          <p:cNvSpPr txBox="1">
            <a:spLocks/>
          </p:cNvSpPr>
          <p:nvPr/>
        </p:nvSpPr>
        <p:spPr>
          <a:xfrm>
            <a:off x="152400" y="1066800"/>
            <a:ext cx="5943600" cy="5105400"/>
          </a:xfrm>
          <a:prstGeom prst="rect">
            <a:avLst/>
          </a:prstGeom>
        </p:spPr>
        <p:txBody>
          <a:bodyPr vert="horz">
            <a:normAutofit lnSpcReduction="10000"/>
          </a:bodyPr>
          <a:lstStyle/>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in Workplace Investigations;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Harassment/Retaliation/Discrimination;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Florida’s Public Employees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00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Relations Act;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First/Fourth Amendment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Protections;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the </a:t>
            </a:r>
            <a:r>
              <a:rPr kumimoji="0" lang="en-US" sz="20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ECPA</a:t>
            </a:r>
            <a:r>
              <a:rPr kumimoji="0" lang="en-US" sz="20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en-US" sz="2000" b="1" i="1"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SCA</a:t>
            </a:r>
            <a:r>
              <a:rPr kumimoji="0" lang="en-US" sz="20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u="none" strike="noStrike" kern="1200" cap="none" spc="0" normalizeH="0" baseline="0" noProof="0" dirty="0" smtClean="0">
                <a:ln>
                  <a:noFill/>
                </a:ln>
                <a:solidFill>
                  <a:schemeClr val="tx1"/>
                </a:solidFill>
                <a:effectLst/>
                <a:uLnTx/>
                <a:uFillTx/>
                <a:latin typeface="Arial" pitchFamily="34" charset="0"/>
                <a:cs typeface="Arial" pitchFamily="34" charset="0"/>
              </a:rPr>
              <a:t>Discovery and Social Media</a:t>
            </a:r>
            <a:r>
              <a:rPr lang="en-US" sz="2000" noProof="0" dirty="0" smtClean="0">
                <a:latin typeface="Arial" pitchFamily="34" charset="0"/>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0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p>
            <a:pPr marL="429768" indent="-256032">
              <a:spcBef>
                <a:spcPts val="400"/>
              </a:spcBef>
              <a:buClr>
                <a:schemeClr val="accent1"/>
              </a:buClr>
              <a:buSzPct val="68000"/>
              <a:buFont typeface="Wingdings 3"/>
              <a:buChar char=""/>
              <a:defRPr/>
            </a:pPr>
            <a:r>
              <a:rPr lang="en-US" sz="2000" dirty="0">
                <a:latin typeface="Arial" pitchFamily="34" charset="0"/>
                <a:cs typeface="Arial" pitchFamily="34" charset="0"/>
              </a:rPr>
              <a:t>Social Media in Ongoing Litigation.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923544" marR="0" lvl="2" indent="-228600" algn="l" defTabSz="914400" rtl="0" eaLnBrk="1" fontAlgn="auto" latinLnBrk="0" hangingPunct="1">
              <a:lnSpc>
                <a:spcPct val="100000"/>
              </a:lnSpc>
              <a:spcBef>
                <a:spcPts val="350"/>
              </a:spcBef>
              <a:spcAft>
                <a:spcPts val="0"/>
              </a:spcAft>
              <a:buClr>
                <a:schemeClr val="accent2"/>
              </a:buClr>
              <a:buSzPct val="100000"/>
              <a:buFont typeface="Wingdings 2"/>
              <a:buNone/>
              <a:tabLst/>
              <a:defRPr/>
            </a:pPr>
            <a:endParaRPr kumimoji="0" lang="en-US" sz="19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6" name="Picture 2" descr="C:\Users\jpatenaude\Desktop\Social Media Cartoons\SOCIAL MEDIA.jpg"/>
          <p:cNvPicPr>
            <a:picLocks noChangeAspect="1" noChangeArrowheads="1"/>
          </p:cNvPicPr>
          <p:nvPr/>
        </p:nvPicPr>
        <p:blipFill>
          <a:blip r:embed="rId2" cstate="print"/>
          <a:srcRect/>
          <a:stretch>
            <a:fillRect/>
          </a:stretch>
        </p:blipFill>
        <p:spPr bwMode="auto">
          <a:xfrm>
            <a:off x="5791199" y="1268248"/>
            <a:ext cx="3406135" cy="4672303"/>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77500" lnSpcReduction="20000"/>
          </a:bodyPr>
          <a:lstStyle/>
          <a:p>
            <a:r>
              <a:rPr lang="en-US" sz="2900" dirty="0" smtClean="0"/>
              <a:t>Other protections afforded to social media use: The Electronic Communications Privacy Act (“ECPA”).</a:t>
            </a:r>
          </a:p>
          <a:p>
            <a:endParaRPr lang="en-US" sz="2900" dirty="0" smtClean="0"/>
          </a:p>
          <a:p>
            <a:r>
              <a:rPr lang="en-US" sz="2900" dirty="0" smtClean="0"/>
              <a:t>Congress enacted the EPCA “to update and to clarify federal privacy protections and standards in light of dramatic changes in new computer and telecommunications technologies.”</a:t>
            </a:r>
          </a:p>
          <a:p>
            <a:endParaRPr lang="en-US" sz="2900" dirty="0" smtClean="0"/>
          </a:p>
          <a:p>
            <a:pPr lvl="1"/>
            <a:r>
              <a:rPr lang="en-US" sz="2500" dirty="0" smtClean="0"/>
              <a:t>More recently, the ECPA was updated to include the Stored Communications Act (“SCA”), 18 U.S.C. §§ 2701-2712, which prohibits the intentional access of stored communications without authorization. </a:t>
            </a:r>
          </a:p>
          <a:p>
            <a:endParaRPr lang="en-US" sz="2900" dirty="0" smtClean="0"/>
          </a:p>
          <a:p>
            <a:r>
              <a:rPr lang="en-US" sz="2900" dirty="0" smtClean="0"/>
              <a:t>Cases interpreting the application of these statutes in the context of social media are becoming more prevalent.</a:t>
            </a:r>
          </a:p>
          <a:p>
            <a:pPr>
              <a:buNone/>
            </a:pPr>
            <a:endParaRPr lang="en-US" sz="2900" dirty="0" smtClean="0"/>
          </a:p>
        </p:txBody>
      </p:sp>
      <p:sp>
        <p:nvSpPr>
          <p:cNvPr id="3" name="Title 2"/>
          <p:cNvSpPr>
            <a:spLocks noGrp="1"/>
          </p:cNvSpPr>
          <p:nvPr>
            <p:ph type="title"/>
          </p:nvPr>
        </p:nvSpPr>
        <p:spPr/>
        <p:txBody>
          <a:bodyPr>
            <a:normAutofit/>
          </a:bodyPr>
          <a:lstStyle/>
          <a:p>
            <a:r>
              <a:rPr lang="en-US" sz="3200" dirty="0" smtClean="0"/>
              <a:t>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a:bodyPr>
          <a:lstStyle/>
          <a:p>
            <a:r>
              <a:rPr lang="en-US" sz="2900" b="1" dirty="0" smtClean="0"/>
              <a:t>Case Illustration</a:t>
            </a:r>
            <a:r>
              <a:rPr lang="en-US" sz="2900" dirty="0" smtClean="0"/>
              <a:t>:</a:t>
            </a:r>
          </a:p>
          <a:p>
            <a:pPr lvl="1">
              <a:buNone/>
            </a:pPr>
            <a:endParaRPr lang="en-US" dirty="0" smtClean="0"/>
          </a:p>
          <a:p>
            <a:pPr lvl="1"/>
            <a:r>
              <a:rPr lang="en-US" u="sng" dirty="0" smtClean="0"/>
              <a:t>Rodriguez v. Widener University</a:t>
            </a:r>
            <a:r>
              <a:rPr lang="en-US" dirty="0" smtClean="0"/>
              <a:t>, No. 13-1336, 2013 WL 3009736 (E.D. PA June 17, 2013) (declining to dismiss a claim brought under the ECPA and SCA based on allegedly unlawful access to the plaintiff’s Facebook account despite university’s argument that the posts “were accessible to the general public and/or forwarded to [the defendants] by concerned students who had equal and permitted access to [the plaintiff’s] Facebook postings”).</a:t>
            </a:r>
          </a:p>
          <a:p>
            <a:pPr lvl="1"/>
            <a:endParaRPr lang="en-US" sz="1700" dirty="0" smtClean="0"/>
          </a:p>
          <a:p>
            <a:pPr>
              <a:buNone/>
            </a:pPr>
            <a:endParaRPr lang="en-US" sz="2400" dirty="0" smtClean="0"/>
          </a:p>
          <a:p>
            <a:endParaRPr lang="en-US" sz="2100" dirty="0" smtClean="0"/>
          </a:p>
          <a:p>
            <a:pPr lvl="1"/>
            <a:endParaRPr lang="en-US" sz="1700" dirty="0" smtClean="0"/>
          </a:p>
          <a:p>
            <a:pPr lvl="1"/>
            <a:endParaRPr lang="en-US" sz="1700" dirty="0" smtClean="0"/>
          </a:p>
          <a:p>
            <a:endParaRPr lang="en-US" sz="2900" dirty="0" smtClean="0"/>
          </a:p>
        </p:txBody>
      </p:sp>
      <p:sp>
        <p:nvSpPr>
          <p:cNvPr id="3" name="Title 2"/>
          <p:cNvSpPr>
            <a:spLocks noGrp="1"/>
          </p:cNvSpPr>
          <p:nvPr>
            <p:ph type="title"/>
          </p:nvPr>
        </p:nvSpPr>
        <p:spPr/>
        <p:txBody>
          <a:bodyPr>
            <a:normAutofit/>
          </a:bodyPr>
          <a:lstStyle/>
          <a:p>
            <a:r>
              <a:rPr lang="en-US" sz="3200" dirty="0" smtClean="0"/>
              <a:t>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92500" lnSpcReduction="20000"/>
          </a:bodyPr>
          <a:lstStyle/>
          <a:p>
            <a:r>
              <a:rPr lang="en-US" sz="2400" dirty="0" smtClean="0"/>
              <a:t>Accessing of personal email, especially </a:t>
            </a:r>
            <a:r>
              <a:rPr lang="en-US" sz="2400" b="1" dirty="0" smtClean="0"/>
              <a:t>after an employee has left</a:t>
            </a:r>
            <a:r>
              <a:rPr lang="en-US" sz="2400" dirty="0" smtClean="0"/>
              <a:t> the entity or agency also continues to be problematic:</a:t>
            </a:r>
          </a:p>
          <a:p>
            <a:pPr>
              <a:buNone/>
            </a:pPr>
            <a:endParaRPr lang="en-US" sz="2400" dirty="0" smtClean="0"/>
          </a:p>
          <a:p>
            <a:pPr lvl="1"/>
            <a:r>
              <a:rPr lang="en-US" u="sng" dirty="0" smtClean="0"/>
              <a:t>See</a:t>
            </a:r>
            <a:r>
              <a:rPr lang="en-US" dirty="0" smtClean="0"/>
              <a:t>, </a:t>
            </a:r>
            <a:r>
              <a:rPr lang="en-US" u="sng" dirty="0" smtClean="0"/>
              <a:t>e.g.</a:t>
            </a:r>
            <a:r>
              <a:rPr lang="en-US" dirty="0" smtClean="0"/>
              <a:t>, </a:t>
            </a:r>
            <a:r>
              <a:rPr lang="en-US" u="sng" dirty="0" err="1" smtClean="0"/>
              <a:t>Lazette</a:t>
            </a:r>
            <a:r>
              <a:rPr lang="en-US" u="sng" dirty="0" smtClean="0"/>
              <a:t> v. </a:t>
            </a:r>
            <a:r>
              <a:rPr lang="en-US" u="sng" dirty="0" err="1" smtClean="0"/>
              <a:t>Kulmatycki</a:t>
            </a:r>
            <a:r>
              <a:rPr lang="en-US" dirty="0" smtClean="0"/>
              <a:t>, 949 F. Supp. 2d 748 (N.D. Ohio 2013): </a:t>
            </a:r>
          </a:p>
          <a:p>
            <a:pPr lvl="2"/>
            <a:endParaRPr lang="en-US" dirty="0" smtClean="0"/>
          </a:p>
          <a:p>
            <a:pPr lvl="2"/>
            <a:r>
              <a:rPr lang="en-US" dirty="0" smtClean="0"/>
              <a:t>In </a:t>
            </a:r>
            <a:r>
              <a:rPr lang="en-US" u="sng" dirty="0" err="1" smtClean="0"/>
              <a:t>Lazette</a:t>
            </a:r>
            <a:r>
              <a:rPr lang="en-US" dirty="0" smtClean="0"/>
              <a:t>, the employee's former supervisor continued to access the plaintiff's personal email account for some 18 months (and viewing some 48,000 emails) after her departure, claiming he was “authorized” to do so both because the former employee had failed to properly delete the account from her phone before turning it in and because she failed to tell the employer not to access her personal emails during the 18 months following the end of her employment.  At the motion to dismiss stage, the court held that the </a:t>
            </a:r>
            <a:r>
              <a:rPr lang="en-US" dirty="0" err="1" smtClean="0"/>
              <a:t>SCA</a:t>
            </a:r>
            <a:r>
              <a:rPr lang="en-US" dirty="0" smtClean="0"/>
              <a:t> applied and declined to dismiss the claim.</a:t>
            </a:r>
          </a:p>
          <a:p>
            <a:pPr lvl="1"/>
            <a:endParaRPr lang="en-US" sz="1700" dirty="0" smtClean="0"/>
          </a:p>
          <a:p>
            <a:pPr>
              <a:buNone/>
            </a:pPr>
            <a:endParaRPr lang="en-US" sz="2400" dirty="0" smtClean="0"/>
          </a:p>
          <a:p>
            <a:endParaRPr lang="en-US" sz="2100" dirty="0" smtClean="0"/>
          </a:p>
          <a:p>
            <a:pPr lvl="1"/>
            <a:endParaRPr lang="en-US" sz="1700" dirty="0" smtClean="0"/>
          </a:p>
          <a:p>
            <a:pPr lvl="1"/>
            <a:endParaRPr lang="en-US" sz="1700" dirty="0" smtClean="0"/>
          </a:p>
          <a:p>
            <a:endParaRPr lang="en-US" sz="2900" dirty="0" smtClean="0"/>
          </a:p>
        </p:txBody>
      </p:sp>
      <p:sp>
        <p:nvSpPr>
          <p:cNvPr id="3" name="Title 2"/>
          <p:cNvSpPr>
            <a:spLocks noGrp="1"/>
          </p:cNvSpPr>
          <p:nvPr>
            <p:ph type="title"/>
          </p:nvPr>
        </p:nvSpPr>
        <p:spPr/>
        <p:txBody>
          <a:bodyPr>
            <a:normAutofit/>
          </a:bodyPr>
          <a:lstStyle/>
          <a:p>
            <a:r>
              <a:rPr lang="en-US" sz="3200" dirty="0" smtClean="0"/>
              <a:t>Employees’ Privacy Right in Social Media </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93073"/>
            <a:ext cx="5943600" cy="5105400"/>
          </a:xfrm>
        </p:spPr>
        <p:txBody>
          <a:bodyPr>
            <a:normAutofit lnSpcReduction="10000"/>
          </a:bodyPr>
          <a:lstStyle/>
          <a:p>
            <a:pPr marL="429768"/>
            <a:r>
              <a:rPr lang="en-US" sz="1800" dirty="0" smtClean="0">
                <a:latin typeface="Arial" pitchFamily="34" charset="0"/>
                <a:cs typeface="Arial" pitchFamily="34" charset="0"/>
              </a:rPr>
              <a:t>Social Media in Workplace Investigations;</a:t>
            </a:r>
          </a:p>
          <a:p>
            <a:pPr marL="429768"/>
            <a:endParaRPr lang="en-US" sz="1800" dirty="0" smtClean="0">
              <a:latin typeface="Arial" pitchFamily="34" charset="0"/>
              <a:cs typeface="Arial" pitchFamily="34" charset="0"/>
            </a:endParaRPr>
          </a:p>
          <a:p>
            <a:pPr marL="429768"/>
            <a:r>
              <a:rPr lang="en-US" sz="1800" dirty="0" smtClean="0">
                <a:latin typeface="Arial" pitchFamily="34" charset="0"/>
                <a:cs typeface="Arial" pitchFamily="34" charset="0"/>
              </a:rPr>
              <a:t>Social Media and Harassment/Retaliation/Discrimination;</a:t>
            </a:r>
          </a:p>
          <a:p>
            <a:pPr marL="429768"/>
            <a:endParaRPr lang="en-US" sz="1800" dirty="0" smtClean="0">
              <a:latin typeface="Arial" pitchFamily="34" charset="0"/>
              <a:cs typeface="Arial" pitchFamily="34" charset="0"/>
            </a:endParaRPr>
          </a:p>
          <a:p>
            <a:pPr marL="429768"/>
            <a:r>
              <a:rPr lang="en-US" sz="1800" dirty="0" smtClean="0">
                <a:latin typeface="Arial" pitchFamily="34" charset="0"/>
                <a:cs typeface="Arial" pitchFamily="34" charset="0"/>
              </a:rPr>
              <a:t>Social Media and Florida’s Public Employees </a:t>
            </a:r>
          </a:p>
          <a:p>
            <a:pPr marL="429768">
              <a:buNone/>
            </a:pPr>
            <a:r>
              <a:rPr lang="en-US" sz="1800" dirty="0" smtClean="0">
                <a:latin typeface="Arial" pitchFamily="34" charset="0"/>
                <a:cs typeface="Arial" pitchFamily="34" charset="0"/>
              </a:rPr>
              <a:t>	Relations Act;</a:t>
            </a:r>
          </a:p>
          <a:p>
            <a:pPr marL="429768"/>
            <a:endParaRPr lang="en-US" sz="1800" dirty="0" smtClean="0">
              <a:latin typeface="Arial" pitchFamily="34" charset="0"/>
              <a:cs typeface="Arial" pitchFamily="34" charset="0"/>
            </a:endParaRPr>
          </a:p>
          <a:p>
            <a:pPr marL="429768"/>
            <a:r>
              <a:rPr lang="en-US" sz="1800" dirty="0" smtClean="0">
                <a:latin typeface="Arial" pitchFamily="34" charset="0"/>
                <a:cs typeface="Arial" pitchFamily="34" charset="0"/>
              </a:rPr>
              <a:t>Social Media and First/Fourth Amendment </a:t>
            </a:r>
          </a:p>
          <a:p>
            <a:pPr marL="429768">
              <a:buNone/>
            </a:pPr>
            <a:r>
              <a:rPr lang="en-US" sz="1800" dirty="0" smtClean="0">
                <a:latin typeface="Arial" pitchFamily="34" charset="0"/>
                <a:cs typeface="Arial" pitchFamily="34" charset="0"/>
              </a:rPr>
              <a:t>	Protections;</a:t>
            </a:r>
          </a:p>
          <a:p>
            <a:pPr marL="429768"/>
            <a:endParaRPr lang="en-US" sz="1800" dirty="0" smtClean="0">
              <a:latin typeface="Arial" pitchFamily="34" charset="0"/>
              <a:cs typeface="Arial" pitchFamily="34" charset="0"/>
            </a:endParaRPr>
          </a:p>
          <a:p>
            <a:pPr marL="429768"/>
            <a:r>
              <a:rPr lang="en-US" sz="1800" dirty="0" smtClean="0">
                <a:latin typeface="Arial" pitchFamily="34" charset="0"/>
                <a:cs typeface="Arial" pitchFamily="34" charset="0"/>
              </a:rPr>
              <a:t>Social Media and the ECPA/SCA;</a:t>
            </a:r>
          </a:p>
          <a:p>
            <a:pPr marL="429768"/>
            <a:endParaRPr lang="en-US" sz="1800" dirty="0" smtClean="0">
              <a:latin typeface="Arial" pitchFamily="34" charset="0"/>
              <a:cs typeface="Arial" pitchFamily="34" charset="0"/>
            </a:endParaRPr>
          </a:p>
          <a:p>
            <a:pPr marL="429768"/>
            <a:r>
              <a:rPr lang="en-US" sz="1800" dirty="0" smtClean="0">
                <a:latin typeface="Arial" pitchFamily="34" charset="0"/>
                <a:cs typeface="Arial" pitchFamily="34" charset="0"/>
              </a:rPr>
              <a:t>Discovery and Social Media;</a:t>
            </a:r>
          </a:p>
          <a:p>
            <a:pPr marL="429768"/>
            <a:endParaRPr lang="en-US" sz="1800" dirty="0" smtClean="0">
              <a:latin typeface="Arial" pitchFamily="34" charset="0"/>
              <a:cs typeface="Arial" pitchFamily="34" charset="0"/>
            </a:endParaRPr>
          </a:p>
          <a:p>
            <a:pPr marL="429768"/>
            <a:r>
              <a:rPr lang="en-US" sz="1800" dirty="0" smtClean="0">
                <a:latin typeface="Arial" pitchFamily="34" charset="0"/>
                <a:cs typeface="Arial" pitchFamily="34" charset="0"/>
              </a:rPr>
              <a:t>Social Media in Ongoing Litigation.</a:t>
            </a:r>
          </a:p>
          <a:p>
            <a:pPr marL="429768"/>
            <a:endParaRPr lang="en-US" sz="2000" dirty="0" smtClean="0"/>
          </a:p>
          <a:p>
            <a:pPr marL="685800" lvl="1"/>
            <a:endParaRPr lang="en-US" sz="1900" dirty="0" smtClean="0"/>
          </a:p>
          <a:p>
            <a:pPr marL="923544" lvl="2">
              <a:buNone/>
            </a:pPr>
            <a:endParaRPr lang="en-US" sz="1900" dirty="0"/>
          </a:p>
        </p:txBody>
      </p:sp>
      <p:sp>
        <p:nvSpPr>
          <p:cNvPr id="3" name="Title 2"/>
          <p:cNvSpPr>
            <a:spLocks noGrp="1"/>
          </p:cNvSpPr>
          <p:nvPr>
            <p:ph type="title"/>
          </p:nvPr>
        </p:nvSpPr>
        <p:spPr/>
        <p:txBody>
          <a:bodyPr/>
          <a:lstStyle/>
          <a:p>
            <a:pPr algn="ctr"/>
            <a:r>
              <a:rPr lang="en-US" dirty="0" smtClean="0"/>
              <a:t>Today’s Topics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6" name="Picture 2" descr="C:\Users\jpatenaude\Desktop\Social Media Cartoons\Social Media 6.jpg"/>
          <p:cNvPicPr>
            <a:picLocks noChangeAspect="1" noChangeArrowheads="1"/>
          </p:cNvPicPr>
          <p:nvPr/>
        </p:nvPicPr>
        <p:blipFill>
          <a:blip r:embed="rId2" cstate="print"/>
          <a:srcRect/>
          <a:stretch>
            <a:fillRect/>
          </a:stretch>
        </p:blipFill>
        <p:spPr bwMode="auto">
          <a:xfrm>
            <a:off x="5257800" y="1371600"/>
            <a:ext cx="3352800" cy="474834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7672" y="38100"/>
            <a:ext cx="8229600" cy="1143000"/>
          </a:xfrm>
        </p:spPr>
        <p:txBody>
          <a:bodyPr/>
          <a:lstStyle/>
          <a:p>
            <a:pPr algn="ctr"/>
            <a:r>
              <a:rPr lang="en-US" dirty="0" smtClean="0"/>
              <a:t>Today’s Topics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
        <p:nvSpPr>
          <p:cNvPr id="6" name="Content Placeholder 1"/>
          <p:cNvSpPr txBox="1">
            <a:spLocks/>
          </p:cNvSpPr>
          <p:nvPr/>
        </p:nvSpPr>
        <p:spPr>
          <a:xfrm>
            <a:off x="76200" y="1028700"/>
            <a:ext cx="5943600" cy="5105400"/>
          </a:xfrm>
          <a:prstGeom prst="rect">
            <a:avLst/>
          </a:prstGeom>
        </p:spPr>
        <p:txBody>
          <a:bodyPr vert="horz">
            <a:normAutofit/>
          </a:bodyPr>
          <a:lstStyle/>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in Workplace Investigations;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Harassment/Retaliation/Discrimination;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Florida’s Public Employees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Relations Act;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First/Fourth Amendment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Protections;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the </a:t>
            </a:r>
            <a:r>
              <a:rPr kumimoji="0" lang="en-US"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ECPA</a:t>
            </a: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en-US"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SCA</a:t>
            </a:r>
            <a:r>
              <a:rPr kumimoji="0" lang="en-US"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b="1" i="1" u="none" strike="noStrike" kern="1200" cap="none" spc="0" normalizeH="0" baseline="0" noProof="0" dirty="0" smtClean="0">
                <a:ln>
                  <a:noFill/>
                </a:ln>
                <a:solidFill>
                  <a:schemeClr val="tx1"/>
                </a:solidFill>
                <a:effectLst/>
                <a:uLnTx/>
                <a:uFillTx/>
                <a:latin typeface="Arial" pitchFamily="34" charset="0"/>
                <a:cs typeface="Arial" pitchFamily="34" charset="0"/>
              </a:rPr>
              <a:t>Discovery and Social Media</a:t>
            </a:r>
            <a:r>
              <a:rPr lang="en-US" b="1" i="1" noProof="0" dirty="0" smtClean="0">
                <a:latin typeface="Arial" pitchFamily="34" charset="0"/>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000" b="1" i="1" u="none" strike="noStrike" kern="1200" cap="none" spc="0" normalizeH="0" baseline="0" dirty="0">
              <a:ln>
                <a:noFill/>
              </a:ln>
              <a:solidFill>
                <a:schemeClr val="tx1"/>
              </a:solidFill>
              <a:effectLst/>
              <a:uLnTx/>
              <a:uFillTx/>
              <a:latin typeface="Arial" pitchFamily="34" charset="0"/>
              <a:ea typeface="+mn-ea"/>
              <a:cs typeface="Arial" pitchFamily="34" charset="0"/>
            </a:endParaRPr>
          </a:p>
          <a:p>
            <a:pPr marL="429768" indent="-256032">
              <a:spcBef>
                <a:spcPts val="400"/>
              </a:spcBef>
              <a:buClr>
                <a:schemeClr val="accent1"/>
              </a:buClr>
              <a:buSzPct val="68000"/>
              <a:buFont typeface="Wingdings 3"/>
              <a:buChar char=""/>
              <a:defRPr/>
            </a:pPr>
            <a:r>
              <a:rPr lang="en-US" sz="2000" dirty="0">
                <a:latin typeface="Arial" pitchFamily="34" charset="0"/>
                <a:cs typeface="Arial" pitchFamily="34" charset="0"/>
              </a:rPr>
              <a:t>Social Media in Ongoing Litigation.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923544" marR="0" lvl="2" indent="-228600" algn="l" defTabSz="914400" rtl="0" eaLnBrk="1" fontAlgn="auto" latinLnBrk="0" hangingPunct="1">
              <a:lnSpc>
                <a:spcPct val="100000"/>
              </a:lnSpc>
              <a:spcBef>
                <a:spcPts val="350"/>
              </a:spcBef>
              <a:spcAft>
                <a:spcPts val="0"/>
              </a:spcAft>
              <a:buClr>
                <a:schemeClr val="accent2"/>
              </a:buClr>
              <a:buSzPct val="100000"/>
              <a:buFont typeface="Wingdings 2"/>
              <a:buNone/>
              <a:tabLst/>
              <a:defRPr/>
            </a:pPr>
            <a:endParaRPr kumimoji="0" lang="en-US" sz="1900" b="0" i="0" u="none" strike="noStrike" kern="1200" cap="none" spc="0" normalizeH="0" baseline="0" noProof="0" dirty="0">
              <a:ln>
                <a:noFill/>
              </a:ln>
              <a:solidFill>
                <a:schemeClr val="tx1"/>
              </a:solidFill>
              <a:effectLst/>
              <a:uLnTx/>
              <a:uFillTx/>
              <a:latin typeface="+mn-lt"/>
              <a:ea typeface="+mn-ea"/>
              <a:cs typeface="+mn-cs"/>
            </a:endParaRPr>
          </a:p>
        </p:txBody>
      </p:sp>
      <p:pic>
        <p:nvPicPr>
          <p:cNvPr id="7171" name="Picture 3" descr="C:\Users\jpatenaude\Desktop\Social Media Cartoons\Social Media 4.jpg"/>
          <p:cNvPicPr>
            <a:picLocks noChangeAspect="1" noChangeArrowheads="1"/>
          </p:cNvPicPr>
          <p:nvPr/>
        </p:nvPicPr>
        <p:blipFill>
          <a:blip r:embed="rId2" cstate="print"/>
          <a:srcRect/>
          <a:stretch>
            <a:fillRect/>
          </a:stretch>
        </p:blipFill>
        <p:spPr bwMode="auto">
          <a:xfrm>
            <a:off x="5181600" y="1066800"/>
            <a:ext cx="3962400" cy="50292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a:bodyPr>
          <a:lstStyle/>
          <a:p>
            <a:r>
              <a:rPr lang="en-US" sz="2400" dirty="0" smtClean="0"/>
              <a:t>Discoverability of social media</a:t>
            </a:r>
          </a:p>
          <a:p>
            <a:endParaRPr lang="en-US" sz="2000" dirty="0" smtClean="0"/>
          </a:p>
          <a:p>
            <a:r>
              <a:rPr lang="en-US" sz="2400" dirty="0" smtClean="0"/>
              <a:t>Social media presents a potential treasure trove of relevant evidence, but attempts at discovering the same often lead to discovery disputes.</a:t>
            </a:r>
          </a:p>
          <a:p>
            <a:endParaRPr lang="en-US" sz="1400" dirty="0" smtClean="0"/>
          </a:p>
          <a:p>
            <a:pPr lvl="1"/>
            <a:r>
              <a:rPr lang="en-US" sz="2000" dirty="0" smtClean="0"/>
              <a:t>Disputes generally fall into one of several categories:</a:t>
            </a:r>
          </a:p>
          <a:p>
            <a:pPr lvl="1"/>
            <a:endParaRPr lang="en-US" sz="2000" dirty="0" smtClean="0"/>
          </a:p>
          <a:p>
            <a:pPr lvl="2"/>
            <a:r>
              <a:rPr lang="en-US" sz="1800" dirty="0" smtClean="0"/>
              <a:t>Litigation over entitlement;</a:t>
            </a:r>
          </a:p>
          <a:p>
            <a:pPr lvl="2"/>
            <a:endParaRPr lang="en-US" sz="1800" dirty="0" smtClean="0"/>
          </a:p>
          <a:p>
            <a:pPr lvl="2"/>
            <a:r>
              <a:rPr lang="en-US" sz="1800" dirty="0" smtClean="0"/>
              <a:t>Litigation over who produces it (and how); and/or </a:t>
            </a:r>
          </a:p>
          <a:p>
            <a:pPr lvl="2"/>
            <a:endParaRPr lang="en-US" sz="1800" dirty="0" smtClean="0"/>
          </a:p>
          <a:p>
            <a:pPr lvl="2"/>
            <a:r>
              <a:rPr lang="en-US" sz="1800" dirty="0" smtClean="0"/>
              <a:t>Litigation over collateral issues surrounding discovery. </a:t>
            </a:r>
          </a:p>
          <a:p>
            <a:endParaRPr lang="en-US" sz="2100" dirty="0" smtClean="0"/>
          </a:p>
          <a:p>
            <a:pPr lvl="1"/>
            <a:endParaRPr lang="en-US" sz="1700" dirty="0" smtClean="0"/>
          </a:p>
          <a:p>
            <a:pPr lvl="1"/>
            <a:endParaRPr lang="en-US" sz="1700" dirty="0" smtClean="0"/>
          </a:p>
          <a:p>
            <a:endParaRPr lang="en-US" sz="2900" dirty="0" smtClean="0"/>
          </a:p>
        </p:txBody>
      </p:sp>
      <p:sp>
        <p:nvSpPr>
          <p:cNvPr id="3" name="Title 2"/>
          <p:cNvSpPr>
            <a:spLocks noGrp="1"/>
          </p:cNvSpPr>
          <p:nvPr>
            <p:ph type="title"/>
          </p:nvPr>
        </p:nvSpPr>
        <p:spPr/>
        <p:txBody>
          <a:bodyPr>
            <a:normAutofit/>
          </a:bodyPr>
          <a:lstStyle/>
          <a:p>
            <a:r>
              <a:rPr lang="en-US" sz="3200" dirty="0" smtClean="0"/>
              <a:t>Discovery and Social Media</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81614"/>
            <a:ext cx="8305800" cy="4767072"/>
          </a:xfrm>
        </p:spPr>
        <p:txBody>
          <a:bodyPr>
            <a:normAutofit fontScale="85000" lnSpcReduction="10000"/>
          </a:bodyPr>
          <a:lstStyle/>
          <a:p>
            <a:r>
              <a:rPr lang="en-US" sz="2400" dirty="0" smtClean="0"/>
              <a:t>Social media material is generally discoverable if necessary thresholds are met (i.e., the material is relevant to a claim or defense and discovery of the same is not limited for reasons of oppression, embarrassment and the like).</a:t>
            </a:r>
          </a:p>
          <a:p>
            <a:endParaRPr lang="en-US" sz="2400" dirty="0" smtClean="0"/>
          </a:p>
          <a:p>
            <a:r>
              <a:rPr lang="en-US" sz="2400" dirty="0" smtClean="0"/>
              <a:t>Case Illustrations:</a:t>
            </a:r>
          </a:p>
          <a:p>
            <a:pPr lvl="1"/>
            <a:endParaRPr lang="en-US" sz="1800" u="sng" dirty="0" smtClean="0"/>
          </a:p>
          <a:p>
            <a:pPr lvl="1"/>
            <a:r>
              <a:rPr lang="en-US" sz="1800" u="sng" dirty="0" smtClean="0"/>
              <a:t>EEOC v. The Original Honeybaked Ham Company of Georgia, Inc</a:t>
            </a:r>
            <a:r>
              <a:rPr lang="en-US" sz="1800" dirty="0" smtClean="0"/>
              <a:t>.,</a:t>
            </a:r>
            <a:r>
              <a:rPr lang="en-US" sz="1800" i="1" dirty="0" smtClean="0"/>
              <a:t> </a:t>
            </a:r>
            <a:r>
              <a:rPr lang="en-US" sz="1800" dirty="0" smtClean="0"/>
              <a:t>No. 11-cv-02560, 2012 WL 5430974, *2-3 (D. Col. Nov. 7, 2012) (establishing a special master process to facilitate the production and inspection of Facebook material); </a:t>
            </a:r>
          </a:p>
          <a:p>
            <a:pPr lvl="1"/>
            <a:endParaRPr lang="en-US" sz="1800" u="sng" dirty="0" smtClean="0"/>
          </a:p>
          <a:p>
            <a:pPr lvl="1"/>
            <a:r>
              <a:rPr lang="en-US" sz="1800" u="sng" dirty="0" smtClean="0"/>
              <a:t>Glazer v. Fireman’s Fund Ins. Co.</a:t>
            </a:r>
            <a:r>
              <a:rPr lang="en-US" sz="1800" dirty="0" smtClean="0"/>
              <a:t>, No. 11Civ.4374, 2012 WL 1197167 (S.D.N.Y. Apr. 5, 2012) (ordering production of social media material); </a:t>
            </a:r>
          </a:p>
          <a:p>
            <a:pPr lvl="1"/>
            <a:endParaRPr lang="en-US" sz="1800" u="sng" dirty="0" smtClean="0"/>
          </a:p>
          <a:p>
            <a:pPr lvl="1"/>
            <a:r>
              <a:rPr lang="en-US" sz="1800" u="sng" dirty="0" smtClean="0"/>
              <a:t>E.E.O.C. v. Simply Storage Management, LLC</a:t>
            </a:r>
            <a:r>
              <a:rPr lang="en-US" sz="1800" dirty="0" smtClean="0"/>
              <a:t>, 270 F.R.D. 430 (S.D. Ind. 2010) (holding that postings on social networking sites were discoverable regarding emotional or mental state or other references to sexual harassment or emotional distress claims).</a:t>
            </a:r>
            <a:endParaRPr lang="en-US" sz="1700" dirty="0" smtClean="0"/>
          </a:p>
          <a:p>
            <a:pPr lvl="1"/>
            <a:endParaRPr lang="en-US" sz="1700" dirty="0" smtClean="0"/>
          </a:p>
          <a:p>
            <a:pPr lvl="1"/>
            <a:endParaRPr lang="en-US" sz="1700" dirty="0" smtClean="0"/>
          </a:p>
          <a:p>
            <a:endParaRPr lang="en-US" sz="2900" dirty="0" smtClean="0"/>
          </a:p>
        </p:txBody>
      </p:sp>
      <p:sp>
        <p:nvSpPr>
          <p:cNvPr id="3" name="Title 2"/>
          <p:cNvSpPr>
            <a:spLocks noGrp="1"/>
          </p:cNvSpPr>
          <p:nvPr>
            <p:ph type="title"/>
          </p:nvPr>
        </p:nvSpPr>
        <p:spPr/>
        <p:txBody>
          <a:bodyPr>
            <a:normAutofit/>
          </a:bodyPr>
          <a:lstStyle/>
          <a:p>
            <a:r>
              <a:rPr lang="en-US" sz="3200" dirty="0" smtClean="0"/>
              <a:t>Discovery and Social Media</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95400"/>
            <a:ext cx="8305800" cy="4767072"/>
          </a:xfrm>
        </p:spPr>
        <p:txBody>
          <a:bodyPr>
            <a:normAutofit fontScale="77500" lnSpcReduction="20000"/>
          </a:bodyPr>
          <a:lstStyle/>
          <a:p>
            <a:r>
              <a:rPr lang="en-US" sz="2000" dirty="0" smtClean="0"/>
              <a:t>Courts are becoming more attuned to the nuances of social media accounts (including the volume of information they contain), and are requiring that requesting parties hone their requests based on relevance.  </a:t>
            </a:r>
          </a:p>
          <a:p>
            <a:endParaRPr lang="en-US" sz="1300" u="sng" dirty="0" smtClean="0"/>
          </a:p>
          <a:p>
            <a:r>
              <a:rPr lang="en-US" sz="2000" dirty="0" smtClean="0"/>
              <a:t>For example:</a:t>
            </a:r>
          </a:p>
          <a:p>
            <a:pPr lvl="1"/>
            <a:endParaRPr lang="en-US" sz="1900" u="sng" dirty="0" smtClean="0"/>
          </a:p>
          <a:p>
            <a:pPr lvl="1"/>
            <a:r>
              <a:rPr lang="en-US" sz="1900" u="sng" dirty="0" smtClean="0"/>
              <a:t>Palma v. Metro PCS Wireless, Inc.</a:t>
            </a:r>
            <a:r>
              <a:rPr lang="en-US" sz="1900" dirty="0" smtClean="0"/>
              <a:t>, 18 F.Supp.3d 1346, 1347 (M.D. Fla. 2014) (noting that social media content is neither privileged nor protected by any right of privacy, but that this principle does not give defendants the right to serve overbroad discovery requests designed to rummage at will through information a plaintiff has limited from public view); </a:t>
            </a:r>
          </a:p>
          <a:p>
            <a:pPr lvl="1"/>
            <a:endParaRPr lang="en-US" sz="1900" u="sng" dirty="0" smtClean="0"/>
          </a:p>
          <a:p>
            <a:pPr lvl="1"/>
            <a:r>
              <a:rPr lang="en-US" sz="1900" u="sng" dirty="0" smtClean="0"/>
              <a:t>Giacchetto v. Patchogue-Medford Union Free School Dist</a:t>
            </a:r>
            <a:r>
              <a:rPr lang="en-US" sz="1900" dirty="0" smtClean="0"/>
              <a:t>., 293 F.R.D. 112 (E.D. N.Y. 2013) (limiting discovery to</a:t>
            </a:r>
            <a:r>
              <a:rPr lang="en-US" sz="1900" b="1" dirty="0" smtClean="0"/>
              <a:t> </a:t>
            </a:r>
            <a:r>
              <a:rPr lang="en-US" sz="1900" dirty="0" smtClean="0"/>
              <a:t>postings that specifically referenced the plaintiff’s claimed emotional distress, treatment she received, or alternative potential stressors as well as accounts of the events alleged in her amended </a:t>
            </a:r>
            <a:r>
              <a:rPr lang="en-US" sz="1700" dirty="0" smtClean="0"/>
              <a:t>complaint on social networking sites, whether contradictory or otherwise).</a:t>
            </a:r>
          </a:p>
          <a:p>
            <a:pPr lvl="1"/>
            <a:endParaRPr lang="en-US" sz="1700" dirty="0"/>
          </a:p>
          <a:p>
            <a:r>
              <a:rPr lang="en-US" sz="2100" dirty="0" smtClean="0"/>
              <a:t>Also, </a:t>
            </a:r>
            <a:r>
              <a:rPr lang="en-US" sz="2100" dirty="0"/>
              <a:t>Federal Rule of Civil Procedure 26(b)(1</a:t>
            </a:r>
            <a:r>
              <a:rPr lang="en-US" sz="2100" dirty="0" smtClean="0"/>
              <a:t>)’s new proportionality rule, which </a:t>
            </a:r>
            <a:r>
              <a:rPr lang="en-US" sz="2100" dirty="0"/>
              <a:t>imposes a responsibility on litigants to tailor their discovery requests to account for the significance of the information requested, and the cost of gathering responsive </a:t>
            </a:r>
            <a:r>
              <a:rPr lang="en-US" sz="2100" dirty="0" smtClean="0"/>
              <a:t>information.</a:t>
            </a:r>
          </a:p>
          <a:p>
            <a:pPr lvl="1"/>
            <a:endParaRPr lang="en-US" sz="1700" dirty="0"/>
          </a:p>
          <a:p>
            <a:pPr lvl="1"/>
            <a:endParaRPr lang="en-US" sz="1700" dirty="0" smtClean="0"/>
          </a:p>
          <a:p>
            <a:pPr lvl="1"/>
            <a:endParaRPr lang="en-US" sz="1700" dirty="0" smtClean="0"/>
          </a:p>
          <a:p>
            <a:pPr lvl="1"/>
            <a:endParaRPr lang="en-US" sz="1700" dirty="0" smtClean="0"/>
          </a:p>
          <a:p>
            <a:endParaRPr lang="en-US" sz="2900" dirty="0" smtClean="0"/>
          </a:p>
        </p:txBody>
      </p:sp>
      <p:sp>
        <p:nvSpPr>
          <p:cNvPr id="3" name="Title 2"/>
          <p:cNvSpPr>
            <a:spLocks noGrp="1"/>
          </p:cNvSpPr>
          <p:nvPr>
            <p:ph type="title"/>
          </p:nvPr>
        </p:nvSpPr>
        <p:spPr/>
        <p:txBody>
          <a:bodyPr>
            <a:normAutofit/>
          </a:bodyPr>
          <a:lstStyle/>
          <a:p>
            <a:r>
              <a:rPr lang="en-US" sz="3200" dirty="0" smtClean="0"/>
              <a:t>Discovery and Social Media</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82000" cy="4953000"/>
          </a:xfrm>
        </p:spPr>
        <p:txBody>
          <a:bodyPr>
            <a:normAutofit/>
          </a:bodyPr>
          <a:lstStyle/>
          <a:p>
            <a:r>
              <a:rPr lang="en-US" sz="2400" dirty="0" smtClean="0"/>
              <a:t>In some cases, the Stored Communications Act has served to block attempts to obtain access to social media via the provider.  For example:</a:t>
            </a:r>
          </a:p>
          <a:p>
            <a:endParaRPr lang="en-US" sz="900" dirty="0" smtClean="0"/>
          </a:p>
          <a:p>
            <a:pPr lvl="1"/>
            <a:r>
              <a:rPr lang="en-US" sz="1800" u="sng" dirty="0" smtClean="0"/>
              <a:t>Crispin v. Christian Audigier, Inc.</a:t>
            </a:r>
            <a:r>
              <a:rPr lang="en-US" sz="1800" dirty="0" smtClean="0"/>
              <a:t>, 717 F. Supp. 2d 965 (C.D. Cal. 2010) (quashing subpoenas served on Facebook and MySpace and ruling that webmail and private messaging services provided on social networking and website hosting websites were not subject to subpoena under the Stored Communications Act).</a:t>
            </a:r>
          </a:p>
          <a:p>
            <a:pPr lvl="1"/>
            <a:endParaRPr lang="en-US" sz="1600" dirty="0" smtClean="0"/>
          </a:p>
          <a:p>
            <a:r>
              <a:rPr lang="en-US" sz="2000" dirty="0" smtClean="0"/>
              <a:t>Facebook itself, on its website, states its legal position that it is not subject to civil subpoenas because it is precluded from disclosing user content under the SCA, but it now has a feature allowing users to download their information themselves. </a:t>
            </a:r>
          </a:p>
          <a:p>
            <a:endParaRPr lang="en-US" sz="2900" dirty="0" smtClean="0"/>
          </a:p>
        </p:txBody>
      </p:sp>
      <p:sp>
        <p:nvSpPr>
          <p:cNvPr id="3" name="Title 2"/>
          <p:cNvSpPr>
            <a:spLocks noGrp="1"/>
          </p:cNvSpPr>
          <p:nvPr>
            <p:ph type="title"/>
          </p:nvPr>
        </p:nvSpPr>
        <p:spPr/>
        <p:txBody>
          <a:bodyPr>
            <a:normAutofit/>
          </a:bodyPr>
          <a:lstStyle/>
          <a:p>
            <a:r>
              <a:rPr lang="en-US" sz="3200" dirty="0" smtClean="0"/>
              <a:t>Discovery and Social Media</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05800" cy="4767072"/>
          </a:xfrm>
        </p:spPr>
        <p:txBody>
          <a:bodyPr>
            <a:normAutofit/>
          </a:bodyPr>
          <a:lstStyle/>
          <a:p>
            <a:r>
              <a:rPr lang="en-US" sz="1800" dirty="0" smtClean="0"/>
              <a:t>Two fairly recent Florida appellate courts have addressed the permissibility of social media discovery:</a:t>
            </a:r>
          </a:p>
          <a:p>
            <a:endParaRPr lang="en-US" sz="1800" dirty="0" smtClean="0"/>
          </a:p>
          <a:p>
            <a:r>
              <a:rPr lang="en-US" sz="2300" dirty="0" smtClean="0"/>
              <a:t> </a:t>
            </a:r>
            <a:r>
              <a:rPr lang="en-US" sz="2300" u="sng" dirty="0" smtClean="0"/>
              <a:t>Root v. Balfour Beatty Const. LLC</a:t>
            </a:r>
            <a:r>
              <a:rPr lang="en-US" sz="2300" dirty="0" smtClean="0"/>
              <a:t>, 132 So. 3d 867 (Fla. 2d DCA 2014): </a:t>
            </a:r>
          </a:p>
          <a:p>
            <a:endParaRPr lang="en-US" sz="2300" dirty="0" smtClean="0"/>
          </a:p>
          <a:p>
            <a:pPr lvl="1"/>
            <a:r>
              <a:rPr lang="en-US" sz="1800" dirty="0" smtClean="0"/>
              <a:t>A mother brought a claim for negligence on behalf of her son who was injured when a vehicle operated by the son’s seventeen year old aunt was hit by another vehicle.  </a:t>
            </a:r>
          </a:p>
          <a:p>
            <a:pPr lvl="1"/>
            <a:endParaRPr lang="en-US" sz="1800" dirty="0" smtClean="0"/>
          </a:p>
          <a:p>
            <a:pPr lvl="1"/>
            <a:r>
              <a:rPr lang="en-US" sz="1800" dirty="0" smtClean="0"/>
              <a:t>The defendants raised numerous affirmative defenses, including negligent entrustment.  </a:t>
            </a:r>
          </a:p>
          <a:p>
            <a:pPr lvl="1"/>
            <a:endParaRPr lang="en-US" sz="1500" dirty="0" smtClean="0"/>
          </a:p>
          <a:p>
            <a:endParaRPr lang="en-US" sz="1800" u="sng" dirty="0" smtClean="0"/>
          </a:p>
          <a:p>
            <a:endParaRPr lang="en-US" sz="2900" dirty="0" smtClean="0"/>
          </a:p>
        </p:txBody>
      </p:sp>
      <p:sp>
        <p:nvSpPr>
          <p:cNvPr id="3" name="Title 2"/>
          <p:cNvSpPr>
            <a:spLocks noGrp="1"/>
          </p:cNvSpPr>
          <p:nvPr>
            <p:ph type="title"/>
          </p:nvPr>
        </p:nvSpPr>
        <p:spPr/>
        <p:txBody>
          <a:bodyPr>
            <a:normAutofit/>
          </a:bodyPr>
          <a:lstStyle/>
          <a:p>
            <a:r>
              <a:rPr lang="en-US" sz="3200" dirty="0" smtClean="0"/>
              <a:t>Discovery and Social Media</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05800" cy="4767072"/>
          </a:xfrm>
        </p:spPr>
        <p:txBody>
          <a:bodyPr>
            <a:normAutofit fontScale="92500" lnSpcReduction="10000"/>
          </a:bodyPr>
          <a:lstStyle/>
          <a:p>
            <a:endParaRPr lang="en-US" sz="1900" dirty="0" smtClean="0"/>
          </a:p>
          <a:p>
            <a:pPr lvl="1"/>
            <a:r>
              <a:rPr lang="en-US" sz="1900" dirty="0" smtClean="0"/>
              <a:t>Throughout </a:t>
            </a:r>
            <a:r>
              <a:rPr lang="en-US" sz="1900" dirty="0"/>
              <a:t>discovery, the trial court entered an order compelling the plaintiff to produce postings from her Facebook accounts before or after the accident regarding psychological care obtained by the plaintiff; postings, statuses, photos, likes, or videos relating to the plaintiff’s relationship with her son and other children, relationships with other family members, boyfriends, husbands and/or significant others; mental health, stress complaints, alcohol use or other substance use; and postings relating to any lawsuit filed after the accident.  </a:t>
            </a:r>
          </a:p>
          <a:p>
            <a:pPr lvl="1"/>
            <a:endParaRPr lang="en-US" sz="1900" dirty="0" smtClean="0"/>
          </a:p>
          <a:p>
            <a:pPr lvl="1"/>
            <a:r>
              <a:rPr lang="en-US" sz="1900" dirty="0" smtClean="0"/>
              <a:t>On </a:t>
            </a:r>
            <a:r>
              <a:rPr lang="en-US" sz="1900" dirty="0"/>
              <a:t>appeal, the plaintiff challenged the requests as overbroad and seeking personal information unrelated to the plaintiff’s claim for loss of consortium or defendants’ defenses.  </a:t>
            </a:r>
          </a:p>
          <a:p>
            <a:pPr lvl="1"/>
            <a:endParaRPr lang="en-US" sz="1900" dirty="0"/>
          </a:p>
          <a:p>
            <a:pPr lvl="1"/>
            <a:r>
              <a:rPr lang="en-US" sz="1900" dirty="0"/>
              <a:t>The appellate court agreed with the plaintiff and quashed the trial court order.  </a:t>
            </a:r>
          </a:p>
          <a:p>
            <a:endParaRPr lang="en-US" sz="1800" u="sng" dirty="0" smtClean="0"/>
          </a:p>
          <a:p>
            <a:endParaRPr lang="en-US" sz="2900" dirty="0" smtClean="0"/>
          </a:p>
        </p:txBody>
      </p:sp>
      <p:sp>
        <p:nvSpPr>
          <p:cNvPr id="3" name="Title 2"/>
          <p:cNvSpPr>
            <a:spLocks noGrp="1"/>
          </p:cNvSpPr>
          <p:nvPr>
            <p:ph type="title"/>
          </p:nvPr>
        </p:nvSpPr>
        <p:spPr/>
        <p:txBody>
          <a:bodyPr>
            <a:normAutofit/>
          </a:bodyPr>
          <a:lstStyle/>
          <a:p>
            <a:r>
              <a:rPr lang="en-US" sz="3200" dirty="0" smtClean="0"/>
              <a:t>Discovery and Social Media</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spTree>
    <p:extLst>
      <p:ext uri="{BB962C8B-B14F-4D97-AF65-F5344CB8AC3E}">
        <p14:creationId xmlns:p14="http://schemas.microsoft.com/office/powerpoint/2010/main" val="16313334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u="sng" dirty="0" smtClean="0"/>
              <a:t>Nucci v. Target</a:t>
            </a:r>
            <a:r>
              <a:rPr lang="en-US" sz="2800" dirty="0" smtClean="0"/>
              <a:t>, No. 4D14-138, 2015 WL 71726 (Fla. 4th DCA Jan. 7, 2015).</a:t>
            </a:r>
          </a:p>
          <a:p>
            <a:pPr>
              <a:buNone/>
            </a:pPr>
            <a:endParaRPr lang="en-US" sz="2800" dirty="0" smtClean="0"/>
          </a:p>
          <a:p>
            <a:pPr lvl="1"/>
            <a:r>
              <a:rPr lang="en-US" dirty="0" smtClean="0"/>
              <a:t>Involved a personal injury case arising from an injury that the plaintiff sustained while slipping on a substance on the floor at a Target.  </a:t>
            </a:r>
          </a:p>
          <a:p>
            <a:pPr lvl="1"/>
            <a:endParaRPr lang="en-US" dirty="0" smtClean="0"/>
          </a:p>
          <a:p>
            <a:pPr lvl="1"/>
            <a:r>
              <a:rPr lang="en-US" dirty="0" smtClean="0"/>
              <a:t>Target initially moved to compel inspection of the plaintiff’s Facebook page, arguing that such an inspection was warranted due to the plaintiff placing her physical and mental conditions at issue.  </a:t>
            </a:r>
          </a:p>
          <a:p>
            <a:pPr lvl="1"/>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1"/>
            <a:r>
              <a:rPr lang="en-US" dirty="0"/>
              <a:t>The plaintiff objected, arguing that she had an expectation of privacy in her Facebook account and that Target’s request was overbroad.  After Target agreed to narrow its request to photographs of the plaintiff, the court ordered the plaintiff to produce all social media photographs from two years after the accident and all pictures of the accident.  </a:t>
            </a:r>
          </a:p>
          <a:p>
            <a:pPr lvl="1"/>
            <a:endParaRPr lang="en-US" dirty="0"/>
          </a:p>
          <a:p>
            <a:pPr lvl="1"/>
            <a:r>
              <a:rPr lang="en-US" dirty="0"/>
              <a:t>The plaintiff appealed, arguing, </a:t>
            </a:r>
            <a:r>
              <a:rPr lang="en-US" u="sng" dirty="0"/>
              <a:t>inter</a:t>
            </a:r>
            <a:r>
              <a:rPr lang="en-US" dirty="0"/>
              <a:t> </a:t>
            </a:r>
            <a:r>
              <a:rPr lang="en-US" u="sng" dirty="0"/>
              <a:t>alia</a:t>
            </a:r>
            <a:r>
              <a:rPr lang="en-US" dirty="0"/>
              <a:t>, that the request impinged upon her privacy rights, sought irrelevant documents, and sought information not discoverable under the SCA.  </a:t>
            </a:r>
          </a:p>
          <a:p>
            <a:pPr lvl="1"/>
            <a:endParaRPr lang="en-US" dirty="0"/>
          </a:p>
          <a:p>
            <a:pPr lvl="1"/>
            <a:r>
              <a:rPr lang="en-US" dirty="0"/>
              <a:t>The appellate court held that the information was relevant as it related to the plaintiff’s damages.  </a:t>
            </a:r>
          </a:p>
          <a:p>
            <a:pPr lvl="1"/>
            <a:endParaRPr lang="en-US" dirty="0"/>
          </a:p>
          <a:p>
            <a:pPr lvl="1"/>
            <a:r>
              <a:rPr lang="en-US" dirty="0"/>
              <a:t>The court also concluded that the requests did not violate the plaintiff’s right to privacy as social media users have an expectation that their personal information will be shared with others and because the SCA did not apply to the plaintiff.  </a:t>
            </a:r>
          </a:p>
          <a:p>
            <a:pPr lvl="1"/>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Tree>
    <p:extLst>
      <p:ext uri="{BB962C8B-B14F-4D97-AF65-F5344CB8AC3E}">
        <p14:creationId xmlns:p14="http://schemas.microsoft.com/office/powerpoint/2010/main" val="7633288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Although </a:t>
            </a:r>
            <a:r>
              <a:rPr lang="en-US" sz="2400" u="sng" dirty="0" smtClean="0"/>
              <a:t>Root</a:t>
            </a:r>
            <a:r>
              <a:rPr lang="en-US" sz="2400" dirty="0" smtClean="0"/>
              <a:t> and </a:t>
            </a:r>
            <a:r>
              <a:rPr lang="en-US" sz="2400" u="sng" dirty="0" smtClean="0"/>
              <a:t>Nucci</a:t>
            </a:r>
            <a:r>
              <a:rPr lang="en-US" sz="2400" dirty="0" smtClean="0"/>
              <a:t> did not involve employment claims, their holdings concerning the discoverability of social media may impact employment cases.  </a:t>
            </a:r>
          </a:p>
          <a:p>
            <a:endParaRPr lang="en-US" sz="2400" dirty="0" smtClean="0"/>
          </a:p>
          <a:p>
            <a:r>
              <a:rPr lang="en-US" sz="2400" dirty="0" smtClean="0"/>
              <a:t>Indeed, </a:t>
            </a:r>
            <a:r>
              <a:rPr lang="en-US" sz="2400" u="sng" dirty="0" smtClean="0"/>
              <a:t>Root</a:t>
            </a:r>
            <a:r>
              <a:rPr lang="en-US" sz="2400" dirty="0" smtClean="0"/>
              <a:t> and </a:t>
            </a:r>
            <a:r>
              <a:rPr lang="en-US" sz="2400" u="sng" dirty="0" smtClean="0"/>
              <a:t>Nucci</a:t>
            </a:r>
            <a:r>
              <a:rPr lang="en-US" sz="2400" dirty="0" smtClean="0"/>
              <a:t> address the same arguments commonly raised by plaintiffs and defendants in employment law cases implicating social media discovery disputes, including those discussed above.</a:t>
            </a:r>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610600" cy="5181600"/>
          </a:xfrm>
        </p:spPr>
        <p:txBody>
          <a:bodyPr>
            <a:normAutofit/>
          </a:bodyPr>
          <a:lstStyle/>
          <a:p>
            <a:r>
              <a:rPr lang="en-US" sz="2400" dirty="0" smtClean="0"/>
              <a:t>Review of social media in workplace investigations is common.</a:t>
            </a:r>
          </a:p>
          <a:p>
            <a:pPr>
              <a:buNone/>
            </a:pPr>
            <a:endParaRPr lang="en-US" sz="2400" dirty="0" smtClean="0"/>
          </a:p>
          <a:p>
            <a:pPr lvl="1"/>
            <a:r>
              <a:rPr lang="en-US" sz="2100" dirty="0" smtClean="0"/>
              <a:t>This practice, however, presents both benefits </a:t>
            </a:r>
            <a:r>
              <a:rPr lang="en-US" sz="2100" u="sng" dirty="0" smtClean="0"/>
              <a:t>and</a:t>
            </a:r>
            <a:r>
              <a:rPr lang="en-US" sz="2100" dirty="0" smtClean="0"/>
              <a:t> risks.</a:t>
            </a:r>
          </a:p>
          <a:p>
            <a:endParaRPr lang="en-US" sz="2400" dirty="0" smtClean="0"/>
          </a:p>
          <a:p>
            <a:r>
              <a:rPr lang="en-US" sz="2400" dirty="0" smtClean="0"/>
              <a:t>Reviewing social media accounts may provide pertinent information. </a:t>
            </a:r>
          </a:p>
          <a:p>
            <a:pPr lvl="1"/>
            <a:endParaRPr lang="en-US" sz="2100" dirty="0" smtClean="0"/>
          </a:p>
          <a:p>
            <a:pPr lvl="1"/>
            <a:r>
              <a:rPr lang="en-US" sz="2100" dirty="0" smtClean="0"/>
              <a:t>Employers generally may rely on </a:t>
            </a:r>
            <a:r>
              <a:rPr lang="en-US" sz="2100" b="1" dirty="0" smtClean="0"/>
              <a:t>publicly-available information</a:t>
            </a:r>
            <a:r>
              <a:rPr lang="en-US" sz="2100" dirty="0" smtClean="0"/>
              <a:t> posted by the applicant on a social media website.</a:t>
            </a:r>
          </a:p>
          <a:p>
            <a:pPr lvl="1"/>
            <a:endParaRPr lang="en-US" sz="2100" dirty="0" smtClean="0"/>
          </a:p>
          <a:p>
            <a:pPr lvl="1"/>
            <a:r>
              <a:rPr lang="en-US" sz="2100" dirty="0" smtClean="0"/>
              <a:t>However, social media websites may be </a:t>
            </a:r>
            <a:r>
              <a:rPr lang="en-US" sz="2100" b="1" dirty="0" smtClean="0"/>
              <a:t>inaccurate</a:t>
            </a:r>
            <a:r>
              <a:rPr lang="en-US" sz="2100" dirty="0" smtClean="0"/>
              <a:t>.</a:t>
            </a:r>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sz="3200" dirty="0" smtClean="0"/>
              <a:t>Social Media in Workplace Investigations</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600" dirty="0" smtClean="0"/>
              <a:t>Both the plaintiff and defense attorneys must be sensitive to the issues of social media discovery and the </a:t>
            </a:r>
            <a:r>
              <a:rPr lang="en-US" sz="2600" b="1" dirty="0" smtClean="0"/>
              <a:t>risks of spoliation</a:t>
            </a:r>
            <a:r>
              <a:rPr lang="en-US" sz="2600" dirty="0" smtClean="0"/>
              <a:t>. </a:t>
            </a:r>
          </a:p>
          <a:p>
            <a:endParaRPr lang="en-US" sz="2600" dirty="0" smtClean="0"/>
          </a:p>
          <a:p>
            <a:r>
              <a:rPr lang="en-US" sz="2600" dirty="0" smtClean="0"/>
              <a:t>Case Illustration:</a:t>
            </a:r>
          </a:p>
          <a:p>
            <a:endParaRPr lang="en-US" sz="2400" dirty="0" smtClean="0"/>
          </a:p>
          <a:p>
            <a:pPr lvl="1"/>
            <a:r>
              <a:rPr lang="en-US" sz="2200" u="sng" dirty="0" smtClean="0"/>
              <a:t>Gatto v. United Airlines</a:t>
            </a:r>
            <a:r>
              <a:rPr lang="en-US" sz="2200" dirty="0" smtClean="0"/>
              <a:t>, No. 10-cv-1090, 2013 WL 1285285 (D. N.J. Mar. 25, 2013):</a:t>
            </a:r>
          </a:p>
          <a:p>
            <a:pPr lvl="1"/>
            <a:endParaRPr lang="en-US" sz="2400" dirty="0" smtClean="0"/>
          </a:p>
          <a:p>
            <a:pPr lvl="2"/>
            <a:r>
              <a:rPr lang="en-US" sz="2200" dirty="0" smtClean="0"/>
              <a:t>Several defendants sought sanctions for spoliation related to the deletion of a plaintiff’s Facebook account.  </a:t>
            </a:r>
          </a:p>
          <a:p>
            <a:pPr lvl="1"/>
            <a:endParaRPr lang="en-US" sz="2400" dirty="0" smtClean="0"/>
          </a:p>
          <a:p>
            <a:pPr lvl="2"/>
            <a:r>
              <a:rPr lang="en-US" sz="2200" dirty="0" smtClean="0"/>
              <a:t>The plaintiff deactivated his Facebook account after learning it had been accessed by an unfamiliar IP address.  In doing so, he triggered an automatic 14-day deletion by Facebook, resulting in all contents being lost.  </a:t>
            </a:r>
          </a:p>
          <a:p>
            <a:pPr lvl="1"/>
            <a:endParaRPr lang="en-US" sz="2400" dirty="0" smtClean="0"/>
          </a:p>
          <a:p>
            <a:pPr lvl="2"/>
            <a:r>
              <a:rPr lang="en-US" sz="2200" dirty="0" smtClean="0"/>
              <a:t>While various aspects of production were disputed, the Court ultimately concluded that, regardless of the reason, the plaintiff had intentionally deactivated the account, which caused evidence to be lost.  For that reason, the Court ordered that an adverse inference instruction was to be given at trial.  	</a:t>
            </a:r>
          </a:p>
          <a:p>
            <a:pPr lvl="1"/>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It is important for employers to preserve social media information that they discover at the time of the discovery.</a:t>
            </a:r>
          </a:p>
          <a:p>
            <a:endParaRPr lang="en-US" sz="2400" dirty="0" smtClean="0"/>
          </a:p>
          <a:p>
            <a:r>
              <a:rPr lang="en-US" sz="2400" dirty="0" smtClean="0"/>
              <a:t>Florida Bar Advisory Opinion 14-1 makes this even more important as it allows attorneys to advise their clients to increase social media privacy setting and remove social media content at the pre-litigation stage.</a:t>
            </a:r>
          </a:p>
          <a:p>
            <a:endParaRPr lang="en-US" sz="2400" dirty="0"/>
          </a:p>
          <a:p>
            <a:r>
              <a:rPr lang="en-US" sz="2400" u="sng" dirty="0" smtClean="0"/>
              <a:t>However</a:t>
            </a:r>
            <a:r>
              <a:rPr lang="en-US" sz="2400" dirty="0" smtClean="0"/>
              <a:t>, they must take steps to preserve the information. </a:t>
            </a:r>
            <a:endParaRPr lang="en-US" sz="2400" u="sng" dirty="0" smtClean="0"/>
          </a:p>
          <a:p>
            <a:endParaRPr lang="en-US" sz="2400" dirty="0" smtClean="0"/>
          </a:p>
          <a:p>
            <a:endParaRPr lang="en-US" sz="1800" dirty="0" smtClean="0"/>
          </a:p>
          <a:p>
            <a:pPr lvl="1"/>
            <a:endParaRPr lang="en-US" sz="1400" dirty="0" smtClean="0"/>
          </a:p>
          <a:p>
            <a:pPr lvl="1"/>
            <a:endParaRPr lang="en-US" sz="1300" dirty="0" smtClean="0"/>
          </a:p>
          <a:p>
            <a:endParaRPr lang="en-US" sz="2200" dirty="0" smtClean="0"/>
          </a:p>
          <a:p>
            <a:pPr lvl="1"/>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smtClean="0"/>
              <a:t>Note: </a:t>
            </a:r>
            <a:r>
              <a:rPr lang="en-US" sz="2600" i="1" dirty="0" smtClean="0"/>
              <a:t>Deactivating</a:t>
            </a:r>
            <a:r>
              <a:rPr lang="en-US" sz="2600" dirty="0" smtClean="0"/>
              <a:t> a social media account doesn’t protect an employee against disclosure:</a:t>
            </a:r>
          </a:p>
          <a:p>
            <a:pPr lvl="1"/>
            <a:r>
              <a:rPr lang="en-US" sz="1800" u="sng" dirty="0" smtClean="0"/>
              <a:t>Crowe </a:t>
            </a:r>
            <a:r>
              <a:rPr lang="en-US" sz="1800" u="sng" dirty="0"/>
              <a:t>v. Marquette </a:t>
            </a:r>
            <a:r>
              <a:rPr lang="en-US" sz="1800" u="sng" dirty="0" smtClean="0"/>
              <a:t>Transportation</a:t>
            </a:r>
            <a:r>
              <a:rPr lang="en-US" sz="1800" dirty="0" smtClean="0"/>
              <a:t> No. 14-1130 (E.D. La. Jan. 20, 2015) (ordering an </a:t>
            </a:r>
            <a:r>
              <a:rPr lang="en-US" sz="1800" dirty="0"/>
              <a:t>employee to produce an </a:t>
            </a:r>
            <a:r>
              <a:rPr lang="en-US" sz="1800" dirty="0" err="1"/>
              <a:t>unredacted</a:t>
            </a:r>
            <a:r>
              <a:rPr lang="en-US" sz="1800" dirty="0"/>
              <a:t> copy of his entire Facebook page, finding that his argument that he had deactivated his Facebook account was not persuasive—that was not the same as deleting it, and it was clear from other evidence that he knew how to reactivate his account. Moreover, the employer was entitled to analyze his Facebook messages, particularly given evidence that he messaged a coworker that he injured himself fishing, rather than in a workplace accident on the employer’s vessel, as he had </a:t>
            </a:r>
            <a:r>
              <a:rPr lang="en-US" sz="1800" dirty="0" smtClean="0"/>
              <a:t>alleged)</a:t>
            </a:r>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dirty="0"/>
          </a:p>
        </p:txBody>
      </p:sp>
    </p:spTree>
    <p:extLst>
      <p:ext uri="{BB962C8B-B14F-4D97-AF65-F5344CB8AC3E}">
        <p14:creationId xmlns:p14="http://schemas.microsoft.com/office/powerpoint/2010/main" val="4159626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400" dirty="0" smtClean="0"/>
              <a:t>Parties should also be sensitive to the impact of “Bring Your Own Device” (BYOD) policies on discovery.</a:t>
            </a:r>
          </a:p>
          <a:p>
            <a:endParaRPr lang="en-US" sz="2400" dirty="0" smtClean="0"/>
          </a:p>
          <a:p>
            <a:r>
              <a:rPr lang="en-US" sz="2400" dirty="0" smtClean="0"/>
              <a:t> Although legal guidance on BYOD policies is scant, such policies implicate numerous concerns, including:</a:t>
            </a:r>
          </a:p>
          <a:p>
            <a:pPr lvl="1"/>
            <a:endParaRPr lang="en-US" sz="2000" dirty="0" smtClean="0"/>
          </a:p>
          <a:p>
            <a:pPr lvl="1"/>
            <a:r>
              <a:rPr lang="en-US" sz="2000" dirty="0" smtClean="0"/>
              <a:t>Issues surrounding lost or stolen devices;</a:t>
            </a:r>
          </a:p>
          <a:p>
            <a:pPr lvl="1"/>
            <a:endParaRPr lang="en-US" sz="2000" dirty="0" smtClean="0"/>
          </a:p>
          <a:p>
            <a:pPr lvl="1"/>
            <a:r>
              <a:rPr lang="en-US" sz="2000" dirty="0" smtClean="0"/>
              <a:t>Confidentiality of health-protected information contained on employee-owned devices;</a:t>
            </a:r>
          </a:p>
          <a:p>
            <a:pPr lvl="1"/>
            <a:endParaRPr lang="en-US" sz="2000" dirty="0" smtClean="0"/>
          </a:p>
          <a:p>
            <a:pPr lvl="1"/>
            <a:r>
              <a:rPr lang="en-US" sz="2000" dirty="0" smtClean="0"/>
              <a:t>The protection of company trade secret/confidential information contained on employee-owned devices;</a:t>
            </a:r>
          </a:p>
          <a:p>
            <a:pPr lvl="1"/>
            <a:endParaRPr lang="en-US" sz="2000" dirty="0"/>
          </a:p>
          <a:p>
            <a:pPr lvl="1"/>
            <a:r>
              <a:rPr lang="en-US" sz="2000" dirty="0" smtClean="0"/>
              <a:t>Overtime/minimum wage issues under the Fair Labor Standards Act; and</a:t>
            </a:r>
          </a:p>
          <a:p>
            <a:pPr lvl="1"/>
            <a:endParaRPr lang="en-US" sz="2000" dirty="0"/>
          </a:p>
          <a:p>
            <a:pPr lvl="1"/>
            <a:r>
              <a:rPr lang="en-US" sz="2000" dirty="0" smtClean="0"/>
              <a:t>Public records concerns under Chapter 119, Florida Statutes.</a:t>
            </a:r>
          </a:p>
          <a:p>
            <a:endParaRPr lang="en-US" sz="2400" dirty="0" smtClean="0"/>
          </a:p>
          <a:p>
            <a:endParaRPr lang="en-US" sz="2200" dirty="0" smtClean="0"/>
          </a:p>
          <a:p>
            <a:pPr lvl="1"/>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At least one court has addressed the BYOD issue.  </a:t>
            </a:r>
            <a:r>
              <a:rPr lang="en-US" sz="2000" u="sng" dirty="0" smtClean="0"/>
              <a:t>See</a:t>
            </a:r>
            <a:r>
              <a:rPr lang="en-US" sz="2000" dirty="0" smtClean="0"/>
              <a:t> (</a:t>
            </a:r>
            <a:r>
              <a:rPr lang="en-US" sz="2000" u="sng" dirty="0" smtClean="0"/>
              <a:t>Cotton v. Costco Wholesale Corp</a:t>
            </a:r>
            <a:r>
              <a:rPr lang="en-US" sz="2000" dirty="0" smtClean="0"/>
              <a:t>, No. 12-2731, 2013 WL 3819974 at *6 (D. Kan. July 24, 2013).</a:t>
            </a:r>
          </a:p>
          <a:p>
            <a:endParaRPr lang="en-US" sz="1800" dirty="0" smtClean="0"/>
          </a:p>
          <a:p>
            <a:pPr lvl="1"/>
            <a:r>
              <a:rPr lang="en-US" sz="1800" dirty="0" smtClean="0"/>
              <a:t>In </a:t>
            </a:r>
            <a:r>
              <a:rPr lang="en-US" sz="1800" u="sng" dirty="0" smtClean="0"/>
              <a:t>Cotton</a:t>
            </a:r>
            <a:r>
              <a:rPr lang="en-US" sz="1800" dirty="0" smtClean="0"/>
              <a:t>, the court denied a plaintiff’s motion to compel text messages sent or received by employees on their personal cell phones because of a lack of any showing that the employer had any legal right to obtain the text messages.</a:t>
            </a:r>
          </a:p>
          <a:p>
            <a:endParaRPr lang="en-US" sz="1800" dirty="0" smtClean="0"/>
          </a:p>
          <a:p>
            <a:pPr lvl="1"/>
            <a:r>
              <a:rPr lang="en-US" sz="1800" dirty="0" smtClean="0"/>
              <a:t>The decision was based on the lack of custody or control, with the court noting that the plaintiff had not claimed that Costco issued the phones or that the employees had used their phones for work-related business.  The outcome could be different if BYOD was the policy.</a:t>
            </a:r>
          </a:p>
          <a:p>
            <a:endParaRPr lang="en-US" sz="2200" dirty="0" smtClean="0"/>
          </a:p>
          <a:p>
            <a:pPr lvl="1"/>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Social media also implicates evidentiary concerns.</a:t>
            </a:r>
          </a:p>
          <a:p>
            <a:endParaRPr lang="en-US" sz="1800" dirty="0" smtClean="0"/>
          </a:p>
          <a:p>
            <a:r>
              <a:rPr lang="en-US" sz="1800" dirty="0" smtClean="0"/>
              <a:t>To the extent that parties attempt to use social media postings or comments as evidence to support or refute employment claims, they must consider evidentiary issues, including authentication and hearsay issues, surrounding such evidence: </a:t>
            </a:r>
          </a:p>
          <a:p>
            <a:pPr lvl="1"/>
            <a:endParaRPr lang="en-US" sz="1400" u="sng" dirty="0" smtClean="0"/>
          </a:p>
          <a:p>
            <a:pPr lvl="1"/>
            <a:r>
              <a:rPr lang="en-US" sz="1700" u="sng" dirty="0" smtClean="0"/>
              <a:t>In re Carrsow-Franklin</a:t>
            </a:r>
            <a:r>
              <a:rPr lang="en-US" sz="1700" dirty="0" smtClean="0"/>
              <a:t>, 456 B.R. 753, 756-57 (Bankr. D.S.C. 2011) (explaining that blogs are not self-authenticating and rejecting blog evidence due to failure to present authentication testimony); </a:t>
            </a:r>
          </a:p>
          <a:p>
            <a:pPr lvl="1"/>
            <a:endParaRPr lang="en-US" sz="1700" u="sng" dirty="0" smtClean="0"/>
          </a:p>
          <a:p>
            <a:pPr lvl="1"/>
            <a:r>
              <a:rPr lang="en-US" sz="1700" u="sng" dirty="0" smtClean="0"/>
              <a:t>Miles v. Raycom Media, Inc.</a:t>
            </a:r>
            <a:r>
              <a:rPr lang="en-US" sz="1700" dirty="0" smtClean="0"/>
              <a:t>, No. 1:09cv713-LG-RHW, 2010 WL 4791764 *3 n.1 (S.D. Miss. Nov. 18, 2010) (holding that unsworn statements made on Facebook page by nonparties were inadmissible under FRE 801).</a:t>
            </a:r>
          </a:p>
          <a:p>
            <a:endParaRPr lang="en-US" sz="2200" dirty="0" smtClean="0"/>
          </a:p>
          <a:p>
            <a:pPr lvl="1"/>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Discovery and Social Media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157472"/>
          </a:xfrm>
        </p:spPr>
        <p:txBody>
          <a:bodyPr>
            <a:normAutofit fontScale="92500" lnSpcReduction="10000"/>
          </a:bodyPr>
          <a:lstStyle/>
          <a:p>
            <a:r>
              <a:rPr lang="en-US" dirty="0" smtClean="0"/>
              <a:t>Social media has caused, and continues to cause, many legal issues in the employment law arena. </a:t>
            </a:r>
          </a:p>
          <a:p>
            <a:endParaRPr lang="en-US" dirty="0" smtClean="0"/>
          </a:p>
          <a:p>
            <a:r>
              <a:rPr lang="en-US" dirty="0" smtClean="0"/>
              <a:t>Because social media cases and decisions are issued nearly every day, it is impossible to capture them all in single presentation. </a:t>
            </a:r>
          </a:p>
          <a:p>
            <a:endParaRPr lang="en-US" dirty="0" smtClean="0"/>
          </a:p>
          <a:p>
            <a:r>
              <a:rPr lang="en-US" dirty="0" smtClean="0"/>
              <a:t>Both employers and employees must be cognizant of social media issues and topics, and be on the lookout for new developments in this evolving area of the law.</a:t>
            </a:r>
          </a:p>
          <a:p>
            <a:endParaRPr lang="en-US" dirty="0" smtClean="0"/>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Today’s Topics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dirty="0"/>
          </a:p>
        </p:txBody>
      </p:sp>
      <p:sp>
        <p:nvSpPr>
          <p:cNvPr id="6" name="Content Placeholder 1"/>
          <p:cNvSpPr txBox="1">
            <a:spLocks/>
          </p:cNvSpPr>
          <p:nvPr/>
        </p:nvSpPr>
        <p:spPr>
          <a:xfrm>
            <a:off x="0" y="1295400"/>
            <a:ext cx="5943600" cy="5105400"/>
          </a:xfrm>
          <a:prstGeom prst="rect">
            <a:avLst/>
          </a:prstGeom>
        </p:spPr>
        <p:txBody>
          <a:bodyPr vert="horz">
            <a:normAutofit/>
          </a:bodyPr>
          <a:lstStyle/>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1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in Workplace Investigations;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170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Harassment/Retaliation/Discrimination;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170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Florida’s Public Employees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170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Relations Act;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1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First/Fourth Amendment </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1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Protections;</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1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and the </a:t>
            </a:r>
            <a:r>
              <a:rPr kumimoji="0" lang="en-US" sz="17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ECPA</a:t>
            </a:r>
            <a:r>
              <a:rPr kumimoji="0" lang="en-US" sz="1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en-US" sz="17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SCA</a:t>
            </a:r>
            <a:r>
              <a:rPr kumimoji="0" lang="en-US" sz="1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17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Discovery and Social Media;</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17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Social Media in Ongoing Litigation.</a:t>
            </a:r>
          </a:p>
          <a:p>
            <a:pPr marL="429768"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923544" marR="0" lvl="2" indent="-228600" algn="l" defTabSz="914400" rtl="0" eaLnBrk="1" fontAlgn="auto" latinLnBrk="0" hangingPunct="1">
              <a:lnSpc>
                <a:spcPct val="100000"/>
              </a:lnSpc>
              <a:spcBef>
                <a:spcPts val="350"/>
              </a:spcBef>
              <a:spcAft>
                <a:spcPts val="0"/>
              </a:spcAft>
              <a:buClr>
                <a:schemeClr val="accent2"/>
              </a:buClr>
              <a:buSzPct val="100000"/>
              <a:buFont typeface="Wingdings 2"/>
              <a:buNone/>
              <a:tabLst/>
              <a:defRPr/>
            </a:pPr>
            <a:endParaRPr kumimoji="0" lang="en-US" sz="1900" b="0" i="0" u="none" strike="noStrike" kern="1200" cap="none" spc="0" normalizeH="0" baseline="0" noProof="0" dirty="0">
              <a:ln>
                <a:noFill/>
              </a:ln>
              <a:solidFill>
                <a:schemeClr val="tx1"/>
              </a:solidFill>
              <a:effectLst/>
              <a:uLnTx/>
              <a:uFillTx/>
              <a:latin typeface="+mn-lt"/>
              <a:ea typeface="+mn-ea"/>
              <a:cs typeface="+mn-cs"/>
            </a:endParaRPr>
          </a:p>
        </p:txBody>
      </p:sp>
      <p:pic>
        <p:nvPicPr>
          <p:cNvPr id="13316" name="Picture 4" descr="http://www.pmslweb.com/the-blog/wp-content/uploads/2014/04/15-social-network-eye-test-cartoon.jpg"/>
          <p:cNvPicPr>
            <a:picLocks noChangeAspect="1" noChangeArrowheads="1"/>
          </p:cNvPicPr>
          <p:nvPr/>
        </p:nvPicPr>
        <p:blipFill>
          <a:blip r:embed="rId2" cstate="print"/>
          <a:srcRect/>
          <a:stretch>
            <a:fillRect/>
          </a:stretch>
        </p:blipFill>
        <p:spPr bwMode="auto">
          <a:xfrm>
            <a:off x="4953000" y="1447800"/>
            <a:ext cx="4042273" cy="4276726"/>
          </a:xfrm>
          <a:prstGeom prst="rect">
            <a:avLst/>
          </a:prstGeom>
          <a:noFill/>
        </p:spPr>
      </p:pic>
    </p:spTree>
    <p:extLst>
      <p:ext uri="{BB962C8B-B14F-4D97-AF65-F5344CB8AC3E}">
        <p14:creationId xmlns:p14="http://schemas.microsoft.com/office/powerpoint/2010/main" val="23007821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6400" dirty="0" smtClean="0"/>
              <a:t>Litigants must also be cognizant of their use of social media </a:t>
            </a:r>
            <a:r>
              <a:rPr lang="en-US" sz="6400" b="1" dirty="0" smtClean="0"/>
              <a:t>during litigation</a:t>
            </a:r>
            <a:r>
              <a:rPr lang="en-US" sz="6400" dirty="0" smtClean="0"/>
              <a:t>.  </a:t>
            </a:r>
          </a:p>
          <a:p>
            <a:endParaRPr lang="en-US" sz="6400" dirty="0" smtClean="0"/>
          </a:p>
          <a:p>
            <a:r>
              <a:rPr lang="en-US" sz="6400" b="1" dirty="0" smtClean="0"/>
              <a:t>Case Illustration</a:t>
            </a:r>
            <a:r>
              <a:rPr lang="en-US" sz="6400" dirty="0" smtClean="0"/>
              <a:t>: </a:t>
            </a:r>
            <a:r>
              <a:rPr lang="en-US" sz="6400" u="sng" dirty="0" smtClean="0"/>
              <a:t>Gulliver Schools, Inc. v. Snay</a:t>
            </a:r>
            <a:r>
              <a:rPr lang="en-US" sz="6400" dirty="0" smtClean="0"/>
              <a:t>, 137 So.3d 1045 (Fla. 3d DCA 2014).  </a:t>
            </a:r>
          </a:p>
          <a:p>
            <a:pPr lvl="1"/>
            <a:endParaRPr lang="en-US" sz="4600" dirty="0" smtClean="0"/>
          </a:p>
          <a:p>
            <a:pPr lvl="1"/>
            <a:r>
              <a:rPr lang="en-US" sz="5600" dirty="0" smtClean="0"/>
              <a:t>A headmaster sued a school for age discrimination and retaliation. The parties entered into settlement agreement wherein the school agreed to pay $90,000 to him and $60,000 to his attorneys in exchange for a general release.  </a:t>
            </a:r>
          </a:p>
          <a:p>
            <a:pPr lvl="1"/>
            <a:endParaRPr lang="en-US" sz="5600" dirty="0" smtClean="0"/>
          </a:p>
          <a:p>
            <a:pPr lvl="1"/>
            <a:r>
              <a:rPr lang="en-US" sz="5600" dirty="0" smtClean="0"/>
              <a:t>The settlement agreement included a confidentiality provision providing that a portion of the settlement proceeds would be disgorged if the headmaster or his wife violated the confidentiality provision.  </a:t>
            </a:r>
          </a:p>
          <a:p>
            <a:pPr lvl="1"/>
            <a:endParaRPr lang="en-US" sz="5600" dirty="0" smtClean="0"/>
          </a:p>
          <a:p>
            <a:pPr lvl="1"/>
            <a:r>
              <a:rPr lang="en-US" sz="5600" dirty="0" smtClean="0"/>
              <a:t>After the parties signed the settlement agreement, the school notified the headmaster that he had breached the agreement due to a Facebook posting by the headmaster’s college-age daughter stating, “Mama and Papa Snay won the case against Gulliver.  Gulliver is now officially paying for my vacation to Europe this summer.  SUCK IT.”  The post was viewable by the daughter’s approximately 1,200 friends, many whom were current or past students of the school.  </a:t>
            </a:r>
          </a:p>
          <a:p>
            <a:pPr lvl="1"/>
            <a:endParaRPr lang="en-US" sz="5600" dirty="0" smtClean="0"/>
          </a:p>
          <a:p>
            <a:pPr lvl="1"/>
            <a:r>
              <a:rPr lang="en-US" sz="5600" dirty="0" smtClean="0"/>
              <a:t>Subsequently, counsel for the school tendered payment of the attorney’s fees sum to the headmaster’s counsel, but withheld the remaining payments on the basis that the headmaster had breached the settlement agreement’s confidentiality provision.  </a:t>
            </a:r>
          </a:p>
          <a:p>
            <a:endParaRPr lang="en-US" sz="2200" dirty="0" smtClean="0"/>
          </a:p>
          <a:p>
            <a:pPr lvl="1"/>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Social Media in Litigation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dirty="0"/>
          </a:p>
        </p:txBody>
      </p:sp>
    </p:spTree>
    <p:extLst>
      <p:ext uri="{BB962C8B-B14F-4D97-AF65-F5344CB8AC3E}">
        <p14:creationId xmlns:p14="http://schemas.microsoft.com/office/powerpoint/2010/main" val="13158595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8400" dirty="0" smtClean="0"/>
              <a:t>The headmaster subsequently filed a motion to enforce the settlement agreement, which the lower court granted.  </a:t>
            </a:r>
          </a:p>
          <a:p>
            <a:endParaRPr lang="en-US" sz="8400" dirty="0" smtClean="0"/>
          </a:p>
          <a:p>
            <a:r>
              <a:rPr lang="en-US" sz="8400" dirty="0" smtClean="0"/>
              <a:t>On appeal, the appellate court reversed the lower court, explaining that the confidentiality provision was unambiguous and that the headmaster’s admission that he had told his daughter that the case had settled and that he was happy with the results violated the provision.</a:t>
            </a:r>
          </a:p>
          <a:p>
            <a:endParaRPr lang="en-US" sz="8400" dirty="0" smtClean="0"/>
          </a:p>
          <a:p>
            <a:r>
              <a:rPr lang="en-US" sz="8400" u="sng" dirty="0" smtClean="0"/>
              <a:t>Gulliver</a:t>
            </a:r>
            <a:r>
              <a:rPr lang="en-US" sz="8400" dirty="0" smtClean="0"/>
              <a:t> underscores the importance of, and enforceability of, confidentiality provisions and the dangers of social media surrounding the same.  </a:t>
            </a:r>
          </a:p>
          <a:p>
            <a:endParaRPr lang="en-US" sz="8400" dirty="0" smtClean="0"/>
          </a:p>
          <a:p>
            <a:pPr lvl="1"/>
            <a:r>
              <a:rPr lang="en-US" sz="8000" dirty="0" smtClean="0"/>
              <a:t>Employees and employers would be wise to refrain from commenting on active litigation through social media channels.</a:t>
            </a:r>
          </a:p>
          <a:p>
            <a:endParaRPr lang="en-US" sz="2200" dirty="0" smtClean="0"/>
          </a:p>
          <a:p>
            <a:pPr lvl="1"/>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Social Media in Litigation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dirty="0"/>
          </a:p>
        </p:txBody>
      </p:sp>
    </p:spTree>
    <p:extLst>
      <p:ext uri="{BB962C8B-B14F-4D97-AF65-F5344CB8AC3E}">
        <p14:creationId xmlns:p14="http://schemas.microsoft.com/office/powerpoint/2010/main" val="254124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10600" cy="5029200"/>
          </a:xfrm>
        </p:spPr>
        <p:txBody>
          <a:bodyPr>
            <a:normAutofit fontScale="62500" lnSpcReduction="20000"/>
          </a:bodyPr>
          <a:lstStyle/>
          <a:p>
            <a:r>
              <a:rPr lang="en-US" sz="2900" b="1" dirty="0" smtClean="0"/>
              <a:t>Case Illustrations</a:t>
            </a:r>
            <a:r>
              <a:rPr lang="en-US" sz="2900" dirty="0" smtClean="0"/>
              <a:t>:</a:t>
            </a:r>
          </a:p>
          <a:p>
            <a:pPr lvl="2"/>
            <a:endParaRPr lang="en-US" sz="2300" dirty="0" smtClean="0"/>
          </a:p>
          <a:p>
            <a:pPr lvl="2"/>
            <a:r>
              <a:rPr lang="en-US" sz="3400" u="sng" dirty="0" smtClean="0"/>
              <a:t>Lineberry v. Detroit Medical Ctr</a:t>
            </a:r>
            <a:r>
              <a:rPr lang="en-US" sz="3400" dirty="0" smtClean="0"/>
              <a:t>., No. 11-13752, 2013 WL 438689 (E.D. Mich. Feb. 5, 2013) (finding that the employer had an honest suspicion of FMLA fraud where the  employee admitted to lying after being confronted with Facebook photos of the employee on vacation in Mexico); </a:t>
            </a:r>
          </a:p>
          <a:p>
            <a:pPr lvl="2"/>
            <a:endParaRPr lang="en-US" sz="3400" u="sng" dirty="0" smtClean="0"/>
          </a:p>
          <a:p>
            <a:pPr lvl="2"/>
            <a:r>
              <a:rPr lang="en-US" sz="3400" u="sng" dirty="0" smtClean="0"/>
              <a:t>Jaszczyszyn v. Advantage Health Physician Network</a:t>
            </a:r>
            <a:r>
              <a:rPr lang="en-US" sz="3400" dirty="0" smtClean="0"/>
              <a:t>, 504 F.App’x 440 (6th Cir. 2012) (upholding the termination of a plaintiff on intermittent FMLA who posted pictures of herself </a:t>
            </a:r>
            <a:r>
              <a:rPr lang="en-US" sz="3400" b="1" dirty="0" smtClean="0"/>
              <a:t> </a:t>
            </a:r>
            <a:r>
              <a:rPr lang="en-US" sz="3400" dirty="0" smtClean="0"/>
              <a:t>attending a Polish heritage festival where she spent eight hours socializing with friends and, after several of Plaintiff’s coworkers saw the pictures, was reported to her supervisor, who investigated the same).</a:t>
            </a:r>
          </a:p>
          <a:p>
            <a:endParaRPr lang="en-US" sz="2900"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3200" dirty="0" smtClean="0"/>
              <a:t>Social Media in Workplace Investigations</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690872"/>
          </a:xfrm>
        </p:spPr>
        <p:txBody>
          <a:bodyPr>
            <a:normAutofit fontScale="92500"/>
          </a:bodyPr>
          <a:lstStyle/>
          <a:p>
            <a:r>
              <a:rPr lang="en-US" dirty="0" smtClean="0"/>
              <a:t>Social media has caused, and continues to cause, many legal issues in the employment law arena. </a:t>
            </a:r>
          </a:p>
          <a:p>
            <a:endParaRPr lang="en-US" dirty="0" smtClean="0"/>
          </a:p>
          <a:p>
            <a:r>
              <a:rPr lang="en-US" dirty="0" smtClean="0"/>
              <a:t>Because social media cases and decisions are issued nearly every day, it is impossible to capture them all in single presentation. </a:t>
            </a:r>
          </a:p>
          <a:p>
            <a:endParaRPr lang="en-US" dirty="0" smtClean="0"/>
          </a:p>
          <a:p>
            <a:r>
              <a:rPr lang="en-US" dirty="0" smtClean="0"/>
              <a:t>Both employers and employees must be cognizant of social media issues and topics, and be on the lookout for new developments in this evolving area of the law.</a:t>
            </a:r>
          </a:p>
          <a:p>
            <a:endParaRPr lang="en-US" dirty="0" smtClean="0"/>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dirty="0"/>
          </a:p>
        </p:txBody>
      </p:sp>
    </p:spTree>
    <p:extLst>
      <p:ext uri="{BB962C8B-B14F-4D97-AF65-F5344CB8AC3E}">
        <p14:creationId xmlns:p14="http://schemas.microsoft.com/office/powerpoint/2010/main" val="11618862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1047" y="609600"/>
            <a:ext cx="8534400" cy="4690872"/>
          </a:xfrm>
        </p:spPr>
        <p:txBody>
          <a:bodyPr>
            <a:normAutofit/>
          </a:bodyPr>
          <a:lstStyle/>
          <a:p>
            <a:endParaRPr lang="en-US" dirty="0" smtClean="0"/>
          </a:p>
          <a:p>
            <a:pPr marL="0" indent="0" algn="ctr">
              <a:buNone/>
            </a:pPr>
            <a:r>
              <a:rPr lang="en-US" sz="4800" dirty="0" smtClean="0"/>
              <a:t>QUESTIONS?</a:t>
            </a:r>
          </a:p>
          <a:p>
            <a:pPr marL="0" indent="0" algn="ctr">
              <a:buNone/>
            </a:pPr>
            <a:endParaRPr lang="en-US" sz="6000" dirty="0"/>
          </a:p>
          <a:p>
            <a:pPr marL="0" indent="0" algn="ctr">
              <a:buNone/>
            </a:pPr>
            <a:endParaRPr lang="en-US" sz="6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61</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a:t>Yet, accessing information through social media may expose employers to risk by discovering legally protected </a:t>
            </a:r>
            <a:r>
              <a:rPr lang="en-US" sz="2400" dirty="0" smtClean="0"/>
              <a:t>characteristics.</a:t>
            </a:r>
            <a:endParaRPr lang="en-US" sz="2400" dirty="0"/>
          </a:p>
          <a:p>
            <a:endParaRPr lang="en-US" sz="2300" dirty="0"/>
          </a:p>
          <a:p>
            <a:r>
              <a:rPr lang="en-US" sz="2300" dirty="0" smtClean="0"/>
              <a:t>When conducting social media investigations, it is important for employers to retain search results, particularly where any adverse employment action is taken based on social media activity.</a:t>
            </a:r>
          </a:p>
          <a:p>
            <a:pPr>
              <a:buNone/>
            </a:pPr>
            <a:endParaRPr lang="en-US" sz="1050" dirty="0" smtClean="0"/>
          </a:p>
          <a:p>
            <a:pPr lvl="1"/>
            <a:r>
              <a:rPr lang="en-US" b="1" dirty="0" smtClean="0"/>
              <a:t>Case illustration</a:t>
            </a:r>
            <a:r>
              <a:rPr lang="en-US" dirty="0" smtClean="0"/>
              <a:t>:  </a:t>
            </a:r>
            <a:r>
              <a:rPr lang="en-US" u="sng" dirty="0" smtClean="0"/>
              <a:t>Butler v. Edwards-Brown</a:t>
            </a:r>
            <a:r>
              <a:rPr lang="en-US" dirty="0" smtClean="0"/>
              <a:t>,</a:t>
            </a:r>
            <a:r>
              <a:rPr lang="en-US" b="1" dirty="0" smtClean="0"/>
              <a:t> </a:t>
            </a:r>
            <a:r>
              <a:rPr lang="en-US" dirty="0" smtClean="0"/>
              <a:t>No. 13-1378,</a:t>
            </a:r>
            <a:r>
              <a:rPr lang="en-US" b="1" dirty="0" smtClean="0"/>
              <a:t> </a:t>
            </a:r>
            <a:r>
              <a:rPr lang="en-US" dirty="0" smtClean="0"/>
              <a:t>2014 WL 1776035 (E.D. Mich. May 5, 2014) (denying employer’s summary judgment, in part. due to the </a:t>
            </a:r>
            <a:r>
              <a:rPr lang="en-US" b="1" dirty="0" smtClean="0"/>
              <a:t>absence of the exact text </a:t>
            </a:r>
            <a:r>
              <a:rPr lang="en-US" dirty="0" smtClean="0"/>
              <a:t>that the plaintiff posted on her Facebook account and upon which the defendants relied in denying the plaintiff work assignments).</a:t>
            </a:r>
            <a:endParaRPr lang="en-US" dirty="0"/>
          </a:p>
        </p:txBody>
      </p:sp>
      <p:sp>
        <p:nvSpPr>
          <p:cNvPr id="3" name="Title 2"/>
          <p:cNvSpPr>
            <a:spLocks noGrp="1"/>
          </p:cNvSpPr>
          <p:nvPr>
            <p:ph type="title"/>
          </p:nvPr>
        </p:nvSpPr>
        <p:spPr/>
        <p:txBody>
          <a:bodyPr>
            <a:normAutofit/>
          </a:bodyPr>
          <a:lstStyle/>
          <a:p>
            <a:r>
              <a:rPr lang="en-US" sz="3200" dirty="0" smtClean="0"/>
              <a:t>Social Media in Workplace Investigations</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Numerous states have sought to curb employers’ access to employees’ and applicants’ social media accounts:</a:t>
            </a:r>
          </a:p>
          <a:p>
            <a:pPr lvl="1"/>
            <a:endParaRPr lang="en-US" dirty="0" smtClean="0"/>
          </a:p>
          <a:p>
            <a:pPr lvl="1"/>
            <a:r>
              <a:rPr lang="en-US" dirty="0" smtClean="0"/>
              <a:t>26 states now restrict employers’ abilities to demand that employees and/or applicants disclose means for accessing their personal social media accounts (i.e., user names and passwords).</a:t>
            </a:r>
          </a:p>
          <a:p>
            <a:pPr lvl="1"/>
            <a:endParaRPr lang="en-US" dirty="0" smtClean="0"/>
          </a:p>
          <a:p>
            <a:pPr lvl="1"/>
            <a:r>
              <a:rPr lang="en-US" dirty="0" smtClean="0"/>
              <a:t>States began enacting these laws in 2012 and, in 2016 alone, fifteen states considered enacting them (legislation enacted in Illinois, Nebraska, Virginia, and West Virginia).</a:t>
            </a:r>
          </a:p>
          <a:p>
            <a:pPr lvl="1"/>
            <a:endParaRPr lang="en-US" dirty="0" smtClean="0"/>
          </a:p>
          <a:p>
            <a:pPr lvl="1"/>
            <a:r>
              <a:rPr lang="en-US" dirty="0" smtClean="0"/>
              <a:t>Florida Senate Bill 186 - Social Media Privacy: proposed in 2015, but died in committee in March 2016.</a:t>
            </a:r>
          </a:p>
          <a:p>
            <a:pPr lvl="1"/>
            <a:endParaRPr lang="en-US" dirty="0" smtClean="0"/>
          </a:p>
          <a:p>
            <a:pPr lvl="1"/>
            <a:endParaRPr lang="en-US" dirty="0"/>
          </a:p>
        </p:txBody>
      </p:sp>
      <p:sp>
        <p:nvSpPr>
          <p:cNvPr id="3" name="Title 2"/>
          <p:cNvSpPr>
            <a:spLocks noGrp="1"/>
          </p:cNvSpPr>
          <p:nvPr>
            <p:ph type="title"/>
          </p:nvPr>
        </p:nvSpPr>
        <p:spPr/>
        <p:txBody>
          <a:bodyPr>
            <a:normAutofit/>
          </a:bodyPr>
          <a:lstStyle/>
          <a:p>
            <a:r>
              <a:rPr lang="en-US" sz="3200" dirty="0" smtClean="0"/>
              <a:t>Social Media in Workplace Investigations</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071872"/>
          </a:xfrm>
        </p:spPr>
        <p:txBody>
          <a:bodyPr>
            <a:normAutofit fontScale="47500" lnSpcReduction="20000"/>
          </a:bodyPr>
          <a:lstStyle/>
          <a:p>
            <a:r>
              <a:rPr lang="en-US" sz="4000" dirty="0" smtClean="0"/>
              <a:t>These statutes provide a variety of protection to employees:</a:t>
            </a:r>
          </a:p>
          <a:p>
            <a:pPr>
              <a:buNone/>
            </a:pPr>
            <a:endParaRPr lang="en-US" dirty="0" smtClean="0"/>
          </a:p>
          <a:p>
            <a:pPr lvl="1"/>
            <a:r>
              <a:rPr lang="en-US" sz="3200" dirty="0" smtClean="0"/>
              <a:t>As for </a:t>
            </a:r>
            <a:r>
              <a:rPr lang="en-US" sz="3200" b="1" dirty="0" smtClean="0"/>
              <a:t>applicant screening</a:t>
            </a:r>
            <a:r>
              <a:rPr lang="en-US" sz="3200" dirty="0" smtClean="0"/>
              <a:t>, many of them prohibit employers from requesting log-in credentials, permission to view social media accounts, and privacy setting changes;</a:t>
            </a:r>
          </a:p>
          <a:p>
            <a:pPr lvl="1"/>
            <a:endParaRPr lang="en-US" sz="3200" dirty="0" smtClean="0"/>
          </a:p>
          <a:p>
            <a:pPr lvl="1"/>
            <a:r>
              <a:rPr lang="en-US" sz="3200" dirty="0" smtClean="0"/>
              <a:t>With respect to </a:t>
            </a:r>
            <a:r>
              <a:rPr lang="en-US" sz="3200" b="1" dirty="0" smtClean="0"/>
              <a:t>workplace investigations</a:t>
            </a:r>
            <a:r>
              <a:rPr lang="en-US" sz="3200" dirty="0" smtClean="0"/>
              <a:t>, some of the statutes provide limited exceptions for such investigations, while others do not:</a:t>
            </a:r>
          </a:p>
          <a:p>
            <a:pPr lvl="2"/>
            <a:endParaRPr lang="en-US" sz="3200" dirty="0" smtClean="0"/>
          </a:p>
          <a:p>
            <a:pPr lvl="2"/>
            <a:r>
              <a:rPr lang="en-US" sz="3200" u="sng" dirty="0" smtClean="0"/>
              <a:t>Nevada</a:t>
            </a:r>
            <a:r>
              <a:rPr lang="en-US" sz="3200" dirty="0" smtClean="0"/>
              <a:t> does not provide any exception for workplace investigations that </a:t>
            </a:r>
            <a:r>
              <a:rPr lang="en-US" sz="3200" i="1" dirty="0" smtClean="0"/>
              <a:t>might</a:t>
            </a:r>
            <a:r>
              <a:rPr lang="en-US" sz="3200" dirty="0" smtClean="0"/>
              <a:t> require access to an employee’s personal social media accounts;</a:t>
            </a:r>
          </a:p>
          <a:p>
            <a:pPr lvl="2"/>
            <a:endParaRPr lang="en-US" sz="3200" dirty="0" smtClean="0"/>
          </a:p>
          <a:p>
            <a:pPr lvl="2"/>
            <a:r>
              <a:rPr lang="en-US" sz="3200" u="sng" dirty="0" smtClean="0"/>
              <a:t>California</a:t>
            </a:r>
            <a:r>
              <a:rPr lang="en-US" sz="3200" dirty="0" smtClean="0"/>
              <a:t>, </a:t>
            </a:r>
            <a:r>
              <a:rPr lang="en-US" sz="3200" u="sng" dirty="0" smtClean="0"/>
              <a:t>Oregon</a:t>
            </a:r>
            <a:r>
              <a:rPr lang="en-US" sz="3200" dirty="0" smtClean="0"/>
              <a:t>, and </a:t>
            </a:r>
            <a:r>
              <a:rPr lang="en-US" sz="3200" u="sng" dirty="0" smtClean="0"/>
              <a:t>Washington</a:t>
            </a:r>
            <a:r>
              <a:rPr lang="en-US" sz="3200" dirty="0" smtClean="0"/>
              <a:t> provide exceptions to investigations of legal violations and alleged misconduct, allowing employers to ask employees to provide social media account content relating to alleged misconduct</a:t>
            </a:r>
          </a:p>
          <a:p>
            <a:pPr lvl="2"/>
            <a:endParaRPr lang="en-US" sz="3200" dirty="0" smtClean="0"/>
          </a:p>
          <a:p>
            <a:pPr lvl="2"/>
            <a:r>
              <a:rPr lang="en-US" sz="3200" dirty="0" smtClean="0"/>
              <a:t>Still, </a:t>
            </a:r>
            <a:r>
              <a:rPr lang="en-US" sz="3200" u="sng" dirty="0" smtClean="0"/>
              <a:t>Arkansas</a:t>
            </a:r>
            <a:r>
              <a:rPr lang="en-US" sz="3200" dirty="0" smtClean="0"/>
              <a:t> permits an employer to request any employee’s social media login credential to investigate workplace misconduct.</a:t>
            </a:r>
          </a:p>
          <a:p>
            <a:pPr lvl="2">
              <a:buNone/>
            </a:pPr>
            <a:endParaRPr lang="en-US" sz="3800" dirty="0" smtClean="0"/>
          </a:p>
          <a:p>
            <a:pPr lvl="1"/>
            <a:r>
              <a:rPr lang="en-US" sz="3400" dirty="0" smtClean="0"/>
              <a:t>Notably, almost all of the state statues </a:t>
            </a:r>
            <a:r>
              <a:rPr lang="en-US" sz="3400" b="1" dirty="0" smtClean="0"/>
              <a:t>exempt both employer provided devices and accounts </a:t>
            </a:r>
            <a:r>
              <a:rPr lang="en-US" sz="3400" dirty="0" smtClean="0"/>
              <a:t>from protection.</a:t>
            </a:r>
            <a:endParaRPr lang="en-US" dirty="0" smtClean="0"/>
          </a:p>
          <a:p>
            <a:pPr lvl="2"/>
            <a:endParaRPr lang="en-US" dirty="0"/>
          </a:p>
        </p:txBody>
      </p:sp>
      <p:sp>
        <p:nvSpPr>
          <p:cNvPr id="3" name="Title 2"/>
          <p:cNvSpPr>
            <a:spLocks noGrp="1"/>
          </p:cNvSpPr>
          <p:nvPr>
            <p:ph type="title"/>
          </p:nvPr>
        </p:nvSpPr>
        <p:spPr/>
        <p:txBody>
          <a:bodyPr>
            <a:normAutofit/>
          </a:bodyPr>
          <a:lstStyle/>
          <a:p>
            <a:r>
              <a:rPr lang="en-US" sz="3200" dirty="0" smtClean="0"/>
              <a:t>Social Media in Workplace Investigations</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811665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6774</TotalTime>
  <Words>6245</Words>
  <Application>Microsoft Office PowerPoint</Application>
  <PresentationFormat>On-screen Show (4:3)</PresentationFormat>
  <Paragraphs>660</Paragraphs>
  <Slides>61</Slides>
  <Notes>2</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Concourse</vt:lpstr>
      <vt:lpstr>How Social is Your Media? –Technology and Public Employment</vt:lpstr>
      <vt:lpstr>PowerPoint Presentation</vt:lpstr>
      <vt:lpstr>Social Media Today</vt:lpstr>
      <vt:lpstr>Today’s Topics</vt:lpstr>
      <vt:lpstr>Social Media in Workplace Investigations</vt:lpstr>
      <vt:lpstr>Social Media in Workplace Investigations</vt:lpstr>
      <vt:lpstr>Social Media in Workplace Investigations</vt:lpstr>
      <vt:lpstr>Social Media in Workplace Investigations</vt:lpstr>
      <vt:lpstr>Social Media in Workplace Investigations</vt:lpstr>
      <vt:lpstr>Today’s Topics</vt:lpstr>
      <vt:lpstr>Social Media and Harassment/Retaliation/Discrimination</vt:lpstr>
      <vt:lpstr>Social Media and Harassment/Retaliation/Discrimination</vt:lpstr>
      <vt:lpstr>Social Media and Harassment/Retaliation/Discrimination</vt:lpstr>
      <vt:lpstr>Social Media and Harassment/Retaliation/Discrimination</vt:lpstr>
      <vt:lpstr>Today’s Topics</vt:lpstr>
      <vt:lpstr>Social Media and Florida’s Public Employees Relations Act</vt:lpstr>
      <vt:lpstr>Social Media and Florida’s Public Employees Relations Act</vt:lpstr>
      <vt:lpstr>Social Media and Florida’s Public Employees Relations Act</vt:lpstr>
      <vt:lpstr>Sample Social Media Policy</vt:lpstr>
      <vt:lpstr>Sample Social Media Policy (cont.)</vt:lpstr>
      <vt:lpstr>Social Media and Florida’s Public Employees Relations Act</vt:lpstr>
      <vt:lpstr>Social Media and Florida’s Public Employees Relations Act</vt:lpstr>
      <vt:lpstr>Today’s Topics</vt:lpstr>
      <vt:lpstr>Public Employees’ Privacy Right in Social Media </vt:lpstr>
      <vt:lpstr>Public Employees’ Privacy Right in Social Media </vt:lpstr>
      <vt:lpstr>Public Employees’ Privacy Right in Social Media </vt:lpstr>
      <vt:lpstr>Public Employees’ Privacy Right in Social Media </vt:lpstr>
      <vt:lpstr>Public Employees’ Privacy Right in Social Media </vt:lpstr>
      <vt:lpstr>Public Employees’ Privacy Right in Social Media </vt:lpstr>
      <vt:lpstr>Public Employees’ Privacy Right in Social Media </vt:lpstr>
      <vt:lpstr>Public Employees’ Privacy Right in Social Media </vt:lpstr>
      <vt:lpstr>Public Employees’ Privacy Right in Social Media </vt:lpstr>
      <vt:lpstr>Public Employees’ Privacy Right in Social Media </vt:lpstr>
      <vt:lpstr>Public Employees’ Privacy Right in Social Media </vt:lpstr>
      <vt:lpstr>Public Employees’ Privacy Right in Social Media </vt:lpstr>
      <vt:lpstr>Today’s Topics</vt:lpstr>
      <vt:lpstr>Employees’ Privacy Right in Social Media </vt:lpstr>
      <vt:lpstr>Employees’ Privacy Right in Social Media </vt:lpstr>
      <vt:lpstr>Employees’ Privacy Right in Social Media </vt:lpstr>
      <vt:lpstr>Today’s Topics</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Discovery and Social Media</vt:lpstr>
      <vt:lpstr>Conclusion</vt:lpstr>
      <vt:lpstr>Today’s Topics</vt:lpstr>
      <vt:lpstr>Social Media in Litigation</vt:lpstr>
      <vt:lpstr>Social Media in Litigation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in the Workplace</dc:title>
  <dc:creator>Jeff Patenaude</dc:creator>
  <cp:lastModifiedBy>Stacey Stanish</cp:lastModifiedBy>
  <cp:revision>261</cp:revision>
  <cp:lastPrinted>2017-02-02T16:55:00Z</cp:lastPrinted>
  <dcterms:created xsi:type="dcterms:W3CDTF">2006-08-16T00:00:00Z</dcterms:created>
  <dcterms:modified xsi:type="dcterms:W3CDTF">2017-07-19T18:11:24Z</dcterms:modified>
</cp:coreProperties>
</file>