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288" r:id="rId3"/>
    <p:sldId id="268" r:id="rId4"/>
    <p:sldId id="275" r:id="rId5"/>
    <p:sldId id="311" r:id="rId6"/>
    <p:sldId id="310" r:id="rId7"/>
    <p:sldId id="274" r:id="rId8"/>
    <p:sldId id="313" r:id="rId9"/>
    <p:sldId id="312" r:id="rId10"/>
    <p:sldId id="289" r:id="rId11"/>
    <p:sldId id="280" r:id="rId12"/>
    <p:sldId id="257" r:id="rId13"/>
    <p:sldId id="277" r:id="rId14"/>
    <p:sldId id="278" r:id="rId15"/>
    <p:sldId id="281" r:id="rId16"/>
    <p:sldId id="315"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16" r:id="rId37"/>
    <p:sldId id="263" r:id="rId38"/>
    <p:sldId id="266" r:id="rId39"/>
    <p:sldId id="269" r:id="rId40"/>
    <p:sldId id="270" r:id="rId41"/>
    <p:sldId id="271" r:id="rId42"/>
    <p:sldId id="272" r:id="rId43"/>
    <p:sldId id="273" r:id="rId44"/>
    <p:sldId id="317"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21" autoAdjust="0"/>
  </p:normalViewPr>
  <p:slideViewPr>
    <p:cSldViewPr>
      <p:cViewPr varScale="1">
        <p:scale>
          <a:sx n="80" d="100"/>
          <a:sy n="80" d="100"/>
        </p:scale>
        <p:origin x="1302" y="90"/>
      </p:cViewPr>
      <p:guideLst>
        <p:guide orient="horz" pos="2160"/>
        <p:guide pos="2880"/>
      </p:guideLst>
    </p:cSldViewPr>
  </p:slideViewPr>
  <p:notesTextViewPr>
    <p:cViewPr>
      <p:scale>
        <a:sx n="1" d="1"/>
        <a:sy n="1" d="1"/>
      </p:scale>
      <p:origin x="0" y="0"/>
    </p:cViewPr>
  </p:notesTextViewPr>
  <p:sorterViewPr>
    <p:cViewPr>
      <p:scale>
        <a:sx n="100" d="100"/>
        <a:sy n="100" d="100"/>
      </p:scale>
      <p:origin x="0" y="12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D11FA60-1D5E-4179-90E1-DD91D11C163D}" type="datetimeFigureOut">
              <a:rPr lang="en-US" smtClean="0"/>
              <a:t>7/22/2016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9C39DB-A408-4E2F-9149-23B87EECD2A4}" type="slidenum">
              <a:rPr lang="en-US" smtClean="0"/>
              <a:t>‹#›</a:t>
            </a:fld>
            <a:endParaRPr lang="en-US"/>
          </a:p>
        </p:txBody>
      </p:sp>
    </p:spTree>
    <p:extLst>
      <p:ext uri="{BB962C8B-B14F-4D97-AF65-F5344CB8AC3E}">
        <p14:creationId xmlns:p14="http://schemas.microsoft.com/office/powerpoint/2010/main" val="162481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C39DB-A408-4E2F-9149-23B87EECD2A4}" type="slidenum">
              <a:rPr lang="en-US" smtClean="0"/>
              <a:t>1</a:t>
            </a:fld>
            <a:endParaRPr lang="en-US"/>
          </a:p>
        </p:txBody>
      </p:sp>
    </p:spTree>
    <p:extLst>
      <p:ext uri="{BB962C8B-B14F-4D97-AF65-F5344CB8AC3E}">
        <p14:creationId xmlns:p14="http://schemas.microsoft.com/office/powerpoint/2010/main" val="359789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Rot="1" noChangeAspect="1" noChangeArrowheads="1" noTextEdit="1"/>
          </p:cNvSpPr>
          <p:nvPr>
            <p:ph type="sldImg"/>
          </p:nvPr>
        </p:nvSpPr>
        <p:spPr>
          <a:xfrm>
            <a:off x="1181100" y="696913"/>
            <a:ext cx="4648200" cy="3486150"/>
          </a:xfrm>
          <a:ln/>
        </p:spPr>
      </p:sp>
      <p:sp>
        <p:nvSpPr>
          <p:cNvPr id="102400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2280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C39DB-A408-4E2F-9149-23B87EECD2A4}" type="slidenum">
              <a:rPr lang="en-US" smtClean="0"/>
              <a:t>34</a:t>
            </a:fld>
            <a:endParaRPr lang="en-US"/>
          </a:p>
        </p:txBody>
      </p:sp>
    </p:spTree>
    <p:extLst>
      <p:ext uri="{BB962C8B-B14F-4D97-AF65-F5344CB8AC3E}">
        <p14:creationId xmlns:p14="http://schemas.microsoft.com/office/powerpoint/2010/main" val="66161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C39DB-A408-4E2F-9149-23B87EECD2A4}" type="slidenum">
              <a:rPr lang="en-US" smtClean="0"/>
              <a:t>44</a:t>
            </a:fld>
            <a:endParaRPr lang="en-US"/>
          </a:p>
        </p:txBody>
      </p:sp>
    </p:spTree>
    <p:extLst>
      <p:ext uri="{BB962C8B-B14F-4D97-AF65-F5344CB8AC3E}">
        <p14:creationId xmlns:p14="http://schemas.microsoft.com/office/powerpoint/2010/main" val="359789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4CA96-7ACA-4536-9E15-D990110E003C}" type="datetime4">
              <a:rPr lang="en-US" smtClean="0"/>
              <a:t>July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265398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66AFE-B3F4-402D-8395-359512C13CEE}" type="datetime4">
              <a:rPr lang="en-US" smtClean="0"/>
              <a:t>July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370695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24E0D9-2790-4BAC-A2AA-E7FDE70CA297}" type="datetime4">
              <a:rPr lang="en-US" smtClean="0"/>
              <a:t>July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205609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E6F27-BDE2-402D-A2D0-DB54D10BE5CF}" type="datetime4">
              <a:rPr lang="en-US" smtClean="0"/>
              <a:t>July 22, 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1569B-9B50-4E7D-BE8D-6F0514B10888}" type="slidenum">
              <a:rPr lang="en-US" smtClean="0"/>
              <a:t>‹#›</a:t>
            </a:fld>
            <a:endParaRPr lang="en-US" dirty="0"/>
          </a:p>
        </p:txBody>
      </p:sp>
    </p:spTree>
    <p:extLst>
      <p:ext uri="{BB962C8B-B14F-4D97-AF65-F5344CB8AC3E}">
        <p14:creationId xmlns:p14="http://schemas.microsoft.com/office/powerpoint/2010/main" val="230550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5D83A-4BBA-4E79-A91D-6A3C5C9C8F9F}" type="datetime4">
              <a:rPr lang="en-US" smtClean="0"/>
              <a:t>July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24990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551EBE-5998-4878-836E-B3DBF3A0B91D}" type="datetime4">
              <a:rPr lang="en-US" smtClean="0"/>
              <a:t>July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264245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0B46B8-2209-4D95-B2F5-0BF7817EB08A}" type="datetime4">
              <a:rPr lang="en-US" smtClean="0"/>
              <a:t>July 22,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187311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302B9-F587-41A8-AF23-B93E1C2882A7}" type="datetime4">
              <a:rPr lang="en-US" smtClean="0"/>
              <a:t>July 22,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302033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61B85-D755-43B6-9098-EE00E6D2B1C1}" type="datetime4">
              <a:rPr lang="en-US" smtClean="0"/>
              <a:t>July 22,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382870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6613D-4266-4FE4-B174-77055320D006}" type="datetime4">
              <a:rPr lang="en-US" smtClean="0"/>
              <a:t>July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3114521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B4C3-D1A5-4878-AE10-C35DE30A8260}" type="datetime4">
              <a:rPr lang="en-US" smtClean="0"/>
              <a:t>July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1569B-9B50-4E7D-BE8D-6F0514B10888}" type="slidenum">
              <a:rPr lang="en-US" smtClean="0"/>
              <a:t>‹#›</a:t>
            </a:fld>
            <a:endParaRPr lang="en-US"/>
          </a:p>
        </p:txBody>
      </p:sp>
    </p:spTree>
    <p:extLst>
      <p:ext uri="{BB962C8B-B14F-4D97-AF65-F5344CB8AC3E}">
        <p14:creationId xmlns:p14="http://schemas.microsoft.com/office/powerpoint/2010/main" val="140766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76465-3ED9-4A2C-9E16-A3374A19DBBB}" type="datetime4">
              <a:rPr lang="en-US" smtClean="0"/>
              <a:t>July 22, 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1569B-9B50-4E7D-BE8D-6F0514B10888}"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638800" y="241300"/>
            <a:ext cx="3175000" cy="520700"/>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28600" y="228600"/>
            <a:ext cx="3179444" cy="533400"/>
          </a:xfrm>
          <a:prstGeom prst="rect">
            <a:avLst/>
          </a:prstGeom>
        </p:spPr>
      </p:pic>
    </p:spTree>
    <p:extLst>
      <p:ext uri="{BB962C8B-B14F-4D97-AF65-F5344CB8AC3E}">
        <p14:creationId xmlns:p14="http://schemas.microsoft.com/office/powerpoint/2010/main" val="1810144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irs.gov/Retirement-Plans/EP-Team-Audit-(EPTA)-Program---Internal-Control-Questionnair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“Best Practices” for Retirement and Deferred Compensation Plans</a:t>
            </a:r>
            <a:endParaRPr lang="en-US" dirty="0"/>
          </a:p>
        </p:txBody>
      </p:sp>
      <p:sp>
        <p:nvSpPr>
          <p:cNvPr id="3" name="Subtitle 2"/>
          <p:cNvSpPr>
            <a:spLocks noGrp="1"/>
          </p:cNvSpPr>
          <p:nvPr>
            <p:ph type="subTitle" idx="1"/>
          </p:nvPr>
        </p:nvSpPr>
        <p:spPr/>
        <p:txBody>
          <a:bodyPr numCol="2">
            <a:normAutofit fontScale="55000" lnSpcReduction="20000"/>
          </a:bodyPr>
          <a:lstStyle/>
          <a:p>
            <a:r>
              <a:rPr lang="en-US" dirty="0" smtClean="0"/>
              <a:t>Lowell “The ERISA Dude” Walters</a:t>
            </a:r>
          </a:p>
          <a:p>
            <a:r>
              <a:rPr lang="en-US" dirty="0" smtClean="0"/>
              <a:t>GrayRobinson</a:t>
            </a:r>
          </a:p>
          <a:p>
            <a:r>
              <a:rPr lang="en-US" dirty="0" smtClean="0"/>
              <a:t>813-273-5276</a:t>
            </a:r>
          </a:p>
          <a:p>
            <a:r>
              <a:rPr lang="en-US" dirty="0" smtClean="0"/>
              <a:t>lowell.walters@gray-robinson.com</a:t>
            </a:r>
          </a:p>
          <a:p>
            <a:endParaRPr lang="en-US" dirty="0" smtClean="0"/>
          </a:p>
          <a:p>
            <a:r>
              <a:rPr lang="en-US" dirty="0" smtClean="0"/>
              <a:t>Roger J. Rovell, J.D., LL.M.</a:t>
            </a:r>
          </a:p>
          <a:p>
            <a:r>
              <a:rPr lang="en-US" dirty="0" smtClean="0"/>
              <a:t>Fiduciary Partners Retirement Group </a:t>
            </a:r>
          </a:p>
          <a:p>
            <a:r>
              <a:rPr lang="en-US" dirty="0" smtClean="0"/>
              <a:t>(800) 371-0232</a:t>
            </a:r>
          </a:p>
          <a:p>
            <a:r>
              <a:rPr lang="en-US" dirty="0" smtClean="0"/>
              <a:t>roger.rovell@fiduciaryprg.com</a:t>
            </a:r>
          </a:p>
          <a:p>
            <a:endParaRPr lang="en-US" dirty="0"/>
          </a:p>
        </p:txBody>
      </p:sp>
      <p:sp>
        <p:nvSpPr>
          <p:cNvPr id="4" name="TextBox 3"/>
          <p:cNvSpPr txBox="1"/>
          <p:nvPr/>
        </p:nvSpPr>
        <p:spPr>
          <a:xfrm>
            <a:off x="1371600" y="1219200"/>
            <a:ext cx="6096000" cy="523220"/>
          </a:xfrm>
          <a:prstGeom prst="rect">
            <a:avLst/>
          </a:prstGeom>
          <a:noFill/>
        </p:spPr>
        <p:txBody>
          <a:bodyPr wrap="square" rtlCol="0">
            <a:spAutoFit/>
          </a:bodyPr>
          <a:lstStyle/>
          <a:p>
            <a:pPr algn="ctr"/>
            <a:r>
              <a:rPr lang="en-US" sz="2800" dirty="0" smtClean="0"/>
              <a:t>80</a:t>
            </a:r>
            <a:r>
              <a:rPr lang="en-US" sz="2800" baseline="30000" dirty="0" smtClean="0"/>
              <a:t>th</a:t>
            </a:r>
            <a:r>
              <a:rPr lang="en-US" sz="2800" dirty="0" smtClean="0"/>
              <a:t> Annual </a:t>
            </a:r>
            <a:r>
              <a:rPr lang="en-US" sz="2800" dirty="0" err="1" smtClean="0"/>
              <a:t>FPHRA</a:t>
            </a:r>
            <a:r>
              <a:rPr lang="en-US" sz="2800" dirty="0" smtClean="0"/>
              <a:t> Conference</a:t>
            </a:r>
            <a:endParaRPr lang="en-US" sz="2800" dirty="0"/>
          </a:p>
        </p:txBody>
      </p:sp>
    </p:spTree>
    <p:extLst>
      <p:ext uri="{BB962C8B-B14F-4D97-AF65-F5344CB8AC3E}">
        <p14:creationId xmlns:p14="http://schemas.microsoft.com/office/powerpoint/2010/main" val="1937097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82375" y="2753729"/>
            <a:ext cx="8062058" cy="523220"/>
          </a:xfrm>
          <a:prstGeom prst="rect">
            <a:avLst/>
          </a:prstGeom>
        </p:spPr>
        <p:txBody>
          <a:bodyPr>
            <a:spAutoFit/>
          </a:bodyPr>
          <a:lstStyle/>
          <a:p>
            <a:pPr algn="ctr" fontAlgn="auto">
              <a:spcAft>
                <a:spcPts val="0"/>
              </a:spcAft>
              <a:buClr>
                <a:schemeClr val="accent5">
                  <a:lumMod val="50000"/>
                </a:schemeClr>
              </a:buClr>
              <a:buFont typeface="Wingdings" pitchFamily="2" charset="2"/>
              <a:buNone/>
              <a:defRPr/>
            </a:pPr>
            <a:r>
              <a:rPr lang="en-US" sz="2800" b="1" dirty="0" smtClean="0">
                <a:cs typeface="Arial" charset="0"/>
              </a:rPr>
              <a:t>STATE LAW FIDUCIARY CONCEPTS</a:t>
            </a:r>
            <a:endParaRPr lang="en-US" sz="2800" b="1" dirty="0">
              <a:cs typeface="Arial" charset="0"/>
            </a:endParaRPr>
          </a:p>
        </p:txBody>
      </p:sp>
      <p:sp>
        <p:nvSpPr>
          <p:cNvPr id="2" name="Slide Number Placeholder 1"/>
          <p:cNvSpPr>
            <a:spLocks noGrp="1"/>
          </p:cNvSpPr>
          <p:nvPr>
            <p:ph type="sldNum" sz="quarter" idx="12"/>
          </p:nvPr>
        </p:nvSpPr>
        <p:spPr/>
        <p:txBody>
          <a:bodyPr/>
          <a:lstStyle/>
          <a:p>
            <a:fld id="{37B1569B-9B50-4E7D-BE8D-6F0514B10888}" type="slidenum">
              <a:rPr lang="en-US" smtClean="0"/>
              <a:t>10</a:t>
            </a:fld>
            <a:endParaRPr lang="en-US" dirty="0"/>
          </a:p>
        </p:txBody>
      </p:sp>
    </p:spTree>
    <p:extLst>
      <p:ext uri="{BB962C8B-B14F-4D97-AF65-F5344CB8AC3E}">
        <p14:creationId xmlns:p14="http://schemas.microsoft.com/office/powerpoint/2010/main" val="2474754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Who is Liable?</a:t>
            </a:r>
            <a:endParaRPr lang="en-US"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r>
              <a:rPr lang="en-US" dirty="0" smtClean="0"/>
              <a:t>Fiduciaries</a:t>
            </a:r>
          </a:p>
          <a:p>
            <a:pPr lvl="1"/>
            <a:r>
              <a:rPr lang="en-US" dirty="0" smtClean="0"/>
              <a:t>Those who exercise discretion or have authority to exercise discretion</a:t>
            </a:r>
          </a:p>
          <a:p>
            <a:pPr lvl="1"/>
            <a:r>
              <a:rPr lang="en-US" dirty="0" smtClean="0"/>
              <a:t>Those who oversee other fiduciaries</a:t>
            </a:r>
          </a:p>
          <a:p>
            <a:pPr lvl="1"/>
            <a:r>
              <a:rPr lang="en-US" dirty="0" smtClean="0"/>
              <a:t>Carrying out fiduciary decisions is normally insufficient</a:t>
            </a:r>
          </a:p>
          <a:p>
            <a:r>
              <a:rPr lang="en-US" dirty="0" smtClean="0"/>
              <a:t>Examples with City Plans</a:t>
            </a:r>
          </a:p>
          <a:p>
            <a:pPr lvl="1"/>
            <a:r>
              <a:rPr lang="en-US" dirty="0" smtClean="0"/>
              <a:t>City Commissioners have ultimate authority and oversight responsibilities</a:t>
            </a:r>
          </a:p>
          <a:p>
            <a:pPr lvl="1"/>
            <a:r>
              <a:rPr lang="en-US" dirty="0" smtClean="0"/>
              <a:t>Pension Boards: Probably fiduciaries to extent they are responsible for making decisions or recommendations to the commissioners</a:t>
            </a:r>
          </a:p>
          <a:p>
            <a:pPr lvl="1"/>
            <a:r>
              <a:rPr lang="en-US" dirty="0" smtClean="0"/>
              <a:t>City Managers, Finance Officers, HR staff</a:t>
            </a:r>
          </a:p>
          <a:p>
            <a:pPr lvl="2"/>
            <a:r>
              <a:rPr lang="en-US" dirty="0" smtClean="0"/>
              <a:t>Potential fiduciaries to the extent exercising discretion</a:t>
            </a:r>
          </a:p>
          <a:p>
            <a:pPr lvl="2"/>
            <a:r>
              <a:rPr lang="en-US" dirty="0" smtClean="0"/>
              <a:t>Not fiduciaries to the extent carrying out commissioner decisions</a:t>
            </a:r>
          </a:p>
          <a:p>
            <a:pPr lvl="1"/>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11</a:t>
            </a:fld>
            <a:endParaRPr lang="en-US" dirty="0"/>
          </a:p>
        </p:txBody>
      </p:sp>
    </p:spTree>
    <p:extLst>
      <p:ext uri="{BB962C8B-B14F-4D97-AF65-F5344CB8AC3E}">
        <p14:creationId xmlns:p14="http://schemas.microsoft.com/office/powerpoint/2010/main" val="2084051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Florida Law Concepts Applicable to Retirement Plans</a:t>
            </a:r>
            <a:endParaRPr lang="en-US" dirty="0"/>
          </a:p>
        </p:txBody>
      </p:sp>
      <p:sp>
        <p:nvSpPr>
          <p:cNvPr id="3" name="Content Placeholder 2"/>
          <p:cNvSpPr>
            <a:spLocks noGrp="1"/>
          </p:cNvSpPr>
          <p:nvPr>
            <p:ph sz="half" idx="1"/>
          </p:nvPr>
        </p:nvSpPr>
        <p:spPr>
          <a:xfrm>
            <a:off x="457200" y="3200400"/>
            <a:ext cx="4038600" cy="2925763"/>
          </a:xfrm>
        </p:spPr>
        <p:txBody>
          <a:bodyPr>
            <a:normAutofit fontScale="92500" lnSpcReduction="10000"/>
          </a:bodyPr>
          <a:lstStyle/>
          <a:p>
            <a:r>
              <a:rPr lang="en-US" dirty="0" smtClean="0"/>
              <a:t>Included</a:t>
            </a:r>
          </a:p>
          <a:p>
            <a:pPr lvl="1"/>
            <a:r>
              <a:rPr lang="en-US" dirty="0" smtClean="0"/>
              <a:t>Defined benefit plans</a:t>
            </a:r>
          </a:p>
          <a:p>
            <a:pPr lvl="2"/>
            <a:r>
              <a:rPr lang="en-US" dirty="0" smtClean="0"/>
              <a:t>Traditional</a:t>
            </a:r>
          </a:p>
          <a:p>
            <a:pPr lvl="2"/>
            <a:r>
              <a:rPr lang="en-US" dirty="0" smtClean="0"/>
              <a:t>Cash balance</a:t>
            </a:r>
          </a:p>
          <a:p>
            <a:pPr lvl="2"/>
            <a:r>
              <a:rPr lang="en-US" dirty="0" smtClean="0"/>
              <a:t>Pension Equity</a:t>
            </a:r>
          </a:p>
          <a:p>
            <a:pPr lvl="1"/>
            <a:r>
              <a:rPr lang="en-US" dirty="0" smtClean="0"/>
              <a:t>Defined contribution plans</a:t>
            </a:r>
          </a:p>
          <a:p>
            <a:pPr lvl="2"/>
            <a:r>
              <a:rPr lang="en-US" dirty="0" smtClean="0"/>
              <a:t>Money purchase pension</a:t>
            </a:r>
          </a:p>
          <a:p>
            <a:pPr lvl="2"/>
            <a:r>
              <a:rPr lang="en-US" dirty="0" smtClean="0"/>
              <a:t>Profit sharing</a:t>
            </a:r>
          </a:p>
        </p:txBody>
      </p:sp>
      <p:sp>
        <p:nvSpPr>
          <p:cNvPr id="5" name="Content Placeholder 4"/>
          <p:cNvSpPr>
            <a:spLocks noGrp="1"/>
          </p:cNvSpPr>
          <p:nvPr>
            <p:ph sz="half" idx="2"/>
          </p:nvPr>
        </p:nvSpPr>
        <p:spPr>
          <a:xfrm>
            <a:off x="4876800" y="3352800"/>
            <a:ext cx="3810000" cy="2849563"/>
          </a:xfrm>
        </p:spPr>
        <p:txBody>
          <a:bodyPr>
            <a:normAutofit fontScale="92500" lnSpcReduction="10000"/>
          </a:bodyPr>
          <a:lstStyle/>
          <a:p>
            <a:pPr lvl="2"/>
            <a:r>
              <a:rPr lang="en-US" dirty="0" smtClean="0"/>
              <a:t>401(k) plan (grandfathered)</a:t>
            </a:r>
            <a:endParaRPr lang="en-US" dirty="0"/>
          </a:p>
          <a:p>
            <a:r>
              <a:rPr lang="en-US" dirty="0" smtClean="0"/>
              <a:t>Excluded</a:t>
            </a:r>
            <a:r>
              <a:rPr lang="en-US" dirty="0"/>
              <a:t>: 403(b</a:t>
            </a:r>
            <a:r>
              <a:rPr lang="en-US" dirty="0" smtClean="0"/>
              <a:t>) Plans</a:t>
            </a:r>
            <a:endParaRPr lang="en-US" dirty="0"/>
          </a:p>
          <a:p>
            <a:r>
              <a:rPr lang="en-US" dirty="0"/>
              <a:t>Unclear</a:t>
            </a:r>
          </a:p>
          <a:p>
            <a:pPr lvl="1"/>
            <a:r>
              <a:rPr lang="en-US" dirty="0"/>
              <a:t>457(b</a:t>
            </a:r>
            <a:r>
              <a:rPr lang="en-US" dirty="0" smtClean="0"/>
              <a:t>) Plans</a:t>
            </a:r>
            <a:endParaRPr lang="en-US" dirty="0"/>
          </a:p>
          <a:p>
            <a:pPr lvl="1"/>
            <a:r>
              <a:rPr lang="en-US" dirty="0"/>
              <a:t>457(f</a:t>
            </a:r>
            <a:r>
              <a:rPr lang="en-US" dirty="0" smtClean="0"/>
              <a:t>) Plans</a:t>
            </a:r>
            <a:endParaRPr lang="en-US" dirty="0"/>
          </a:p>
          <a:p>
            <a:endParaRPr lang="en-US" dirty="0"/>
          </a:p>
        </p:txBody>
      </p:sp>
      <p:sp>
        <p:nvSpPr>
          <p:cNvPr id="4" name="TextBox 3"/>
          <p:cNvSpPr txBox="1"/>
          <p:nvPr/>
        </p:nvSpPr>
        <p:spPr>
          <a:xfrm>
            <a:off x="533400" y="2209800"/>
            <a:ext cx="8153400" cy="830997"/>
          </a:xfrm>
          <a:prstGeom prst="rect">
            <a:avLst/>
          </a:prstGeom>
          <a:noFill/>
        </p:spPr>
        <p:txBody>
          <a:bodyPr wrap="square" rtlCol="0">
            <a:spAutoFit/>
          </a:bodyPr>
          <a:lstStyle/>
          <a:p>
            <a:pPr algn="ctr"/>
            <a:r>
              <a:rPr lang="en-US" sz="2400" b="1" dirty="0"/>
              <a:t>FS 112: Public Officers &amp; Employees; Part VII. Actuarial Soundness</a:t>
            </a:r>
          </a:p>
        </p:txBody>
      </p:sp>
      <p:sp>
        <p:nvSpPr>
          <p:cNvPr id="7" name="Slide Number Placeholder 6"/>
          <p:cNvSpPr>
            <a:spLocks noGrp="1"/>
          </p:cNvSpPr>
          <p:nvPr>
            <p:ph type="sldNum" sz="quarter" idx="12"/>
          </p:nvPr>
        </p:nvSpPr>
        <p:spPr/>
        <p:txBody>
          <a:bodyPr/>
          <a:lstStyle/>
          <a:p>
            <a:fld id="{37B1569B-9B50-4E7D-BE8D-6F0514B10888}" type="slidenum">
              <a:rPr lang="en-US" smtClean="0"/>
              <a:t>12</a:t>
            </a:fld>
            <a:endParaRPr lang="en-US"/>
          </a:p>
        </p:txBody>
      </p:sp>
    </p:spTree>
    <p:extLst>
      <p:ext uri="{BB962C8B-B14F-4D97-AF65-F5344CB8AC3E}">
        <p14:creationId xmlns:p14="http://schemas.microsoft.com/office/powerpoint/2010/main" val="2267012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dirty="0" smtClean="0"/>
              <a:t>112 Requirements</a:t>
            </a:r>
            <a:endParaRPr lang="en-US" dirty="0"/>
          </a:p>
        </p:txBody>
      </p:sp>
      <p:sp>
        <p:nvSpPr>
          <p:cNvPr id="3" name="Content Placeholder 2"/>
          <p:cNvSpPr>
            <a:spLocks noGrp="1"/>
          </p:cNvSpPr>
          <p:nvPr>
            <p:ph idx="1"/>
          </p:nvPr>
        </p:nvSpPr>
        <p:spPr>
          <a:xfrm>
            <a:off x="457200" y="2286000"/>
            <a:ext cx="8229600" cy="4114800"/>
          </a:xfrm>
        </p:spPr>
        <p:txBody>
          <a:bodyPr>
            <a:normAutofit fontScale="62500" lnSpcReduction="20000"/>
          </a:bodyPr>
          <a:lstStyle/>
          <a:p>
            <a:r>
              <a:rPr lang="en-US" dirty="0" smtClean="0"/>
              <a:t>112.656 : “A </a:t>
            </a:r>
            <a:r>
              <a:rPr lang="en-US" dirty="0"/>
              <a:t>fiduciary shall discharge his or her duties with respect to a plan </a:t>
            </a:r>
            <a:r>
              <a:rPr lang="en-US" u="sng" dirty="0"/>
              <a:t>solely in the interest of the participants and beneficiaries </a:t>
            </a:r>
            <a:r>
              <a:rPr lang="en-US" dirty="0"/>
              <a:t>for the exclusive purpose of </a:t>
            </a:r>
            <a:r>
              <a:rPr lang="en-US" u="sng" dirty="0"/>
              <a:t>providing benefits </a:t>
            </a:r>
            <a:r>
              <a:rPr lang="en-US" dirty="0"/>
              <a:t>to participants and their beneficiaries and </a:t>
            </a:r>
            <a:r>
              <a:rPr lang="en-US" u="sng" dirty="0"/>
              <a:t>defraying reasonable expenses </a:t>
            </a:r>
            <a:r>
              <a:rPr lang="en-US" dirty="0"/>
              <a:t>of administering the </a:t>
            </a:r>
            <a:r>
              <a:rPr lang="en-US" dirty="0" smtClean="0"/>
              <a:t>plan</a:t>
            </a:r>
          </a:p>
          <a:p>
            <a:pPr lvl="1"/>
            <a:r>
              <a:rPr lang="en-US" dirty="0" smtClean="0"/>
              <a:t>Administering the plan consistently as per its terms</a:t>
            </a:r>
          </a:p>
          <a:p>
            <a:pPr lvl="1"/>
            <a:r>
              <a:rPr lang="en-US" dirty="0" smtClean="0"/>
              <a:t>Paying only reasonable expenses</a:t>
            </a:r>
          </a:p>
          <a:p>
            <a:pPr lvl="1"/>
            <a:r>
              <a:rPr lang="en-US" dirty="0" smtClean="0"/>
              <a:t>AGO 89-63: Decision-makers may be personally liable if do not administer their duties in good faith</a:t>
            </a:r>
          </a:p>
          <a:p>
            <a:r>
              <a:rPr lang="en-US" dirty="0" smtClean="0"/>
              <a:t>112.661(4</a:t>
            </a:r>
            <a:r>
              <a:rPr lang="en-US" dirty="0"/>
              <a:t>) : The board’s investment decisions must comply with ERISA</a:t>
            </a:r>
          </a:p>
          <a:p>
            <a:pPr lvl="1"/>
            <a:r>
              <a:rPr lang="en-US" dirty="0"/>
              <a:t>Prudent standard of care</a:t>
            </a:r>
          </a:p>
          <a:p>
            <a:pPr lvl="1"/>
            <a:r>
              <a:rPr lang="en-US" dirty="0"/>
              <a:t>Best interest rule (see 112.656</a:t>
            </a:r>
            <a:r>
              <a:rPr lang="en-US" dirty="0" smtClean="0"/>
              <a:t>)</a:t>
            </a:r>
          </a:p>
          <a:p>
            <a:r>
              <a:rPr lang="en-US" dirty="0"/>
              <a:t>112.63: Actuarial methods must be methods that are permitted under </a:t>
            </a:r>
            <a:r>
              <a:rPr lang="en-US" dirty="0" smtClean="0"/>
              <a:t>ERISA</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13</a:t>
            </a:fld>
            <a:endParaRPr lang="en-US" dirty="0"/>
          </a:p>
        </p:txBody>
      </p:sp>
    </p:spTree>
    <p:extLst>
      <p:ext uri="{BB962C8B-B14F-4D97-AF65-F5344CB8AC3E}">
        <p14:creationId xmlns:p14="http://schemas.microsoft.com/office/powerpoint/2010/main" val="1769316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dirty="0" smtClean="0"/>
              <a:t>112 Provisions Specifically for 403(b) &amp; 457 Plans</a:t>
            </a:r>
            <a:endParaRPr lang="en-US" dirty="0"/>
          </a:p>
        </p:txBody>
      </p:sp>
      <p:sp>
        <p:nvSpPr>
          <p:cNvPr id="3" name="Content Placeholder 2"/>
          <p:cNvSpPr>
            <a:spLocks noGrp="1"/>
          </p:cNvSpPr>
          <p:nvPr>
            <p:ph idx="1"/>
          </p:nvPr>
        </p:nvSpPr>
        <p:spPr>
          <a:xfrm>
            <a:off x="457200" y="2438401"/>
            <a:ext cx="8229600" cy="4267200"/>
          </a:xfrm>
        </p:spPr>
        <p:txBody>
          <a:bodyPr>
            <a:normAutofit fontScale="85000" lnSpcReduction="10000"/>
          </a:bodyPr>
          <a:lstStyle/>
          <a:p>
            <a:r>
              <a:rPr lang="en-US" dirty="0" smtClean="0"/>
              <a:t>FS 112.21 and 112.215</a:t>
            </a:r>
          </a:p>
          <a:p>
            <a:pPr lvl="1"/>
            <a:r>
              <a:rPr lang="en-US" dirty="0" smtClean="0"/>
              <a:t>Must comply with applicable IRC requirements</a:t>
            </a:r>
          </a:p>
          <a:p>
            <a:pPr lvl="1"/>
            <a:r>
              <a:rPr lang="en-US" dirty="0" smtClean="0"/>
              <a:t>Must properly remit payments</a:t>
            </a:r>
          </a:p>
          <a:p>
            <a:r>
              <a:rPr lang="en-US" dirty="0" smtClean="0"/>
              <a:t>Contract-based actions probably available</a:t>
            </a:r>
          </a:p>
          <a:p>
            <a:pPr lvl="1"/>
            <a:r>
              <a:rPr lang="en-US" dirty="0" smtClean="0"/>
              <a:t>Plan arrangement is part of the compensation package – part of the employer-employee contract for services</a:t>
            </a:r>
          </a:p>
          <a:p>
            <a:pPr lvl="1"/>
            <a:r>
              <a:rPr lang="en-US" dirty="0" smtClean="0"/>
              <a:t>“You did not tell me that I would not have the tools to properly invest”</a:t>
            </a:r>
          </a:p>
          <a:p>
            <a:pPr lvl="1"/>
            <a:r>
              <a:rPr lang="en-US" dirty="0" smtClean="0"/>
              <a:t>“You interpreted the plan document/contract incorrectly”</a:t>
            </a:r>
          </a:p>
          <a:p>
            <a:pPr lvl="1"/>
            <a:r>
              <a:rPr lang="en-US" dirty="0" smtClean="0"/>
              <a:t>“I suffered financial injury based on…”</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14</a:t>
            </a:fld>
            <a:endParaRPr lang="en-US" dirty="0"/>
          </a:p>
        </p:txBody>
      </p:sp>
    </p:spTree>
    <p:extLst>
      <p:ext uri="{BB962C8B-B14F-4D97-AF65-F5344CB8AC3E}">
        <p14:creationId xmlns:p14="http://schemas.microsoft.com/office/powerpoint/2010/main" val="4101303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FS </a:t>
            </a:r>
            <a:r>
              <a:rPr lang="en-US" dirty="0" err="1" smtClean="0"/>
              <a:t>Ch</a:t>
            </a:r>
            <a:r>
              <a:rPr lang="en-US" dirty="0" smtClean="0"/>
              <a:t> 518: Investment of Fiduciary Funds</a:t>
            </a:r>
            <a:endParaRPr lang="en-US" dirty="0"/>
          </a:p>
        </p:txBody>
      </p:sp>
      <p:sp>
        <p:nvSpPr>
          <p:cNvPr id="3" name="Content Placeholder 2"/>
          <p:cNvSpPr>
            <a:spLocks noGrp="1"/>
          </p:cNvSpPr>
          <p:nvPr>
            <p:ph idx="1"/>
          </p:nvPr>
        </p:nvSpPr>
        <p:spPr>
          <a:xfrm>
            <a:off x="457200" y="2133600"/>
            <a:ext cx="8229600" cy="3992563"/>
          </a:xfrm>
        </p:spPr>
        <p:txBody>
          <a:bodyPr>
            <a:normAutofit fontScale="85000" lnSpcReduction="20000"/>
          </a:bodyPr>
          <a:lstStyle/>
          <a:p>
            <a:r>
              <a:rPr lang="en-US" dirty="0" smtClean="0"/>
              <a:t>518.10: “Fiduciary” includes anyone with responsibility for acquisition, exchange,</a:t>
            </a:r>
            <a:r>
              <a:rPr lang="en-US" dirty="0"/>
              <a:t> retention</a:t>
            </a:r>
            <a:r>
              <a:rPr lang="en-US" dirty="0" smtClean="0"/>
              <a:t>, investment, or management of money or property</a:t>
            </a:r>
          </a:p>
          <a:p>
            <a:r>
              <a:rPr lang="en-US" dirty="0" smtClean="0"/>
              <a:t>518.11(1): fiduciaries must </a:t>
            </a:r>
          </a:p>
          <a:p>
            <a:pPr lvl="1"/>
            <a:r>
              <a:rPr lang="en-US" dirty="0" smtClean="0"/>
              <a:t>(a) invest prudently, </a:t>
            </a:r>
          </a:p>
          <a:p>
            <a:pPr lvl="1"/>
            <a:r>
              <a:rPr lang="en-US" dirty="0" smtClean="0"/>
              <a:t>(d) make or carry-out decisions promptly</a:t>
            </a:r>
          </a:p>
          <a:p>
            <a:pPr lvl="1"/>
            <a:r>
              <a:rPr lang="en-US" dirty="0" smtClean="0"/>
              <a:t>(e) balance the goals of “income production” and “protection of capital”</a:t>
            </a:r>
          </a:p>
          <a:p>
            <a:r>
              <a:rPr lang="en-US" dirty="0" smtClean="0"/>
              <a:t>518.112: a fiduciary can delegate responsibilities if done prudently</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15</a:t>
            </a:fld>
            <a:endParaRPr lang="en-US" dirty="0"/>
          </a:p>
        </p:txBody>
      </p:sp>
    </p:spTree>
    <p:extLst>
      <p:ext uri="{BB962C8B-B14F-4D97-AF65-F5344CB8AC3E}">
        <p14:creationId xmlns:p14="http://schemas.microsoft.com/office/powerpoint/2010/main" val="3480464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82375" y="2753729"/>
            <a:ext cx="8062058" cy="1261884"/>
          </a:xfrm>
          <a:prstGeom prst="rect">
            <a:avLst/>
          </a:prstGeom>
        </p:spPr>
        <p:txBody>
          <a:bodyPr>
            <a:spAutoFit/>
          </a:bodyPr>
          <a:lstStyle/>
          <a:p>
            <a:pPr algn="ctr" fontAlgn="auto">
              <a:spcAft>
                <a:spcPts val="0"/>
              </a:spcAft>
              <a:buClr>
                <a:schemeClr val="accent5">
                  <a:lumMod val="50000"/>
                </a:schemeClr>
              </a:buClr>
              <a:buFont typeface="Wingdings" pitchFamily="2" charset="2"/>
              <a:buNone/>
              <a:defRPr/>
            </a:pPr>
            <a:r>
              <a:rPr lang="en-US" sz="2800" b="1" dirty="0" smtClean="0">
                <a:latin typeface="+mn-lt"/>
                <a:cs typeface="Arial" charset="0"/>
              </a:rPr>
              <a:t>RETIREMENT &amp; DEFERRED </a:t>
            </a:r>
            <a:r>
              <a:rPr lang="en-US" sz="2800" b="1" dirty="0">
                <a:latin typeface="+mn-lt"/>
                <a:cs typeface="Arial" charset="0"/>
              </a:rPr>
              <a:t>COMPENSATION PLANS: </a:t>
            </a:r>
          </a:p>
          <a:p>
            <a:pPr algn="ctr" fontAlgn="auto">
              <a:spcAft>
                <a:spcPts val="0"/>
              </a:spcAft>
              <a:buClr>
                <a:schemeClr val="accent5">
                  <a:lumMod val="50000"/>
                </a:schemeClr>
              </a:buClr>
              <a:buFont typeface="Wingdings" pitchFamily="2" charset="2"/>
              <a:buNone/>
              <a:defRPr/>
            </a:pPr>
            <a:r>
              <a:rPr lang="en-US" sz="2800" b="1" dirty="0">
                <a:latin typeface="+mn-lt"/>
                <a:cs typeface="Arial" charset="0"/>
              </a:rPr>
              <a:t>BEST PRACTICE TIPS FROM THE TRENCHES</a:t>
            </a:r>
          </a:p>
          <a:p>
            <a:pPr algn="just" fontAlgn="auto">
              <a:spcAft>
                <a:spcPts val="0"/>
              </a:spcAft>
              <a:buFont typeface="Wingdings" pitchFamily="2" charset="2"/>
              <a:buNone/>
              <a:defRPr/>
            </a:pPr>
            <a:endParaRPr lang="en-US" sz="2000" dirty="0">
              <a:latin typeface="+mn-lt"/>
              <a:cs typeface="Arial" charset="0"/>
            </a:endParaRPr>
          </a:p>
        </p:txBody>
      </p:sp>
      <p:sp>
        <p:nvSpPr>
          <p:cNvPr id="2" name="Slide Number Placeholder 1"/>
          <p:cNvSpPr>
            <a:spLocks noGrp="1"/>
          </p:cNvSpPr>
          <p:nvPr>
            <p:ph type="sldNum" sz="quarter" idx="12"/>
          </p:nvPr>
        </p:nvSpPr>
        <p:spPr/>
        <p:txBody>
          <a:bodyPr/>
          <a:lstStyle/>
          <a:p>
            <a:fld id="{37B1569B-9B50-4E7D-BE8D-6F0514B10888}" type="slidenum">
              <a:rPr lang="en-US" smtClean="0"/>
              <a:t>16</a:t>
            </a:fld>
            <a:endParaRPr lang="en-US" dirty="0"/>
          </a:p>
        </p:txBody>
      </p:sp>
    </p:spTree>
    <p:extLst>
      <p:ext uri="{BB962C8B-B14F-4D97-AF65-F5344CB8AC3E}">
        <p14:creationId xmlns:p14="http://schemas.microsoft.com/office/powerpoint/2010/main" val="2777270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058728" y="2057400"/>
            <a:ext cx="4597645" cy="4298950"/>
          </a:xfrm>
        </p:spPr>
        <p:txBody>
          <a:bodyPr rtlCol="0">
            <a:normAutofit fontScale="70000" lnSpcReduction="20000"/>
          </a:bodyPr>
          <a:lstStyle/>
          <a:p>
            <a:pPr eaLnBrk="1" fontAlgn="auto" hangingPunct="1">
              <a:spcAft>
                <a:spcPts val="0"/>
              </a:spcAft>
              <a:buFont typeface="Wingdings" panose="05000000000000000000" pitchFamily="2" charset="2"/>
              <a:buNone/>
              <a:defRPr/>
            </a:pPr>
            <a:r>
              <a:rPr lang="en-US" sz="2000" dirty="0"/>
              <a:t> </a:t>
            </a:r>
            <a:endParaRPr lang="en-US" sz="2300" dirty="0"/>
          </a:p>
          <a:p>
            <a:pPr algn="just" eaLnBrk="1" fontAlgn="auto" hangingPunct="1">
              <a:spcAft>
                <a:spcPts val="0"/>
              </a:spcAft>
              <a:buClr>
                <a:schemeClr val="accent5">
                  <a:lumMod val="50000"/>
                </a:schemeClr>
              </a:buClr>
              <a:buFont typeface="Wingdings" panose="05000000000000000000" pitchFamily="2" charset="2"/>
              <a:buChar char="Ø"/>
              <a:defRPr/>
            </a:pPr>
            <a:r>
              <a:rPr lang="en-US" sz="2300" u="sng" dirty="0"/>
              <a:t>Recommended best practice</a:t>
            </a:r>
            <a:r>
              <a:rPr lang="en-US" sz="2300" dirty="0"/>
              <a:t>:  Board (or other governing body) appoints a fiduciary committee charged with authority and responsibility to oversee plan investments and plan operation.  Appointing a committee also helps insulate board and other employees not involved in plan-related activities.</a:t>
            </a:r>
          </a:p>
          <a:p>
            <a:pPr algn="just" eaLnBrk="1" fontAlgn="auto" hangingPunct="1">
              <a:spcAft>
                <a:spcPts val="0"/>
              </a:spcAft>
              <a:buClr>
                <a:schemeClr val="accent5">
                  <a:lumMod val="50000"/>
                </a:schemeClr>
              </a:buClr>
              <a:buFont typeface="Wingdings" panose="05000000000000000000" pitchFamily="2" charset="2"/>
              <a:buNone/>
              <a:defRPr/>
            </a:pPr>
            <a:endParaRPr lang="en-US" sz="2300" dirty="0"/>
          </a:p>
          <a:p>
            <a:pPr algn="just" eaLnBrk="1" fontAlgn="auto" hangingPunct="1">
              <a:spcAft>
                <a:spcPts val="0"/>
              </a:spcAft>
              <a:buClr>
                <a:schemeClr val="accent5">
                  <a:lumMod val="50000"/>
                </a:schemeClr>
              </a:buClr>
              <a:buFont typeface="Wingdings" panose="05000000000000000000" pitchFamily="2" charset="2"/>
              <a:buChar char="Ø"/>
              <a:defRPr/>
            </a:pPr>
            <a:r>
              <a:rPr lang="en-US" sz="2300" dirty="0"/>
              <a:t>Board (or other governing body) that appoints a fiduciary committee has a fiduciary responsibility to monitor the fiduciaries it appoints.  To facilitate board’s duty to monitor, appointed fiduciaries should periodically report (no less frequently than annually) their activities to the board.</a:t>
            </a:r>
          </a:p>
          <a:p>
            <a:pPr algn="just" eaLnBrk="1" fontAlgn="auto" hangingPunct="1">
              <a:spcAft>
                <a:spcPts val="0"/>
              </a:spcAft>
              <a:buClr>
                <a:schemeClr val="accent5">
                  <a:lumMod val="50000"/>
                </a:schemeClr>
              </a:buClr>
              <a:buFont typeface="Wingdings" panose="05000000000000000000" pitchFamily="2" charset="2"/>
              <a:buNone/>
              <a:defRPr/>
            </a:pPr>
            <a:r>
              <a:rPr lang="en-US" sz="2300" dirty="0"/>
              <a:t> </a:t>
            </a:r>
          </a:p>
          <a:p>
            <a:pPr algn="just" eaLnBrk="1" fontAlgn="auto" hangingPunct="1">
              <a:spcAft>
                <a:spcPts val="0"/>
              </a:spcAft>
              <a:buClr>
                <a:schemeClr val="accent5">
                  <a:lumMod val="50000"/>
                </a:schemeClr>
              </a:buClr>
              <a:buFont typeface="Wingdings" panose="05000000000000000000" pitchFamily="2" charset="2"/>
              <a:buChar char="Ø"/>
              <a:defRPr/>
            </a:pPr>
            <a:r>
              <a:rPr lang="en-US" sz="2300" dirty="0"/>
              <a:t>Plan documentation, minutes, by-laws, etc., should align with the chain of fiduciary authority.</a:t>
            </a:r>
          </a:p>
          <a:p>
            <a:pPr eaLnBrk="1" fontAlgn="auto" hangingPunct="1">
              <a:spcAft>
                <a:spcPts val="0"/>
              </a:spcAft>
              <a:buClr>
                <a:schemeClr val="accent5">
                  <a:lumMod val="50000"/>
                </a:schemeClr>
              </a:buClr>
              <a:buFont typeface="Wingdings" panose="05000000000000000000" pitchFamily="2" charset="2"/>
              <a:buNone/>
              <a:defRPr/>
            </a:pPr>
            <a:endParaRPr lang="en-US" sz="2000" dirty="0">
              <a:latin typeface="Arial" pitchFamily="34" charset="0"/>
              <a:cs typeface="Arial" pitchFamily="34" charset="0"/>
            </a:endParaRPr>
          </a:p>
        </p:txBody>
      </p:sp>
      <p:sp>
        <p:nvSpPr>
          <p:cNvPr id="7" name="Rectangle 6"/>
          <p:cNvSpPr/>
          <p:nvPr/>
        </p:nvSpPr>
        <p:spPr>
          <a:xfrm>
            <a:off x="637934" y="914400"/>
            <a:ext cx="8062058" cy="1323439"/>
          </a:xfrm>
          <a:prstGeom prst="rect">
            <a:avLst/>
          </a:prstGeom>
        </p:spPr>
        <p:txBody>
          <a:bodyPr>
            <a:spAutoFit/>
          </a:bodyPr>
          <a:lstStyle/>
          <a:p>
            <a:pPr algn="just" fontAlgn="auto">
              <a:spcAft>
                <a:spcPts val="0"/>
              </a:spcAft>
              <a:buClr>
                <a:schemeClr val="accent5">
                  <a:lumMod val="50000"/>
                </a:schemeClr>
              </a:buClr>
              <a:buFont typeface="Wingdings" pitchFamily="2" charset="2"/>
              <a:buNone/>
              <a:defRPr/>
            </a:pPr>
            <a:r>
              <a:rPr lang="en-US" sz="2000" b="1" dirty="0">
                <a:latin typeface="+mn-lt"/>
                <a:cs typeface="Arial" charset="0"/>
              </a:rPr>
              <a:t>Have you identified those who serve in a fiduciary capacity since the plan fiduciaries may have personal liability under standards that are similar to ERISA?</a:t>
            </a:r>
          </a:p>
          <a:p>
            <a:pPr algn="just" fontAlgn="auto">
              <a:spcAft>
                <a:spcPts val="0"/>
              </a:spcAft>
              <a:buFont typeface="Wingdings" pitchFamily="2" charset="2"/>
              <a:buNone/>
              <a:defRPr/>
            </a:pPr>
            <a:endParaRPr lang="en-US" sz="2000" dirty="0">
              <a:latin typeface="+mn-lt"/>
              <a:cs typeface="Arial" charset="0"/>
            </a:endParaRPr>
          </a:p>
        </p:txBody>
      </p:sp>
      <p:pic>
        <p:nvPicPr>
          <p:cNvPr id="4101" name="Picture 6" descr="\\FIDUCIARYSERVER\RedirectedFolders\DMiller\My Documents\My Pictures\bullsey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765131"/>
            <a:ext cx="1740144"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37B1569B-9B50-4E7D-BE8D-6F0514B10888}" type="slidenum">
              <a:rPr lang="en-US" smtClean="0"/>
              <a:t>17</a:t>
            </a:fld>
            <a:endParaRPr lang="en-US" dirty="0"/>
          </a:p>
        </p:txBody>
      </p:sp>
    </p:spTree>
    <p:extLst>
      <p:ext uri="{BB962C8B-B14F-4D97-AF65-F5344CB8AC3E}">
        <p14:creationId xmlns:p14="http://schemas.microsoft.com/office/powerpoint/2010/main" val="3354614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99"/>
            <a:ext cx="8185638" cy="5257801"/>
          </a:xfrm>
        </p:spPr>
        <p:txBody>
          <a:bodyPr rtlCol="0">
            <a:normAutofit fontScale="92500" lnSpcReduction="10000"/>
          </a:bodyPr>
          <a:lstStyle/>
          <a:p>
            <a:pPr marL="0" algn="just" eaLnBrk="1" fontAlgn="auto" hangingPunct="1">
              <a:lnSpc>
                <a:spcPct val="100000"/>
              </a:lnSpc>
              <a:spcBef>
                <a:spcPts val="0"/>
              </a:spcBef>
              <a:spcAft>
                <a:spcPts val="0"/>
              </a:spcAft>
              <a:buFont typeface="Wingdings" panose="05000000000000000000" pitchFamily="2" charset="2"/>
              <a:buNone/>
              <a:defRPr/>
            </a:pPr>
            <a:r>
              <a:rPr lang="en-US" sz="1600" b="1" dirty="0"/>
              <a:t>Do the fiduciaries understand their responsibilities and the standards of conduct, based upon ERISA as a model?</a:t>
            </a:r>
          </a:p>
          <a:p>
            <a:pPr marL="0" algn="just" eaLnBrk="1" fontAlgn="auto" hangingPunct="1">
              <a:lnSpc>
                <a:spcPct val="100000"/>
              </a:lnSpc>
              <a:spcBef>
                <a:spcPts val="0"/>
              </a:spcBef>
              <a:spcAft>
                <a:spcPts val="0"/>
              </a:spcAft>
              <a:buFont typeface="Wingdings" panose="05000000000000000000" pitchFamily="2" charset="2"/>
              <a:buNone/>
              <a:defRPr/>
            </a:pPr>
            <a:endParaRPr lang="en-US" sz="1600" dirty="0"/>
          </a:p>
          <a:p>
            <a:pPr marL="285750" lvl="2" indent="-285750" algn="just" eaLnBrk="1" hangingPunct="1">
              <a:lnSpc>
                <a:spcPct val="100000"/>
              </a:lnSpc>
              <a:spcBef>
                <a:spcPts val="0"/>
              </a:spcBef>
              <a:spcAft>
                <a:spcPts val="0"/>
              </a:spcAft>
              <a:buClr>
                <a:schemeClr val="tx1"/>
              </a:buClr>
              <a:buFont typeface="Wingdings" panose="05000000000000000000" pitchFamily="2" charset="2"/>
              <a:buChar char="Ø"/>
              <a:defRPr/>
            </a:pPr>
            <a:r>
              <a:rPr lang="en-US" sz="1600" dirty="0"/>
              <a:t>Fiduciary training has recently surfaced as a Department of Labor audit issue for ERISA-covered plans. </a:t>
            </a:r>
          </a:p>
          <a:p>
            <a:pPr marL="0" lvl="2" indent="0" algn="just" eaLnBrk="1" hangingPunct="1">
              <a:lnSpc>
                <a:spcPct val="100000"/>
              </a:lnSpc>
              <a:spcBef>
                <a:spcPts val="0"/>
              </a:spcBef>
              <a:spcAft>
                <a:spcPts val="0"/>
              </a:spcAft>
              <a:buClr>
                <a:schemeClr val="tx1"/>
              </a:buClr>
              <a:buNone/>
              <a:defRPr/>
            </a:pPr>
            <a:endParaRPr lang="en-US" sz="1600" dirty="0"/>
          </a:p>
          <a:p>
            <a:pPr marL="457200" lvl="3" indent="0" algn="just" eaLnBrk="1" hangingPunct="1">
              <a:lnSpc>
                <a:spcPct val="100000"/>
              </a:lnSpc>
              <a:spcBef>
                <a:spcPts val="0"/>
              </a:spcBef>
              <a:spcAft>
                <a:spcPts val="0"/>
              </a:spcAft>
              <a:buClr>
                <a:schemeClr val="tx1"/>
              </a:buClr>
              <a:buFont typeface="Arial" panose="020B0604020202020204" pitchFamily="34" charset="0"/>
              <a:buChar char="•"/>
              <a:defRPr/>
            </a:pPr>
            <a:r>
              <a:rPr lang="en-US" sz="1600" dirty="0"/>
              <a:t> New fiduciaries should receive comprehensive training, with refresher training provided to all fiduciaries on a regular basis.</a:t>
            </a:r>
          </a:p>
          <a:p>
            <a:pPr marL="0" lvl="2" indent="0" algn="just" eaLnBrk="1" hangingPunct="1">
              <a:lnSpc>
                <a:spcPct val="100000"/>
              </a:lnSpc>
              <a:spcBef>
                <a:spcPts val="0"/>
              </a:spcBef>
              <a:spcAft>
                <a:spcPts val="0"/>
              </a:spcAft>
              <a:buClr>
                <a:schemeClr val="tx1"/>
              </a:buClr>
              <a:buNone/>
              <a:defRPr/>
            </a:pPr>
            <a:endParaRPr lang="en-US" sz="1600" dirty="0"/>
          </a:p>
          <a:p>
            <a:pPr marL="457200" lvl="5" indent="0" algn="just">
              <a:lnSpc>
                <a:spcPct val="100000"/>
              </a:lnSpc>
              <a:spcBef>
                <a:spcPts val="0"/>
              </a:spcBef>
              <a:buClr>
                <a:schemeClr val="tx1"/>
              </a:buClr>
              <a:buFont typeface="Arial" panose="020B0604020202020204" pitchFamily="34" charset="0"/>
              <a:buChar char="•"/>
              <a:defRPr/>
            </a:pPr>
            <a:r>
              <a:rPr lang="en-US" sz="1600" dirty="0"/>
              <a:t> Training should also be documented in the meeting minutes, with copies of training materials retained in the plan’s fiduciary file.</a:t>
            </a:r>
          </a:p>
          <a:p>
            <a:pPr algn="just" eaLnBrk="1" fontAlgn="auto" hangingPunct="1">
              <a:lnSpc>
                <a:spcPct val="100000"/>
              </a:lnSpc>
              <a:spcBef>
                <a:spcPts val="0"/>
              </a:spcBef>
              <a:spcAft>
                <a:spcPts val="0"/>
              </a:spcAft>
              <a:buClr>
                <a:schemeClr val="accent5">
                  <a:lumMod val="50000"/>
                </a:schemeClr>
              </a:buClr>
              <a:buFont typeface="Wingdings" panose="05000000000000000000" pitchFamily="2" charset="2"/>
              <a:buNone/>
              <a:defRPr/>
            </a:pPr>
            <a:r>
              <a:rPr lang="en-US" sz="1600" dirty="0"/>
              <a:t> </a:t>
            </a:r>
          </a:p>
          <a:p>
            <a:pPr algn="just" eaLnBrk="1" fontAlgn="auto" hangingPunct="1">
              <a:lnSpc>
                <a:spcPct val="100000"/>
              </a:lnSpc>
              <a:spcBef>
                <a:spcPts val="0"/>
              </a:spcBef>
              <a:spcAft>
                <a:spcPts val="0"/>
              </a:spcAft>
              <a:buClrTx/>
              <a:buFont typeface="Wingdings" panose="05000000000000000000" pitchFamily="2" charset="2"/>
              <a:buChar char="Ø"/>
              <a:defRPr/>
            </a:pPr>
            <a:r>
              <a:rPr lang="en-US" sz="1600" dirty="0"/>
              <a:t>Among other things, retirement plan fiduciaries must act in the best interests of plan participants and are held to the standard of a prudent expert.</a:t>
            </a:r>
          </a:p>
          <a:p>
            <a:pPr algn="just" eaLnBrk="1" fontAlgn="auto" hangingPunct="1">
              <a:lnSpc>
                <a:spcPct val="100000"/>
              </a:lnSpc>
              <a:spcBef>
                <a:spcPts val="0"/>
              </a:spcBef>
              <a:spcAft>
                <a:spcPts val="0"/>
              </a:spcAft>
              <a:buClr>
                <a:schemeClr val="accent5">
                  <a:lumMod val="50000"/>
                </a:schemeClr>
              </a:buClr>
              <a:buFont typeface="Wingdings" panose="05000000000000000000" pitchFamily="2" charset="2"/>
              <a:buNone/>
              <a:defRPr/>
            </a:pPr>
            <a:r>
              <a:rPr lang="en-US" sz="1600" dirty="0"/>
              <a:t> </a:t>
            </a:r>
          </a:p>
          <a:p>
            <a:pPr algn="just" eaLnBrk="1" fontAlgn="auto" hangingPunct="1">
              <a:lnSpc>
                <a:spcPct val="100000"/>
              </a:lnSpc>
              <a:spcBef>
                <a:spcPts val="0"/>
              </a:spcBef>
              <a:spcAft>
                <a:spcPts val="0"/>
              </a:spcAft>
              <a:buClrTx/>
              <a:buFont typeface="Wingdings" panose="05000000000000000000" pitchFamily="2" charset="2"/>
              <a:buChar char="Ø"/>
              <a:defRPr/>
            </a:pPr>
            <a:r>
              <a:rPr lang="en-US" sz="1600" dirty="0"/>
              <a:t>Courts focus on fiduciary process and procedures, not outcomes. </a:t>
            </a:r>
          </a:p>
          <a:p>
            <a:pPr marL="0" indent="0" algn="just" eaLnBrk="1" fontAlgn="auto" hangingPunct="1">
              <a:lnSpc>
                <a:spcPct val="100000"/>
              </a:lnSpc>
              <a:spcBef>
                <a:spcPts val="0"/>
              </a:spcBef>
              <a:spcAft>
                <a:spcPts val="0"/>
              </a:spcAft>
              <a:buClrTx/>
              <a:buNone/>
              <a:defRPr/>
            </a:pPr>
            <a:endParaRPr lang="en-US" sz="1600" dirty="0"/>
          </a:p>
          <a:p>
            <a:pPr algn="just" eaLnBrk="1" fontAlgn="auto" hangingPunct="1">
              <a:lnSpc>
                <a:spcPct val="100000"/>
              </a:lnSpc>
              <a:spcBef>
                <a:spcPts val="0"/>
              </a:spcBef>
              <a:spcAft>
                <a:spcPts val="0"/>
              </a:spcAft>
              <a:buFont typeface="Wingdings" panose="05000000000000000000" pitchFamily="2" charset="2"/>
              <a:buNone/>
              <a:defRPr/>
            </a:pPr>
            <a:endParaRPr lang="en-US" sz="1600" dirty="0"/>
          </a:p>
          <a:p>
            <a:pPr marL="0" algn="just" eaLnBrk="1" fontAlgn="auto" hangingPunct="1">
              <a:lnSpc>
                <a:spcPct val="100000"/>
              </a:lnSpc>
              <a:spcBef>
                <a:spcPts val="0"/>
              </a:spcBef>
              <a:spcAft>
                <a:spcPts val="0"/>
              </a:spcAft>
              <a:buFont typeface="Wingdings" panose="05000000000000000000" pitchFamily="2" charset="2"/>
              <a:buNone/>
              <a:defRPr/>
            </a:pPr>
            <a:r>
              <a:rPr lang="en-US" sz="1600" b="1" dirty="0"/>
              <a:t>Fiduciaries may have personal liability; are they appropriately protected and indemnified?</a:t>
            </a:r>
          </a:p>
          <a:p>
            <a:pPr algn="just" eaLnBrk="1" fontAlgn="auto" hangingPunct="1">
              <a:lnSpc>
                <a:spcPct val="100000"/>
              </a:lnSpc>
              <a:spcBef>
                <a:spcPts val="0"/>
              </a:spcBef>
              <a:spcAft>
                <a:spcPts val="0"/>
              </a:spcAft>
              <a:defRPr/>
            </a:pPr>
            <a:endParaRPr lang="en-US" sz="1600" dirty="0"/>
          </a:p>
          <a:p>
            <a:pPr marL="274320" algn="just" eaLnBrk="1" fontAlgn="auto" hangingPunct="1">
              <a:lnSpc>
                <a:spcPct val="100000"/>
              </a:lnSpc>
              <a:spcBef>
                <a:spcPts val="0"/>
              </a:spcBef>
              <a:spcAft>
                <a:spcPts val="0"/>
              </a:spcAft>
              <a:buClrTx/>
              <a:buFont typeface="Wingdings" panose="05000000000000000000" pitchFamily="2" charset="2"/>
              <a:buChar char="Ø"/>
              <a:defRPr/>
            </a:pPr>
            <a:r>
              <a:rPr lang="en-US" sz="1600" u="sng" dirty="0"/>
              <a:t>Recommended best practice</a:t>
            </a:r>
            <a:r>
              <a:rPr lang="en-US" sz="1600" dirty="0"/>
              <a:t>:  Fiduciary liability insurance.  Also consider indemnification agreements.</a:t>
            </a:r>
          </a:p>
          <a:p>
            <a:pPr marL="45720" indent="0" algn="just" eaLnBrk="1" fontAlgn="auto" hangingPunct="1">
              <a:lnSpc>
                <a:spcPct val="100000"/>
              </a:lnSpc>
              <a:spcBef>
                <a:spcPts val="0"/>
              </a:spcBef>
              <a:spcAft>
                <a:spcPts val="0"/>
              </a:spcAft>
              <a:buClr>
                <a:srgbClr val="002060"/>
              </a:buClr>
              <a:buNone/>
              <a:defRPr/>
            </a:pPr>
            <a:endParaRPr lang="en-US" sz="1600" dirty="0"/>
          </a:p>
          <a:p>
            <a:pPr marL="274320" algn="just" eaLnBrk="1" fontAlgn="auto" hangingPunct="1">
              <a:lnSpc>
                <a:spcPct val="100000"/>
              </a:lnSpc>
              <a:spcBef>
                <a:spcPts val="0"/>
              </a:spcBef>
              <a:spcAft>
                <a:spcPts val="0"/>
              </a:spcAft>
              <a:buClrTx/>
              <a:buFont typeface="Wingdings" panose="05000000000000000000" pitchFamily="2" charset="2"/>
              <a:buChar char="Ø"/>
              <a:defRPr/>
            </a:pPr>
            <a:r>
              <a:rPr lang="en-US" sz="1600" dirty="0"/>
              <a:t>Insurance policies should be reviewed to ensure adequate coverage.</a:t>
            </a:r>
          </a:p>
          <a:p>
            <a:pPr marL="45720" indent="0" algn="just" eaLnBrk="1" fontAlgn="auto" hangingPunct="1">
              <a:lnSpc>
                <a:spcPct val="100000"/>
              </a:lnSpc>
              <a:spcBef>
                <a:spcPts val="0"/>
              </a:spcBef>
              <a:spcAft>
                <a:spcPts val="0"/>
              </a:spcAft>
              <a:buClrTx/>
              <a:buNone/>
              <a:defRPr/>
            </a:pPr>
            <a:endParaRPr lang="en-US" sz="1600" dirty="0"/>
          </a:p>
          <a:p>
            <a:pPr marL="274320" algn="just" eaLnBrk="1" fontAlgn="auto" hangingPunct="1">
              <a:lnSpc>
                <a:spcPct val="100000"/>
              </a:lnSpc>
              <a:spcBef>
                <a:spcPts val="0"/>
              </a:spcBef>
              <a:spcAft>
                <a:spcPts val="0"/>
              </a:spcAft>
              <a:buClr>
                <a:srgbClr val="002060"/>
              </a:buClr>
              <a:buFont typeface="Wingdings" panose="05000000000000000000" pitchFamily="2" charset="2"/>
              <a:buChar char="Ø"/>
              <a:defRPr/>
            </a:pPr>
            <a:endParaRPr lang="en-US" sz="1600" b="1" dirty="0"/>
          </a:p>
          <a:p>
            <a:pPr marL="274320" algn="just" eaLnBrk="1" fontAlgn="auto" hangingPunct="1">
              <a:lnSpc>
                <a:spcPct val="100000"/>
              </a:lnSpc>
              <a:spcBef>
                <a:spcPts val="0"/>
              </a:spcBef>
              <a:spcAft>
                <a:spcPts val="0"/>
              </a:spcAft>
              <a:buClr>
                <a:srgbClr val="002060"/>
              </a:buClr>
              <a:buFont typeface="Wingdings" panose="05000000000000000000" pitchFamily="2" charset="2"/>
              <a:buChar char="Ø"/>
              <a:defRPr/>
            </a:pPr>
            <a:endParaRPr lang="en-US" sz="1600" dirty="0"/>
          </a:p>
          <a:p>
            <a:pPr algn="just" eaLnBrk="1" fontAlgn="auto" hangingPunct="1">
              <a:lnSpc>
                <a:spcPct val="100000"/>
              </a:lnSpc>
              <a:spcBef>
                <a:spcPts val="0"/>
              </a:spcBef>
              <a:spcAft>
                <a:spcPts val="0"/>
              </a:spcAft>
              <a:buFont typeface="Wingdings" panose="05000000000000000000" pitchFamily="2" charset="2"/>
              <a:buNone/>
              <a:defRPr/>
            </a:pPr>
            <a:endParaRPr lang="en-US" sz="1600" dirty="0"/>
          </a:p>
          <a:p>
            <a:pPr algn="just" eaLnBrk="1" fontAlgn="auto" hangingPunct="1">
              <a:lnSpc>
                <a:spcPct val="100000"/>
              </a:lnSpc>
              <a:spcBef>
                <a:spcPts val="0"/>
              </a:spcBef>
              <a:spcAft>
                <a:spcPts val="0"/>
              </a:spcAft>
              <a:defRPr/>
            </a:pPr>
            <a:endParaRPr lang="en-US" sz="1600" dirty="0"/>
          </a:p>
        </p:txBody>
      </p:sp>
      <p:sp>
        <p:nvSpPr>
          <p:cNvPr id="4" name="Slide Number Placeholder 3"/>
          <p:cNvSpPr>
            <a:spLocks noGrp="1"/>
          </p:cNvSpPr>
          <p:nvPr>
            <p:ph type="sldNum" sz="quarter" idx="12"/>
          </p:nvPr>
        </p:nvSpPr>
        <p:spPr/>
        <p:txBody>
          <a:bodyPr/>
          <a:lstStyle/>
          <a:p>
            <a:fld id="{37B1569B-9B50-4E7D-BE8D-6F0514B10888}" type="slidenum">
              <a:rPr lang="en-US" smtClean="0"/>
              <a:t>18</a:t>
            </a:fld>
            <a:endParaRPr lang="en-US" dirty="0"/>
          </a:p>
        </p:txBody>
      </p:sp>
    </p:spTree>
    <p:extLst>
      <p:ext uri="{BB962C8B-B14F-4D97-AF65-F5344CB8AC3E}">
        <p14:creationId xmlns:p14="http://schemas.microsoft.com/office/powerpoint/2010/main" val="725747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2924" y="1066799"/>
            <a:ext cx="7667625" cy="5289551"/>
          </a:xfrm>
        </p:spPr>
        <p:txBody>
          <a:bodyPr>
            <a:normAutofit fontScale="92500" lnSpcReduction="10000"/>
          </a:bodyPr>
          <a:lstStyle/>
          <a:p>
            <a:pPr marL="0" algn="just" eaLnBrk="1" hangingPunct="1">
              <a:lnSpc>
                <a:spcPct val="100000"/>
              </a:lnSpc>
              <a:spcBef>
                <a:spcPts val="0"/>
              </a:spcBef>
              <a:buClr>
                <a:srgbClr val="002060"/>
              </a:buClr>
              <a:buFont typeface="Wingdings" panose="05000000000000000000" pitchFamily="2" charset="2"/>
              <a:buNone/>
              <a:defRPr/>
            </a:pPr>
            <a:r>
              <a:rPr lang="en-US" sz="1800" b="1" dirty="0"/>
              <a:t>Have you requested service provider fee disclosure(s) from plan service provider(s), similar to the disclosures required for ERISA-covered plans?</a:t>
            </a:r>
          </a:p>
          <a:p>
            <a:pPr marL="0" algn="just" eaLnBrk="1" hangingPunct="1">
              <a:lnSpc>
                <a:spcPct val="100000"/>
              </a:lnSpc>
              <a:spcBef>
                <a:spcPts val="0"/>
              </a:spcBef>
              <a:buClr>
                <a:srgbClr val="002060"/>
              </a:buClr>
              <a:buFont typeface="Wingdings" panose="05000000000000000000" pitchFamily="2" charset="2"/>
              <a:buNone/>
              <a:defRPr/>
            </a:pPr>
            <a:endParaRPr lang="en-US" sz="1300" dirty="0"/>
          </a:p>
          <a:p>
            <a:pPr marL="0" indent="-285750" algn="just" eaLnBrk="1" hangingPunct="1">
              <a:lnSpc>
                <a:spcPct val="100000"/>
              </a:lnSpc>
              <a:spcBef>
                <a:spcPts val="0"/>
              </a:spcBef>
              <a:buClr>
                <a:srgbClr val="002060"/>
              </a:buClr>
              <a:buFont typeface="Wingdings" panose="05000000000000000000" pitchFamily="2" charset="2"/>
              <a:buChar char="Ø"/>
              <a:defRPr/>
            </a:pPr>
            <a:r>
              <a:rPr lang="en-US" sz="1300" dirty="0"/>
              <a:t>Read, understand and evaluate the information to determine that fees are reasonable in relation to the services being provided.</a:t>
            </a:r>
          </a:p>
          <a:p>
            <a:pPr marL="0" indent="0" algn="just" eaLnBrk="1" hangingPunct="1">
              <a:lnSpc>
                <a:spcPct val="100000"/>
              </a:lnSpc>
              <a:spcBef>
                <a:spcPts val="0"/>
              </a:spcBef>
              <a:buClr>
                <a:srgbClr val="002060"/>
              </a:buClr>
              <a:buNone/>
              <a:defRPr/>
            </a:pPr>
            <a:endParaRPr lang="en-US" sz="1300" dirty="0"/>
          </a:p>
          <a:p>
            <a:pPr marL="0" indent="-285750" algn="just" eaLnBrk="1" hangingPunct="1">
              <a:lnSpc>
                <a:spcPct val="100000"/>
              </a:lnSpc>
              <a:spcBef>
                <a:spcPts val="0"/>
              </a:spcBef>
              <a:buClr>
                <a:srgbClr val="002060"/>
              </a:buClr>
              <a:buFont typeface="Wingdings" panose="05000000000000000000" pitchFamily="2" charset="2"/>
              <a:buChar char="Ø"/>
              <a:defRPr/>
            </a:pPr>
            <a:r>
              <a:rPr lang="en-US" sz="1300" dirty="0"/>
              <a:t>Fiduciaries should understand the various pricing models used by recordkeepers and the way fees are charged to their plan(s). Pricing models include</a:t>
            </a:r>
          </a:p>
          <a:p>
            <a:pPr marL="0" indent="0" algn="just" eaLnBrk="1" hangingPunct="1">
              <a:lnSpc>
                <a:spcPct val="100000"/>
              </a:lnSpc>
              <a:spcBef>
                <a:spcPts val="0"/>
              </a:spcBef>
              <a:buClr>
                <a:srgbClr val="002060"/>
              </a:buClr>
              <a:buNone/>
              <a:defRPr/>
            </a:pPr>
            <a:endParaRPr lang="en-US" sz="1300" dirty="0"/>
          </a:p>
          <a:p>
            <a:pPr marL="685800" lvl="4" indent="3175" algn="just" eaLnBrk="1" hangingPunct="1">
              <a:lnSpc>
                <a:spcPct val="100000"/>
              </a:lnSpc>
              <a:spcBef>
                <a:spcPts val="0"/>
              </a:spcBef>
              <a:buClr>
                <a:srgbClr val="002060"/>
              </a:buClr>
              <a:buFont typeface="Arial" panose="020B0604020202020204" pitchFamily="34" charset="0"/>
              <a:buChar char="•"/>
              <a:defRPr/>
            </a:pPr>
            <a:r>
              <a:rPr lang="en-US" sz="1300" dirty="0"/>
              <a:t> Bundled (asset based)</a:t>
            </a:r>
          </a:p>
          <a:p>
            <a:pPr marL="0" lvl="2" indent="0" algn="just" eaLnBrk="1" hangingPunct="1">
              <a:lnSpc>
                <a:spcPct val="100000"/>
              </a:lnSpc>
              <a:spcBef>
                <a:spcPts val="0"/>
              </a:spcBef>
              <a:buClr>
                <a:srgbClr val="002060"/>
              </a:buClr>
              <a:buNone/>
              <a:defRPr/>
            </a:pPr>
            <a:endParaRPr lang="en-US" sz="1300" dirty="0"/>
          </a:p>
          <a:p>
            <a:pPr marL="685800" lvl="4" indent="3175" algn="just" eaLnBrk="1" hangingPunct="1">
              <a:lnSpc>
                <a:spcPct val="100000"/>
              </a:lnSpc>
              <a:spcBef>
                <a:spcPts val="0"/>
              </a:spcBef>
              <a:buClr>
                <a:srgbClr val="002060"/>
              </a:buClr>
              <a:buFont typeface="Arial" panose="020B0604020202020204" pitchFamily="34" charset="0"/>
              <a:buChar char="•"/>
              <a:defRPr/>
            </a:pPr>
            <a:r>
              <a:rPr lang="en-US" sz="1300" dirty="0"/>
              <a:t> Fixed basis points (asset based)</a:t>
            </a:r>
          </a:p>
          <a:p>
            <a:pPr marL="0" lvl="2" indent="0" algn="just" eaLnBrk="1" hangingPunct="1">
              <a:lnSpc>
                <a:spcPct val="100000"/>
              </a:lnSpc>
              <a:spcBef>
                <a:spcPts val="0"/>
              </a:spcBef>
              <a:buClr>
                <a:srgbClr val="002060"/>
              </a:buClr>
              <a:buNone/>
              <a:defRPr/>
            </a:pPr>
            <a:r>
              <a:rPr lang="en-US" sz="1300" dirty="0"/>
              <a:t>	</a:t>
            </a:r>
          </a:p>
          <a:p>
            <a:pPr marL="685800" lvl="4" indent="0" algn="just" eaLnBrk="1" hangingPunct="1">
              <a:lnSpc>
                <a:spcPct val="100000"/>
              </a:lnSpc>
              <a:spcBef>
                <a:spcPts val="0"/>
              </a:spcBef>
              <a:buClr>
                <a:srgbClr val="002060"/>
              </a:buClr>
              <a:buFont typeface="Arial" panose="020B0604020202020204" pitchFamily="34" charset="0"/>
              <a:buChar char="•"/>
              <a:defRPr/>
            </a:pPr>
            <a:r>
              <a:rPr lang="en-US" sz="1300" dirty="0"/>
              <a:t> Fixed dollar</a:t>
            </a:r>
          </a:p>
          <a:p>
            <a:pPr marL="0" lvl="2" indent="0" algn="just" eaLnBrk="1" hangingPunct="1">
              <a:lnSpc>
                <a:spcPct val="100000"/>
              </a:lnSpc>
              <a:spcBef>
                <a:spcPts val="0"/>
              </a:spcBef>
              <a:buClr>
                <a:srgbClr val="002060"/>
              </a:buClr>
              <a:buNone/>
              <a:defRPr/>
            </a:pPr>
            <a:endParaRPr lang="en-US" sz="1300" dirty="0"/>
          </a:p>
          <a:p>
            <a:pPr marL="0" indent="-285750" algn="just" eaLnBrk="1" hangingPunct="1">
              <a:lnSpc>
                <a:spcPct val="100000"/>
              </a:lnSpc>
              <a:spcBef>
                <a:spcPts val="0"/>
              </a:spcBef>
              <a:buClr>
                <a:srgbClr val="002060"/>
              </a:buClr>
              <a:buFont typeface="Wingdings" panose="05000000000000000000" pitchFamily="2" charset="2"/>
              <a:buChar char="Ø"/>
              <a:defRPr/>
            </a:pPr>
            <a:r>
              <a:rPr lang="en-US" sz="1300" dirty="0"/>
              <a:t>Reasonableness of fees should be considered relative to the services received, including</a:t>
            </a:r>
          </a:p>
          <a:p>
            <a:pPr marL="0" indent="0" algn="just" eaLnBrk="1" hangingPunct="1">
              <a:lnSpc>
                <a:spcPct val="100000"/>
              </a:lnSpc>
              <a:spcBef>
                <a:spcPts val="0"/>
              </a:spcBef>
              <a:buClr>
                <a:srgbClr val="002060"/>
              </a:buClr>
              <a:buNone/>
              <a:defRPr/>
            </a:pPr>
            <a:endParaRPr lang="en-US" sz="1300" dirty="0"/>
          </a:p>
          <a:p>
            <a:pPr marL="457200" lvl="2" indent="0" algn="just" eaLnBrk="1" hangingPunct="1">
              <a:lnSpc>
                <a:spcPct val="100000"/>
              </a:lnSpc>
              <a:spcBef>
                <a:spcPts val="0"/>
              </a:spcBef>
              <a:buClr>
                <a:srgbClr val="002060"/>
              </a:buClr>
              <a:buFont typeface="Arial" panose="020B0604020202020204" pitchFamily="34" charset="0"/>
              <a:buChar char="•"/>
              <a:defRPr/>
            </a:pPr>
            <a:r>
              <a:rPr lang="en-US" sz="1300" dirty="0"/>
              <a:t> Quality of services provided</a:t>
            </a:r>
          </a:p>
          <a:p>
            <a:pPr marL="457200" lvl="2" indent="0" algn="just" eaLnBrk="1" hangingPunct="1">
              <a:lnSpc>
                <a:spcPct val="100000"/>
              </a:lnSpc>
              <a:spcBef>
                <a:spcPts val="0"/>
              </a:spcBef>
              <a:buClr>
                <a:srgbClr val="002060"/>
              </a:buClr>
              <a:buNone/>
              <a:defRPr/>
            </a:pPr>
            <a:endParaRPr lang="en-US" sz="1300" dirty="0"/>
          </a:p>
          <a:p>
            <a:pPr marL="457200" lvl="2" indent="0" algn="just" eaLnBrk="1" hangingPunct="1">
              <a:lnSpc>
                <a:spcPct val="100000"/>
              </a:lnSpc>
              <a:spcBef>
                <a:spcPts val="0"/>
              </a:spcBef>
              <a:buClr>
                <a:srgbClr val="002060"/>
              </a:buClr>
              <a:buFont typeface="Arial" panose="020B0604020202020204" pitchFamily="34" charset="0"/>
              <a:buChar char="•"/>
              <a:defRPr/>
            </a:pPr>
            <a:r>
              <a:rPr lang="en-US" sz="1300" dirty="0"/>
              <a:t> Complexity of the plan(s)</a:t>
            </a:r>
          </a:p>
          <a:p>
            <a:pPr marL="457200" lvl="2" indent="0" algn="just" eaLnBrk="1" hangingPunct="1">
              <a:lnSpc>
                <a:spcPct val="100000"/>
              </a:lnSpc>
              <a:spcBef>
                <a:spcPts val="0"/>
              </a:spcBef>
              <a:buClr>
                <a:srgbClr val="002060"/>
              </a:buClr>
              <a:buNone/>
              <a:defRPr/>
            </a:pPr>
            <a:endParaRPr lang="en-US" sz="1300" dirty="0"/>
          </a:p>
          <a:p>
            <a:pPr marL="457200" lvl="2" indent="0" algn="just" eaLnBrk="1" hangingPunct="1">
              <a:lnSpc>
                <a:spcPct val="100000"/>
              </a:lnSpc>
              <a:spcBef>
                <a:spcPts val="0"/>
              </a:spcBef>
              <a:buClr>
                <a:srgbClr val="002060"/>
              </a:buClr>
              <a:buFont typeface="Arial" panose="020B0604020202020204" pitchFamily="34" charset="0"/>
              <a:buChar char="•"/>
              <a:defRPr/>
            </a:pPr>
            <a:r>
              <a:rPr lang="en-US" sz="1300" dirty="0"/>
              <a:t> Needs of the participants</a:t>
            </a:r>
          </a:p>
          <a:p>
            <a:pPr marL="457200" lvl="1" indent="0" algn="just" eaLnBrk="1" hangingPunct="1">
              <a:lnSpc>
                <a:spcPct val="100000"/>
              </a:lnSpc>
              <a:spcBef>
                <a:spcPts val="0"/>
              </a:spcBef>
              <a:buClr>
                <a:srgbClr val="002060"/>
              </a:buClr>
              <a:buNone/>
              <a:defRPr/>
            </a:pPr>
            <a:endParaRPr lang="en-US" sz="1300" dirty="0"/>
          </a:p>
          <a:p>
            <a:pPr marL="457200" lvl="1" indent="0" algn="just" eaLnBrk="1" hangingPunct="1">
              <a:lnSpc>
                <a:spcPct val="100000"/>
              </a:lnSpc>
              <a:spcBef>
                <a:spcPts val="0"/>
              </a:spcBef>
              <a:buClr>
                <a:srgbClr val="002060"/>
              </a:buClr>
              <a:buNone/>
              <a:defRPr/>
            </a:pPr>
            <a:r>
              <a:rPr lang="en-US" sz="1300" b="1" dirty="0"/>
              <a:t>NOTE:</a:t>
            </a:r>
            <a:r>
              <a:rPr lang="en-US" sz="1300" dirty="0"/>
              <a:t> The lowest price is NOT the required outcome.</a:t>
            </a:r>
          </a:p>
          <a:p>
            <a:pPr marL="0" lvl="1" indent="-746125" algn="just" eaLnBrk="1" hangingPunct="1">
              <a:lnSpc>
                <a:spcPct val="100000"/>
              </a:lnSpc>
              <a:spcBef>
                <a:spcPts val="0"/>
              </a:spcBef>
              <a:buClr>
                <a:srgbClr val="002060"/>
              </a:buClr>
              <a:buNone/>
              <a:defRPr/>
            </a:pPr>
            <a:endParaRPr lang="en-US" sz="13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300" dirty="0"/>
              <a:t> At a minimum, document in minutes that the service provider fee disclosures were reviewed and fees determined to be reasonable.</a:t>
            </a:r>
          </a:p>
          <a:p>
            <a:pPr marL="0" indent="0" algn="just" eaLnBrk="1" hangingPunct="1">
              <a:lnSpc>
                <a:spcPct val="100000"/>
              </a:lnSpc>
              <a:spcBef>
                <a:spcPts val="0"/>
              </a:spcBef>
              <a:buClr>
                <a:srgbClr val="002060"/>
              </a:buClr>
              <a:buFont typeface="Wingdings" panose="05000000000000000000" pitchFamily="2" charset="2"/>
              <a:buChar char="Ø"/>
              <a:defRPr/>
            </a:pPr>
            <a:endParaRPr lang="en-US" sz="1300" dirty="0"/>
          </a:p>
          <a:p>
            <a:pPr marL="457200" lvl="1" indent="0" algn="just" eaLnBrk="1" hangingPunct="1">
              <a:lnSpc>
                <a:spcPct val="100000"/>
              </a:lnSpc>
              <a:spcBef>
                <a:spcPts val="0"/>
              </a:spcBef>
              <a:buClr>
                <a:srgbClr val="002060"/>
              </a:buClr>
              <a:buFont typeface="Arial" panose="020B0604020202020204" pitchFamily="34" charset="0"/>
              <a:buChar char="•"/>
              <a:defRPr/>
            </a:pPr>
            <a:r>
              <a:rPr lang="en-US" sz="1300" dirty="0"/>
              <a:t> See next item regarding fee benchmarking</a:t>
            </a:r>
          </a:p>
          <a:p>
            <a:pPr marL="0" indent="0" algn="just" eaLnBrk="1" hangingPunct="1">
              <a:lnSpc>
                <a:spcPct val="100000"/>
              </a:lnSpc>
              <a:spcBef>
                <a:spcPts val="0"/>
              </a:spcBef>
              <a:buClr>
                <a:srgbClr val="002060"/>
              </a:buClr>
              <a:buNone/>
              <a:defRPr/>
            </a:pPr>
            <a:endParaRPr lang="en-US" sz="1300" dirty="0"/>
          </a:p>
          <a:p>
            <a:pPr marL="0" algn="just" eaLnBrk="1" hangingPunct="1">
              <a:lnSpc>
                <a:spcPct val="100000"/>
              </a:lnSpc>
              <a:spcBef>
                <a:spcPts val="0"/>
              </a:spcBef>
              <a:buClr>
                <a:srgbClr val="002060"/>
              </a:buClr>
              <a:buFont typeface="Wingdings" panose="05000000000000000000" pitchFamily="2" charset="2"/>
              <a:buChar char="Ø"/>
              <a:defRPr/>
            </a:pPr>
            <a:endParaRPr lang="en-US" sz="1300" dirty="0"/>
          </a:p>
        </p:txBody>
      </p:sp>
      <p:sp>
        <p:nvSpPr>
          <p:cNvPr id="3" name="Slide Number Placeholder 2"/>
          <p:cNvSpPr>
            <a:spLocks noGrp="1"/>
          </p:cNvSpPr>
          <p:nvPr>
            <p:ph type="sldNum" sz="quarter" idx="12"/>
          </p:nvPr>
        </p:nvSpPr>
        <p:spPr/>
        <p:txBody>
          <a:bodyPr/>
          <a:lstStyle/>
          <a:p>
            <a:fld id="{37B1569B-9B50-4E7D-BE8D-6F0514B10888}" type="slidenum">
              <a:rPr lang="en-US" smtClean="0"/>
              <a:t>19</a:t>
            </a:fld>
            <a:endParaRPr lang="en-US" dirty="0"/>
          </a:p>
        </p:txBody>
      </p:sp>
    </p:spTree>
    <p:extLst>
      <p:ext uri="{BB962C8B-B14F-4D97-AF65-F5344CB8AC3E}">
        <p14:creationId xmlns:p14="http://schemas.microsoft.com/office/powerpoint/2010/main" val="29802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990600"/>
          </a:xfrm>
        </p:spPr>
        <p:txBody>
          <a:bodyPr>
            <a:normAutofit fontScale="90000"/>
          </a:bodyPr>
          <a:lstStyle/>
          <a:p>
            <a:r>
              <a:rPr lang="en-US" dirty="0" smtClean="0"/>
              <a:t>Agenda: Best Practices for Retirement &amp; Deferred Compensation Plans</a:t>
            </a:r>
            <a:endParaRPr lang="en-US" dirty="0"/>
          </a:p>
        </p:txBody>
      </p:sp>
      <p:sp>
        <p:nvSpPr>
          <p:cNvPr id="5" name="Content Placeholder 4"/>
          <p:cNvSpPr>
            <a:spLocks noGrp="1"/>
          </p:cNvSpPr>
          <p:nvPr>
            <p:ph sz="half" idx="1"/>
          </p:nvPr>
        </p:nvSpPr>
        <p:spPr>
          <a:xfrm>
            <a:off x="457200" y="2590799"/>
            <a:ext cx="8077200" cy="3505201"/>
          </a:xfrm>
        </p:spPr>
        <p:txBody>
          <a:bodyPr>
            <a:normAutofit/>
          </a:bodyPr>
          <a:lstStyle/>
          <a:p>
            <a:r>
              <a:rPr lang="en-US" dirty="0" smtClean="0"/>
              <a:t>IRS concerns with governmental plans</a:t>
            </a:r>
          </a:p>
          <a:p>
            <a:r>
              <a:rPr lang="en-US" dirty="0" smtClean="0"/>
              <a:t>State law fiduciary concepts</a:t>
            </a:r>
          </a:p>
          <a:p>
            <a:r>
              <a:rPr lang="en-US" dirty="0" smtClean="0"/>
              <a:t>Best practice tips from the trenches</a:t>
            </a:r>
            <a:endParaRPr lang="en-US" dirty="0"/>
          </a:p>
          <a:p>
            <a:r>
              <a:rPr lang="en-US" dirty="0" smtClean="0"/>
              <a:t>Bonus Materials:</a:t>
            </a:r>
          </a:p>
          <a:p>
            <a:pPr lvl="1"/>
            <a:r>
              <a:rPr lang="en-US" dirty="0" smtClean="0"/>
              <a:t>175/185 pension boards &amp; committees</a:t>
            </a:r>
          </a:p>
          <a:p>
            <a:pPr lvl="1"/>
            <a:r>
              <a:rPr lang="en-US" dirty="0" smtClean="0"/>
              <a:t>Recent IRS deadlines</a:t>
            </a:r>
          </a:p>
          <a:p>
            <a:pPr lvl="1"/>
            <a:r>
              <a:rPr lang="en-US" dirty="0" smtClean="0"/>
              <a:t>Normal retirement age requirements</a:t>
            </a:r>
          </a:p>
          <a:p>
            <a:endParaRPr lang="en-US" dirty="0"/>
          </a:p>
        </p:txBody>
      </p:sp>
      <p:sp>
        <p:nvSpPr>
          <p:cNvPr id="6" name="Slide Number Placeholder 5"/>
          <p:cNvSpPr>
            <a:spLocks noGrp="1"/>
          </p:cNvSpPr>
          <p:nvPr>
            <p:ph type="sldNum" sz="quarter" idx="12"/>
          </p:nvPr>
        </p:nvSpPr>
        <p:spPr/>
        <p:txBody>
          <a:bodyPr/>
          <a:lstStyle/>
          <a:p>
            <a:fld id="{37B1569B-9B50-4E7D-BE8D-6F0514B10888}" type="slidenum">
              <a:rPr lang="en-US" smtClean="0"/>
              <a:t>2</a:t>
            </a:fld>
            <a:endParaRPr lang="en-US"/>
          </a:p>
        </p:txBody>
      </p:sp>
    </p:spTree>
    <p:extLst>
      <p:ext uri="{BB962C8B-B14F-4D97-AF65-F5344CB8AC3E}">
        <p14:creationId xmlns:p14="http://schemas.microsoft.com/office/powerpoint/2010/main" val="2144796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085749" cy="5334000"/>
          </a:xfrm>
        </p:spPr>
        <p:txBody>
          <a:bodyPr>
            <a:normAutofit lnSpcReduction="10000"/>
          </a:bodyPr>
          <a:lstStyle/>
          <a:p>
            <a:pPr marL="0" algn="just" eaLnBrk="1" hangingPunct="1">
              <a:lnSpc>
                <a:spcPct val="100000"/>
              </a:lnSpc>
              <a:buFont typeface="Wingdings" panose="05000000000000000000" pitchFamily="2" charset="2"/>
              <a:buNone/>
              <a:defRPr/>
            </a:pPr>
            <a:r>
              <a:rPr lang="en-US" sz="1700" b="1" dirty="0"/>
              <a:t>As a follow-up to the service provider fee disclosure, did you benchmark your fees to ensure they are consistent with competitive benchmarks?</a:t>
            </a:r>
          </a:p>
          <a:p>
            <a:pPr marL="0" algn="just" eaLnBrk="1" hangingPunct="1">
              <a:lnSpc>
                <a:spcPct val="100000"/>
              </a:lnSpc>
              <a:buFont typeface="Wingdings" panose="05000000000000000000" pitchFamily="2" charset="2"/>
              <a:buNone/>
              <a:defRPr/>
            </a:pPr>
            <a:endParaRPr lang="en-US" sz="1700" b="1" dirty="0"/>
          </a:p>
          <a:p>
            <a:pPr marL="57150" indent="-285750" algn="just" eaLnBrk="1" hangingPunct="1">
              <a:lnSpc>
                <a:spcPct val="100000"/>
              </a:lnSpc>
              <a:buClrTx/>
              <a:buFont typeface="Wingdings" panose="05000000000000000000" pitchFamily="2" charset="2"/>
              <a:buChar char="Ø"/>
              <a:defRPr/>
            </a:pPr>
            <a:r>
              <a:rPr lang="en-US" sz="1700" b="1" dirty="0"/>
              <a:t>Monitoring plan fees is a fiduciary responsibility.</a:t>
            </a:r>
          </a:p>
          <a:p>
            <a:pPr marL="514350" lvl="1" indent="-285750" algn="just" eaLnBrk="1" hangingPunct="1">
              <a:lnSpc>
                <a:spcPct val="100000"/>
              </a:lnSpc>
              <a:buClrTx/>
              <a:buFont typeface="Arial" panose="020B0604020202020204" pitchFamily="34" charset="0"/>
              <a:buChar char="•"/>
              <a:defRPr/>
            </a:pPr>
            <a:r>
              <a:rPr lang="en-US" sz="1700" dirty="0"/>
              <a:t>Having a consistent process for reviewing plan expenses demonstrates prudent process – documentation is critical.</a:t>
            </a:r>
          </a:p>
          <a:p>
            <a:pPr marL="514350" lvl="1" indent="-285750" algn="just" eaLnBrk="1" hangingPunct="1">
              <a:lnSpc>
                <a:spcPct val="100000"/>
              </a:lnSpc>
              <a:buClrTx/>
              <a:buFont typeface="Arial" panose="020B0604020202020204" pitchFamily="34" charset="0"/>
              <a:buChar char="•"/>
              <a:defRPr/>
            </a:pPr>
            <a:r>
              <a:rPr lang="en-US" sz="1700" dirty="0"/>
              <a:t>Scrutiny over plan costs has increased dramatically due to the growing importance of employer-sponsored defined contribution plans, </a:t>
            </a:r>
            <a:r>
              <a:rPr lang="en-US" sz="1700" b="1" dirty="0"/>
              <a:t>recent excessive fee litigation </a:t>
            </a:r>
            <a:r>
              <a:rPr lang="en-US" sz="1700" dirty="0"/>
              <a:t>and the overall growth in retirement plan assets.</a:t>
            </a:r>
          </a:p>
          <a:p>
            <a:pPr marL="514350" lvl="1" indent="-285750" algn="just" eaLnBrk="1" hangingPunct="1">
              <a:lnSpc>
                <a:spcPct val="100000"/>
              </a:lnSpc>
              <a:buClrTx/>
              <a:buFont typeface="Arial" panose="020B0604020202020204" pitchFamily="34" charset="0"/>
              <a:buChar char="•"/>
              <a:defRPr/>
            </a:pPr>
            <a:r>
              <a:rPr lang="en-US" sz="1700" dirty="0"/>
              <a:t>While a plan doesn’t have to be the lowest cost, even a nominal increase in fees can have a material impact on long term retirement account balances.</a:t>
            </a:r>
          </a:p>
          <a:p>
            <a:pPr algn="just" eaLnBrk="1" hangingPunct="1">
              <a:lnSpc>
                <a:spcPct val="100000"/>
              </a:lnSpc>
              <a:spcBef>
                <a:spcPts val="0"/>
              </a:spcBef>
              <a:buClr>
                <a:srgbClr val="002060"/>
              </a:buClr>
              <a:buFont typeface="Wingdings" panose="05000000000000000000" pitchFamily="2" charset="2"/>
              <a:buChar char="Ø"/>
              <a:defRPr/>
            </a:pPr>
            <a:endParaRPr lang="en-US" sz="1700" u="sng" dirty="0"/>
          </a:p>
          <a:p>
            <a:pPr lvl="4" algn="just" eaLnBrk="1" hangingPunct="1">
              <a:lnSpc>
                <a:spcPct val="100000"/>
              </a:lnSpc>
              <a:buClr>
                <a:srgbClr val="002060"/>
              </a:buClr>
              <a:buFont typeface="Wingdings" panose="05000000000000000000" pitchFamily="2" charset="2"/>
              <a:buChar char="Ø"/>
              <a:defRPr/>
            </a:pPr>
            <a:r>
              <a:rPr lang="en-US" sz="1700" b="1" u="sng" dirty="0"/>
              <a:t>Recommended best practice</a:t>
            </a:r>
            <a:r>
              <a:rPr lang="en-US" sz="1700" b="1" dirty="0"/>
              <a:t>:</a:t>
            </a:r>
            <a:r>
              <a:rPr lang="en-US" sz="1700" dirty="0"/>
              <a:t> Regular fee benchmarking.  Compare fees charged by other service providers servicing plans of similar size and service needs.  </a:t>
            </a:r>
          </a:p>
          <a:p>
            <a:pPr algn="just" eaLnBrk="1" hangingPunct="1">
              <a:lnSpc>
                <a:spcPct val="100000"/>
              </a:lnSpc>
              <a:spcBef>
                <a:spcPts val="0"/>
              </a:spcBef>
              <a:buClr>
                <a:srgbClr val="002060"/>
              </a:buClr>
              <a:buFont typeface="Wingdings" panose="05000000000000000000" pitchFamily="2" charset="2"/>
              <a:buChar char="Ø"/>
              <a:defRPr/>
            </a:pPr>
            <a:endParaRPr lang="en-US" sz="1700" u="sng" dirty="0"/>
          </a:p>
          <a:p>
            <a:pPr lvl="4" algn="just" eaLnBrk="1" hangingPunct="1">
              <a:lnSpc>
                <a:spcPct val="100000"/>
              </a:lnSpc>
              <a:buClr>
                <a:srgbClr val="002060"/>
              </a:buClr>
              <a:buFont typeface="Wingdings" panose="05000000000000000000" pitchFamily="2" charset="2"/>
              <a:buChar char="Ø"/>
              <a:defRPr/>
            </a:pPr>
            <a:r>
              <a:rPr lang="en-US" sz="1700" b="1" u="sng" dirty="0"/>
              <a:t>Recommended best practice</a:t>
            </a:r>
            <a:r>
              <a:rPr lang="en-US" sz="1700" b="1" dirty="0"/>
              <a:t>: </a:t>
            </a:r>
            <a:r>
              <a:rPr lang="en-US" sz="1700" dirty="0"/>
              <a:t> Competitive provider search (i.e., request for proposal or request for information) every five years; longer period may be acceptable if the fees are regularly benchmarked by an independent source.</a:t>
            </a:r>
          </a:p>
          <a:p>
            <a:pPr marL="1828800" lvl="4" indent="0" algn="just" eaLnBrk="1" hangingPunct="1">
              <a:lnSpc>
                <a:spcPct val="100000"/>
              </a:lnSpc>
              <a:buClr>
                <a:srgbClr val="002060"/>
              </a:buClr>
              <a:buNone/>
              <a:defRPr/>
            </a:pPr>
            <a:endParaRPr lang="en-US" sz="1700" dirty="0"/>
          </a:p>
        </p:txBody>
      </p:sp>
      <p:pic>
        <p:nvPicPr>
          <p:cNvPr id="8196" name="Picture 7" descr="\\FIDUCIARYSERVER\RedirectedFolders\DMiller\My Documents\My Pictures\Benchmarking-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962400"/>
            <a:ext cx="1678842" cy="124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535006" y="5343594"/>
            <a:ext cx="1501346" cy="1015663"/>
          </a:xfrm>
          <a:prstGeom prst="rect">
            <a:avLst/>
          </a:prstGeom>
          <a:noFill/>
          <a:ln>
            <a:solidFill>
              <a:schemeClr val="tx2">
                <a:lumMod val="20000"/>
                <a:lumOff val="80000"/>
              </a:schemeClr>
            </a:solidFill>
          </a:ln>
        </p:spPr>
        <p:txBody>
          <a:bodyPr>
            <a:spAutoFit/>
          </a:bodyPr>
          <a:lstStyle/>
          <a:p>
            <a:pPr algn="ctr">
              <a:defRPr/>
            </a:pPr>
            <a:r>
              <a:rPr lang="en-US" sz="1200" b="1" dirty="0" smtClean="0">
                <a:ln>
                  <a:solidFill>
                    <a:schemeClr val="accent1">
                      <a:lumMod val="20000"/>
                      <a:lumOff val="80000"/>
                    </a:schemeClr>
                  </a:solidFill>
                </a:ln>
                <a:latin typeface="Arial Black" panose="020B0A04020102020204" pitchFamily="34" charset="0"/>
                <a:cs typeface="Arial" charset="0"/>
              </a:rPr>
              <a:t>Every Plan Should Regularly Benchmark its Fees</a:t>
            </a:r>
            <a:endParaRPr lang="en-US" sz="1200" b="1" dirty="0">
              <a:ln>
                <a:solidFill>
                  <a:schemeClr val="accent1">
                    <a:lumMod val="20000"/>
                    <a:lumOff val="80000"/>
                  </a:schemeClr>
                </a:solidFill>
              </a:ln>
              <a:latin typeface="Arial Black" panose="020B0A04020102020204" pitchFamily="34" charset="0"/>
              <a:cs typeface="Arial" charset="0"/>
            </a:endParaRPr>
          </a:p>
        </p:txBody>
      </p:sp>
      <p:sp>
        <p:nvSpPr>
          <p:cNvPr id="3" name="Slide Number Placeholder 2"/>
          <p:cNvSpPr>
            <a:spLocks noGrp="1"/>
          </p:cNvSpPr>
          <p:nvPr>
            <p:ph type="sldNum" sz="quarter" idx="12"/>
          </p:nvPr>
        </p:nvSpPr>
        <p:spPr/>
        <p:txBody>
          <a:bodyPr/>
          <a:lstStyle/>
          <a:p>
            <a:fld id="{37B1569B-9B50-4E7D-BE8D-6F0514B10888}" type="slidenum">
              <a:rPr lang="en-US" smtClean="0"/>
              <a:t>20</a:t>
            </a:fld>
            <a:endParaRPr lang="en-US" dirty="0"/>
          </a:p>
        </p:txBody>
      </p:sp>
    </p:spTree>
    <p:extLst>
      <p:ext uri="{BB962C8B-B14F-4D97-AF65-F5344CB8AC3E}">
        <p14:creationId xmlns:p14="http://schemas.microsoft.com/office/powerpoint/2010/main" val="3116658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1"/>
            <a:ext cx="8534400" cy="5346026"/>
          </a:xfrm>
        </p:spPr>
        <p:txBody>
          <a:bodyPr>
            <a:normAutofit fontScale="92500" lnSpcReduction="10000"/>
          </a:bodyPr>
          <a:lstStyle/>
          <a:p>
            <a:pPr marL="0" lvl="1" indent="0" algn="just" eaLnBrk="1" hangingPunct="1">
              <a:spcBef>
                <a:spcPts val="0"/>
              </a:spcBef>
              <a:buClr>
                <a:schemeClr val="tx1"/>
              </a:buClr>
              <a:buNone/>
              <a:defRPr/>
            </a:pPr>
            <a:r>
              <a:rPr lang="en-US" sz="1200" b="1" dirty="0"/>
              <a:t>Do you provide participant-level fee disclosure similar to the participant-level disclosure required for ERISA plans?</a:t>
            </a:r>
          </a:p>
          <a:p>
            <a:pPr marL="0" lvl="1" indent="0" algn="just" eaLnBrk="1" hangingPunct="1">
              <a:spcBef>
                <a:spcPts val="0"/>
              </a:spcBef>
              <a:buClr>
                <a:schemeClr val="tx1"/>
              </a:buClr>
              <a:buNone/>
              <a:defRPr/>
            </a:pPr>
            <a:endParaRPr lang="en-US" sz="1200" b="1" dirty="0"/>
          </a:p>
          <a:p>
            <a:pPr marL="0" lvl="1" indent="0" algn="just" eaLnBrk="1" hangingPunct="1">
              <a:spcBef>
                <a:spcPts val="0"/>
              </a:spcBef>
              <a:buClr>
                <a:schemeClr val="tx1"/>
              </a:buClr>
              <a:buNone/>
              <a:defRPr/>
            </a:pPr>
            <a:endParaRPr lang="en-US" sz="1200" b="1" dirty="0"/>
          </a:p>
          <a:p>
            <a:pPr marL="0" lvl="1" indent="0" algn="just" eaLnBrk="1" hangingPunct="1">
              <a:spcBef>
                <a:spcPts val="0"/>
              </a:spcBef>
              <a:buClr>
                <a:schemeClr val="tx1"/>
              </a:buClr>
              <a:buNone/>
              <a:defRPr/>
            </a:pPr>
            <a:r>
              <a:rPr lang="en-US" sz="1200" b="1" dirty="0"/>
              <a:t>Have you prudently selected and do you continue to monitor investment options (including the default investment option) offered by the plan(s) to participants?</a:t>
            </a:r>
          </a:p>
          <a:p>
            <a:pPr marL="0" lvl="1" indent="0" algn="just" eaLnBrk="1" hangingPunct="1">
              <a:spcBef>
                <a:spcPts val="0"/>
              </a:spcBef>
              <a:buClr>
                <a:schemeClr val="tx1"/>
              </a:buClr>
              <a:buNone/>
              <a:defRPr/>
            </a:pPr>
            <a:endParaRPr lang="en-US" sz="1200" dirty="0"/>
          </a:p>
          <a:p>
            <a:pPr marL="628650" lvl="2" indent="-171450" algn="just" eaLnBrk="1" hangingPunct="1">
              <a:spcBef>
                <a:spcPts val="0"/>
              </a:spcBef>
              <a:buClr>
                <a:schemeClr val="tx1"/>
              </a:buClr>
              <a:buFont typeface="Wingdings" panose="05000000000000000000" pitchFamily="2" charset="2"/>
              <a:buChar char="Ø"/>
              <a:defRPr/>
            </a:pPr>
            <a:r>
              <a:rPr lang="en-US" sz="1200" dirty="0"/>
              <a:t> The options should constitute a broad range of investment categories.</a:t>
            </a:r>
          </a:p>
          <a:p>
            <a:pPr marL="457200" lvl="2" indent="0" algn="just" eaLnBrk="1" hangingPunct="1">
              <a:spcBef>
                <a:spcPts val="0"/>
              </a:spcBef>
              <a:buClr>
                <a:schemeClr val="tx1"/>
              </a:buClr>
              <a:buNone/>
              <a:defRPr/>
            </a:pPr>
            <a:endParaRPr lang="en-US" sz="1200" dirty="0"/>
          </a:p>
          <a:p>
            <a:pPr marL="628650" lvl="2" indent="-171450" algn="just" eaLnBrk="1" hangingPunct="1">
              <a:spcBef>
                <a:spcPts val="0"/>
              </a:spcBef>
              <a:buClr>
                <a:schemeClr val="tx1"/>
              </a:buClr>
              <a:buFont typeface="Wingdings" panose="05000000000000000000" pitchFamily="2" charset="2"/>
              <a:buChar char="Ø"/>
              <a:defRPr/>
            </a:pPr>
            <a:r>
              <a:rPr lang="en-US" sz="1200" dirty="0"/>
              <a:t> The investment options should be prudently selected and their performance monitored (which includes removing and replacing investment options that are performing poorly).</a:t>
            </a:r>
          </a:p>
          <a:p>
            <a:pPr marL="457200" lvl="2" indent="0" algn="just" eaLnBrk="1" hangingPunct="1">
              <a:spcBef>
                <a:spcPts val="0"/>
              </a:spcBef>
              <a:buClr>
                <a:schemeClr val="tx1"/>
              </a:buClr>
              <a:buNone/>
              <a:defRPr/>
            </a:pPr>
            <a:r>
              <a:rPr lang="en-US" sz="1200" dirty="0"/>
              <a:t> </a:t>
            </a:r>
          </a:p>
          <a:p>
            <a:pPr marL="914400" lvl="3" indent="0" algn="just" eaLnBrk="1" hangingPunct="1">
              <a:spcBef>
                <a:spcPts val="0"/>
              </a:spcBef>
              <a:buClr>
                <a:schemeClr val="tx1"/>
              </a:buClr>
              <a:buFont typeface="Arial" panose="020B0604020202020204" pitchFamily="34" charset="0"/>
              <a:buChar char="•"/>
              <a:defRPr/>
            </a:pPr>
            <a:r>
              <a:rPr lang="en-US" sz="1200" dirty="0"/>
              <a:t> </a:t>
            </a:r>
            <a:r>
              <a:rPr lang="en-US" sz="1200" b="1" dirty="0"/>
              <a:t>Fiduciaries are held to a “prudent expert” standard</a:t>
            </a:r>
            <a:r>
              <a:rPr lang="en-US" sz="1200" dirty="0"/>
              <a:t> and should seek assistance if unable to meet that standard.</a:t>
            </a:r>
          </a:p>
          <a:p>
            <a:pPr marL="457200" lvl="2" indent="0" algn="just" eaLnBrk="1" hangingPunct="1">
              <a:spcBef>
                <a:spcPts val="0"/>
              </a:spcBef>
              <a:buClr>
                <a:schemeClr val="tx1"/>
              </a:buClr>
              <a:buNone/>
              <a:defRPr/>
            </a:pPr>
            <a:endParaRPr lang="en-US" sz="1200" dirty="0"/>
          </a:p>
          <a:p>
            <a:pPr marL="628650" lvl="2" indent="-171450" algn="just" eaLnBrk="1" hangingPunct="1">
              <a:spcBef>
                <a:spcPts val="0"/>
              </a:spcBef>
              <a:buClr>
                <a:schemeClr val="tx1"/>
              </a:buClr>
              <a:buFont typeface="Wingdings" panose="05000000000000000000" pitchFamily="2" charset="2"/>
              <a:buChar char="Ø"/>
              <a:defRPr/>
            </a:pPr>
            <a:r>
              <a:rPr lang="en-US" sz="1200" dirty="0"/>
              <a:t> Investment options should be suitable and appropriate for the participants.</a:t>
            </a:r>
          </a:p>
          <a:p>
            <a:pPr marL="457200" lvl="2" indent="0" algn="just" eaLnBrk="1" hangingPunct="1">
              <a:spcBef>
                <a:spcPts val="0"/>
              </a:spcBef>
              <a:buClr>
                <a:schemeClr val="tx1"/>
              </a:buClr>
              <a:buNone/>
              <a:defRPr/>
            </a:pPr>
            <a:endParaRPr lang="en-US" sz="1200" dirty="0"/>
          </a:p>
          <a:p>
            <a:pPr marL="628650" lvl="2" indent="-171450" algn="just" eaLnBrk="1" hangingPunct="1">
              <a:spcBef>
                <a:spcPts val="0"/>
              </a:spcBef>
              <a:buClr>
                <a:schemeClr val="tx1"/>
              </a:buClr>
              <a:buFont typeface="Wingdings" panose="05000000000000000000" pitchFamily="2" charset="2"/>
              <a:buChar char="Ø"/>
              <a:defRPr/>
            </a:pPr>
            <a:r>
              <a:rPr lang="en-US" sz="1200" dirty="0"/>
              <a:t>The investment selection and monitoring should be (i) based on generally accepted investment theories and prevailing investment industry practices and (ii) in accordance with criteria and benchmarks set forth in the investment policy statement.</a:t>
            </a:r>
          </a:p>
          <a:p>
            <a:pPr marL="457200" lvl="2" indent="0" algn="just" eaLnBrk="1" hangingPunct="1">
              <a:spcBef>
                <a:spcPts val="0"/>
              </a:spcBef>
              <a:buClr>
                <a:schemeClr val="tx1"/>
              </a:buClr>
              <a:buNone/>
              <a:defRPr/>
            </a:pPr>
            <a:endParaRPr lang="en-US" sz="1200" dirty="0"/>
          </a:p>
          <a:p>
            <a:pPr marL="457200" lvl="2" indent="0" algn="just" eaLnBrk="1" hangingPunct="1">
              <a:spcBef>
                <a:spcPts val="0"/>
              </a:spcBef>
              <a:buClr>
                <a:schemeClr val="tx1"/>
              </a:buClr>
              <a:buNone/>
              <a:defRPr/>
            </a:pPr>
            <a:endParaRPr lang="en-US" sz="1200" dirty="0"/>
          </a:p>
          <a:p>
            <a:pPr algn="just" eaLnBrk="1" hangingPunct="1">
              <a:spcBef>
                <a:spcPts val="0"/>
              </a:spcBef>
              <a:buNone/>
              <a:defRPr/>
            </a:pPr>
            <a:r>
              <a:rPr lang="en-US" sz="1200" b="1" dirty="0"/>
              <a:t>Are you utilizing an investment policy statement (“IPS”) and annually reviewing same?</a:t>
            </a:r>
          </a:p>
          <a:p>
            <a:pPr algn="just" eaLnBrk="1" hangingPunct="1">
              <a:spcBef>
                <a:spcPts val="0"/>
              </a:spcBef>
              <a:buNone/>
              <a:defRPr/>
            </a:pPr>
            <a:r>
              <a:rPr lang="en-US" sz="1200" dirty="0"/>
              <a:t> </a:t>
            </a:r>
          </a:p>
          <a:p>
            <a:pPr marL="685800" algn="just" eaLnBrk="1" hangingPunct="1">
              <a:spcBef>
                <a:spcPts val="0"/>
              </a:spcBef>
              <a:buClr>
                <a:srgbClr val="002060"/>
              </a:buClr>
              <a:buFont typeface="Wingdings" panose="05000000000000000000" pitchFamily="2" charset="2"/>
              <a:buChar char="Ø"/>
              <a:defRPr/>
            </a:pPr>
            <a:r>
              <a:rPr lang="en-US" sz="1200" dirty="0"/>
              <a:t>IPS provides framework and guidance for selecting and monitoring investment options and demonstrates prudent fiduciary process.</a:t>
            </a:r>
          </a:p>
          <a:p>
            <a:pPr marL="0" indent="0" algn="just" eaLnBrk="1" hangingPunct="1">
              <a:spcBef>
                <a:spcPts val="0"/>
              </a:spcBef>
              <a:buClr>
                <a:srgbClr val="002060"/>
              </a:buClr>
              <a:buNone/>
              <a:defRPr/>
            </a:pPr>
            <a:endParaRPr lang="en-US" sz="1200" dirty="0"/>
          </a:p>
          <a:p>
            <a:pPr marL="685800" algn="just" eaLnBrk="1" hangingPunct="1">
              <a:spcBef>
                <a:spcPts val="0"/>
              </a:spcBef>
              <a:buClr>
                <a:srgbClr val="002060"/>
              </a:buClr>
              <a:buFont typeface="Wingdings" panose="05000000000000000000" pitchFamily="2" charset="2"/>
              <a:buChar char="Ø"/>
              <a:defRPr/>
            </a:pPr>
            <a:r>
              <a:rPr lang="en-US" sz="1200" dirty="0"/>
              <a:t>Annual review of the investment policy statement should be documented in the minutes.</a:t>
            </a:r>
          </a:p>
          <a:p>
            <a:pPr algn="just" eaLnBrk="1" hangingPunct="1">
              <a:spcBef>
                <a:spcPts val="0"/>
              </a:spcBef>
              <a:buClr>
                <a:srgbClr val="002060"/>
              </a:buClr>
              <a:buFont typeface="Wingdings" panose="05000000000000000000" pitchFamily="2" charset="2"/>
              <a:buChar char="Ø"/>
              <a:defRPr/>
            </a:pPr>
            <a:endParaRPr lang="en-US" sz="1200" dirty="0"/>
          </a:p>
          <a:p>
            <a:pPr marL="685800" algn="just" eaLnBrk="1" hangingPunct="1">
              <a:spcBef>
                <a:spcPts val="0"/>
              </a:spcBef>
              <a:buClr>
                <a:srgbClr val="002060"/>
              </a:buClr>
              <a:buFont typeface="Wingdings" panose="05000000000000000000" pitchFamily="2" charset="2"/>
              <a:buChar char="Ø"/>
              <a:defRPr/>
            </a:pPr>
            <a:r>
              <a:rPr lang="en-US" sz="1200" dirty="0"/>
              <a:t>Make certain there is nothing in the investment policy statement that conflicts with actual practice.</a:t>
            </a:r>
          </a:p>
          <a:p>
            <a:pPr marL="0" lvl="2" indent="0" algn="just" eaLnBrk="1" hangingPunct="1">
              <a:spcBef>
                <a:spcPts val="0"/>
              </a:spcBef>
              <a:buClr>
                <a:schemeClr val="tx1"/>
              </a:buClr>
              <a:buNone/>
              <a:defRPr/>
            </a:pPr>
            <a:endParaRPr lang="en-US" sz="1200" dirty="0"/>
          </a:p>
          <a:p>
            <a:pPr marL="0" lvl="2" indent="0" algn="just" eaLnBrk="1" hangingPunct="1">
              <a:spcBef>
                <a:spcPts val="0"/>
              </a:spcBef>
              <a:buClr>
                <a:schemeClr val="tx1"/>
              </a:buClr>
              <a:buNone/>
              <a:defRPr/>
            </a:pPr>
            <a:endParaRPr lang="en-US" sz="1200" dirty="0"/>
          </a:p>
          <a:p>
            <a:pPr marL="0" lvl="2" indent="0" algn="just" eaLnBrk="1" hangingPunct="1">
              <a:spcBef>
                <a:spcPts val="0"/>
              </a:spcBef>
              <a:buClr>
                <a:schemeClr val="tx1"/>
              </a:buClr>
              <a:buNone/>
              <a:defRPr/>
            </a:pPr>
            <a:r>
              <a:rPr lang="en-US" sz="1200" b="1" dirty="0"/>
              <a:t>Do you comply with the requirements under ERISA section 404(c) to help insulate the plan fiduciaries from liability for losses that are the direct result of a participant’s exercise of investment control.</a:t>
            </a:r>
          </a:p>
          <a:p>
            <a:pPr marL="0" lvl="2" indent="0" algn="just" eaLnBrk="1" hangingPunct="1">
              <a:spcBef>
                <a:spcPts val="0"/>
              </a:spcBef>
              <a:buClr>
                <a:schemeClr val="tx1"/>
              </a:buClr>
              <a:buNone/>
              <a:defRPr/>
            </a:pPr>
            <a:endParaRPr lang="en-US" sz="1200" dirty="0"/>
          </a:p>
          <a:p>
            <a:pPr marL="742950" lvl="3" indent="-285750" algn="just" eaLnBrk="1" hangingPunct="1">
              <a:spcBef>
                <a:spcPts val="0"/>
              </a:spcBef>
              <a:buClr>
                <a:schemeClr val="tx1"/>
              </a:buClr>
              <a:buFont typeface="Wingdings" panose="05000000000000000000" pitchFamily="2" charset="2"/>
              <a:buChar char="Ø"/>
              <a:defRPr/>
            </a:pPr>
            <a:r>
              <a:rPr lang="en-US" sz="1200" dirty="0"/>
              <a:t>Fiduciaries remain responsible for the prudent selection and monitoring of the investment options offered to participants under the plan.</a:t>
            </a:r>
          </a:p>
          <a:p>
            <a:pPr marL="0" lvl="2" indent="0" algn="just" eaLnBrk="1" hangingPunct="1">
              <a:spcBef>
                <a:spcPts val="0"/>
              </a:spcBef>
              <a:buClr>
                <a:schemeClr val="tx1"/>
              </a:buClr>
              <a:buNone/>
              <a:defRPr/>
            </a:pPr>
            <a:r>
              <a:rPr lang="en-US" sz="1200" dirty="0"/>
              <a:t>			</a:t>
            </a:r>
          </a:p>
          <a:p>
            <a:pPr marL="0" lvl="2" indent="0" algn="just" eaLnBrk="1" hangingPunct="1">
              <a:spcBef>
                <a:spcPts val="0"/>
              </a:spcBef>
              <a:buClr>
                <a:schemeClr val="tx1"/>
              </a:buClr>
              <a:buNone/>
              <a:defRPr/>
            </a:pPr>
            <a:endParaRPr lang="en-US" sz="1200" dirty="0"/>
          </a:p>
          <a:p>
            <a:pPr marL="0" lvl="2" indent="0" algn="just" eaLnBrk="1" hangingPunct="1">
              <a:spcBef>
                <a:spcPts val="0"/>
              </a:spcBef>
              <a:buClr>
                <a:schemeClr val="tx1"/>
              </a:buClr>
              <a:buNone/>
              <a:defRPr/>
            </a:pPr>
            <a:endParaRPr lang="en-US" sz="1200" dirty="0"/>
          </a:p>
          <a:p>
            <a:pPr algn="just" eaLnBrk="1" hangingPunct="1">
              <a:buFont typeface="Wingdings" panose="05000000000000000000" pitchFamily="2" charset="2"/>
              <a:buNone/>
              <a:defRPr/>
            </a:pPr>
            <a:endParaRPr lang="en-US" sz="1200" dirty="0"/>
          </a:p>
        </p:txBody>
      </p:sp>
      <p:sp>
        <p:nvSpPr>
          <p:cNvPr id="4" name="Slide Number Placeholder 3"/>
          <p:cNvSpPr>
            <a:spLocks noGrp="1"/>
          </p:cNvSpPr>
          <p:nvPr>
            <p:ph type="sldNum" sz="quarter" idx="12"/>
          </p:nvPr>
        </p:nvSpPr>
        <p:spPr/>
        <p:txBody>
          <a:bodyPr/>
          <a:lstStyle/>
          <a:p>
            <a:fld id="{37B1569B-9B50-4E7D-BE8D-6F0514B10888}" type="slidenum">
              <a:rPr lang="en-US" smtClean="0"/>
              <a:t>21</a:t>
            </a:fld>
            <a:endParaRPr lang="en-US" dirty="0"/>
          </a:p>
        </p:txBody>
      </p:sp>
    </p:spTree>
    <p:extLst>
      <p:ext uri="{BB962C8B-B14F-4D97-AF65-F5344CB8AC3E}">
        <p14:creationId xmlns:p14="http://schemas.microsoft.com/office/powerpoint/2010/main" val="3825154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2395" y="990599"/>
            <a:ext cx="7822712" cy="4909627"/>
          </a:xfrm>
        </p:spPr>
        <p:txBody>
          <a:bodyPr>
            <a:normAutofit lnSpcReduction="10000"/>
          </a:bodyPr>
          <a:lstStyle/>
          <a:p>
            <a:pPr marL="0" indent="0" algn="just" eaLnBrk="1" hangingPunct="1">
              <a:spcBef>
                <a:spcPts val="0"/>
              </a:spcBef>
              <a:buClrTx/>
              <a:buFont typeface="Wingdings" panose="05000000000000000000" pitchFamily="2" charset="2"/>
              <a:buNone/>
              <a:defRPr/>
            </a:pPr>
            <a:endParaRPr lang="en-US" sz="1800" dirty="0"/>
          </a:p>
          <a:p>
            <a:pPr marL="0" indent="0" algn="just" eaLnBrk="1" hangingPunct="1">
              <a:spcBef>
                <a:spcPts val="0"/>
              </a:spcBef>
              <a:buClrTx/>
              <a:buFont typeface="Wingdings" panose="05000000000000000000" pitchFamily="2" charset="2"/>
              <a:buNone/>
              <a:defRPr/>
            </a:pPr>
            <a:r>
              <a:rPr lang="en-US" sz="1800" b="1" dirty="0"/>
              <a:t>Have you designated a default investment alternative modeled after a “qualified default investment alternative” under ERISA?</a:t>
            </a:r>
          </a:p>
          <a:p>
            <a:pPr indent="-457200" algn="just" eaLnBrk="1" hangingPunct="1">
              <a:spcBef>
                <a:spcPts val="0"/>
              </a:spcBef>
              <a:buClrTx/>
              <a:buFont typeface="Wingdings" panose="05000000000000000000" pitchFamily="2" charset="2"/>
              <a:buNone/>
              <a:defRPr/>
            </a:pPr>
            <a:endParaRPr lang="en-US" sz="1800" dirty="0"/>
          </a:p>
          <a:p>
            <a:pPr indent="-457200" algn="just" eaLnBrk="1" hangingPunct="1">
              <a:spcBef>
                <a:spcPts val="0"/>
              </a:spcBef>
              <a:buClrTx/>
              <a:buFont typeface="Wingdings" panose="05000000000000000000" pitchFamily="2" charset="2"/>
              <a:buChar char="Ø"/>
              <a:defRPr/>
            </a:pPr>
            <a:r>
              <a:rPr lang="en-US" sz="1800" dirty="0"/>
              <a:t>Provides a default investment if a participant fails to select investment </a:t>
            </a:r>
          </a:p>
          <a:p>
            <a:pPr marL="0" indent="0" algn="just" eaLnBrk="1" hangingPunct="1">
              <a:spcBef>
                <a:spcPts val="0"/>
              </a:spcBef>
              <a:buClrTx/>
              <a:buNone/>
              <a:defRPr/>
            </a:pPr>
            <a:r>
              <a:rPr lang="en-US" sz="1800" dirty="0"/>
              <a:t>        option(s). </a:t>
            </a:r>
          </a:p>
          <a:p>
            <a:pPr indent="-457200" algn="just" eaLnBrk="1" hangingPunct="1">
              <a:spcBef>
                <a:spcPts val="0"/>
              </a:spcBef>
              <a:buClrTx/>
              <a:buFont typeface="Wingdings" panose="05000000000000000000" pitchFamily="2" charset="2"/>
              <a:buNone/>
              <a:defRPr/>
            </a:pPr>
            <a:endParaRPr lang="en-US" sz="1800" dirty="0"/>
          </a:p>
          <a:p>
            <a:pPr indent="-457200" algn="just" eaLnBrk="1" hangingPunct="1">
              <a:spcBef>
                <a:spcPts val="0"/>
              </a:spcBef>
              <a:buClrTx/>
              <a:buFont typeface="Wingdings" panose="05000000000000000000" pitchFamily="2" charset="2"/>
              <a:buChar char="Ø"/>
              <a:defRPr/>
            </a:pPr>
            <a:r>
              <a:rPr lang="en-US" sz="1800" dirty="0"/>
              <a:t>Can also serve as a professionally managed option (e.g., target date fund, balanced fund) for the majority of participants who are not “engaged” in the investment selection process.</a:t>
            </a:r>
          </a:p>
          <a:p>
            <a:pPr marL="0" indent="0" algn="just" eaLnBrk="1" hangingPunct="1">
              <a:spcBef>
                <a:spcPts val="0"/>
              </a:spcBef>
              <a:buClrTx/>
              <a:buFont typeface="Wingdings" panose="05000000000000000000" pitchFamily="2" charset="2"/>
              <a:buNone/>
              <a:defRPr/>
            </a:pPr>
            <a:endParaRPr lang="en-US" sz="1800" dirty="0"/>
          </a:p>
          <a:p>
            <a:pPr marL="0" indent="0" algn="just" eaLnBrk="1" hangingPunct="1">
              <a:spcBef>
                <a:spcPts val="0"/>
              </a:spcBef>
              <a:buClrTx/>
              <a:buFont typeface="Wingdings" panose="05000000000000000000" pitchFamily="2" charset="2"/>
              <a:buNone/>
              <a:defRPr/>
            </a:pPr>
            <a:r>
              <a:rPr lang="en-US" sz="1800" b="1" dirty="0"/>
              <a:t>Are you conducting an annual comprehensive "deep dive" review of your plan’s default investment alternative?</a:t>
            </a:r>
          </a:p>
          <a:p>
            <a:pPr marL="0" indent="0" algn="just" eaLnBrk="1" hangingPunct="1">
              <a:spcBef>
                <a:spcPts val="0"/>
              </a:spcBef>
              <a:buNone/>
              <a:defRPr/>
            </a:pPr>
            <a:endParaRPr lang="en-US" sz="1800" dirty="0"/>
          </a:p>
          <a:p>
            <a:pPr lvl="4" algn="just" eaLnBrk="1" hangingPunct="1">
              <a:spcBef>
                <a:spcPts val="0"/>
              </a:spcBef>
              <a:buClr>
                <a:srgbClr val="002060"/>
              </a:buClr>
              <a:buFont typeface="Wingdings" panose="05000000000000000000" pitchFamily="2" charset="2"/>
              <a:buChar char="Ø"/>
              <a:defRPr/>
            </a:pPr>
            <a:r>
              <a:rPr lang="en-US" dirty="0"/>
              <a:t>If your default investment is a target date fund, are you familiar with the "tips" for fiduciaries issued by the DOL with regard to the selection and monitoring of target date funds?</a:t>
            </a:r>
          </a:p>
          <a:p>
            <a:pPr marL="0" algn="just" eaLnBrk="1" hangingPunct="1">
              <a:spcBef>
                <a:spcPts val="0"/>
              </a:spcBef>
              <a:buClr>
                <a:srgbClr val="002060"/>
              </a:buClr>
              <a:buFont typeface="Wingdings" panose="05000000000000000000" pitchFamily="2" charset="2"/>
              <a:buNone/>
              <a:defRPr/>
            </a:pPr>
            <a:endParaRPr lang="en-US" sz="1800" dirty="0"/>
          </a:p>
          <a:p>
            <a:pPr algn="just" eaLnBrk="1" hangingPunct="1">
              <a:spcBef>
                <a:spcPts val="0"/>
              </a:spcBef>
              <a:buClr>
                <a:srgbClr val="002060"/>
              </a:buClr>
              <a:buFont typeface="Wingdings" panose="05000000000000000000" pitchFamily="2" charset="2"/>
              <a:buChar char="Ø"/>
              <a:defRPr/>
            </a:pPr>
            <a:endParaRPr lang="en-US" sz="1800" dirty="0"/>
          </a:p>
          <a:p>
            <a:pPr marL="0" indent="0" algn="just" eaLnBrk="1" hangingPunct="1">
              <a:spcBef>
                <a:spcPts val="0"/>
              </a:spcBef>
              <a:buClr>
                <a:srgbClr val="002060"/>
              </a:buClr>
              <a:buNone/>
              <a:defRPr/>
            </a:pPr>
            <a:endParaRPr lang="en-US" sz="1800" dirty="0"/>
          </a:p>
          <a:p>
            <a:pPr algn="just" eaLnBrk="1" hangingPunct="1">
              <a:buClr>
                <a:srgbClr val="002060"/>
              </a:buClr>
              <a:buFont typeface="Wingdings" panose="05000000000000000000" pitchFamily="2" charset="2"/>
              <a:buChar char="Ø"/>
              <a:defRPr/>
            </a:pPr>
            <a:endParaRPr lang="en-US" sz="1800" dirty="0"/>
          </a:p>
          <a:p>
            <a:pPr marL="0" algn="just" eaLnBrk="1" hangingPunct="1">
              <a:buFont typeface="Wingdings" panose="05000000000000000000" pitchFamily="2" charset="2"/>
              <a:buNone/>
              <a:defRPr/>
            </a:pPr>
            <a:endParaRPr lang="en-US" sz="1800" dirty="0"/>
          </a:p>
        </p:txBody>
      </p:sp>
      <p:pic>
        <p:nvPicPr>
          <p:cNvPr id="14340" name="Picture 4" descr="\\FIDUCIARYSERVER\RedirectedFolders\DMiller\My Documents\My Pictures\d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086" y="4648200"/>
            <a:ext cx="1029513" cy="110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37B1569B-9B50-4E7D-BE8D-6F0514B10888}" type="slidenum">
              <a:rPr lang="en-US" smtClean="0"/>
              <a:t>22</a:t>
            </a:fld>
            <a:endParaRPr lang="en-US" dirty="0"/>
          </a:p>
        </p:txBody>
      </p:sp>
    </p:spTree>
    <p:extLst>
      <p:ext uri="{BB962C8B-B14F-4D97-AF65-F5344CB8AC3E}">
        <p14:creationId xmlns:p14="http://schemas.microsoft.com/office/powerpoint/2010/main" val="3361090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1066800"/>
            <a:ext cx="7728683" cy="5394151"/>
          </a:xfrm>
        </p:spPr>
        <p:txBody>
          <a:bodyPr>
            <a:normAutofit fontScale="92500" lnSpcReduction="10000"/>
          </a:bodyPr>
          <a:lstStyle/>
          <a:p>
            <a:pPr marL="0" algn="just" eaLnBrk="1" hangingPunct="1">
              <a:lnSpc>
                <a:spcPct val="100000"/>
              </a:lnSpc>
              <a:spcBef>
                <a:spcPts val="0"/>
              </a:spcBef>
              <a:buFont typeface="Wingdings" panose="05000000000000000000" pitchFamily="2" charset="2"/>
              <a:buNone/>
              <a:defRPr/>
            </a:pPr>
            <a:r>
              <a:rPr lang="en-US" sz="1700" b="1" dirty="0">
                <a:latin typeface="Arial" panose="020B0604020202020204" pitchFamily="34" charset="0"/>
                <a:cs typeface="Arial" panose="020B0604020202020204" pitchFamily="34" charset="0"/>
              </a:rPr>
              <a:t>Are you meeting regularly to monitor investments, address plan operational issues, review plan “health” metrics, stay current regarding changes in applicable law, industry trends, etc. </a:t>
            </a:r>
          </a:p>
          <a:p>
            <a:pPr marL="0" indent="0" algn="just" eaLnBrk="1" hangingPunct="1">
              <a:lnSpc>
                <a:spcPct val="100000"/>
              </a:lnSpc>
              <a:spcBef>
                <a:spcPts val="0"/>
              </a:spcBef>
              <a:buNone/>
              <a:defRPr/>
            </a:pPr>
            <a:endParaRPr lang="en-US" sz="1700" dirty="0">
              <a:latin typeface="Arial" panose="020B0604020202020204" pitchFamily="34" charset="0"/>
              <a:cs typeface="Arial" panose="020B0604020202020204" pitchFamily="34" charset="0"/>
            </a:endParaRPr>
          </a:p>
          <a:p>
            <a:pPr marL="0" algn="just" eaLnBrk="1" hangingPunct="1">
              <a:lnSpc>
                <a:spcPct val="100000"/>
              </a:lnSpc>
              <a:spcBef>
                <a:spcPts val="0"/>
              </a:spcBef>
              <a:buClr>
                <a:srgbClr val="002060"/>
              </a:buClr>
              <a:buFont typeface="Wingdings" panose="05000000000000000000" pitchFamily="2" charset="2"/>
              <a:buChar char="Ø"/>
              <a:defRPr/>
            </a:pPr>
            <a:r>
              <a:rPr lang="en-US" sz="1700" b="1" u="sng" dirty="0">
                <a:latin typeface="Arial" panose="020B0604020202020204" pitchFamily="34" charset="0"/>
                <a:cs typeface="Arial" panose="020B0604020202020204" pitchFamily="34" charset="0"/>
              </a:rPr>
              <a:t>Recommended best practice</a:t>
            </a:r>
            <a:r>
              <a:rPr lang="en-US" sz="1700" b="1" dirty="0">
                <a:latin typeface="Arial" panose="020B0604020202020204" pitchFamily="34" charset="0"/>
                <a:cs typeface="Arial" panose="020B0604020202020204" pitchFamily="34" charset="0"/>
              </a:rPr>
              <a:t>:</a:t>
            </a:r>
            <a:r>
              <a:rPr lang="en-US" sz="1700" dirty="0">
                <a:latin typeface="Arial" panose="020B0604020202020204" pitchFamily="34" charset="0"/>
                <a:cs typeface="Arial" panose="020B0604020202020204" pitchFamily="34" charset="0"/>
              </a:rPr>
              <a:t> Quarterly meetings.</a:t>
            </a:r>
          </a:p>
          <a:p>
            <a:pPr marL="0" indent="0" algn="just" eaLnBrk="1" hangingPunct="1">
              <a:lnSpc>
                <a:spcPct val="100000"/>
              </a:lnSpc>
              <a:spcBef>
                <a:spcPts val="0"/>
              </a:spcBef>
              <a:buClr>
                <a:srgbClr val="002060"/>
              </a:buClr>
              <a:buNone/>
              <a:defRPr/>
            </a:pPr>
            <a:endParaRPr lang="en-US" sz="1700" dirty="0">
              <a:latin typeface="Arial" panose="020B0604020202020204" pitchFamily="34" charset="0"/>
              <a:cs typeface="Arial" panose="020B0604020202020204" pitchFamily="34" charset="0"/>
            </a:endParaRPr>
          </a:p>
          <a:p>
            <a:pPr marL="0" algn="just" eaLnBrk="1" hangingPunct="1">
              <a:lnSpc>
                <a:spcPct val="100000"/>
              </a:lnSpc>
              <a:spcBef>
                <a:spcPts val="0"/>
              </a:spcBef>
              <a:buNone/>
              <a:defRPr/>
            </a:pPr>
            <a:r>
              <a:rPr lang="en-US" sz="1700" b="1" dirty="0">
                <a:latin typeface="Arial" panose="020B0604020202020204" pitchFamily="34" charset="0"/>
                <a:cs typeface="Arial" panose="020B0604020202020204" pitchFamily="34" charset="0"/>
              </a:rPr>
              <a:t>Are you monitoring the recordkeeper?</a:t>
            </a:r>
          </a:p>
          <a:p>
            <a:pPr marL="0" algn="just" eaLnBrk="1" hangingPunct="1">
              <a:lnSpc>
                <a:spcPct val="100000"/>
              </a:lnSpc>
              <a:spcBef>
                <a:spcPts val="0"/>
              </a:spcBef>
              <a:buNone/>
              <a:defRPr/>
            </a:pPr>
            <a:endParaRPr lang="en-US" sz="1700" dirty="0">
              <a:latin typeface="Arial" panose="020B0604020202020204" pitchFamily="34" charset="0"/>
              <a:cs typeface="Arial" panose="020B0604020202020204" pitchFamily="34" charset="0"/>
            </a:endParaRPr>
          </a:p>
          <a:p>
            <a:pPr marL="0" indent="-285750" algn="just" eaLnBrk="1" hangingPunct="1">
              <a:lnSpc>
                <a:spcPct val="100000"/>
              </a:lnSpc>
              <a:spcBef>
                <a:spcPts val="0"/>
              </a:spcBef>
              <a:buClr>
                <a:srgbClr val="002060"/>
              </a:buClr>
              <a:buFont typeface="Wingdings" panose="05000000000000000000" pitchFamily="2" charset="2"/>
              <a:buChar char="Ø"/>
              <a:defRPr/>
            </a:pPr>
            <a:r>
              <a:rPr lang="en-US" sz="1700" dirty="0">
                <a:latin typeface="Arial" panose="020B0604020202020204" pitchFamily="34" charset="0"/>
                <a:cs typeface="Arial" panose="020B0604020202020204" pitchFamily="34" charset="0"/>
              </a:rPr>
              <a:t>Confirm that contracts or agreements exist with all plan service providers.</a:t>
            </a:r>
          </a:p>
          <a:p>
            <a:pPr marL="0" indent="0" algn="just" eaLnBrk="1" hangingPunct="1">
              <a:lnSpc>
                <a:spcPct val="100000"/>
              </a:lnSpc>
              <a:spcBef>
                <a:spcPts val="0"/>
              </a:spcBef>
              <a:buClr>
                <a:srgbClr val="002060"/>
              </a:buClr>
              <a:buNone/>
              <a:defRPr/>
            </a:pPr>
            <a:endParaRPr lang="en-US" sz="1700" dirty="0">
              <a:latin typeface="Arial" panose="020B0604020202020204" pitchFamily="34" charset="0"/>
              <a:cs typeface="Arial" panose="020B0604020202020204" pitchFamily="34" charset="0"/>
            </a:endParaRPr>
          </a:p>
          <a:p>
            <a:pPr marL="0" lvl="2" indent="-285750" algn="just" eaLnBrk="1" hangingPunct="1">
              <a:lnSpc>
                <a:spcPct val="100000"/>
              </a:lnSpc>
              <a:spcBef>
                <a:spcPts val="0"/>
              </a:spcBef>
              <a:buClr>
                <a:srgbClr val="002060"/>
              </a:buClr>
              <a:buFont typeface="Wingdings" panose="05000000000000000000" pitchFamily="2" charset="2"/>
              <a:buChar char="Ø"/>
              <a:defRPr/>
            </a:pPr>
            <a:r>
              <a:rPr lang="en-US" sz="1700" dirty="0">
                <a:latin typeface="Arial" panose="020B0604020202020204" pitchFamily="34" charset="0"/>
                <a:cs typeface="Arial" panose="020B0604020202020204" pitchFamily="34" charset="0"/>
              </a:rPr>
              <a:t>Monitor service providers to ensure that they’re executing their responsibilities in compliance with the service provider contract or agreement.</a:t>
            </a:r>
          </a:p>
          <a:p>
            <a:pPr marL="0" algn="just" eaLnBrk="1" hangingPunct="1">
              <a:lnSpc>
                <a:spcPct val="100000"/>
              </a:lnSpc>
              <a:spcBef>
                <a:spcPts val="0"/>
              </a:spcBef>
              <a:buNone/>
              <a:defRPr/>
            </a:pPr>
            <a:r>
              <a:rPr lang="en-US" sz="1700" dirty="0">
                <a:latin typeface="Arial" panose="020B0604020202020204" pitchFamily="34" charset="0"/>
                <a:cs typeface="Arial" panose="020B0604020202020204" pitchFamily="34" charset="0"/>
              </a:rPr>
              <a:t> </a:t>
            </a:r>
          </a:p>
          <a:p>
            <a:pPr marL="0" indent="-182880" algn="just">
              <a:lnSpc>
                <a:spcPct val="100000"/>
              </a:lnSpc>
              <a:spcBef>
                <a:spcPts val="0"/>
              </a:spcBef>
              <a:buClr>
                <a:srgbClr val="002060"/>
              </a:buClr>
              <a:buFont typeface="Wingdings" pitchFamily="2" charset="2"/>
              <a:buChar char="Ø"/>
              <a:defRPr/>
            </a:pPr>
            <a:r>
              <a:rPr lang="en-US" sz="1700" dirty="0">
                <a:latin typeface="Arial" panose="020B0604020202020204" pitchFamily="34" charset="0"/>
                <a:cs typeface="Arial" panose="020B0604020202020204" pitchFamily="34" charset="0"/>
              </a:rPr>
              <a:t> Recordkeeper/third party administrator (“TPA”) practices are extremely important in maintaining regulatory and fiduciary compliance.  </a:t>
            </a:r>
          </a:p>
          <a:p>
            <a:pPr marL="0" indent="0" algn="just">
              <a:lnSpc>
                <a:spcPct val="100000"/>
              </a:lnSpc>
              <a:spcBef>
                <a:spcPts val="0"/>
              </a:spcBef>
              <a:buClr>
                <a:srgbClr val="002060"/>
              </a:buClr>
              <a:buNone/>
              <a:defRPr/>
            </a:pPr>
            <a:r>
              <a:rPr lang="en-US" sz="1700" dirty="0">
                <a:latin typeface="Arial" panose="020B0604020202020204" pitchFamily="34" charset="0"/>
                <a:cs typeface="Arial" panose="020B0604020202020204" pitchFamily="34" charset="0"/>
              </a:rPr>
              <a:t>	 </a:t>
            </a:r>
          </a:p>
          <a:p>
            <a:pPr marL="0" indent="-182880" algn="just">
              <a:lnSpc>
                <a:spcPct val="100000"/>
              </a:lnSpc>
              <a:spcBef>
                <a:spcPts val="0"/>
              </a:spcBef>
              <a:buClr>
                <a:srgbClr val="002060"/>
              </a:buClr>
              <a:buFont typeface="Wingdings" pitchFamily="2" charset="2"/>
              <a:buChar char="Ø"/>
              <a:defRPr/>
            </a:pPr>
            <a:r>
              <a:rPr lang="en-US" sz="1700" dirty="0">
                <a:latin typeface="Arial" panose="020B0604020202020204" pitchFamily="34" charset="0"/>
                <a:cs typeface="Arial" panose="020B0604020202020204" pitchFamily="34" charset="0"/>
              </a:rPr>
              <a:t> Relying solely on the assurances of the recordkeeper/TPA that it adheres to best practices in administering the plan can be a mistake.  The plan sponsor, not the recordkeeper/TPA, has ultimate responsibility for tax or legal compliance. </a:t>
            </a:r>
          </a:p>
          <a:p>
            <a:pPr marL="0" indent="-182880" algn="just">
              <a:lnSpc>
                <a:spcPct val="100000"/>
              </a:lnSpc>
              <a:spcBef>
                <a:spcPts val="0"/>
              </a:spcBef>
              <a:buClr>
                <a:srgbClr val="002060"/>
              </a:buClr>
              <a:buFont typeface="Wingdings" pitchFamily="2" charset="2"/>
              <a:buChar char="Ø"/>
              <a:defRPr/>
            </a:pPr>
            <a:endParaRPr lang="en-US" sz="1700" dirty="0">
              <a:latin typeface="Arial" panose="020B0604020202020204" pitchFamily="34" charset="0"/>
              <a:cs typeface="Arial" panose="020B0604020202020204" pitchFamily="34" charset="0"/>
            </a:endParaRPr>
          </a:p>
          <a:p>
            <a:pPr marL="0" indent="-182880" algn="just">
              <a:lnSpc>
                <a:spcPct val="100000"/>
              </a:lnSpc>
              <a:spcBef>
                <a:spcPts val="0"/>
              </a:spcBef>
              <a:buClr>
                <a:srgbClr val="002060"/>
              </a:buClr>
              <a:buFont typeface="Wingdings" pitchFamily="2" charset="2"/>
              <a:buChar char="Ø"/>
              <a:defRPr/>
            </a:pPr>
            <a:r>
              <a:rPr lang="en-US" sz="1700" dirty="0">
                <a:latin typeface="Arial" panose="020B0604020202020204" pitchFamily="34" charset="0"/>
                <a:cs typeface="Arial" panose="020B0604020202020204" pitchFamily="34" charset="0"/>
              </a:rPr>
              <a:t>Example:  Does recordkeeper ensure that notices are delivered to participants (NOT to the plan sponsor)? Implications of failing to provide timely notices may vary; under an ERISA standard may invalidate fiduciary protection. </a:t>
            </a:r>
          </a:p>
          <a:p>
            <a:pPr marL="0" algn="just" eaLnBrk="1" hangingPunct="1">
              <a:lnSpc>
                <a:spcPct val="100000"/>
              </a:lnSpc>
              <a:spcBef>
                <a:spcPts val="0"/>
              </a:spcBef>
              <a:buFont typeface="Wingdings" panose="05000000000000000000" pitchFamily="2" charset="2"/>
              <a:buNone/>
              <a:defRPr/>
            </a:pPr>
            <a:r>
              <a:rPr lang="en-US" sz="1700" dirty="0">
                <a:latin typeface="Arial" panose="020B0604020202020204" pitchFamily="34" charset="0"/>
                <a:cs typeface="Arial" panose="020B0604020202020204" pitchFamily="34" charset="0"/>
              </a:rPr>
              <a:t> </a:t>
            </a:r>
          </a:p>
          <a:p>
            <a:pPr marL="0" algn="just" eaLnBrk="1" hangingPunct="1">
              <a:lnSpc>
                <a:spcPct val="100000"/>
              </a:lnSpc>
              <a:spcBef>
                <a:spcPts val="0"/>
              </a:spcBef>
              <a:buFont typeface="Wingdings" panose="05000000000000000000" pitchFamily="2" charset="2"/>
              <a:buNone/>
              <a:defRPr/>
            </a:pPr>
            <a:endParaRPr lang="en-US" sz="1700" dirty="0">
              <a:latin typeface="Arial" panose="020B0604020202020204" pitchFamily="34" charset="0"/>
              <a:cs typeface="Arial" panose="020B0604020202020204" pitchFamily="34" charset="0"/>
            </a:endParaRPr>
          </a:p>
        </p:txBody>
      </p:sp>
      <p:pic>
        <p:nvPicPr>
          <p:cNvPr id="4" name="Picture 6" descr="C:\Users\dmiller.FIDUCIARYPRG\AppData\Local\Microsoft\Windows\Temporary Internet Files\Content.Outlook\L5JYUWA0\kool-a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600200"/>
            <a:ext cx="147789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37B1569B-9B50-4E7D-BE8D-6F0514B10888}" type="slidenum">
              <a:rPr lang="en-US" smtClean="0"/>
              <a:t>23</a:t>
            </a:fld>
            <a:endParaRPr lang="en-US" dirty="0"/>
          </a:p>
        </p:txBody>
      </p:sp>
    </p:spTree>
    <p:extLst>
      <p:ext uri="{BB962C8B-B14F-4D97-AF65-F5344CB8AC3E}">
        <p14:creationId xmlns:p14="http://schemas.microsoft.com/office/powerpoint/2010/main" val="3961568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1143000"/>
            <a:ext cx="7728683" cy="5033962"/>
          </a:xfrm>
        </p:spPr>
        <p:txBody>
          <a:bodyPr/>
          <a:lstStyle/>
          <a:p>
            <a:pPr marL="0" indent="0" algn="just" eaLnBrk="1" hangingPunct="1">
              <a:lnSpc>
                <a:spcPct val="100000"/>
              </a:lnSpc>
              <a:buClr>
                <a:srgbClr val="002060"/>
              </a:buClr>
              <a:buNone/>
              <a:defRPr/>
            </a:pPr>
            <a:r>
              <a:rPr lang="en-US" sz="1800" b="1" dirty="0"/>
              <a:t>Does the recordkeeper/TPA take work off your desk (e.g., tracking eligibility; unforeseen emergency determinations; loan processing; delivering eligibility notices, plan summaries, other notices; administering required minimum distributions, etc.)? </a:t>
            </a:r>
          </a:p>
          <a:p>
            <a:pPr algn="just" eaLnBrk="1" hangingPunct="1">
              <a:lnSpc>
                <a:spcPct val="100000"/>
              </a:lnSpc>
              <a:spcBef>
                <a:spcPts val="0"/>
              </a:spcBef>
              <a:buFont typeface="Wingdings" panose="05000000000000000000" pitchFamily="2" charset="2"/>
              <a:buNone/>
              <a:defRPr/>
            </a:pPr>
            <a:endParaRPr lang="en-US" sz="1800" dirty="0"/>
          </a:p>
          <a:p>
            <a:pPr algn="just" eaLnBrk="1" hangingPunct="1">
              <a:buFont typeface="Wingdings" panose="05000000000000000000" pitchFamily="2" charset="2"/>
              <a:buNone/>
              <a:defRPr/>
            </a:pP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2590800"/>
            <a:ext cx="2654300" cy="3657600"/>
          </a:xfrm>
          <a:prstGeom prst="rect">
            <a:avLst/>
          </a:prstGeom>
        </p:spPr>
      </p:pic>
      <p:sp>
        <p:nvSpPr>
          <p:cNvPr id="5" name="Slide Number Placeholder 4"/>
          <p:cNvSpPr>
            <a:spLocks noGrp="1"/>
          </p:cNvSpPr>
          <p:nvPr>
            <p:ph type="sldNum" sz="quarter" idx="12"/>
          </p:nvPr>
        </p:nvSpPr>
        <p:spPr/>
        <p:txBody>
          <a:bodyPr/>
          <a:lstStyle/>
          <a:p>
            <a:fld id="{37B1569B-9B50-4E7D-BE8D-6F0514B10888}" type="slidenum">
              <a:rPr lang="en-US" smtClean="0"/>
              <a:t>24</a:t>
            </a:fld>
            <a:endParaRPr lang="en-US" dirty="0"/>
          </a:p>
        </p:txBody>
      </p:sp>
    </p:spTree>
    <p:extLst>
      <p:ext uri="{BB962C8B-B14F-4D97-AF65-F5344CB8AC3E}">
        <p14:creationId xmlns:p14="http://schemas.microsoft.com/office/powerpoint/2010/main" val="3178158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2819400" y="2022726"/>
            <a:ext cx="5943600" cy="4454274"/>
          </a:xfrm>
        </p:spPr>
        <p:txBody>
          <a:bodyPr>
            <a:normAutofit fontScale="92500" lnSpcReduction="10000"/>
          </a:bodyPr>
          <a:lstStyle/>
          <a:p>
            <a:pPr algn="just" eaLnBrk="1" hangingPunct="1">
              <a:buClr>
                <a:srgbClr val="002060"/>
              </a:buClr>
              <a:buFont typeface="Wingdings" panose="05000000000000000000" pitchFamily="2" charset="2"/>
              <a:buChar char="Ø"/>
            </a:pPr>
            <a:r>
              <a:rPr lang="en-US" altLang="en-US" sz="1800" dirty="0"/>
              <a:t>Use of independent consultants is viewed by courts (and DOL) as an indicator of prudent fiduciary process.</a:t>
            </a:r>
          </a:p>
          <a:p>
            <a:pPr algn="just" eaLnBrk="1" hangingPunct="1">
              <a:buClr>
                <a:srgbClr val="002060"/>
              </a:buClr>
              <a:buFont typeface="Wingdings" panose="05000000000000000000" pitchFamily="2" charset="2"/>
              <a:buChar char="Ø"/>
            </a:pPr>
            <a:endParaRPr lang="en-US" altLang="en-US" sz="1800" dirty="0"/>
          </a:p>
          <a:p>
            <a:pPr algn="just" eaLnBrk="1" hangingPunct="1">
              <a:buClr>
                <a:srgbClr val="002060"/>
              </a:buClr>
              <a:buFont typeface="Wingdings" panose="05000000000000000000" pitchFamily="2" charset="2"/>
              <a:buChar char="Ø"/>
            </a:pPr>
            <a:r>
              <a:rPr lang="en-US" altLang="en-US" sz="1800" dirty="0"/>
              <a:t>If plan fiduciaries lack the skill, prudence and diligence of an expert in retirement plan matters, the ERISA fiduciary standard expects them to get help.</a:t>
            </a:r>
          </a:p>
          <a:p>
            <a:pPr algn="just" eaLnBrk="1" hangingPunct="1">
              <a:buClr>
                <a:srgbClr val="002060"/>
              </a:buClr>
              <a:buFont typeface="Wingdings" panose="05000000000000000000" pitchFamily="2" charset="2"/>
              <a:buNone/>
            </a:pPr>
            <a:r>
              <a:rPr lang="en-US" altLang="en-US" sz="1800" dirty="0"/>
              <a:t> </a:t>
            </a:r>
          </a:p>
          <a:p>
            <a:pPr algn="just" eaLnBrk="1" hangingPunct="1">
              <a:buClr>
                <a:srgbClr val="002060"/>
              </a:buClr>
              <a:buFont typeface="Wingdings" panose="05000000000000000000" pitchFamily="2" charset="2"/>
              <a:buChar char="Ø"/>
            </a:pPr>
            <a:r>
              <a:rPr lang="en-US" altLang="en-US" sz="1800" dirty="0"/>
              <a:t>With regard to fees and services, recordkeeper/third-party administrators (“TPAs”) have a commercial, not a "fiduciary,” relationship with the plan.  Relying solely on information provided by the recordkeeper/TPA as to the reasonableness of fees is a mistake.</a:t>
            </a:r>
          </a:p>
          <a:p>
            <a:pPr algn="just" eaLnBrk="1" hangingPunct="1">
              <a:buClr>
                <a:srgbClr val="002060"/>
              </a:buClr>
              <a:buFont typeface="Wingdings" panose="05000000000000000000" pitchFamily="2" charset="2"/>
              <a:buChar char="Ø"/>
            </a:pPr>
            <a:endParaRPr lang="en-US" altLang="en-US" sz="1800" dirty="0"/>
          </a:p>
          <a:p>
            <a:pPr algn="just" eaLnBrk="1" hangingPunct="1">
              <a:buClr>
                <a:srgbClr val="002060"/>
              </a:buClr>
              <a:buFont typeface="Wingdings" panose="05000000000000000000" pitchFamily="2" charset="2"/>
              <a:buChar char="Ø"/>
            </a:pPr>
            <a:r>
              <a:rPr lang="en-US" altLang="en-US" sz="1800" dirty="0"/>
              <a:t>Relying solely on recordkeeper/TPA with regard to investment selection and monitoring can be a conflict of interest if the provider derives revenue from the investments. </a:t>
            </a:r>
          </a:p>
        </p:txBody>
      </p:sp>
      <p:sp>
        <p:nvSpPr>
          <p:cNvPr id="10243" name="Title 2"/>
          <p:cNvSpPr>
            <a:spLocks noGrp="1"/>
          </p:cNvSpPr>
          <p:nvPr>
            <p:ph type="title"/>
          </p:nvPr>
        </p:nvSpPr>
        <p:spPr>
          <a:xfrm>
            <a:off x="685800" y="914400"/>
            <a:ext cx="7679836" cy="1066801"/>
          </a:xfrm>
        </p:spPr>
        <p:txBody>
          <a:bodyPr>
            <a:normAutofit fontScale="90000"/>
          </a:bodyPr>
          <a:lstStyle/>
          <a:p>
            <a:pPr eaLnBrk="1" hangingPunct="1"/>
            <a:r>
              <a:rPr lang="en-US" altLang="en-US" sz="2000" dirty="0"/>
              <a:t/>
            </a:r>
            <a:br>
              <a:rPr lang="en-US" altLang="en-US" sz="2000" dirty="0"/>
            </a:br>
            <a:r>
              <a:rPr lang="en-US" altLang="en-US" sz="1800" b="1" dirty="0" smtClean="0">
                <a:solidFill>
                  <a:schemeClr val="tx1"/>
                </a:solidFill>
              </a:rPr>
              <a:t>Are </a:t>
            </a:r>
            <a:r>
              <a:rPr lang="en-US" altLang="en-US" sz="1800" b="1" dirty="0">
                <a:solidFill>
                  <a:schemeClr val="tx1"/>
                </a:solidFill>
              </a:rPr>
              <a:t>you utilizing independent consultants to advise on reasonableness of the plan fees, investment selection and monitoring, fiduciary governance and best practices, recordkeeper adherence to fiduciary and compliance best practices, industry trends and other plan-related issues?</a:t>
            </a:r>
            <a:r>
              <a:rPr lang="en-US" altLang="en-US" sz="1800" dirty="0"/>
              <a:t/>
            </a:r>
            <a:br>
              <a:rPr lang="en-US" altLang="en-US" sz="1800" dirty="0"/>
            </a:br>
            <a:endParaRPr lang="en-US" altLang="en-US" sz="1800" dirty="0"/>
          </a:p>
        </p:txBody>
      </p:sp>
      <p:sp>
        <p:nvSpPr>
          <p:cNvPr id="7" name="TextBox 6"/>
          <p:cNvSpPr txBox="1"/>
          <p:nvPr/>
        </p:nvSpPr>
        <p:spPr>
          <a:xfrm>
            <a:off x="304800" y="5371824"/>
            <a:ext cx="2310713" cy="646331"/>
          </a:xfrm>
          <a:prstGeom prst="rect">
            <a:avLst/>
          </a:prstGeom>
          <a:noFill/>
          <a:ln>
            <a:solidFill>
              <a:schemeClr val="tx2">
                <a:lumMod val="20000"/>
                <a:lumOff val="80000"/>
              </a:schemeClr>
            </a:solidFill>
          </a:ln>
        </p:spPr>
        <p:txBody>
          <a:bodyPr>
            <a:spAutoFit/>
          </a:bodyPr>
          <a:lstStyle/>
          <a:p>
            <a:pPr algn="ctr">
              <a:defRPr/>
            </a:pPr>
            <a:r>
              <a:rPr lang="en-US" b="1" dirty="0">
                <a:ln>
                  <a:solidFill>
                    <a:schemeClr val="accent1">
                      <a:lumMod val="20000"/>
                      <a:lumOff val="80000"/>
                    </a:schemeClr>
                  </a:solidFill>
                </a:ln>
                <a:latin typeface="Arial Black" panose="020B0A04020102020204" pitchFamily="34" charset="0"/>
                <a:cs typeface="Arial" charset="0"/>
              </a:rPr>
              <a:t>Don’t Drink the Kool Aid!!!</a:t>
            </a:r>
          </a:p>
        </p:txBody>
      </p:sp>
      <p:pic>
        <p:nvPicPr>
          <p:cNvPr id="10246" name="Picture 7" descr="\\FIDUCIARYSERVER\RedirectedFolders\DMiller\My Documents\My Pictures\Kool-Aid-Man-Pic-kool-aid-372375_1398_12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303639"/>
            <a:ext cx="23495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37B1569B-9B50-4E7D-BE8D-6F0514B10888}" type="slidenum">
              <a:rPr lang="en-US" smtClean="0"/>
              <a:t>25</a:t>
            </a:fld>
            <a:endParaRPr lang="en-US" dirty="0"/>
          </a:p>
        </p:txBody>
      </p:sp>
    </p:spTree>
    <p:extLst>
      <p:ext uri="{BB962C8B-B14F-4D97-AF65-F5344CB8AC3E}">
        <p14:creationId xmlns:p14="http://schemas.microsoft.com/office/powerpoint/2010/main" val="258024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028" y="1447800"/>
            <a:ext cx="7957771" cy="4953000"/>
          </a:xfrm>
        </p:spPr>
        <p:txBody>
          <a:bodyPr>
            <a:normAutofit fontScale="92500" lnSpcReduction="10000"/>
          </a:bodyPr>
          <a:lstStyle/>
          <a:p>
            <a:pPr marL="0" indent="0" algn="just" eaLnBrk="1" hangingPunct="1">
              <a:lnSpc>
                <a:spcPct val="100000"/>
              </a:lnSpc>
              <a:spcBef>
                <a:spcPts val="0"/>
              </a:spcBef>
              <a:buFont typeface="Wingdings" panose="05000000000000000000" pitchFamily="2" charset="2"/>
              <a:buNone/>
              <a:defRPr/>
            </a:pPr>
            <a:r>
              <a:rPr lang="en-US" sz="1600" b="1" dirty="0"/>
              <a:t>Are you preparing minutes of all fiduciary committee meetings and retaining documentation?</a:t>
            </a:r>
          </a:p>
          <a:p>
            <a:pPr indent="0" algn="just" eaLnBrk="1" hangingPunct="1">
              <a:lnSpc>
                <a:spcPct val="100000"/>
              </a:lnSpc>
              <a:spcBef>
                <a:spcPts val="0"/>
              </a:spcBef>
              <a:buClr>
                <a:srgbClr val="002060"/>
              </a:buClr>
              <a:buFont typeface="Wingdings" panose="05000000000000000000" pitchFamily="2" charset="2"/>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Demonstrates fiduciary due diligence and "prudent process;” case law under ERISA demonstrates that failing to document fiduciary process leaves fiduciaries vulnerable to attack.</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The minutes of a meeting are almost as important as the meeting itself.</a:t>
            </a:r>
          </a:p>
          <a:p>
            <a:pPr marL="0" indent="0" algn="just" eaLnBrk="1" hangingPunct="1">
              <a:lnSpc>
                <a:spcPct val="100000"/>
              </a:lnSpc>
              <a:spcBef>
                <a:spcPts val="0"/>
              </a:spcBef>
              <a:buClr>
                <a:srgbClr val="002060"/>
              </a:buClr>
              <a:buFont typeface="Wingdings" panose="05000000000000000000" pitchFamily="2" charset="2"/>
              <a:buChar char="Ø"/>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Keep fund performance reports, minutes, meeting materials, etc. for at least seven years.</a:t>
            </a:r>
          </a:p>
          <a:p>
            <a:pPr indent="0" algn="just" eaLnBrk="1" hangingPunct="1">
              <a:lnSpc>
                <a:spcPct val="100000"/>
              </a:lnSpc>
              <a:spcBef>
                <a:spcPts val="0"/>
              </a:spcBef>
              <a:buClr>
                <a:srgbClr val="002060"/>
              </a:buClr>
              <a:buFont typeface="Wingdings" panose="05000000000000000000" pitchFamily="2" charset="2"/>
              <a:buNone/>
              <a:defRPr/>
            </a:pPr>
            <a:r>
              <a:rPr lang="en-US" sz="1600" dirty="0"/>
              <a:t> </a:t>
            </a:r>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Keep plan documents for as long as the plan is in existence and until all benefits are paid.</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None/>
              <a:defRPr/>
            </a:pPr>
            <a:r>
              <a:rPr lang="en-US" sz="1600" b="1" dirty="0"/>
              <a:t>Have you confirmed that the signed plan document is current for all statutory and regulatory requirements?</a:t>
            </a:r>
          </a:p>
          <a:p>
            <a:pPr marL="0" indent="0" algn="just" eaLnBrk="1" hangingPunct="1">
              <a:lnSpc>
                <a:spcPct val="100000"/>
              </a:lnSpc>
              <a:spcBef>
                <a:spcPts val="0"/>
              </a:spcBef>
              <a:buClr>
                <a:srgbClr val="002060"/>
              </a:buClr>
              <a:buNone/>
              <a:defRPr/>
            </a:pPr>
            <a:endParaRPr lang="en-US" sz="1600" b="1" dirty="0"/>
          </a:p>
          <a:p>
            <a:pPr marL="0" indent="0" algn="just" eaLnBrk="1" hangingPunct="1">
              <a:lnSpc>
                <a:spcPct val="100000"/>
              </a:lnSpc>
              <a:spcBef>
                <a:spcPts val="0"/>
              </a:spcBef>
              <a:buClr>
                <a:srgbClr val="002060"/>
              </a:buClr>
              <a:buNone/>
              <a:defRPr/>
            </a:pPr>
            <a:endParaRPr lang="en-US" sz="1600" b="1" dirty="0"/>
          </a:p>
          <a:p>
            <a:pPr marL="0" indent="0" algn="just" eaLnBrk="1" hangingPunct="1">
              <a:lnSpc>
                <a:spcPct val="100000"/>
              </a:lnSpc>
              <a:spcBef>
                <a:spcPts val="0"/>
              </a:spcBef>
              <a:buFont typeface="Wingdings" panose="05000000000000000000" pitchFamily="2" charset="2"/>
              <a:buNone/>
              <a:defRPr/>
            </a:pPr>
            <a:r>
              <a:rPr lang="en-US" sz="1600" b="1" dirty="0"/>
              <a:t>Do you operate your plan in accordance with the terms of the plan document?</a:t>
            </a:r>
          </a:p>
          <a:p>
            <a:pPr marL="0" indent="0" algn="just" eaLnBrk="1" hangingPunct="1">
              <a:lnSpc>
                <a:spcPct val="100000"/>
              </a:lnSpc>
              <a:spcBef>
                <a:spcPts val="0"/>
              </a:spcBef>
              <a:buFont typeface="Wingdings" panose="05000000000000000000" pitchFamily="2" charset="2"/>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One of the most common errors found in IRS audits.</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Errors around a plan’s definition of compensation are frequent.</a:t>
            </a:r>
          </a:p>
          <a:p>
            <a:pPr marL="0" indent="0" algn="just" eaLnBrk="1" hangingPunct="1">
              <a:lnSpc>
                <a:spcPct val="100000"/>
              </a:lnSpc>
              <a:spcBef>
                <a:spcPts val="0"/>
              </a:spcBef>
              <a:buClr>
                <a:srgbClr val="002060"/>
              </a:buClr>
              <a:buFont typeface="Wingdings" panose="05000000000000000000" pitchFamily="2" charset="2"/>
              <a:buChar char="Ø"/>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Confirm that plan contribution limits are being followed.</a:t>
            </a:r>
          </a:p>
          <a:p>
            <a:pPr marL="0" indent="0" algn="just" eaLnBrk="1" hangingPunct="1">
              <a:lnSpc>
                <a:spcPct val="100000"/>
              </a:lnSpc>
              <a:spcBef>
                <a:spcPts val="0"/>
              </a:spcBef>
              <a:buClr>
                <a:srgbClr val="002060"/>
              </a:buClr>
              <a:buFont typeface="Wingdings" panose="05000000000000000000" pitchFamily="2" charset="2"/>
              <a:buChar char="Ø"/>
              <a:defRPr/>
            </a:pPr>
            <a:endParaRPr lang="en-US" sz="1600" dirty="0"/>
          </a:p>
        </p:txBody>
      </p:sp>
      <p:pic>
        <p:nvPicPr>
          <p:cNvPr id="12292" name="Picture 4" descr="\\FIDUCIARYSERVER\RedirectedFolders\DMiller\My Documents\My Pictures\aud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3570" y="4267200"/>
            <a:ext cx="1450830" cy="185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37B1569B-9B50-4E7D-BE8D-6F0514B10888}" type="slidenum">
              <a:rPr lang="en-US" smtClean="0"/>
              <a:t>26</a:t>
            </a:fld>
            <a:endParaRPr lang="en-US" dirty="0"/>
          </a:p>
        </p:txBody>
      </p:sp>
    </p:spTree>
    <p:extLst>
      <p:ext uri="{BB962C8B-B14F-4D97-AF65-F5344CB8AC3E}">
        <p14:creationId xmlns:p14="http://schemas.microsoft.com/office/powerpoint/2010/main" val="13598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029" y="1143000"/>
            <a:ext cx="7611452" cy="5181600"/>
          </a:xfrm>
        </p:spPr>
        <p:txBody>
          <a:bodyPr>
            <a:normAutofit fontScale="85000" lnSpcReduction="10000"/>
          </a:bodyPr>
          <a:lstStyle/>
          <a:p>
            <a:pPr marL="120650" lvl="2" indent="-120650" algn="just" eaLnBrk="1" hangingPunct="1">
              <a:spcBef>
                <a:spcPts val="0"/>
              </a:spcBef>
              <a:buClr>
                <a:schemeClr val="tx1"/>
              </a:buClr>
              <a:buFont typeface="Wingdings" panose="05000000000000000000" pitchFamily="2" charset="2"/>
              <a:buChar char="Ø"/>
              <a:defRPr/>
            </a:pPr>
            <a:r>
              <a:rPr lang="en-US" sz="1800" dirty="0"/>
              <a:t> Confirm that the 457(b) catch-up limits are being followed. Generally, 457(b) plans can allow for two types of catch-up provisions.</a:t>
            </a:r>
          </a:p>
          <a:p>
            <a:pPr marL="0" lvl="2" indent="0" algn="just" eaLnBrk="1" hangingPunct="1">
              <a:spcBef>
                <a:spcPts val="0"/>
              </a:spcBef>
              <a:buClr>
                <a:schemeClr val="tx1"/>
              </a:buClr>
              <a:buNone/>
              <a:defRPr/>
            </a:pPr>
            <a:endParaRPr lang="en-US" sz="1800" dirty="0"/>
          </a:p>
          <a:p>
            <a:pPr marL="577850" lvl="3" indent="-120650" algn="just" eaLnBrk="1" hangingPunct="1">
              <a:spcBef>
                <a:spcPts val="0"/>
              </a:spcBef>
              <a:buClr>
                <a:schemeClr val="tx1"/>
              </a:buClr>
              <a:buFont typeface="Arial" panose="020B0604020202020204" pitchFamily="34" charset="0"/>
              <a:buChar char="•"/>
              <a:defRPr/>
            </a:pPr>
            <a:r>
              <a:rPr lang="en-US" dirty="0"/>
              <a:t>The age 50 catch-up contributions for governmental employers.</a:t>
            </a:r>
          </a:p>
          <a:p>
            <a:pPr marL="457200" lvl="3" indent="0" algn="just" eaLnBrk="1" hangingPunct="1">
              <a:spcBef>
                <a:spcPts val="0"/>
              </a:spcBef>
              <a:buClr>
                <a:schemeClr val="tx1"/>
              </a:buClr>
              <a:buNone/>
              <a:defRPr/>
            </a:pPr>
            <a:endParaRPr lang="en-US" dirty="0"/>
          </a:p>
          <a:p>
            <a:pPr marL="577850" lvl="3" indent="-120650" algn="just" eaLnBrk="1" hangingPunct="1">
              <a:spcBef>
                <a:spcPts val="0"/>
              </a:spcBef>
              <a:buClr>
                <a:schemeClr val="tx1"/>
              </a:buClr>
              <a:buFont typeface="Arial" panose="020B0604020202020204" pitchFamily="34" charset="0"/>
              <a:buChar char="•"/>
              <a:defRPr/>
            </a:pPr>
            <a:r>
              <a:rPr lang="en-US" dirty="0"/>
              <a:t>The “special 457(b) catch-up,” which can be difficult to administer, requiring historical payroll data.</a:t>
            </a:r>
          </a:p>
          <a:p>
            <a:pPr marL="0" lvl="2" indent="0" algn="just" eaLnBrk="1" hangingPunct="1">
              <a:spcBef>
                <a:spcPts val="0"/>
              </a:spcBef>
              <a:buClr>
                <a:schemeClr val="tx1"/>
              </a:buClr>
              <a:buNone/>
              <a:defRPr/>
            </a:pPr>
            <a:endParaRPr lang="en-US" sz="1800" dirty="0"/>
          </a:p>
          <a:p>
            <a:pPr marL="120650" lvl="2" indent="-120650" algn="just" eaLnBrk="1" hangingPunct="1">
              <a:spcBef>
                <a:spcPts val="0"/>
              </a:spcBef>
              <a:buClr>
                <a:schemeClr val="tx1"/>
              </a:buClr>
              <a:buFont typeface="Wingdings" panose="05000000000000000000" pitchFamily="2" charset="2"/>
              <a:buChar char="Ø"/>
              <a:defRPr/>
            </a:pPr>
            <a:r>
              <a:rPr lang="en-US" sz="1800" dirty="0"/>
              <a:t> Confirm that “unforeseeable emergency” 457(b) plan distribution rules are being administered properly.</a:t>
            </a:r>
          </a:p>
          <a:p>
            <a:pPr marL="0" lvl="2" indent="0" algn="just" eaLnBrk="1" hangingPunct="1">
              <a:spcBef>
                <a:spcPts val="0"/>
              </a:spcBef>
              <a:buClr>
                <a:schemeClr val="tx1"/>
              </a:buClr>
              <a:buNone/>
              <a:defRPr/>
            </a:pPr>
            <a:endParaRPr lang="en-US" sz="1800" dirty="0"/>
          </a:p>
          <a:p>
            <a:pPr marL="120650" lvl="2" indent="-120650" algn="just" eaLnBrk="1" hangingPunct="1">
              <a:spcBef>
                <a:spcPts val="0"/>
              </a:spcBef>
              <a:buClr>
                <a:schemeClr val="tx1"/>
              </a:buClr>
              <a:buFont typeface="Wingdings" panose="05000000000000000000" pitchFamily="2" charset="2"/>
              <a:buChar char="Ø"/>
              <a:defRPr/>
            </a:pPr>
            <a:r>
              <a:rPr lang="en-US" sz="1800" dirty="0"/>
              <a:t> Confirm that all plan assets are held in trust for the exclusive benefit of participants.</a:t>
            </a:r>
          </a:p>
          <a:p>
            <a:pPr marL="0" lvl="2" indent="0" algn="just" eaLnBrk="1" hangingPunct="1">
              <a:spcBef>
                <a:spcPts val="0"/>
              </a:spcBef>
              <a:buClr>
                <a:schemeClr val="tx1"/>
              </a:buClr>
              <a:buNone/>
              <a:defRPr/>
            </a:pPr>
            <a:endParaRPr lang="en-US" sz="1800" dirty="0"/>
          </a:p>
          <a:p>
            <a:pPr marL="577850" lvl="3" indent="-120650" algn="just" eaLnBrk="1" hangingPunct="1">
              <a:spcBef>
                <a:spcPts val="0"/>
              </a:spcBef>
              <a:buClr>
                <a:schemeClr val="tx1"/>
              </a:buClr>
              <a:buFont typeface="Arial" panose="020B0604020202020204" pitchFamily="34" charset="0"/>
              <a:buChar char="•"/>
              <a:defRPr/>
            </a:pPr>
            <a:r>
              <a:rPr lang="en-US" dirty="0"/>
              <a:t>Governmental 457(b) plan assets must be held in trust.</a:t>
            </a:r>
          </a:p>
          <a:p>
            <a:pPr indent="0" algn="just" eaLnBrk="1" hangingPunct="1">
              <a:lnSpc>
                <a:spcPct val="100000"/>
              </a:lnSpc>
              <a:spcBef>
                <a:spcPts val="0"/>
              </a:spcBef>
              <a:buClr>
                <a:srgbClr val="002060"/>
              </a:buClr>
              <a:buFont typeface="Wingdings" panose="05000000000000000000" pitchFamily="2" charset="2"/>
              <a:buNone/>
              <a:defRPr/>
            </a:pPr>
            <a:r>
              <a:rPr lang="en-US" sz="1800" dirty="0"/>
              <a:t> </a:t>
            </a:r>
          </a:p>
          <a:p>
            <a:pPr marL="0" indent="0" algn="just" eaLnBrk="1" hangingPunct="1">
              <a:lnSpc>
                <a:spcPct val="100000"/>
              </a:lnSpc>
              <a:spcBef>
                <a:spcPts val="0"/>
              </a:spcBef>
              <a:buClrTx/>
              <a:buFont typeface="Wingdings" panose="05000000000000000000" pitchFamily="2" charset="2"/>
              <a:buChar char="Ø"/>
              <a:defRPr/>
            </a:pPr>
            <a:r>
              <a:rPr lang="en-US" sz="1800" b="1" dirty="0"/>
              <a:t> Recommended best practice:  </a:t>
            </a:r>
            <a:r>
              <a:rPr lang="en-US" sz="1800" dirty="0"/>
              <a:t>A document/process review or “audit.”</a:t>
            </a:r>
          </a:p>
          <a:p>
            <a:pPr marL="0" indent="0" algn="just" eaLnBrk="1" hangingPunct="1">
              <a:lnSpc>
                <a:spcPct val="100000"/>
              </a:lnSpc>
              <a:spcBef>
                <a:spcPts val="0"/>
              </a:spcBef>
              <a:buClr>
                <a:srgbClr val="002060"/>
              </a:buClr>
              <a:buNone/>
              <a:defRPr/>
            </a:pPr>
            <a:endParaRPr lang="en-US" sz="1800" dirty="0"/>
          </a:p>
          <a:p>
            <a:pPr marL="0" indent="0" algn="just" eaLnBrk="1" hangingPunct="1">
              <a:lnSpc>
                <a:spcPct val="100000"/>
              </a:lnSpc>
              <a:spcBef>
                <a:spcPts val="0"/>
              </a:spcBef>
              <a:buClrTx/>
              <a:buFont typeface="Wingdings" panose="05000000000000000000" pitchFamily="2" charset="2"/>
              <a:buChar char="Ø"/>
              <a:defRPr/>
            </a:pPr>
            <a:r>
              <a:rPr lang="en-US" sz="1800" dirty="0"/>
              <a:t> A governmental plan sponsor may self-correct its 457(b) plan if it did not comply with applicable tax law.</a:t>
            </a:r>
          </a:p>
          <a:p>
            <a:pPr marL="0" indent="0" algn="just" eaLnBrk="1" hangingPunct="1">
              <a:lnSpc>
                <a:spcPct val="100000"/>
              </a:lnSpc>
              <a:spcBef>
                <a:spcPts val="0"/>
              </a:spcBef>
              <a:buClr>
                <a:srgbClr val="002060"/>
              </a:buClr>
              <a:buNone/>
              <a:defRPr/>
            </a:pPr>
            <a:endParaRPr lang="en-US" sz="1800" dirty="0"/>
          </a:p>
          <a:p>
            <a:pPr marL="457200" lvl="2" indent="0" algn="just" eaLnBrk="1" hangingPunct="1">
              <a:lnSpc>
                <a:spcPct val="100000"/>
              </a:lnSpc>
              <a:spcBef>
                <a:spcPts val="0"/>
              </a:spcBef>
              <a:buClrTx/>
              <a:buFont typeface="Arial" panose="020B0604020202020204" pitchFamily="34" charset="0"/>
              <a:buChar char="•"/>
              <a:defRPr/>
            </a:pPr>
            <a:r>
              <a:rPr lang="en-US" sz="1800" dirty="0"/>
              <a:t> Can self-correct even after receiving IRS notification of failure.</a:t>
            </a:r>
          </a:p>
          <a:p>
            <a:pPr marL="457200" lvl="2" indent="0" algn="just" eaLnBrk="1" hangingPunct="1">
              <a:lnSpc>
                <a:spcPct val="100000"/>
              </a:lnSpc>
              <a:spcBef>
                <a:spcPts val="0"/>
              </a:spcBef>
              <a:buClrTx/>
              <a:buNone/>
              <a:defRPr/>
            </a:pPr>
            <a:endParaRPr lang="en-US" sz="1800" dirty="0"/>
          </a:p>
          <a:p>
            <a:pPr marL="457200" lvl="2" indent="0" algn="just" eaLnBrk="1" hangingPunct="1">
              <a:lnSpc>
                <a:spcPct val="100000"/>
              </a:lnSpc>
              <a:spcBef>
                <a:spcPts val="0"/>
              </a:spcBef>
              <a:buClrTx/>
              <a:buFont typeface="Arial" panose="020B0604020202020204" pitchFamily="34" charset="0"/>
              <a:buChar char="•"/>
              <a:defRPr/>
            </a:pPr>
            <a:r>
              <a:rPr lang="en-US" sz="1800" dirty="0"/>
              <a:t> See www.irs.gov/retirement_plans/457b-plan-submissions-to-voluntary-compliance</a:t>
            </a:r>
          </a:p>
        </p:txBody>
      </p:sp>
      <p:sp>
        <p:nvSpPr>
          <p:cNvPr id="4" name="Slide Number Placeholder 3"/>
          <p:cNvSpPr>
            <a:spLocks noGrp="1"/>
          </p:cNvSpPr>
          <p:nvPr>
            <p:ph type="sldNum" sz="quarter" idx="12"/>
          </p:nvPr>
        </p:nvSpPr>
        <p:spPr/>
        <p:txBody>
          <a:bodyPr/>
          <a:lstStyle/>
          <a:p>
            <a:fld id="{37B1569B-9B50-4E7D-BE8D-6F0514B10888}" type="slidenum">
              <a:rPr lang="en-US" smtClean="0"/>
              <a:t>27</a:t>
            </a:fld>
            <a:endParaRPr lang="en-US" dirty="0"/>
          </a:p>
        </p:txBody>
      </p:sp>
    </p:spTree>
    <p:extLst>
      <p:ext uri="{BB962C8B-B14F-4D97-AF65-F5344CB8AC3E}">
        <p14:creationId xmlns:p14="http://schemas.microsoft.com/office/powerpoint/2010/main" val="943374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799"/>
            <a:ext cx="8305800" cy="5003887"/>
          </a:xfrm>
        </p:spPr>
        <p:txBody>
          <a:bodyPr>
            <a:normAutofit fontScale="92500" lnSpcReduction="20000"/>
          </a:bodyPr>
          <a:lstStyle/>
          <a:p>
            <a:pPr marL="0" algn="just" eaLnBrk="1" hangingPunct="1">
              <a:lnSpc>
                <a:spcPct val="100000"/>
              </a:lnSpc>
              <a:spcBef>
                <a:spcPts val="0"/>
              </a:spcBef>
              <a:spcAft>
                <a:spcPts val="0"/>
              </a:spcAft>
              <a:buFont typeface="Wingdings" panose="05000000000000000000" pitchFamily="2" charset="2"/>
              <a:buNone/>
              <a:defRPr/>
            </a:pPr>
            <a:r>
              <a:rPr lang="en-US" sz="1400" b="1" dirty="0"/>
              <a:t>Are you depositing contributions on a timely basis?</a:t>
            </a:r>
          </a:p>
          <a:p>
            <a:pPr marL="0" algn="just" eaLnBrk="1" hangingPunct="1">
              <a:lnSpc>
                <a:spcPct val="100000"/>
              </a:lnSpc>
              <a:spcBef>
                <a:spcPts val="0"/>
              </a:spcBef>
              <a:spcAft>
                <a:spcPts val="0"/>
              </a:spcAft>
              <a:buFont typeface="Wingdings" panose="05000000000000000000" pitchFamily="2" charset="2"/>
              <a:buNone/>
              <a:defRPr/>
            </a:pPr>
            <a:r>
              <a:rPr lang="en-US" sz="1400" dirty="0"/>
              <a:t> </a:t>
            </a:r>
          </a:p>
          <a:p>
            <a:pPr marL="0" lvl="4"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400" b="1" u="sng" dirty="0"/>
              <a:t> Recommended best practice</a:t>
            </a:r>
            <a:r>
              <a:rPr lang="en-US" sz="1400" b="1" dirty="0"/>
              <a:t>: </a:t>
            </a:r>
            <a:r>
              <a:rPr lang="en-US" sz="1400" dirty="0"/>
              <a:t>As soon as you can, but no less frequently than weekly (i.e., five business days).</a:t>
            </a:r>
          </a:p>
          <a:p>
            <a:pPr marL="0" algn="just" eaLnBrk="1" hangingPunct="1">
              <a:lnSpc>
                <a:spcPct val="100000"/>
              </a:lnSpc>
              <a:spcBef>
                <a:spcPts val="0"/>
              </a:spcBef>
              <a:spcAft>
                <a:spcPts val="0"/>
              </a:spcAft>
              <a:buFont typeface="Wingdings" panose="05000000000000000000" pitchFamily="2" charset="2"/>
              <a:buChar char="Ø"/>
              <a:defRPr/>
            </a:pPr>
            <a:endParaRPr lang="en-US" sz="1400" dirty="0"/>
          </a:p>
          <a:p>
            <a:pPr marL="0" lvl="4"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400" dirty="0"/>
              <a:t> Hot-button for Department of Labor for ERISA-covered plans.   </a:t>
            </a:r>
          </a:p>
          <a:p>
            <a:pPr marL="0" algn="just" eaLnBrk="1" hangingPunct="1">
              <a:lnSpc>
                <a:spcPct val="100000"/>
              </a:lnSpc>
              <a:spcBef>
                <a:spcPts val="0"/>
              </a:spcBef>
              <a:spcAft>
                <a:spcPts val="0"/>
              </a:spcAft>
              <a:buFont typeface="Wingdings" panose="05000000000000000000" pitchFamily="2" charset="2"/>
              <a:buNone/>
              <a:defRPr/>
            </a:pPr>
            <a:endParaRPr lang="en-US" sz="1400" dirty="0"/>
          </a:p>
          <a:p>
            <a:pPr marL="0" indent="0" algn="just" eaLnBrk="1" fontAlgn="auto" hangingPunct="1">
              <a:lnSpc>
                <a:spcPct val="100000"/>
              </a:lnSpc>
              <a:spcBef>
                <a:spcPts val="0"/>
              </a:spcBef>
              <a:spcAft>
                <a:spcPts val="0"/>
              </a:spcAft>
              <a:buClr>
                <a:srgbClr val="002060"/>
              </a:buClr>
              <a:buNone/>
              <a:defRPr/>
            </a:pPr>
            <a:r>
              <a:rPr lang="en-US" sz="1400" b="1" dirty="0"/>
              <a:t>Are you properly managing and tracking an expense reimbursement account?</a:t>
            </a:r>
          </a:p>
          <a:p>
            <a:pPr marL="0" indent="0" algn="just" eaLnBrk="1" fontAlgn="auto" hangingPunct="1">
              <a:lnSpc>
                <a:spcPct val="100000"/>
              </a:lnSpc>
              <a:spcBef>
                <a:spcPts val="0"/>
              </a:spcBef>
              <a:spcAft>
                <a:spcPts val="0"/>
              </a:spcAft>
              <a:buClr>
                <a:srgbClr val="002060"/>
              </a:buClr>
              <a:buNone/>
              <a:defRPr/>
            </a:pPr>
            <a:endParaRPr lang="en-US" sz="1400" dirty="0"/>
          </a:p>
          <a:p>
            <a:pPr marL="0" indent="0"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400" dirty="0"/>
              <a:t> This account often consists of excess revenue sharing amounts and used to cover the cost of administrative expenses or reimburse the plan sponsor for plan-related administrative expenses.</a:t>
            </a:r>
          </a:p>
          <a:p>
            <a:pPr marL="0" indent="0" algn="just" eaLnBrk="1" fontAlgn="auto" hangingPunct="1">
              <a:lnSpc>
                <a:spcPct val="100000"/>
              </a:lnSpc>
              <a:spcBef>
                <a:spcPts val="0"/>
              </a:spcBef>
              <a:spcAft>
                <a:spcPts val="0"/>
              </a:spcAft>
              <a:buClr>
                <a:srgbClr val="002060"/>
              </a:buClr>
              <a:buNone/>
              <a:defRPr/>
            </a:pPr>
            <a:endParaRPr lang="en-US" sz="1400" dirty="0"/>
          </a:p>
          <a:p>
            <a:pPr marL="0" indent="0"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400" dirty="0"/>
              <a:t> </a:t>
            </a:r>
            <a:r>
              <a:rPr lang="en-US" sz="1400" b="1" dirty="0"/>
              <a:t>What is revenue sharing?</a:t>
            </a:r>
          </a:p>
          <a:p>
            <a:pPr marL="0" indent="0" algn="just" eaLnBrk="1" fontAlgn="auto" hangingPunct="1">
              <a:lnSpc>
                <a:spcPct val="100000"/>
              </a:lnSpc>
              <a:spcBef>
                <a:spcPts val="0"/>
              </a:spcBef>
              <a:spcAft>
                <a:spcPts val="0"/>
              </a:spcAft>
              <a:buClr>
                <a:srgbClr val="002060"/>
              </a:buClr>
              <a:buNone/>
              <a:defRPr/>
            </a:pPr>
            <a:endParaRPr lang="en-US" sz="1400" dirty="0"/>
          </a:p>
          <a:p>
            <a:pPr marL="457200" lvl="2" indent="3175" algn="just" eaLnBrk="1" fontAlgn="auto" hangingPunct="1">
              <a:lnSpc>
                <a:spcPct val="100000"/>
              </a:lnSpc>
              <a:spcBef>
                <a:spcPts val="0"/>
              </a:spcBef>
              <a:spcAft>
                <a:spcPts val="0"/>
              </a:spcAft>
              <a:buClr>
                <a:srgbClr val="002060"/>
              </a:buClr>
              <a:buFont typeface="Arial" panose="020B0604020202020204" pitchFamily="34" charset="0"/>
              <a:buChar char="•"/>
              <a:defRPr/>
            </a:pPr>
            <a:r>
              <a:rPr lang="en-US" sz="1400" dirty="0"/>
              <a:t> Payments that plan investment options make to plan recordkeepers, third party administrators, brokers, etc.</a:t>
            </a:r>
          </a:p>
          <a:p>
            <a:pPr marL="0" lvl="1" indent="0" algn="just" eaLnBrk="1" fontAlgn="auto" hangingPunct="1">
              <a:lnSpc>
                <a:spcPct val="100000"/>
              </a:lnSpc>
              <a:spcBef>
                <a:spcPts val="0"/>
              </a:spcBef>
              <a:spcAft>
                <a:spcPts val="0"/>
              </a:spcAft>
              <a:buClr>
                <a:srgbClr val="002060"/>
              </a:buClr>
              <a:buNone/>
              <a:defRPr/>
            </a:pPr>
            <a:endParaRPr lang="en-US" sz="1400" dirty="0"/>
          </a:p>
          <a:p>
            <a:pPr marL="457200" lvl="2" indent="3175" algn="just" eaLnBrk="1" fontAlgn="auto" hangingPunct="1">
              <a:lnSpc>
                <a:spcPct val="100000"/>
              </a:lnSpc>
              <a:spcBef>
                <a:spcPts val="0"/>
              </a:spcBef>
              <a:spcAft>
                <a:spcPts val="0"/>
              </a:spcAft>
              <a:buClr>
                <a:srgbClr val="002060"/>
              </a:buClr>
              <a:buFont typeface="Arial" panose="020B0604020202020204" pitchFamily="34" charset="0"/>
              <a:buChar char="•"/>
              <a:defRPr/>
            </a:pPr>
            <a:r>
              <a:rPr lang="en-US" sz="1400" dirty="0"/>
              <a:t> Technical jargon for these payments includes shareholder servicing fees and 12b-1 fees.</a:t>
            </a:r>
          </a:p>
          <a:p>
            <a:pPr marL="0" lvl="1" indent="0" algn="just" eaLnBrk="1" fontAlgn="auto" hangingPunct="1">
              <a:lnSpc>
                <a:spcPct val="100000"/>
              </a:lnSpc>
              <a:spcBef>
                <a:spcPts val="0"/>
              </a:spcBef>
              <a:spcAft>
                <a:spcPts val="0"/>
              </a:spcAft>
              <a:buClr>
                <a:srgbClr val="002060"/>
              </a:buClr>
              <a:buNone/>
              <a:defRPr/>
            </a:pPr>
            <a:endParaRPr lang="en-US" sz="1400" dirty="0"/>
          </a:p>
          <a:p>
            <a:pPr marL="0" indent="0"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400" dirty="0"/>
              <a:t> Amounts in expense reimbursement account should be used each year to pay for proper plan expenses and not carried over.  Amounts remaining at end of the year should be allocated to participants’ accounts as additional earnings.  </a:t>
            </a:r>
          </a:p>
          <a:p>
            <a:pPr marL="0" indent="0" algn="just" eaLnBrk="1" fontAlgn="auto" hangingPunct="1">
              <a:lnSpc>
                <a:spcPct val="100000"/>
              </a:lnSpc>
              <a:spcBef>
                <a:spcPts val="0"/>
              </a:spcBef>
              <a:spcAft>
                <a:spcPts val="0"/>
              </a:spcAft>
              <a:buClr>
                <a:srgbClr val="002060"/>
              </a:buClr>
              <a:buFont typeface="Wingdings" panose="05000000000000000000" pitchFamily="2" charset="2"/>
              <a:buChar char="Ø"/>
              <a:defRPr/>
            </a:pPr>
            <a:endParaRPr lang="en-US" sz="1400" dirty="0"/>
          </a:p>
          <a:p>
            <a:pPr marL="0" algn="just" eaLnBrk="1" hangingPunct="1">
              <a:lnSpc>
                <a:spcPct val="100000"/>
              </a:lnSpc>
              <a:spcBef>
                <a:spcPts val="0"/>
              </a:spcBef>
              <a:spcAft>
                <a:spcPts val="0"/>
              </a:spcAft>
              <a:buNone/>
              <a:defRPr/>
            </a:pPr>
            <a:r>
              <a:rPr lang="en-US" sz="1400" b="1" dirty="0"/>
              <a:t>Are you familiar with Department of Labor (“DOL”) Advisory Opinion 2013-03A, which describes the responsibilities of ERISA-covered plan fiduciaries with respect to revenue sharing and expense reimbursement accounts.</a:t>
            </a:r>
          </a:p>
          <a:p>
            <a:pPr marL="0" algn="just" eaLnBrk="1" hangingPunct="1">
              <a:lnSpc>
                <a:spcPct val="100000"/>
              </a:lnSpc>
              <a:spcBef>
                <a:spcPts val="0"/>
              </a:spcBef>
              <a:spcAft>
                <a:spcPts val="0"/>
              </a:spcAft>
              <a:buNone/>
              <a:defRPr/>
            </a:pPr>
            <a:endParaRPr lang="en-US" sz="14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400" dirty="0"/>
              <a:t> Fiduciaries must be capable of periodically monitoring that revenue sharing amounts to which plan is entitled  are correctly calculated and applied for benefit of the plan. </a:t>
            </a:r>
          </a:p>
          <a:p>
            <a:pPr marL="0" indent="0" algn="just" eaLnBrk="1" hangingPunct="1">
              <a:lnSpc>
                <a:spcPct val="100000"/>
              </a:lnSpc>
              <a:spcBef>
                <a:spcPts val="0"/>
              </a:spcBef>
              <a:spcAft>
                <a:spcPts val="0"/>
              </a:spcAft>
              <a:buClr>
                <a:srgbClr val="002060"/>
              </a:buClr>
              <a:buNone/>
              <a:defRPr/>
            </a:pPr>
            <a:endParaRPr lang="en-US" sz="14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400" dirty="0"/>
              <a:t> If the vendor uses revenue sharing to offset its administrative fees, fiduciaries must assure that all compensation received by the vendor (including any revenue sharing) is reasonable.</a:t>
            </a:r>
          </a:p>
          <a:p>
            <a:pPr marL="0" indent="0" algn="just" eaLnBrk="1" hangingPunct="1">
              <a:lnSpc>
                <a:spcPct val="100000"/>
              </a:lnSpc>
              <a:spcBef>
                <a:spcPts val="0"/>
              </a:spcBef>
              <a:spcAft>
                <a:spcPts val="0"/>
              </a:spcAft>
              <a:buClr>
                <a:srgbClr val="002060"/>
              </a:buClr>
              <a:buNone/>
              <a:defRPr/>
            </a:pPr>
            <a:endParaRPr lang="en-US" sz="1400" dirty="0"/>
          </a:p>
          <a:p>
            <a:pPr marL="0" eaLnBrk="1" hangingPunct="1">
              <a:lnSpc>
                <a:spcPct val="100000"/>
              </a:lnSpc>
              <a:spcBef>
                <a:spcPts val="0"/>
              </a:spcBef>
              <a:spcAft>
                <a:spcPts val="0"/>
              </a:spcAft>
              <a:buFont typeface="Wingdings" panose="05000000000000000000" pitchFamily="2" charset="2"/>
              <a:buNone/>
              <a:defRPr/>
            </a:pPr>
            <a:endParaRPr lang="en-US" sz="1400" dirty="0"/>
          </a:p>
          <a:p>
            <a:pPr marL="0" eaLnBrk="1" hangingPunct="1">
              <a:lnSpc>
                <a:spcPct val="100000"/>
              </a:lnSpc>
              <a:spcBef>
                <a:spcPts val="0"/>
              </a:spcBef>
              <a:spcAft>
                <a:spcPts val="0"/>
              </a:spcAft>
              <a:buFont typeface="Wingdings" panose="05000000000000000000" pitchFamily="2" charset="2"/>
              <a:buNone/>
              <a:defRPr/>
            </a:pPr>
            <a:endParaRPr lang="en-US" sz="1400" dirty="0"/>
          </a:p>
        </p:txBody>
      </p:sp>
      <p:sp>
        <p:nvSpPr>
          <p:cNvPr id="4" name="Slide Number Placeholder 3"/>
          <p:cNvSpPr>
            <a:spLocks noGrp="1"/>
          </p:cNvSpPr>
          <p:nvPr>
            <p:ph type="sldNum" sz="quarter" idx="12"/>
          </p:nvPr>
        </p:nvSpPr>
        <p:spPr/>
        <p:txBody>
          <a:bodyPr/>
          <a:lstStyle/>
          <a:p>
            <a:fld id="{37B1569B-9B50-4E7D-BE8D-6F0514B10888}" type="slidenum">
              <a:rPr lang="en-US" smtClean="0"/>
              <a:t>28</a:t>
            </a:fld>
            <a:endParaRPr lang="en-US" dirty="0"/>
          </a:p>
        </p:txBody>
      </p:sp>
    </p:spTree>
    <p:extLst>
      <p:ext uri="{BB962C8B-B14F-4D97-AF65-F5344CB8AC3E}">
        <p14:creationId xmlns:p14="http://schemas.microsoft.com/office/powerpoint/2010/main" val="249727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399"/>
            <a:ext cx="8458200" cy="5156287"/>
          </a:xfrm>
        </p:spPr>
        <p:txBody>
          <a:bodyPr>
            <a:normAutofit fontScale="92500" lnSpcReduction="10000"/>
          </a:bodyPr>
          <a:lstStyle/>
          <a:p>
            <a:pPr marL="0" algn="just" eaLnBrk="1" hangingPunct="1">
              <a:lnSpc>
                <a:spcPct val="100000"/>
              </a:lnSpc>
              <a:spcBef>
                <a:spcPts val="0"/>
              </a:spcBef>
              <a:spcAft>
                <a:spcPts val="0"/>
              </a:spcAft>
              <a:buNone/>
              <a:defRPr/>
            </a:pPr>
            <a:r>
              <a:rPr lang="en-US" sz="1600" b="1" dirty="0"/>
              <a:t>Are you making sure that expenses paid from plan assets (including an expense reimbursement account) are eligible to be paid from plan assets?</a:t>
            </a:r>
          </a:p>
          <a:p>
            <a:pPr marL="0" algn="just" eaLnBrk="1" hangingPunct="1">
              <a:lnSpc>
                <a:spcPct val="100000"/>
              </a:lnSpc>
              <a:spcBef>
                <a:spcPts val="0"/>
              </a:spcBef>
              <a:spcAft>
                <a:spcPts val="0"/>
              </a:spcAft>
              <a:buNone/>
              <a:defRPr/>
            </a:pPr>
            <a:endParaRPr lang="en-US" sz="16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600" dirty="0"/>
              <a:t> Plan assets (including amounts allocated to an expense reimbursement accounts) should only be used to pay plan administrative expenses.  These include costs associated with amending the plan to keep it in compliance with tax laws, recordkeeping services, investment advisory services, some legal services, audit fees and providing plan information to participants (e.g., notices, summaries, education and guidance, etc.).   </a:t>
            </a:r>
          </a:p>
          <a:p>
            <a:pPr marL="0" algn="just" eaLnBrk="1" hangingPunct="1">
              <a:lnSpc>
                <a:spcPct val="100000"/>
              </a:lnSpc>
              <a:spcBef>
                <a:spcPts val="0"/>
              </a:spcBef>
              <a:spcAft>
                <a:spcPts val="0"/>
              </a:spcAft>
              <a:buClr>
                <a:srgbClr val="002060"/>
              </a:buClr>
              <a:buNone/>
              <a:defRPr/>
            </a:pPr>
            <a:endParaRPr lang="en-US" sz="16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600" dirty="0"/>
              <a:t> Under an ERISA standard, “settlor” expenses cannot be paid from plan assets.  Settlor expenses are viewed as benefiting the employer and include the cost of services to establish, terminate or design the plan.</a:t>
            </a:r>
          </a:p>
          <a:p>
            <a:pPr marL="0" algn="just" eaLnBrk="1" hangingPunct="1">
              <a:lnSpc>
                <a:spcPct val="100000"/>
              </a:lnSpc>
              <a:spcBef>
                <a:spcPts val="0"/>
              </a:spcBef>
              <a:spcAft>
                <a:spcPts val="0"/>
              </a:spcAft>
              <a:buClr>
                <a:srgbClr val="002060"/>
              </a:buClr>
              <a:buNone/>
              <a:defRPr/>
            </a:pPr>
            <a:endParaRPr lang="en-US" sz="16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600" dirty="0"/>
              <a:t> Hot-button issue for DOL; governmental employers would be advised to consider.</a:t>
            </a:r>
          </a:p>
          <a:p>
            <a:pPr marL="0" indent="0" algn="just" eaLnBrk="1" hangingPunct="1">
              <a:lnSpc>
                <a:spcPct val="100000"/>
              </a:lnSpc>
              <a:spcBef>
                <a:spcPts val="0"/>
              </a:spcBef>
              <a:spcAft>
                <a:spcPts val="0"/>
              </a:spcAft>
              <a:buClr>
                <a:srgbClr val="002060"/>
              </a:buClr>
              <a:buNone/>
              <a:defRPr/>
            </a:pPr>
            <a:endParaRPr lang="en-US" sz="1600" dirty="0"/>
          </a:p>
          <a:p>
            <a:pPr marL="0" algn="just" eaLnBrk="1" hangingPunct="1">
              <a:lnSpc>
                <a:spcPct val="100000"/>
              </a:lnSpc>
              <a:spcBef>
                <a:spcPts val="0"/>
              </a:spcBef>
              <a:spcAft>
                <a:spcPts val="0"/>
              </a:spcAft>
              <a:buFont typeface="Wingdings" panose="05000000000000000000" pitchFamily="2" charset="2"/>
              <a:buNone/>
              <a:defRPr/>
            </a:pPr>
            <a:r>
              <a:rPr lang="en-US" sz="1600" b="1" dirty="0"/>
              <a:t>Are you conducting an annual share class analysis in accordance with the </a:t>
            </a:r>
            <a:r>
              <a:rPr lang="en-US" sz="1600" b="1" u="sng" dirty="0"/>
              <a:t>Tibble</a:t>
            </a:r>
            <a:r>
              <a:rPr lang="en-US" sz="1600" b="1" dirty="0"/>
              <a:t> case?</a:t>
            </a:r>
          </a:p>
          <a:p>
            <a:pPr marL="0" algn="just" eaLnBrk="1" hangingPunct="1">
              <a:lnSpc>
                <a:spcPct val="100000"/>
              </a:lnSpc>
              <a:spcBef>
                <a:spcPts val="0"/>
              </a:spcBef>
              <a:spcAft>
                <a:spcPts val="0"/>
              </a:spcAft>
              <a:buFont typeface="Wingdings" panose="05000000000000000000" pitchFamily="2" charset="2"/>
              <a:buNone/>
              <a:defRPr/>
            </a:pPr>
            <a:r>
              <a:rPr lang="en-US" sz="1600" dirty="0"/>
              <a:t> </a:t>
            </a:r>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600" dirty="0"/>
              <a:t> In the </a:t>
            </a:r>
            <a:r>
              <a:rPr lang="en-US" sz="1600" u="sng" dirty="0"/>
              <a:t>Tibble</a:t>
            </a:r>
            <a:r>
              <a:rPr lang="en-US" sz="1600" dirty="0"/>
              <a:t> case, fiduciaries were held liable for using retail versions of mutual funds instead of the institutional versions, where there was no evidence that fiduciaries considered lower-cost institutional versions.</a:t>
            </a:r>
          </a:p>
          <a:p>
            <a:pPr marL="0" algn="just" eaLnBrk="1" hangingPunct="1">
              <a:lnSpc>
                <a:spcPct val="100000"/>
              </a:lnSpc>
              <a:spcBef>
                <a:spcPts val="0"/>
              </a:spcBef>
              <a:spcAft>
                <a:spcPts val="0"/>
              </a:spcAft>
              <a:buClr>
                <a:srgbClr val="002060"/>
              </a:buClr>
              <a:buFont typeface="Wingdings" panose="05000000000000000000" pitchFamily="2" charset="2"/>
              <a:buChar char="Ø"/>
              <a:defRPr/>
            </a:pPr>
            <a:endParaRPr lang="en-US" sz="1600" dirty="0"/>
          </a:p>
          <a:p>
            <a:pPr marL="0" indent="0" algn="just" eaLnBrk="1" hangingPunct="1">
              <a:lnSpc>
                <a:spcPct val="100000"/>
              </a:lnSpc>
              <a:spcBef>
                <a:spcPts val="0"/>
              </a:spcBef>
              <a:spcAft>
                <a:spcPts val="0"/>
              </a:spcAft>
              <a:buClr>
                <a:srgbClr val="002060"/>
              </a:buClr>
              <a:buFont typeface="Wingdings" panose="05000000000000000000" pitchFamily="2" charset="2"/>
              <a:buChar char="Ø"/>
              <a:defRPr/>
            </a:pPr>
            <a:r>
              <a:rPr lang="en-US" sz="1600" dirty="0"/>
              <a:t> If lower-cost share classes are available and/or are not otherwise being used, document the rationale in the minutes (e.g., additional revenue needed to pay for plan administration, minimum asset requirement not satisfied, etc.).  </a:t>
            </a:r>
          </a:p>
          <a:p>
            <a:pPr marL="0" eaLnBrk="1" hangingPunct="1">
              <a:lnSpc>
                <a:spcPct val="100000"/>
              </a:lnSpc>
              <a:spcBef>
                <a:spcPts val="0"/>
              </a:spcBef>
              <a:spcAft>
                <a:spcPts val="0"/>
              </a:spcAft>
              <a:buFont typeface="Wingdings" panose="05000000000000000000" pitchFamily="2" charset="2"/>
              <a:buNone/>
              <a:defRPr/>
            </a:pPr>
            <a:endParaRPr lang="en-US" sz="1600" dirty="0"/>
          </a:p>
          <a:p>
            <a:pPr marL="0" eaLnBrk="1" hangingPunct="1">
              <a:lnSpc>
                <a:spcPct val="100000"/>
              </a:lnSpc>
              <a:spcBef>
                <a:spcPts val="0"/>
              </a:spcBef>
              <a:spcAft>
                <a:spcPts val="0"/>
              </a:spcAft>
              <a:buFont typeface="Wingdings" panose="05000000000000000000" pitchFamily="2" charset="2"/>
              <a:buNone/>
              <a:defRPr/>
            </a:pPr>
            <a:endParaRPr lang="en-US" sz="1600" dirty="0"/>
          </a:p>
          <a:p>
            <a:pPr marL="0" eaLnBrk="1" hangingPunct="1">
              <a:lnSpc>
                <a:spcPct val="100000"/>
              </a:lnSpc>
              <a:spcBef>
                <a:spcPts val="0"/>
              </a:spcBef>
              <a:spcAft>
                <a:spcPts val="0"/>
              </a:spcAft>
              <a:buFont typeface="Wingdings" panose="05000000000000000000" pitchFamily="2" charset="2"/>
              <a:buNone/>
              <a:defRPr/>
            </a:pPr>
            <a:endParaRPr lang="en-US" sz="1600" dirty="0"/>
          </a:p>
        </p:txBody>
      </p:sp>
      <p:sp>
        <p:nvSpPr>
          <p:cNvPr id="4" name="Slide Number Placeholder 3"/>
          <p:cNvSpPr>
            <a:spLocks noGrp="1"/>
          </p:cNvSpPr>
          <p:nvPr>
            <p:ph type="sldNum" sz="quarter" idx="12"/>
          </p:nvPr>
        </p:nvSpPr>
        <p:spPr/>
        <p:txBody>
          <a:bodyPr/>
          <a:lstStyle/>
          <a:p>
            <a:fld id="{37B1569B-9B50-4E7D-BE8D-6F0514B10888}" type="slidenum">
              <a:rPr lang="en-US" smtClean="0"/>
              <a:t>29</a:t>
            </a:fld>
            <a:endParaRPr lang="en-US" dirty="0"/>
          </a:p>
        </p:txBody>
      </p:sp>
    </p:spTree>
    <p:extLst>
      <p:ext uri="{BB962C8B-B14F-4D97-AF65-F5344CB8AC3E}">
        <p14:creationId xmlns:p14="http://schemas.microsoft.com/office/powerpoint/2010/main" val="1572340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IRS Concerns With Governmental Plans</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smtClean="0"/>
              <a:t>Elections that change employee contribution levels</a:t>
            </a:r>
          </a:p>
          <a:p>
            <a:r>
              <a:rPr lang="en-US" dirty="0" smtClean="0"/>
              <a:t>DB plans with DC-like accounts that allocate actual earnings</a:t>
            </a:r>
          </a:p>
          <a:p>
            <a:r>
              <a:rPr lang="en-US" dirty="0" smtClean="0"/>
              <a:t>Accumulated leave </a:t>
            </a:r>
            <a:r>
              <a:rPr lang="en-US" dirty="0" err="1" smtClean="0"/>
              <a:t>cashouts</a:t>
            </a:r>
            <a:r>
              <a:rPr lang="en-US" dirty="0" smtClean="0"/>
              <a:t> for active employees</a:t>
            </a:r>
          </a:p>
          <a:p>
            <a:r>
              <a:rPr lang="en-US" dirty="0" smtClean="0"/>
              <a:t>False terminations</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3</a:t>
            </a:fld>
            <a:endParaRPr lang="en-US" dirty="0"/>
          </a:p>
        </p:txBody>
      </p:sp>
    </p:spTree>
    <p:extLst>
      <p:ext uri="{BB962C8B-B14F-4D97-AF65-F5344CB8AC3E}">
        <p14:creationId xmlns:p14="http://schemas.microsoft.com/office/powerpoint/2010/main" val="2024968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a:xfrm>
            <a:off x="838200" y="990600"/>
            <a:ext cx="7848600" cy="698500"/>
          </a:xfrm>
        </p:spPr>
        <p:txBody>
          <a:bodyPr>
            <a:normAutofit/>
          </a:bodyPr>
          <a:lstStyle/>
          <a:p>
            <a:r>
              <a:rPr lang="en-US" altLang="en-US" sz="2800" b="1" dirty="0">
                <a:solidFill>
                  <a:schemeClr val="bg2"/>
                </a:solidFill>
              </a:rPr>
              <a:t>Share Class Examples</a:t>
            </a:r>
          </a:p>
        </p:txBody>
      </p:sp>
      <p:sp>
        <p:nvSpPr>
          <p:cNvPr id="976899" name="Rectangle 3"/>
          <p:cNvSpPr>
            <a:spLocks noGrp="1" noChangeArrowheads="1"/>
          </p:cNvSpPr>
          <p:nvPr>
            <p:ph type="body" idx="1"/>
          </p:nvPr>
        </p:nvSpPr>
        <p:spPr>
          <a:xfrm>
            <a:off x="457200" y="1905000"/>
            <a:ext cx="8077199" cy="4267200"/>
          </a:xfrm>
        </p:spPr>
        <p:txBody>
          <a:bodyPr>
            <a:normAutofit/>
          </a:bodyPr>
          <a:lstStyle/>
          <a:p>
            <a:pPr marL="609600" indent="-609600" algn="just">
              <a:lnSpc>
                <a:spcPct val="85000"/>
              </a:lnSpc>
              <a:spcBef>
                <a:spcPct val="15000"/>
              </a:spcBef>
              <a:spcAft>
                <a:spcPct val="15000"/>
              </a:spcAft>
              <a:buClr>
                <a:schemeClr val="tx1"/>
              </a:buClr>
              <a:buNone/>
            </a:pPr>
            <a:r>
              <a:rPr lang="en-US" altLang="en-US" sz="1800" b="1" dirty="0"/>
              <a:t>American Funds Growth Fund of America</a:t>
            </a:r>
          </a:p>
          <a:p>
            <a:pPr marL="609600" indent="-609600" algn="just">
              <a:lnSpc>
                <a:spcPct val="85000"/>
              </a:lnSpc>
              <a:spcBef>
                <a:spcPct val="15000"/>
              </a:spcBef>
              <a:spcAft>
                <a:spcPct val="15000"/>
              </a:spcAft>
              <a:buClr>
                <a:schemeClr val="tx1"/>
              </a:buClr>
              <a:buNone/>
            </a:pPr>
            <a:endParaRPr lang="en-US" altLang="en-US" sz="1800" dirty="0"/>
          </a:p>
          <a:p>
            <a:pPr marL="0" indent="0" algn="just">
              <a:lnSpc>
                <a:spcPct val="85000"/>
              </a:lnSpc>
              <a:spcBef>
                <a:spcPct val="15000"/>
              </a:spcBef>
              <a:spcAft>
                <a:spcPct val="15000"/>
              </a:spcAft>
              <a:buClr>
                <a:schemeClr val="tx1"/>
              </a:buClr>
              <a:buNone/>
            </a:pPr>
            <a:r>
              <a:rPr lang="en-US" altLang="en-US" sz="1800" dirty="0"/>
              <a:t>American Funds Growth Fund of America-R3 Class (RGACX)-Expense Ratio of 0.97%</a:t>
            </a:r>
          </a:p>
          <a:p>
            <a:pPr marL="0" indent="0" algn="just">
              <a:lnSpc>
                <a:spcPct val="85000"/>
              </a:lnSpc>
              <a:spcBef>
                <a:spcPct val="15000"/>
              </a:spcBef>
              <a:spcAft>
                <a:spcPct val="15000"/>
              </a:spcAft>
              <a:buClr>
                <a:schemeClr val="tx1"/>
              </a:buClr>
              <a:buNone/>
            </a:pPr>
            <a:r>
              <a:rPr lang="en-US" altLang="en-US" sz="1800" dirty="0"/>
              <a:t>American Funds Growth Fund 0f America-R4 Class (RGAEX)-Expense Ratio of 0.67%</a:t>
            </a:r>
          </a:p>
          <a:p>
            <a:pPr marL="0" indent="0" algn="just">
              <a:lnSpc>
                <a:spcPct val="85000"/>
              </a:lnSpc>
              <a:spcBef>
                <a:spcPct val="15000"/>
              </a:spcBef>
              <a:spcAft>
                <a:spcPct val="15000"/>
              </a:spcAft>
              <a:buClr>
                <a:schemeClr val="tx1"/>
              </a:buClr>
              <a:buNone/>
            </a:pPr>
            <a:r>
              <a:rPr lang="en-US" altLang="en-US" sz="1800" dirty="0"/>
              <a:t>American Funds Growth Fund of America-R5 Class (RGAFX)-Expense Ratio of 0.38%</a:t>
            </a:r>
          </a:p>
          <a:p>
            <a:pPr marL="0" indent="0" algn="just">
              <a:lnSpc>
                <a:spcPct val="85000"/>
              </a:lnSpc>
              <a:spcBef>
                <a:spcPct val="15000"/>
              </a:spcBef>
              <a:spcAft>
                <a:spcPct val="15000"/>
              </a:spcAft>
              <a:buClr>
                <a:schemeClr val="tx1"/>
              </a:buClr>
              <a:buNone/>
            </a:pPr>
            <a:r>
              <a:rPr lang="en-US" altLang="en-US" sz="1800" dirty="0"/>
              <a:t>American Funds Growth Fund of America-R6 Class (RGAGX)-Expense Ratio of 0.33%</a:t>
            </a:r>
          </a:p>
          <a:p>
            <a:pPr marL="0" indent="0" algn="just">
              <a:lnSpc>
                <a:spcPct val="85000"/>
              </a:lnSpc>
              <a:spcBef>
                <a:spcPct val="15000"/>
              </a:spcBef>
              <a:spcAft>
                <a:spcPct val="15000"/>
              </a:spcAft>
              <a:buClr>
                <a:schemeClr val="tx1"/>
              </a:buClr>
              <a:buNone/>
            </a:pPr>
            <a:endParaRPr lang="en-US" altLang="en-US" sz="1800" dirty="0"/>
          </a:p>
          <a:p>
            <a:pPr algn="just">
              <a:lnSpc>
                <a:spcPct val="85000"/>
              </a:lnSpc>
              <a:spcBef>
                <a:spcPct val="15000"/>
              </a:spcBef>
              <a:spcAft>
                <a:spcPct val="15000"/>
              </a:spcAft>
              <a:buClr>
                <a:schemeClr val="tx1"/>
              </a:buClr>
              <a:buFont typeface="Wingdings" panose="05000000000000000000" pitchFamily="2" charset="2"/>
              <a:buChar char="Ø"/>
            </a:pPr>
            <a:r>
              <a:rPr lang="en-US" altLang="en-US" sz="1800" dirty="0"/>
              <a:t>These funds are basically identical, other than their cost (i.e., expense ratio).</a:t>
            </a:r>
          </a:p>
          <a:p>
            <a:pPr marL="0" indent="0" algn="just">
              <a:lnSpc>
                <a:spcPct val="85000"/>
              </a:lnSpc>
              <a:spcBef>
                <a:spcPct val="15000"/>
              </a:spcBef>
              <a:spcAft>
                <a:spcPct val="15000"/>
              </a:spcAft>
              <a:buClr>
                <a:schemeClr val="tx1"/>
              </a:buClr>
              <a:buNone/>
            </a:pPr>
            <a:endParaRPr lang="en-US" altLang="en-US" sz="1800" dirty="0"/>
          </a:p>
          <a:p>
            <a:pPr lvl="1" algn="just">
              <a:lnSpc>
                <a:spcPct val="85000"/>
              </a:lnSpc>
              <a:spcBef>
                <a:spcPct val="15000"/>
              </a:spcBef>
              <a:spcAft>
                <a:spcPct val="15000"/>
              </a:spcAft>
              <a:buClr>
                <a:schemeClr val="tx1"/>
              </a:buClr>
              <a:buFont typeface="Arial" panose="020B0604020202020204" pitchFamily="34" charset="0"/>
              <a:buChar char="•"/>
            </a:pPr>
            <a:r>
              <a:rPr lang="en-US" altLang="en-US" sz="1800" dirty="0"/>
              <a:t>The R3 – R5 share classes are more expensive because they pay revenue sharing to recordkeepers, brokers, TPAs, etc.</a:t>
            </a:r>
          </a:p>
          <a:p>
            <a:pPr lvl="1" algn="just">
              <a:lnSpc>
                <a:spcPct val="85000"/>
              </a:lnSpc>
              <a:spcBef>
                <a:spcPct val="15000"/>
              </a:spcBef>
              <a:spcAft>
                <a:spcPct val="15000"/>
              </a:spcAft>
              <a:buClr>
                <a:schemeClr val="tx1"/>
              </a:buClr>
              <a:buFont typeface="Arial" panose="020B0604020202020204" pitchFamily="34" charset="0"/>
              <a:buChar char="•"/>
            </a:pPr>
            <a:r>
              <a:rPr lang="en-US" altLang="en-US" sz="1800" dirty="0"/>
              <a:t>Higher cost share classes erode returns.</a:t>
            </a:r>
          </a:p>
        </p:txBody>
      </p:sp>
      <p:sp>
        <p:nvSpPr>
          <p:cNvPr id="2" name="Slide Number Placeholder 1"/>
          <p:cNvSpPr>
            <a:spLocks noGrp="1"/>
          </p:cNvSpPr>
          <p:nvPr>
            <p:ph type="sldNum" sz="quarter" idx="12"/>
          </p:nvPr>
        </p:nvSpPr>
        <p:spPr/>
        <p:txBody>
          <a:bodyPr/>
          <a:lstStyle/>
          <a:p>
            <a:fld id="{37B1569B-9B50-4E7D-BE8D-6F0514B10888}" type="slidenum">
              <a:rPr lang="en-US" smtClean="0"/>
              <a:t>30</a:t>
            </a:fld>
            <a:endParaRPr lang="en-US" dirty="0"/>
          </a:p>
        </p:txBody>
      </p:sp>
    </p:spTree>
    <p:extLst>
      <p:ext uri="{BB962C8B-B14F-4D97-AF65-F5344CB8AC3E}">
        <p14:creationId xmlns:p14="http://schemas.microsoft.com/office/powerpoint/2010/main" val="44930798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895" y="1219199"/>
            <a:ext cx="7798288" cy="5029201"/>
          </a:xfrm>
        </p:spPr>
        <p:txBody>
          <a:bodyPr>
            <a:normAutofit fontScale="85000" lnSpcReduction="20000"/>
          </a:bodyPr>
          <a:lstStyle/>
          <a:p>
            <a:pPr algn="just" eaLnBrk="1" fontAlgn="auto" hangingPunct="1">
              <a:lnSpc>
                <a:spcPct val="100000"/>
              </a:lnSpc>
              <a:spcBef>
                <a:spcPts val="0"/>
              </a:spcBef>
              <a:spcAft>
                <a:spcPts val="0"/>
              </a:spcAft>
              <a:buNone/>
              <a:defRPr/>
            </a:pPr>
            <a:r>
              <a:rPr lang="en-US" sz="1600" b="1" dirty="0"/>
              <a:t>Are you properly managing forfeiture accounts under a 401(a) plan? </a:t>
            </a:r>
          </a:p>
          <a:p>
            <a:pPr algn="just" eaLnBrk="1" fontAlgn="auto" hangingPunct="1">
              <a:lnSpc>
                <a:spcPct val="100000"/>
              </a:lnSpc>
              <a:spcBef>
                <a:spcPts val="0"/>
              </a:spcBef>
              <a:spcAft>
                <a:spcPts val="0"/>
              </a:spcAft>
              <a:buNone/>
              <a:defRPr/>
            </a:pPr>
            <a:endParaRPr lang="en-US" sz="1600" b="1" dirty="0"/>
          </a:p>
          <a:p>
            <a:pPr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600" dirty="0"/>
              <a:t>Very frequently, forfeited amounts are placed into forfeiture suspense account(s) and accumulated over several years.  The Internal Revenue Code does not allow this practice and it could result in disqualification of the plan.</a:t>
            </a:r>
          </a:p>
          <a:p>
            <a:pPr algn="just" eaLnBrk="1" fontAlgn="auto" hangingPunct="1">
              <a:lnSpc>
                <a:spcPct val="100000"/>
              </a:lnSpc>
              <a:spcBef>
                <a:spcPts val="0"/>
              </a:spcBef>
              <a:spcAft>
                <a:spcPts val="0"/>
              </a:spcAft>
              <a:buClr>
                <a:srgbClr val="002060"/>
              </a:buClr>
              <a:buFont typeface="Wingdings" panose="05000000000000000000" pitchFamily="2" charset="2"/>
              <a:buChar char="Ø"/>
              <a:defRPr/>
            </a:pPr>
            <a:endParaRPr lang="en-US" sz="1600" dirty="0"/>
          </a:p>
          <a:p>
            <a:pPr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600" dirty="0"/>
              <a:t>IRS Revenue Ruling 80-155 states that a plan is precluded from carrying over plan forfeitures to subsequent plan years, as  doing so would violate the rule that all monies in a defined contribution plan must be allocated annually to plan participants. </a:t>
            </a:r>
          </a:p>
          <a:p>
            <a:pPr marL="0" indent="0" algn="just" eaLnBrk="1" fontAlgn="auto" hangingPunct="1">
              <a:lnSpc>
                <a:spcPct val="100000"/>
              </a:lnSpc>
              <a:spcBef>
                <a:spcPts val="0"/>
              </a:spcBef>
              <a:spcAft>
                <a:spcPts val="0"/>
              </a:spcAft>
              <a:buClr>
                <a:srgbClr val="002060"/>
              </a:buClr>
              <a:buNone/>
              <a:defRPr/>
            </a:pPr>
            <a:r>
              <a:rPr lang="en-US" sz="1600" dirty="0"/>
              <a:t> </a:t>
            </a:r>
          </a:p>
          <a:p>
            <a:pPr algn="just" eaLnBrk="1" fontAlgn="auto" hangingPunct="1">
              <a:lnSpc>
                <a:spcPct val="100000"/>
              </a:lnSpc>
              <a:spcBef>
                <a:spcPts val="0"/>
              </a:spcBef>
              <a:spcAft>
                <a:spcPts val="0"/>
              </a:spcAft>
              <a:buClr>
                <a:srgbClr val="002060"/>
              </a:buClr>
              <a:buFont typeface="Wingdings" panose="05000000000000000000" pitchFamily="2" charset="2"/>
              <a:buChar char="Ø"/>
              <a:defRPr/>
            </a:pPr>
            <a:r>
              <a:rPr lang="en-US" sz="1600" dirty="0"/>
              <a:t>Also see IRS newsletter, </a:t>
            </a:r>
            <a:r>
              <a:rPr lang="en-US" sz="1600" i="1" dirty="0"/>
              <a:t>Retirement News for Employers (Spring 2010)</a:t>
            </a:r>
            <a:r>
              <a:rPr lang="en-US" sz="1600" dirty="0"/>
              <a:t>.</a:t>
            </a:r>
          </a:p>
          <a:p>
            <a:pPr marL="0" algn="just" eaLnBrk="1" hangingPunct="1">
              <a:buFont typeface="Wingdings" panose="05000000000000000000" pitchFamily="2" charset="2"/>
              <a:buNone/>
              <a:defRPr/>
            </a:pPr>
            <a:endParaRPr lang="en-US" sz="1600" b="1" dirty="0"/>
          </a:p>
          <a:p>
            <a:pPr marL="0" algn="just" eaLnBrk="1" hangingPunct="1">
              <a:buFont typeface="Wingdings" panose="05000000000000000000" pitchFamily="2" charset="2"/>
              <a:buNone/>
              <a:defRPr/>
            </a:pPr>
            <a:r>
              <a:rPr lang="en-US" sz="1600" b="1" dirty="0"/>
              <a:t>Are you automatically cashing out terminated vested participants with an account balance of less than $5,000?  </a:t>
            </a:r>
          </a:p>
          <a:p>
            <a:pPr marL="0" indent="0" algn="just" eaLnBrk="1" hangingPunct="1">
              <a:spcBef>
                <a:spcPts val="0"/>
              </a:spcBef>
              <a:buFont typeface="Wingdings" panose="05000000000000000000" pitchFamily="2" charset="2"/>
              <a:buNone/>
              <a:defRPr/>
            </a:pPr>
            <a:r>
              <a:rPr lang="en-US" sz="1600" dirty="0"/>
              <a:t> </a:t>
            </a:r>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Once participants are cashed out, plan fiduciaries no longer have responsibility for their account balance.</a:t>
            </a:r>
          </a:p>
          <a:p>
            <a:pPr marL="0" indent="0" algn="just" eaLnBrk="1" hangingPunct="1">
              <a:lnSpc>
                <a:spcPct val="100000"/>
              </a:lnSpc>
              <a:spcBef>
                <a:spcPts val="0"/>
              </a:spcBef>
              <a:buClr>
                <a:srgbClr val="002060"/>
              </a:buClr>
              <a:buFont typeface="Wingdings" panose="05000000000000000000" pitchFamily="2" charset="2"/>
              <a:buNone/>
              <a:defRPr/>
            </a:pPr>
            <a:r>
              <a:rPr lang="en-US" sz="1600" dirty="0"/>
              <a:t> </a:t>
            </a:r>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Mitigates the problem of missing participants and uncashed checks.</a:t>
            </a:r>
          </a:p>
          <a:p>
            <a:pPr marL="0" indent="0" algn="just" eaLnBrk="1" hangingPunct="1">
              <a:lnSpc>
                <a:spcPct val="100000"/>
              </a:lnSpc>
              <a:spcBef>
                <a:spcPts val="0"/>
              </a:spcBef>
              <a:buClr>
                <a:srgbClr val="002060"/>
              </a:buClr>
              <a:buFont typeface="Wingdings" panose="05000000000000000000" pitchFamily="2" charset="2"/>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 Permits the faster release of forfeitures which can be used to offset future employer contributions.</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Font typeface="Wingdings" panose="05000000000000000000" pitchFamily="2" charset="2"/>
              <a:buChar char="Ø"/>
              <a:defRPr/>
            </a:pPr>
            <a:r>
              <a:rPr lang="en-US" sz="1600" dirty="0"/>
              <a:t>Increases average account balance, which can help in negotiating lower fees with recordkeepers.</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None/>
              <a:defRPr/>
            </a:pPr>
            <a:r>
              <a:rPr lang="en-US" sz="1600" b="1" dirty="0"/>
              <a:t>Do you periodically analyze the participant database to identify terminated vested participants with a five-year break in service so that non-vested amounts can be forfeited?</a:t>
            </a:r>
          </a:p>
          <a:p>
            <a:pPr marL="0" indent="0" algn="just" eaLnBrk="1" hangingPunct="1">
              <a:lnSpc>
                <a:spcPct val="100000"/>
              </a:lnSpc>
              <a:spcBef>
                <a:spcPts val="0"/>
              </a:spcBef>
              <a:buClr>
                <a:srgbClr val="002060"/>
              </a:buClr>
              <a:buNone/>
              <a:defRPr/>
            </a:pPr>
            <a:endParaRPr lang="en-US" sz="1600" dirty="0"/>
          </a:p>
          <a:p>
            <a:pPr marL="0" indent="0" algn="just" eaLnBrk="1" hangingPunct="1">
              <a:lnSpc>
                <a:spcPct val="100000"/>
              </a:lnSpc>
              <a:spcBef>
                <a:spcPts val="0"/>
              </a:spcBef>
              <a:buClr>
                <a:srgbClr val="002060"/>
              </a:buClr>
              <a:buNone/>
              <a:defRPr/>
            </a:pPr>
            <a:endParaRPr lang="en-US" sz="1600" dirty="0"/>
          </a:p>
          <a:p>
            <a:pPr algn="just" eaLnBrk="1" hangingPunct="1">
              <a:defRPr/>
            </a:pPr>
            <a:endParaRPr lang="en-US" sz="1600" dirty="0"/>
          </a:p>
        </p:txBody>
      </p:sp>
      <p:sp>
        <p:nvSpPr>
          <p:cNvPr id="4" name="Slide Number Placeholder 3"/>
          <p:cNvSpPr>
            <a:spLocks noGrp="1"/>
          </p:cNvSpPr>
          <p:nvPr>
            <p:ph type="sldNum" sz="quarter" idx="12"/>
          </p:nvPr>
        </p:nvSpPr>
        <p:spPr/>
        <p:txBody>
          <a:bodyPr/>
          <a:lstStyle/>
          <a:p>
            <a:fld id="{37B1569B-9B50-4E7D-BE8D-6F0514B10888}" type="slidenum">
              <a:rPr lang="en-US" smtClean="0"/>
              <a:t>31</a:t>
            </a:fld>
            <a:endParaRPr lang="en-US" dirty="0"/>
          </a:p>
        </p:txBody>
      </p:sp>
    </p:spTree>
    <p:extLst>
      <p:ext uri="{BB962C8B-B14F-4D97-AF65-F5344CB8AC3E}">
        <p14:creationId xmlns:p14="http://schemas.microsoft.com/office/powerpoint/2010/main" val="315949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50" y="1295399"/>
            <a:ext cx="7742115" cy="5087059"/>
          </a:xfrm>
        </p:spPr>
        <p:txBody>
          <a:bodyPr>
            <a:normAutofit fontScale="85000" lnSpcReduction="20000"/>
          </a:bodyPr>
          <a:lstStyle/>
          <a:p>
            <a:pPr algn="just" eaLnBrk="1" hangingPunct="1">
              <a:spcBef>
                <a:spcPts val="0"/>
              </a:spcBef>
              <a:buNone/>
              <a:defRPr/>
            </a:pPr>
            <a:r>
              <a:rPr lang="en-US" sz="1600" b="1" dirty="0"/>
              <a:t>Are you aware of IRS focus on internal controls?</a:t>
            </a:r>
            <a:r>
              <a:rPr lang="en-US" sz="1600" dirty="0"/>
              <a:t>  </a:t>
            </a:r>
          </a:p>
          <a:p>
            <a:pPr algn="just" eaLnBrk="1" hangingPunct="1">
              <a:spcBef>
                <a:spcPts val="600"/>
              </a:spcBef>
              <a:buNone/>
              <a:defRPr/>
            </a:pPr>
            <a:endParaRPr lang="en-US" sz="800" dirty="0"/>
          </a:p>
          <a:p>
            <a:pPr algn="just" eaLnBrk="1" hangingPunct="1">
              <a:spcBef>
                <a:spcPts val="600"/>
              </a:spcBef>
              <a:buClr>
                <a:srgbClr val="002060"/>
              </a:buClr>
              <a:buFont typeface="Wingdings" panose="05000000000000000000" pitchFamily="2" charset="2"/>
              <a:buChar char="Ø"/>
              <a:defRPr/>
            </a:pPr>
            <a:r>
              <a:rPr lang="en-US" sz="1600" dirty="0"/>
              <a:t>If audited by IRS, evidence of adequate internal controls may limit the scope of IRS review.</a:t>
            </a:r>
          </a:p>
          <a:p>
            <a:pPr marL="0" indent="0" algn="just" eaLnBrk="1" hangingPunct="1">
              <a:spcBef>
                <a:spcPts val="600"/>
              </a:spcBef>
              <a:buClr>
                <a:srgbClr val="002060"/>
              </a:buClr>
              <a:buNone/>
              <a:defRPr/>
            </a:pPr>
            <a:endParaRPr lang="en-US" sz="1600" dirty="0"/>
          </a:p>
          <a:p>
            <a:pPr algn="just" eaLnBrk="1" hangingPunct="1">
              <a:spcBef>
                <a:spcPts val="600"/>
              </a:spcBef>
              <a:buClr>
                <a:srgbClr val="002060"/>
              </a:buClr>
              <a:buFont typeface="Wingdings" panose="05000000000000000000" pitchFamily="2" charset="2"/>
              <a:buChar char="Ø"/>
              <a:defRPr/>
            </a:pPr>
            <a:r>
              <a:rPr lang="en-US" sz="1600" dirty="0"/>
              <a:t>Sample internal control questions are available on IRS website: </a:t>
            </a:r>
            <a:r>
              <a:rPr lang="en-US" sz="1600" u="sng" dirty="0">
                <a:solidFill>
                  <a:schemeClr val="bg2"/>
                </a:solidFill>
                <a:hlinkClick r:id="rId2"/>
              </a:rPr>
              <a:t>www.irs.gov/Retirement-Plans/EP-Team-Audit-(EPTA)-Program---Internal-Control-Questionnaire</a:t>
            </a:r>
            <a:endParaRPr lang="en-US" sz="1600" dirty="0"/>
          </a:p>
          <a:p>
            <a:pPr algn="just" eaLnBrk="1" hangingPunct="1">
              <a:lnSpc>
                <a:spcPct val="55000"/>
              </a:lnSpc>
              <a:buNone/>
              <a:defRPr/>
            </a:pPr>
            <a:r>
              <a:rPr lang="en-US" sz="1600" dirty="0"/>
              <a:t> </a:t>
            </a:r>
          </a:p>
          <a:p>
            <a:pPr algn="just" eaLnBrk="1" hangingPunct="1">
              <a:lnSpc>
                <a:spcPct val="55000"/>
              </a:lnSpc>
              <a:buNone/>
              <a:defRPr/>
            </a:pPr>
            <a:endParaRPr lang="en-US" sz="1600" b="1" dirty="0"/>
          </a:p>
          <a:p>
            <a:pPr marL="0" lvl="2" indent="0" algn="just" eaLnBrk="1" hangingPunct="1">
              <a:spcBef>
                <a:spcPts val="0"/>
              </a:spcBef>
              <a:buClr>
                <a:schemeClr val="tx1"/>
              </a:buClr>
              <a:buNone/>
              <a:defRPr/>
            </a:pPr>
            <a:r>
              <a:rPr lang="en-US" sz="1600" b="1" dirty="0"/>
              <a:t>Have you </a:t>
            </a:r>
            <a:r>
              <a:rPr lang="en-US" sz="1600" b="1" dirty="0" smtClean="0"/>
              <a:t>considered using a single recordkeeping vendor instead of a multiple vendor approach?</a:t>
            </a:r>
            <a:endParaRPr lang="en-US" sz="1600" b="1" dirty="0"/>
          </a:p>
          <a:p>
            <a:pPr marL="0" lvl="2" indent="0" algn="just" eaLnBrk="1" hangingPunct="1">
              <a:spcBef>
                <a:spcPts val="0"/>
              </a:spcBef>
              <a:buClr>
                <a:schemeClr val="tx1"/>
              </a:buClr>
              <a:buNone/>
              <a:defRPr/>
            </a:pPr>
            <a:endParaRPr lang="en-US" sz="1600" dirty="0"/>
          </a:p>
          <a:p>
            <a:pPr marL="0" lvl="2" indent="0" algn="just" eaLnBrk="1" hangingPunct="1">
              <a:spcBef>
                <a:spcPts val="0"/>
              </a:spcBef>
              <a:buClr>
                <a:schemeClr val="tx1"/>
              </a:buClr>
              <a:buNone/>
              <a:defRPr/>
            </a:pPr>
            <a:r>
              <a:rPr lang="en-US" sz="1600" dirty="0"/>
              <a:t>Consolidating eliminates the redundancy associated with multiple providers and simplifies plan administration, streamlines the monitoring of investment options, and reduces provider fees. With open-architecture investment platforms, plan sponsors can now work with a single recordkeeper to give participants access to a range of investment fund families.</a:t>
            </a:r>
          </a:p>
          <a:p>
            <a:pPr marL="0" lvl="2" indent="0" algn="just" eaLnBrk="1" hangingPunct="1">
              <a:spcBef>
                <a:spcPts val="0"/>
              </a:spcBef>
              <a:buClr>
                <a:schemeClr val="tx1"/>
              </a:buClr>
              <a:buNone/>
              <a:defRPr/>
            </a:pPr>
            <a:endParaRPr lang="en-US" sz="1600" dirty="0"/>
          </a:p>
          <a:p>
            <a:pPr marL="0" lvl="2" indent="0" algn="just" eaLnBrk="1" hangingPunct="1">
              <a:spcBef>
                <a:spcPts val="0"/>
              </a:spcBef>
              <a:buClr>
                <a:schemeClr val="tx1"/>
              </a:buClr>
              <a:buNone/>
              <a:defRPr/>
            </a:pPr>
            <a:r>
              <a:rPr lang="en-US" sz="1600" dirty="0"/>
              <a:t>Benefits for the participants include:</a:t>
            </a:r>
          </a:p>
          <a:p>
            <a:pPr marL="457200" lvl="3" indent="0" algn="just" eaLnBrk="1" hangingPunct="1">
              <a:spcBef>
                <a:spcPts val="0"/>
              </a:spcBef>
              <a:buClr>
                <a:schemeClr val="tx1"/>
              </a:buClr>
              <a:buNone/>
              <a:defRPr/>
            </a:pPr>
            <a:endParaRPr lang="en-US" sz="1600" b="1" dirty="0"/>
          </a:p>
          <a:p>
            <a:pPr marL="800100" lvl="3" indent="-342900" algn="just" eaLnBrk="1" hangingPunct="1">
              <a:spcBef>
                <a:spcPts val="0"/>
              </a:spcBef>
              <a:buClr>
                <a:schemeClr val="tx1"/>
              </a:buClr>
              <a:buFont typeface="Arial" panose="020B0604020202020204" pitchFamily="34" charset="0"/>
              <a:buChar char="•"/>
              <a:defRPr/>
            </a:pPr>
            <a:r>
              <a:rPr lang="en-US" sz="1600" b="1" dirty="0"/>
              <a:t>Better education </a:t>
            </a:r>
            <a:r>
              <a:rPr lang="en-US" sz="1600" dirty="0"/>
              <a:t>– Participant communications from a single provider puts participants’ best interest first. In a multivendor environment, providers may feel compelled to compete for assets; a single provider focuses on messaging and materials designed to help participants get the most from the benefits offered by the plan.</a:t>
            </a:r>
          </a:p>
          <a:p>
            <a:pPr marL="800100" lvl="3" indent="-342900" algn="just" eaLnBrk="1" hangingPunct="1">
              <a:spcBef>
                <a:spcPts val="0"/>
              </a:spcBef>
              <a:buClr>
                <a:schemeClr val="tx1"/>
              </a:buClr>
              <a:buFont typeface="Arial" panose="020B0604020202020204" pitchFamily="34" charset="0"/>
              <a:buChar char="•"/>
              <a:defRPr/>
            </a:pPr>
            <a:endParaRPr lang="en-US" sz="1600" dirty="0"/>
          </a:p>
          <a:p>
            <a:pPr marL="800100" lvl="3" indent="-342900" algn="just" eaLnBrk="1" hangingPunct="1">
              <a:spcBef>
                <a:spcPts val="0"/>
              </a:spcBef>
              <a:buClr>
                <a:schemeClr val="tx1"/>
              </a:buClr>
              <a:buFont typeface="Arial" panose="020B0604020202020204" pitchFamily="34" charset="0"/>
              <a:buChar char="•"/>
              <a:defRPr/>
            </a:pPr>
            <a:r>
              <a:rPr lang="en-US" sz="1600" b="1" dirty="0"/>
              <a:t>Lower costs</a:t>
            </a:r>
            <a:r>
              <a:rPr lang="en-US" sz="1600" dirty="0"/>
              <a:t> – Consolidating all the plan assets with one provider generally results in a more favorable fee structure. Greater scale can help drive down costs, which get passed along to participants by way of lower administrative fees and, at times, lower expense ratios (i.e., less expensive investment fees).</a:t>
            </a:r>
            <a:endParaRPr lang="en-US" sz="1600" b="1" dirty="0"/>
          </a:p>
          <a:p>
            <a:pPr algn="just" eaLnBrk="1" hangingPunct="1">
              <a:buFont typeface="Wingdings" panose="05000000000000000000" pitchFamily="2" charset="2"/>
              <a:buNone/>
              <a:defRPr/>
            </a:pPr>
            <a:endParaRPr lang="en-US" sz="1600" dirty="0"/>
          </a:p>
        </p:txBody>
      </p:sp>
      <p:sp>
        <p:nvSpPr>
          <p:cNvPr id="4" name="Slide Number Placeholder 3"/>
          <p:cNvSpPr>
            <a:spLocks noGrp="1"/>
          </p:cNvSpPr>
          <p:nvPr>
            <p:ph type="sldNum" sz="quarter" idx="12"/>
          </p:nvPr>
        </p:nvSpPr>
        <p:spPr/>
        <p:txBody>
          <a:bodyPr/>
          <a:lstStyle/>
          <a:p>
            <a:fld id="{37B1569B-9B50-4E7D-BE8D-6F0514B10888}" type="slidenum">
              <a:rPr lang="en-US" smtClean="0"/>
              <a:t>32</a:t>
            </a:fld>
            <a:endParaRPr lang="en-US" dirty="0"/>
          </a:p>
        </p:txBody>
      </p:sp>
    </p:spTree>
    <p:extLst>
      <p:ext uri="{BB962C8B-B14F-4D97-AF65-F5344CB8AC3E}">
        <p14:creationId xmlns:p14="http://schemas.microsoft.com/office/powerpoint/2010/main" val="375456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50" y="1142999"/>
            <a:ext cx="7742115" cy="5431971"/>
          </a:xfrm>
        </p:spPr>
        <p:txBody>
          <a:bodyPr>
            <a:normAutofit fontScale="92500" lnSpcReduction="10000"/>
          </a:bodyPr>
          <a:lstStyle/>
          <a:p>
            <a:pPr marL="0" lvl="2" indent="0" algn="just" eaLnBrk="1" hangingPunct="1">
              <a:spcBef>
                <a:spcPts val="0"/>
              </a:spcBef>
              <a:buClr>
                <a:schemeClr val="tx1"/>
              </a:buClr>
              <a:buNone/>
              <a:defRPr/>
            </a:pPr>
            <a:r>
              <a:rPr lang="en-US" sz="1800" b="1" dirty="0"/>
              <a:t>Do you have too many investment options? More is not necessarily better.</a:t>
            </a:r>
          </a:p>
          <a:p>
            <a:pPr marL="0" lvl="2" indent="0" algn="just" eaLnBrk="1" hangingPunct="1">
              <a:spcBef>
                <a:spcPts val="0"/>
              </a:spcBef>
              <a:buClr>
                <a:schemeClr val="tx1"/>
              </a:buClr>
              <a:buNone/>
              <a:defRPr/>
            </a:pPr>
            <a:endParaRPr lang="en-US" sz="1800" dirty="0"/>
          </a:p>
          <a:p>
            <a:pPr marL="0" lvl="2" indent="0" algn="just" eaLnBrk="1" hangingPunct="1">
              <a:spcBef>
                <a:spcPts val="0"/>
              </a:spcBef>
              <a:buClr>
                <a:schemeClr val="tx1"/>
              </a:buClr>
              <a:buNone/>
              <a:defRPr/>
            </a:pPr>
            <a:r>
              <a:rPr lang="en-US" sz="1800" dirty="0"/>
              <a:t>Studies in behavioral finance: Abundance of investment options can overwhelm, creating paralysis of indecision - - referred to as “paralysis of choice.”</a:t>
            </a:r>
          </a:p>
          <a:p>
            <a:pPr marL="0" lvl="2" indent="0" algn="just" eaLnBrk="1" hangingPunct="1">
              <a:spcBef>
                <a:spcPts val="0"/>
              </a:spcBef>
              <a:buClr>
                <a:schemeClr val="tx1"/>
              </a:buClr>
              <a:buNone/>
              <a:defRPr/>
            </a:pPr>
            <a:endParaRPr lang="en-US" sz="1800" dirty="0"/>
          </a:p>
          <a:p>
            <a:pPr marL="0" lvl="3" indent="6350" algn="just" eaLnBrk="1" hangingPunct="1">
              <a:spcBef>
                <a:spcPts val="0"/>
              </a:spcBef>
              <a:buClr>
                <a:schemeClr val="tx1"/>
              </a:buClr>
              <a:buFont typeface="Wingdings" panose="05000000000000000000" pitchFamily="2" charset="2"/>
              <a:buChar char="Ø"/>
              <a:defRPr/>
            </a:pPr>
            <a:r>
              <a:rPr lang="en-US" dirty="0"/>
              <a:t> According to studies: The more investment options provided, the less likely are employees to participate.</a:t>
            </a:r>
          </a:p>
          <a:p>
            <a:pPr marL="457200" lvl="3" indent="0" algn="just" eaLnBrk="1" hangingPunct="1">
              <a:spcBef>
                <a:spcPts val="0"/>
              </a:spcBef>
              <a:buClr>
                <a:schemeClr val="tx1"/>
              </a:buClr>
              <a:buNone/>
              <a:defRPr/>
            </a:pPr>
            <a:endParaRPr lang="en-US" dirty="0"/>
          </a:p>
          <a:p>
            <a:pPr marL="577850" lvl="4" indent="-120650" algn="just" eaLnBrk="1" hangingPunct="1">
              <a:spcBef>
                <a:spcPts val="0"/>
              </a:spcBef>
              <a:buClr>
                <a:schemeClr val="tx1"/>
              </a:buClr>
              <a:buFont typeface="Arial" panose="020B0604020202020204" pitchFamily="34" charset="0"/>
              <a:buChar char="•"/>
              <a:defRPr/>
            </a:pPr>
            <a:r>
              <a:rPr lang="en-US" dirty="0"/>
              <a:t>Prospect of multiple investment decisions causes many employees to procrastinate or forgo enrollment.</a:t>
            </a:r>
          </a:p>
          <a:p>
            <a:pPr marL="0" lvl="4" indent="0" algn="just" eaLnBrk="1" hangingPunct="1">
              <a:spcBef>
                <a:spcPts val="0"/>
              </a:spcBef>
              <a:buClr>
                <a:schemeClr val="tx1"/>
              </a:buClr>
              <a:buNone/>
              <a:defRPr/>
            </a:pPr>
            <a:endParaRPr lang="en-US" dirty="0"/>
          </a:p>
          <a:p>
            <a:pPr marL="0" lvl="5" indent="3175" algn="just">
              <a:spcBef>
                <a:spcPts val="0"/>
              </a:spcBef>
              <a:buClr>
                <a:schemeClr val="tx1"/>
              </a:buClr>
              <a:buFont typeface="Wingdings" panose="05000000000000000000" pitchFamily="2" charset="2"/>
              <a:buChar char="Ø"/>
              <a:defRPr/>
            </a:pPr>
            <a:r>
              <a:rPr lang="en-US" dirty="0"/>
              <a:t> Studies indicate that too many options may also negatively affect participant investment decisions and result in sub-optimal asset allocation.</a:t>
            </a:r>
          </a:p>
          <a:p>
            <a:pPr marL="0" lvl="4" indent="0" algn="just" eaLnBrk="1" hangingPunct="1">
              <a:spcBef>
                <a:spcPts val="0"/>
              </a:spcBef>
              <a:buClr>
                <a:schemeClr val="tx1"/>
              </a:buClr>
              <a:buNone/>
              <a:defRPr/>
            </a:pPr>
            <a:endParaRPr lang="en-US" dirty="0"/>
          </a:p>
          <a:p>
            <a:pPr marL="0" lvl="4" indent="0" algn="just" eaLnBrk="1" hangingPunct="1">
              <a:spcBef>
                <a:spcPts val="0"/>
              </a:spcBef>
              <a:buClr>
                <a:schemeClr val="tx1"/>
              </a:buClr>
              <a:buFont typeface="Wingdings" panose="05000000000000000000" pitchFamily="2" charset="2"/>
              <a:buChar char="Ø"/>
              <a:defRPr/>
            </a:pPr>
            <a:r>
              <a:rPr lang="en-US" b="1" dirty="0"/>
              <a:t> Best Practice: </a:t>
            </a:r>
            <a:r>
              <a:rPr lang="en-US" dirty="0"/>
              <a:t>Limit the number of investment options available to a reasonable number and avoid overlap and duplication within asset categories.</a:t>
            </a:r>
          </a:p>
          <a:p>
            <a:pPr marL="400050" lvl="4" indent="0" algn="just" eaLnBrk="1" hangingPunct="1">
              <a:spcBef>
                <a:spcPts val="0"/>
              </a:spcBef>
              <a:buClr>
                <a:schemeClr val="tx1"/>
              </a:buClr>
              <a:buNone/>
              <a:defRPr/>
            </a:pPr>
            <a:endParaRPr lang="en-US" dirty="0"/>
          </a:p>
          <a:p>
            <a:pPr marL="577850" lvl="5" indent="-120650" algn="just">
              <a:spcBef>
                <a:spcPts val="0"/>
              </a:spcBef>
              <a:buClr>
                <a:schemeClr val="tx1"/>
              </a:buClr>
              <a:buFont typeface="Arial" panose="020B0604020202020204" pitchFamily="34" charset="0"/>
              <a:buChar char="•"/>
              <a:defRPr/>
            </a:pPr>
            <a:r>
              <a:rPr lang="en-US" dirty="0"/>
              <a:t>Limiting the number of investment options also reduces fiduciary workload and exposure as there are fewer options to monitor on an ongoing basis.</a:t>
            </a:r>
          </a:p>
        </p:txBody>
      </p:sp>
      <p:sp>
        <p:nvSpPr>
          <p:cNvPr id="4" name="Slide Number Placeholder 3"/>
          <p:cNvSpPr>
            <a:spLocks noGrp="1"/>
          </p:cNvSpPr>
          <p:nvPr>
            <p:ph type="sldNum" sz="quarter" idx="12"/>
          </p:nvPr>
        </p:nvSpPr>
        <p:spPr/>
        <p:txBody>
          <a:bodyPr/>
          <a:lstStyle/>
          <a:p>
            <a:fld id="{37B1569B-9B50-4E7D-BE8D-6F0514B10888}" type="slidenum">
              <a:rPr lang="en-US" smtClean="0"/>
              <a:t>33</a:t>
            </a:fld>
            <a:endParaRPr lang="en-US" dirty="0"/>
          </a:p>
        </p:txBody>
      </p:sp>
    </p:spTree>
    <p:extLst>
      <p:ext uri="{BB962C8B-B14F-4D97-AF65-F5344CB8AC3E}">
        <p14:creationId xmlns:p14="http://schemas.microsoft.com/office/powerpoint/2010/main" val="1099937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50" y="1142999"/>
            <a:ext cx="7742115" cy="5257801"/>
          </a:xfrm>
        </p:spPr>
        <p:txBody>
          <a:bodyPr/>
          <a:lstStyle/>
          <a:p>
            <a:pPr marL="0" lvl="2" indent="0" algn="just" eaLnBrk="1" hangingPunct="1">
              <a:spcBef>
                <a:spcPts val="0"/>
              </a:spcBef>
              <a:buClr>
                <a:schemeClr val="tx1"/>
              </a:buClr>
              <a:buNone/>
              <a:defRPr/>
            </a:pPr>
            <a:r>
              <a:rPr lang="en-US" b="1" dirty="0"/>
              <a:t>Have you considered a tiered investment menu to improve participant investment decisions and reduce confusion?</a:t>
            </a:r>
          </a:p>
          <a:p>
            <a:pPr marL="0" lvl="2" indent="0" algn="just" eaLnBrk="1" hangingPunct="1">
              <a:spcBef>
                <a:spcPts val="0"/>
              </a:spcBef>
              <a:buClr>
                <a:schemeClr val="tx1"/>
              </a:buClr>
              <a:buNone/>
              <a:defRPr/>
            </a:pPr>
            <a:endParaRPr lang="en-US" sz="1800" dirty="0"/>
          </a:p>
          <a:p>
            <a:pPr marL="0" lvl="2" indent="0" algn="just" eaLnBrk="1" hangingPunct="1">
              <a:spcBef>
                <a:spcPts val="0"/>
              </a:spcBef>
              <a:buClr>
                <a:schemeClr val="tx1"/>
              </a:buClr>
              <a:buNone/>
              <a:defRPr/>
            </a:pPr>
            <a:r>
              <a:rPr lang="en-US" sz="2000" dirty="0"/>
              <a:t>Tiered investment menu can help overcome paralysis of choice and facilitate better investment decisions. Consider a possible 2-tiered approach:</a:t>
            </a:r>
          </a:p>
          <a:p>
            <a:pPr marL="0" lvl="2" indent="0" algn="just" eaLnBrk="1" hangingPunct="1">
              <a:spcBef>
                <a:spcPts val="0"/>
              </a:spcBef>
              <a:buClr>
                <a:schemeClr val="tx1"/>
              </a:buClr>
              <a:buNone/>
              <a:defRPr/>
            </a:pPr>
            <a:endParaRPr lang="en-US" sz="2000" dirty="0"/>
          </a:p>
          <a:p>
            <a:pPr marL="457200" lvl="3" indent="0" algn="just" eaLnBrk="1" hangingPunct="1">
              <a:spcBef>
                <a:spcPts val="0"/>
              </a:spcBef>
              <a:buClr>
                <a:schemeClr val="tx1"/>
              </a:buClr>
              <a:buFont typeface="Arial" panose="020B0604020202020204" pitchFamily="34" charset="0"/>
              <a:buChar char="•"/>
              <a:defRPr/>
            </a:pPr>
            <a:r>
              <a:rPr lang="en-US" dirty="0"/>
              <a:t> Tier 1 – managed investment option, such as target date fund or balanced fund.</a:t>
            </a:r>
          </a:p>
          <a:p>
            <a:pPr marL="457200" lvl="3" indent="0" algn="just" eaLnBrk="1" hangingPunct="1">
              <a:spcBef>
                <a:spcPts val="0"/>
              </a:spcBef>
              <a:buClr>
                <a:schemeClr val="tx1"/>
              </a:buClr>
              <a:buNone/>
              <a:defRPr/>
            </a:pPr>
            <a:endParaRPr lang="en-US" dirty="0"/>
          </a:p>
          <a:p>
            <a:pPr marL="457200" lvl="3" indent="0" algn="just" eaLnBrk="1" hangingPunct="1">
              <a:spcBef>
                <a:spcPts val="0"/>
              </a:spcBef>
              <a:buClr>
                <a:schemeClr val="tx1"/>
              </a:buClr>
              <a:buFont typeface="Arial" panose="020B0604020202020204" pitchFamily="34" charset="0"/>
              <a:buChar char="•"/>
              <a:defRPr/>
            </a:pPr>
            <a:r>
              <a:rPr lang="en-US" dirty="0"/>
              <a:t> Tier 2 – core menu of investment fund options.</a:t>
            </a:r>
          </a:p>
          <a:p>
            <a:pPr marL="0" lvl="3" indent="0" algn="just" eaLnBrk="1" hangingPunct="1">
              <a:spcBef>
                <a:spcPts val="0"/>
              </a:spcBef>
              <a:buClr>
                <a:schemeClr val="tx1"/>
              </a:buClr>
              <a:buNone/>
              <a:defRPr/>
            </a:pPr>
            <a:endParaRPr lang="en-US" dirty="0"/>
          </a:p>
          <a:p>
            <a:pPr marL="0" lvl="3" indent="0" algn="just" eaLnBrk="1" hangingPunct="1">
              <a:spcBef>
                <a:spcPts val="0"/>
              </a:spcBef>
              <a:buClr>
                <a:schemeClr val="tx1"/>
              </a:buClr>
              <a:buNone/>
              <a:defRPr/>
            </a:pPr>
            <a:r>
              <a:rPr lang="en-US" dirty="0"/>
              <a:t>Some plan fiduciaries may desire a 3</a:t>
            </a:r>
            <a:r>
              <a:rPr lang="en-US" baseline="30000" dirty="0"/>
              <a:t>rd</a:t>
            </a:r>
            <a:r>
              <a:rPr lang="en-US" dirty="0"/>
              <a:t> tier, such as a self directed brokerage option.</a:t>
            </a:r>
          </a:p>
        </p:txBody>
      </p:sp>
      <p:sp>
        <p:nvSpPr>
          <p:cNvPr id="4" name="Slide Number Placeholder 3"/>
          <p:cNvSpPr>
            <a:spLocks noGrp="1"/>
          </p:cNvSpPr>
          <p:nvPr>
            <p:ph type="sldNum" sz="quarter" idx="12"/>
          </p:nvPr>
        </p:nvSpPr>
        <p:spPr/>
        <p:txBody>
          <a:bodyPr/>
          <a:lstStyle/>
          <a:p>
            <a:fld id="{37B1569B-9B50-4E7D-BE8D-6F0514B10888}" type="slidenum">
              <a:rPr lang="en-US" smtClean="0"/>
              <a:t>34</a:t>
            </a:fld>
            <a:endParaRPr lang="en-US" dirty="0"/>
          </a:p>
        </p:txBody>
      </p:sp>
    </p:spTree>
    <p:extLst>
      <p:ext uri="{BB962C8B-B14F-4D97-AF65-F5344CB8AC3E}">
        <p14:creationId xmlns:p14="http://schemas.microsoft.com/office/powerpoint/2010/main" val="2890622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50" y="1219199"/>
            <a:ext cx="7742115" cy="5257801"/>
          </a:xfrm>
        </p:spPr>
        <p:txBody>
          <a:bodyPr>
            <a:normAutofit fontScale="85000" lnSpcReduction="10000"/>
          </a:bodyPr>
          <a:lstStyle/>
          <a:p>
            <a:pPr marL="0" lvl="2" indent="0" algn="just" eaLnBrk="1" hangingPunct="1">
              <a:spcBef>
                <a:spcPts val="0"/>
              </a:spcBef>
              <a:buClr>
                <a:schemeClr val="tx1"/>
              </a:buClr>
              <a:buNone/>
              <a:defRPr/>
            </a:pPr>
            <a:r>
              <a:rPr lang="en-US" sz="2200" b="1" dirty="0"/>
              <a:t>Tiered Investment Menu Continued – Tier 1 and Tier 2</a:t>
            </a:r>
          </a:p>
          <a:p>
            <a:pPr marL="0" lvl="2" indent="0" algn="just" eaLnBrk="1" hangingPunct="1">
              <a:spcBef>
                <a:spcPts val="0"/>
              </a:spcBef>
              <a:buClr>
                <a:schemeClr val="tx1"/>
              </a:buClr>
              <a:buNone/>
              <a:defRPr/>
            </a:pPr>
            <a:endParaRPr lang="en-US" sz="2200" dirty="0"/>
          </a:p>
          <a:p>
            <a:pPr marL="0" lvl="2" indent="0" algn="just" eaLnBrk="1" hangingPunct="1">
              <a:spcBef>
                <a:spcPts val="0"/>
              </a:spcBef>
              <a:buClr>
                <a:schemeClr val="tx1"/>
              </a:buClr>
              <a:buNone/>
              <a:defRPr/>
            </a:pPr>
            <a:r>
              <a:rPr lang="en-US" sz="2200" b="1" dirty="0"/>
              <a:t>Tier 1, the professionally managed option (e.g., target date fund), presented first.</a:t>
            </a:r>
          </a:p>
          <a:p>
            <a:pPr marL="0" lvl="2" indent="0" algn="just" eaLnBrk="1" hangingPunct="1">
              <a:spcBef>
                <a:spcPts val="0"/>
              </a:spcBef>
              <a:buClr>
                <a:schemeClr val="tx1"/>
              </a:buClr>
              <a:buNone/>
              <a:defRPr/>
            </a:pPr>
            <a:endParaRPr lang="en-US" dirty="0"/>
          </a:p>
          <a:p>
            <a:pPr marL="0" lvl="3" indent="6350" algn="just" eaLnBrk="1" hangingPunct="1">
              <a:spcBef>
                <a:spcPts val="0"/>
              </a:spcBef>
              <a:buClr>
                <a:schemeClr val="tx1"/>
              </a:buClr>
              <a:buFont typeface="Wingdings" panose="05000000000000000000" pitchFamily="2" charset="2"/>
              <a:buChar char="Ø"/>
              <a:defRPr/>
            </a:pPr>
            <a:r>
              <a:rPr lang="en-US" dirty="0"/>
              <a:t> This simpler choice geared to majority of participants who don’t want involvement in complex investment decision making.</a:t>
            </a:r>
          </a:p>
          <a:p>
            <a:pPr marL="0" lvl="3" indent="0" algn="just" eaLnBrk="1" hangingPunct="1">
              <a:spcBef>
                <a:spcPts val="0"/>
              </a:spcBef>
              <a:buClr>
                <a:schemeClr val="tx1"/>
              </a:buClr>
              <a:buNone/>
              <a:defRPr/>
            </a:pPr>
            <a:endParaRPr lang="en-US" dirty="0"/>
          </a:p>
          <a:p>
            <a:pPr marL="0" lvl="3" indent="6350" algn="just" eaLnBrk="1" hangingPunct="1">
              <a:spcBef>
                <a:spcPts val="0"/>
              </a:spcBef>
              <a:buClr>
                <a:schemeClr val="tx1"/>
              </a:buClr>
              <a:buFont typeface="Wingdings" panose="05000000000000000000" pitchFamily="2" charset="2"/>
              <a:buChar char="Ø"/>
              <a:defRPr/>
            </a:pPr>
            <a:r>
              <a:rPr lang="en-US" dirty="0"/>
              <a:t> Participants who make this choice need not consider a longer menu of options in Tier 2 (avoiding paralysis of choice).</a:t>
            </a:r>
          </a:p>
          <a:p>
            <a:pPr marL="0" lvl="3" indent="0" algn="just" eaLnBrk="1" hangingPunct="1">
              <a:spcBef>
                <a:spcPts val="0"/>
              </a:spcBef>
              <a:buClr>
                <a:schemeClr val="tx1"/>
              </a:buClr>
              <a:buNone/>
              <a:defRPr/>
            </a:pPr>
            <a:endParaRPr lang="en-US" dirty="0"/>
          </a:p>
          <a:p>
            <a:pPr marL="0" lvl="3" indent="6350" algn="just" eaLnBrk="1" hangingPunct="1">
              <a:spcBef>
                <a:spcPts val="0"/>
              </a:spcBef>
              <a:buClr>
                <a:schemeClr val="tx1"/>
              </a:buClr>
              <a:buFont typeface="Wingdings" panose="05000000000000000000" pitchFamily="2" charset="2"/>
              <a:buChar char="Ø"/>
              <a:defRPr/>
            </a:pPr>
            <a:r>
              <a:rPr lang="en-US" dirty="0"/>
              <a:t> Studies show that participants who use target date funds or other types of professionally managed options have significantly better investment returns than participants who do not (i.e., do-it-yourselfers).</a:t>
            </a:r>
          </a:p>
          <a:p>
            <a:pPr marL="0" lvl="3" indent="0" algn="just" eaLnBrk="1" hangingPunct="1">
              <a:spcBef>
                <a:spcPts val="0"/>
              </a:spcBef>
              <a:buClr>
                <a:schemeClr val="tx1"/>
              </a:buClr>
              <a:buNone/>
              <a:defRPr/>
            </a:pPr>
            <a:endParaRPr lang="en-US" dirty="0"/>
          </a:p>
          <a:p>
            <a:pPr marL="0" lvl="3" indent="0" algn="just" eaLnBrk="1" hangingPunct="1">
              <a:spcBef>
                <a:spcPts val="0"/>
              </a:spcBef>
              <a:buClr>
                <a:schemeClr val="tx1"/>
              </a:buClr>
              <a:buNone/>
              <a:defRPr/>
            </a:pPr>
            <a:endParaRPr lang="en-US" dirty="0"/>
          </a:p>
          <a:p>
            <a:pPr marL="0" lvl="3" indent="0" algn="just" eaLnBrk="1" hangingPunct="1">
              <a:spcBef>
                <a:spcPts val="0"/>
              </a:spcBef>
              <a:buClr>
                <a:schemeClr val="tx1"/>
              </a:buClr>
              <a:buNone/>
              <a:defRPr/>
            </a:pPr>
            <a:r>
              <a:rPr lang="en-US" b="1" dirty="0"/>
              <a:t>Tier 2, the core investment fund menu, provides participants with greater control along with greater complexity.</a:t>
            </a:r>
          </a:p>
          <a:p>
            <a:pPr marL="0" lvl="3" indent="0" algn="just" eaLnBrk="1" hangingPunct="1">
              <a:spcBef>
                <a:spcPts val="0"/>
              </a:spcBef>
              <a:buClr>
                <a:schemeClr val="tx1"/>
              </a:buClr>
              <a:buNone/>
              <a:defRPr/>
            </a:pPr>
            <a:endParaRPr lang="en-US" dirty="0"/>
          </a:p>
          <a:p>
            <a:pPr marL="0" lvl="4" indent="3175" algn="just" eaLnBrk="1" hangingPunct="1">
              <a:spcBef>
                <a:spcPts val="0"/>
              </a:spcBef>
              <a:buClr>
                <a:schemeClr val="tx1"/>
              </a:buClr>
              <a:buFont typeface="Wingdings" panose="05000000000000000000" pitchFamily="2" charset="2"/>
              <a:buChar char="Ø"/>
              <a:defRPr/>
            </a:pPr>
            <a:r>
              <a:rPr lang="en-US" dirty="0"/>
              <a:t> Participants who are comfortable can create own investment mix from investment options selected and monitored by the plan fiduciaries and advisors.</a:t>
            </a:r>
          </a:p>
          <a:p>
            <a:pPr marL="0" lvl="3" indent="0" algn="just" eaLnBrk="1" hangingPunct="1">
              <a:spcBef>
                <a:spcPts val="0"/>
              </a:spcBef>
              <a:buClr>
                <a:schemeClr val="tx1"/>
              </a:buClr>
              <a:buNone/>
              <a:defRPr/>
            </a:pPr>
            <a:endParaRPr lang="en-US" dirty="0"/>
          </a:p>
        </p:txBody>
      </p:sp>
      <p:sp>
        <p:nvSpPr>
          <p:cNvPr id="4" name="Slide Number Placeholder 3"/>
          <p:cNvSpPr>
            <a:spLocks noGrp="1"/>
          </p:cNvSpPr>
          <p:nvPr>
            <p:ph type="sldNum" sz="quarter" idx="12"/>
          </p:nvPr>
        </p:nvSpPr>
        <p:spPr/>
        <p:txBody>
          <a:bodyPr/>
          <a:lstStyle/>
          <a:p>
            <a:fld id="{37B1569B-9B50-4E7D-BE8D-6F0514B10888}" type="slidenum">
              <a:rPr lang="en-US" smtClean="0"/>
              <a:t>35</a:t>
            </a:fld>
            <a:endParaRPr lang="en-US" dirty="0"/>
          </a:p>
        </p:txBody>
      </p:sp>
    </p:spTree>
    <p:extLst>
      <p:ext uri="{BB962C8B-B14F-4D97-AF65-F5344CB8AC3E}">
        <p14:creationId xmlns:p14="http://schemas.microsoft.com/office/powerpoint/2010/main" val="3417378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82375" y="2753729"/>
            <a:ext cx="8062058" cy="523220"/>
          </a:xfrm>
          <a:prstGeom prst="rect">
            <a:avLst/>
          </a:prstGeom>
        </p:spPr>
        <p:txBody>
          <a:bodyPr>
            <a:spAutoFit/>
          </a:bodyPr>
          <a:lstStyle/>
          <a:p>
            <a:pPr algn="ctr" fontAlgn="auto">
              <a:spcAft>
                <a:spcPts val="0"/>
              </a:spcAft>
              <a:buClr>
                <a:schemeClr val="accent5">
                  <a:lumMod val="50000"/>
                </a:schemeClr>
              </a:buClr>
              <a:buFont typeface="Wingdings" pitchFamily="2" charset="2"/>
              <a:buNone/>
              <a:defRPr/>
            </a:pPr>
            <a:r>
              <a:rPr lang="en-US" sz="2800" b="1" dirty="0" smtClean="0">
                <a:cs typeface="Arial" charset="0"/>
              </a:rPr>
              <a:t>BONUS MATERIALS</a:t>
            </a:r>
            <a:endParaRPr lang="en-US" sz="2800" b="1" dirty="0">
              <a:cs typeface="Arial" charset="0"/>
            </a:endParaRPr>
          </a:p>
        </p:txBody>
      </p:sp>
      <p:sp>
        <p:nvSpPr>
          <p:cNvPr id="2" name="Slide Number Placeholder 1"/>
          <p:cNvSpPr>
            <a:spLocks noGrp="1"/>
          </p:cNvSpPr>
          <p:nvPr>
            <p:ph type="sldNum" sz="quarter" idx="12"/>
          </p:nvPr>
        </p:nvSpPr>
        <p:spPr/>
        <p:txBody>
          <a:bodyPr/>
          <a:lstStyle/>
          <a:p>
            <a:fld id="{37B1569B-9B50-4E7D-BE8D-6F0514B10888}" type="slidenum">
              <a:rPr lang="en-US" smtClean="0"/>
              <a:t>36</a:t>
            </a:fld>
            <a:endParaRPr lang="en-US" dirty="0"/>
          </a:p>
        </p:txBody>
      </p:sp>
    </p:spTree>
    <p:extLst>
      <p:ext uri="{BB962C8B-B14F-4D97-AF65-F5344CB8AC3E}">
        <p14:creationId xmlns:p14="http://schemas.microsoft.com/office/powerpoint/2010/main" val="2743152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175/185 Pension Committees</a:t>
            </a:r>
            <a:endParaRPr lang="en-US" dirty="0"/>
          </a:p>
        </p:txBody>
      </p:sp>
      <p:sp>
        <p:nvSpPr>
          <p:cNvPr id="3" name="Content Placeholder 2"/>
          <p:cNvSpPr>
            <a:spLocks noGrp="1"/>
          </p:cNvSpPr>
          <p:nvPr>
            <p:ph idx="1"/>
          </p:nvPr>
        </p:nvSpPr>
        <p:spPr>
          <a:xfrm>
            <a:off x="457200" y="2133600"/>
            <a:ext cx="8229600" cy="3992563"/>
          </a:xfrm>
        </p:spPr>
        <p:txBody>
          <a:bodyPr>
            <a:normAutofit fontScale="92500" lnSpcReduction="20000"/>
          </a:bodyPr>
          <a:lstStyle/>
          <a:p>
            <a:r>
              <a:rPr lang="en-US" dirty="0" smtClean="0"/>
              <a:t>Board make-up: 5 members</a:t>
            </a:r>
          </a:p>
          <a:p>
            <a:pPr lvl="1"/>
            <a:r>
              <a:rPr lang="en-US" dirty="0" smtClean="0"/>
              <a:t>2 local residents selected by the City</a:t>
            </a:r>
          </a:p>
          <a:p>
            <a:pPr lvl="1"/>
            <a:r>
              <a:rPr lang="en-US" dirty="0" smtClean="0"/>
              <a:t>2 police officers/firefighters</a:t>
            </a:r>
          </a:p>
          <a:p>
            <a:pPr lvl="1"/>
            <a:r>
              <a:rPr lang="en-US" dirty="0" smtClean="0"/>
              <a:t>Those 4 elect a 5th</a:t>
            </a:r>
          </a:p>
          <a:p>
            <a:r>
              <a:rPr lang="en-US" dirty="0" smtClean="0"/>
              <a:t>Authority of administration</a:t>
            </a:r>
          </a:p>
          <a:p>
            <a:r>
              <a:rPr lang="en-US" dirty="0" smtClean="0"/>
              <a:t>Authority to select advisors</a:t>
            </a:r>
          </a:p>
          <a:p>
            <a:r>
              <a:rPr lang="en-US" dirty="0" smtClean="0"/>
              <a:t>Authority to approve/deny payment of expenses</a:t>
            </a:r>
          </a:p>
          <a:p>
            <a:r>
              <a:rPr lang="en-US" dirty="0" smtClean="0"/>
              <a:t>Authority to interpret and implement plan</a:t>
            </a:r>
          </a:p>
          <a:p>
            <a:r>
              <a:rPr lang="en-US" dirty="0" smtClean="0"/>
              <a:t>No authority to adopt amendments</a:t>
            </a:r>
          </a:p>
        </p:txBody>
      </p:sp>
      <p:sp>
        <p:nvSpPr>
          <p:cNvPr id="5" name="Slide Number Placeholder 4"/>
          <p:cNvSpPr>
            <a:spLocks noGrp="1"/>
          </p:cNvSpPr>
          <p:nvPr>
            <p:ph type="sldNum" sz="quarter" idx="12"/>
          </p:nvPr>
        </p:nvSpPr>
        <p:spPr/>
        <p:txBody>
          <a:bodyPr/>
          <a:lstStyle/>
          <a:p>
            <a:fld id="{37B1569B-9B50-4E7D-BE8D-6F0514B10888}" type="slidenum">
              <a:rPr lang="en-US" smtClean="0"/>
              <a:t>37</a:t>
            </a:fld>
            <a:endParaRPr lang="en-US" dirty="0"/>
          </a:p>
        </p:txBody>
      </p:sp>
    </p:spTree>
    <p:extLst>
      <p:ext uri="{BB962C8B-B14F-4D97-AF65-F5344CB8AC3E}">
        <p14:creationId xmlns:p14="http://schemas.microsoft.com/office/powerpoint/2010/main" val="1796377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dirty="0" smtClean="0"/>
              <a:t>175/185 Plans (cont’d)</a:t>
            </a:r>
            <a:endParaRPr lang="en-US" dirty="0"/>
          </a:p>
        </p:txBody>
      </p:sp>
      <p:sp>
        <p:nvSpPr>
          <p:cNvPr id="3" name="Content Placeholder 2"/>
          <p:cNvSpPr>
            <a:spLocks noGrp="1"/>
          </p:cNvSpPr>
          <p:nvPr>
            <p:ph idx="1"/>
          </p:nvPr>
        </p:nvSpPr>
        <p:spPr>
          <a:xfrm>
            <a:off x="457200" y="2057400"/>
            <a:ext cx="8229600" cy="4572000"/>
          </a:xfrm>
        </p:spPr>
        <p:txBody>
          <a:bodyPr>
            <a:normAutofit lnSpcReduction="10000"/>
          </a:bodyPr>
          <a:lstStyle/>
          <a:p>
            <a:r>
              <a:rPr lang="en-US" dirty="0" smtClean="0"/>
              <a:t>Protecting City interests</a:t>
            </a:r>
          </a:p>
          <a:p>
            <a:pPr lvl="1"/>
            <a:r>
              <a:rPr lang="en-US" dirty="0" smtClean="0"/>
              <a:t>Take resident selection seriously</a:t>
            </a:r>
          </a:p>
          <a:p>
            <a:pPr lvl="1"/>
            <a:r>
              <a:rPr lang="en-US" dirty="0" smtClean="0"/>
              <a:t>Review “board-recommended” amendments</a:t>
            </a:r>
          </a:p>
          <a:p>
            <a:pPr lvl="2"/>
            <a:r>
              <a:rPr lang="en-US" dirty="0" smtClean="0"/>
              <a:t>Is it necessary for State law?</a:t>
            </a:r>
          </a:p>
          <a:p>
            <a:pPr lvl="2"/>
            <a:r>
              <a:rPr lang="en-US" dirty="0" smtClean="0"/>
              <a:t>Is it necessary for federal law? Usually, there are options with federal requirements</a:t>
            </a:r>
          </a:p>
          <a:p>
            <a:pPr lvl="2"/>
            <a:r>
              <a:rPr lang="en-US" dirty="0" smtClean="0"/>
              <a:t>Is that amendment necessary or are their other options?</a:t>
            </a:r>
          </a:p>
          <a:p>
            <a:pPr lvl="2"/>
            <a:r>
              <a:rPr lang="en-US" dirty="0" smtClean="0"/>
              <a:t>Is it adding “free” benefits that can be funded with insurance premium tax dollars</a:t>
            </a:r>
          </a:p>
          <a:p>
            <a:pPr lvl="2"/>
            <a:r>
              <a:rPr lang="en-US" dirty="0" smtClean="0"/>
              <a:t>What is in the City’s best interests?</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38</a:t>
            </a:fld>
            <a:endParaRPr lang="en-US" dirty="0"/>
          </a:p>
        </p:txBody>
      </p:sp>
    </p:spTree>
    <p:extLst>
      <p:ext uri="{BB962C8B-B14F-4D97-AF65-F5344CB8AC3E}">
        <p14:creationId xmlns:p14="http://schemas.microsoft.com/office/powerpoint/2010/main" val="18917880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lstStyle/>
          <a:p>
            <a:r>
              <a:rPr lang="en-US" dirty="0" smtClean="0"/>
              <a:t>Recently-past IRS Deadlines</a:t>
            </a:r>
            <a:endParaRPr lang="en-US" dirty="0"/>
          </a:p>
        </p:txBody>
      </p:sp>
      <p:sp>
        <p:nvSpPr>
          <p:cNvPr id="3" name="Content Placeholder 2"/>
          <p:cNvSpPr>
            <a:spLocks noGrp="1"/>
          </p:cNvSpPr>
          <p:nvPr>
            <p:ph idx="1"/>
          </p:nvPr>
        </p:nvSpPr>
        <p:spPr>
          <a:xfrm>
            <a:off x="457200" y="2057400"/>
            <a:ext cx="8229600" cy="4068763"/>
          </a:xfrm>
        </p:spPr>
        <p:txBody>
          <a:bodyPr>
            <a:normAutofit fontScale="92500" lnSpcReduction="10000"/>
          </a:bodyPr>
          <a:lstStyle/>
          <a:p>
            <a:r>
              <a:rPr lang="en-US" dirty="0" smtClean="0"/>
              <a:t>January 31, 2016</a:t>
            </a:r>
          </a:p>
          <a:p>
            <a:pPr lvl="1"/>
            <a:r>
              <a:rPr lang="en-US" dirty="0" smtClean="0"/>
              <a:t>Individually-designed DB &amp; DC Plan restatements required (unless updated earlier)</a:t>
            </a:r>
          </a:p>
          <a:p>
            <a:pPr lvl="1"/>
            <a:r>
              <a:rPr lang="en-US" dirty="0" smtClean="0"/>
              <a:t>Not </a:t>
            </a:r>
            <a:r>
              <a:rPr lang="en-US" dirty="0" err="1" smtClean="0"/>
              <a:t>457s</a:t>
            </a:r>
            <a:endParaRPr lang="en-US" dirty="0" smtClean="0"/>
          </a:p>
          <a:p>
            <a:r>
              <a:rPr lang="en-US" dirty="0" smtClean="0"/>
              <a:t>April 30, 2016</a:t>
            </a:r>
          </a:p>
          <a:p>
            <a:pPr lvl="1"/>
            <a:r>
              <a:rPr lang="en-US" dirty="0" smtClean="0"/>
              <a:t>IRS pre-approved DC plans must be updated</a:t>
            </a:r>
          </a:p>
          <a:p>
            <a:r>
              <a:rPr lang="en-US" dirty="0" smtClean="0"/>
              <a:t>Failure to update = IRC violation</a:t>
            </a:r>
          </a:p>
          <a:p>
            <a:pPr lvl="1"/>
            <a:r>
              <a:rPr lang="en-US" dirty="0" smtClean="0"/>
              <a:t>If </a:t>
            </a:r>
            <a:r>
              <a:rPr lang="en-US" u="sng" dirty="0" smtClean="0"/>
              <a:t>formally</a:t>
            </a:r>
            <a:r>
              <a:rPr lang="en-US" dirty="0" smtClean="0"/>
              <a:t> correct within 1 year of deadline, penalties are reduced by 50% ($2,500 for plans with 501-1,000)</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39</a:t>
            </a:fld>
            <a:endParaRPr lang="en-US" dirty="0"/>
          </a:p>
        </p:txBody>
      </p:sp>
    </p:spTree>
    <p:extLst>
      <p:ext uri="{BB962C8B-B14F-4D97-AF65-F5344CB8AC3E}">
        <p14:creationId xmlns:p14="http://schemas.microsoft.com/office/powerpoint/2010/main" val="841296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4800" y="990600"/>
            <a:ext cx="8229023" cy="1143000"/>
          </a:xfrm>
        </p:spPr>
        <p:txBody>
          <a:bodyPr>
            <a:normAutofit fontScale="90000"/>
          </a:bodyPr>
          <a:lstStyle/>
          <a:p>
            <a:r>
              <a:rPr lang="en-US" altLang="en-US" dirty="0"/>
              <a:t>Elections </a:t>
            </a:r>
            <a:r>
              <a:rPr lang="en-US" altLang="en-US" dirty="0" smtClean="0"/>
              <a:t>That Change Employee Contribution Levels</a:t>
            </a:r>
            <a:endParaRPr lang="en-US" altLang="en-US" dirty="0"/>
          </a:p>
        </p:txBody>
      </p:sp>
      <p:sp>
        <p:nvSpPr>
          <p:cNvPr id="3" name="Content Placeholder 2"/>
          <p:cNvSpPr>
            <a:spLocks noGrp="1"/>
          </p:cNvSpPr>
          <p:nvPr>
            <p:ph idx="1"/>
          </p:nvPr>
        </p:nvSpPr>
        <p:spPr>
          <a:xfrm>
            <a:off x="457200" y="2362200"/>
            <a:ext cx="8229023" cy="4312024"/>
          </a:xfrm>
        </p:spPr>
        <p:txBody>
          <a:bodyPr>
            <a:normAutofit fontScale="92500" lnSpcReduction="20000"/>
          </a:bodyPr>
          <a:lstStyle/>
          <a:p>
            <a:pPr>
              <a:defRPr/>
            </a:pPr>
            <a:r>
              <a:rPr lang="en-US" dirty="0" smtClean="0"/>
              <a:t>Active, </a:t>
            </a:r>
            <a:r>
              <a:rPr lang="en-US" dirty="0"/>
              <a:t>ongoing </a:t>
            </a:r>
            <a:r>
              <a:rPr lang="en-US" dirty="0" smtClean="0"/>
              <a:t>employees may not be given an election to change contribution rates</a:t>
            </a:r>
          </a:p>
          <a:p>
            <a:pPr lvl="1">
              <a:defRPr/>
            </a:pPr>
            <a:r>
              <a:rPr lang="en-US" dirty="0" smtClean="0"/>
              <a:t>Doing so creates impermissible 401(k) plan</a:t>
            </a:r>
          </a:p>
          <a:p>
            <a:pPr lvl="1">
              <a:defRPr/>
            </a:pPr>
            <a:r>
              <a:rPr lang="en-US" dirty="0" smtClean="0"/>
              <a:t>This includes “1-time only” elections</a:t>
            </a:r>
          </a:p>
          <a:p>
            <a:pPr>
              <a:defRPr/>
            </a:pPr>
            <a:r>
              <a:rPr lang="en-US" dirty="0" smtClean="0"/>
              <a:t>Ex: Participants in City Plan with mandatory contributions of $X may change to City Plan with mandatory contributions of $Y</a:t>
            </a:r>
          </a:p>
          <a:p>
            <a:pPr>
              <a:defRPr/>
            </a:pPr>
            <a:r>
              <a:rPr lang="en-US" dirty="0" smtClean="0"/>
              <a:t>Ex: Firefighters make mandatory contributions of $X to DB Plan; firefighter promoted to “chief” can opt out </a:t>
            </a:r>
          </a:p>
          <a:p>
            <a:pPr>
              <a:defRPr/>
            </a:pPr>
            <a:endParaRPr lang="en-US" dirty="0"/>
          </a:p>
        </p:txBody>
      </p:sp>
      <p:sp>
        <p:nvSpPr>
          <p:cNvPr id="2" name="Slide Number Placeholder 1"/>
          <p:cNvSpPr>
            <a:spLocks noGrp="1"/>
          </p:cNvSpPr>
          <p:nvPr>
            <p:ph type="sldNum" sz="quarter" idx="12"/>
          </p:nvPr>
        </p:nvSpPr>
        <p:spPr/>
        <p:txBody>
          <a:bodyPr/>
          <a:lstStyle/>
          <a:p>
            <a:fld id="{37B1569B-9B50-4E7D-BE8D-6F0514B10888}" type="slidenum">
              <a:rPr lang="en-US" smtClean="0"/>
              <a:t>4</a:t>
            </a:fld>
            <a:endParaRPr lang="en-US" dirty="0"/>
          </a:p>
        </p:txBody>
      </p:sp>
    </p:spTree>
    <p:extLst>
      <p:ext uri="{BB962C8B-B14F-4D97-AF65-F5344CB8AC3E}">
        <p14:creationId xmlns:p14="http://schemas.microsoft.com/office/powerpoint/2010/main" val="4160832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066800"/>
            <a:ext cx="8229023" cy="1143000"/>
          </a:xfrm>
        </p:spPr>
        <p:txBody>
          <a:bodyPr>
            <a:normAutofit fontScale="90000"/>
          </a:bodyPr>
          <a:lstStyle/>
          <a:p>
            <a:pPr eaLnBrk="1" hangingPunct="1"/>
            <a:r>
              <a:rPr lang="en-US" altLang="en-US" dirty="0" smtClean="0"/>
              <a:t>Normal Retirement Age (NRA) Regulations</a:t>
            </a:r>
          </a:p>
        </p:txBody>
      </p:sp>
      <p:sp>
        <p:nvSpPr>
          <p:cNvPr id="53251" name="Content Placeholder 2"/>
          <p:cNvSpPr>
            <a:spLocks noGrp="1"/>
          </p:cNvSpPr>
          <p:nvPr>
            <p:ph idx="1"/>
          </p:nvPr>
        </p:nvSpPr>
        <p:spPr>
          <a:xfrm>
            <a:off x="484909" y="2514600"/>
            <a:ext cx="8201603" cy="3939988"/>
          </a:xfrm>
        </p:spPr>
        <p:txBody>
          <a:bodyPr rtlCol="0">
            <a:normAutofit/>
          </a:bodyPr>
          <a:lstStyle/>
          <a:p>
            <a:pPr marL="342780" indent="-342780" defTabSz="914079">
              <a:defRPr/>
            </a:pPr>
            <a:r>
              <a:rPr lang="en-US" altLang="en-US" dirty="0" smtClean="0"/>
              <a:t>Proposed regulations issued January 26, 2016</a:t>
            </a:r>
          </a:p>
          <a:p>
            <a:pPr marL="742830" lvl="1" indent="-342780" defTabSz="914079">
              <a:defRPr/>
            </a:pPr>
            <a:r>
              <a:rPr lang="en-US" altLang="en-US" dirty="0" smtClean="0"/>
              <a:t>Applicable to 401(a) </a:t>
            </a:r>
            <a:r>
              <a:rPr lang="en-US" altLang="en-US" dirty="0" err="1" smtClean="0"/>
              <a:t>MPPPs</a:t>
            </a:r>
            <a:r>
              <a:rPr lang="en-US" altLang="en-US" dirty="0" smtClean="0"/>
              <a:t> &amp; DBs</a:t>
            </a:r>
          </a:p>
          <a:p>
            <a:pPr marL="342780" indent="-342780" defTabSz="914079">
              <a:defRPr/>
            </a:pPr>
            <a:r>
              <a:rPr lang="en-US" altLang="en-US" dirty="0" smtClean="0"/>
              <a:t>Who should be concerned?</a:t>
            </a:r>
          </a:p>
          <a:p>
            <a:pPr marL="742689" lvl="1" indent="-285650" defTabSz="914079">
              <a:defRPr/>
            </a:pPr>
            <a:r>
              <a:rPr lang="en-US" altLang="en-US" dirty="0" smtClean="0"/>
              <a:t>Pension plans that allow in-service distri</a:t>
            </a:r>
            <a:r>
              <a:rPr lang="en-US" altLang="en-US" sz="2700" dirty="0"/>
              <a:t>butions before age 62</a:t>
            </a:r>
          </a:p>
          <a:p>
            <a:pPr marL="742689" lvl="1" indent="-285650" defTabSz="914079">
              <a:defRPr/>
            </a:pPr>
            <a:r>
              <a:rPr lang="en-US" altLang="en-US" sz="2700" dirty="0"/>
              <a:t>Even then, will only apply to new </a:t>
            </a:r>
            <a:r>
              <a:rPr lang="en-US" altLang="en-US" sz="2700" dirty="0" smtClean="0"/>
              <a:t>hires</a:t>
            </a:r>
            <a:endParaRPr lang="en-US" altLang="en-US" sz="2800" dirty="0"/>
          </a:p>
        </p:txBody>
      </p:sp>
      <p:sp>
        <p:nvSpPr>
          <p:cNvPr id="2" name="Slide Number Placeholder 1"/>
          <p:cNvSpPr>
            <a:spLocks noGrp="1"/>
          </p:cNvSpPr>
          <p:nvPr>
            <p:ph type="sldNum" sz="quarter" idx="12"/>
          </p:nvPr>
        </p:nvSpPr>
        <p:spPr/>
        <p:txBody>
          <a:bodyPr/>
          <a:lstStyle/>
          <a:p>
            <a:fld id="{37B1569B-9B50-4E7D-BE8D-6F0514B10888}" type="slidenum">
              <a:rPr lang="en-US" smtClean="0"/>
              <a:t>40</a:t>
            </a:fld>
            <a:endParaRPr lang="en-US" dirty="0"/>
          </a:p>
        </p:txBody>
      </p:sp>
    </p:spTree>
    <p:extLst>
      <p:ext uri="{BB962C8B-B14F-4D97-AF65-F5344CB8AC3E}">
        <p14:creationId xmlns:p14="http://schemas.microsoft.com/office/powerpoint/2010/main" val="2391437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914400"/>
            <a:ext cx="7771535" cy="914400"/>
          </a:xfrm>
        </p:spPr>
        <p:txBody>
          <a:bodyPr/>
          <a:lstStyle/>
          <a:p>
            <a:pPr eaLnBrk="1" hangingPunct="1"/>
            <a:r>
              <a:rPr lang="en-US" altLang="en-US" dirty="0" smtClean="0"/>
              <a:t>Proposed NRA Regulation</a:t>
            </a:r>
          </a:p>
        </p:txBody>
      </p:sp>
      <p:sp>
        <p:nvSpPr>
          <p:cNvPr id="35844" name="Rectangle 3"/>
          <p:cNvSpPr>
            <a:spLocks noGrp="1" noChangeArrowheads="1"/>
          </p:cNvSpPr>
          <p:nvPr>
            <p:ph idx="1"/>
          </p:nvPr>
        </p:nvSpPr>
        <p:spPr>
          <a:xfrm>
            <a:off x="346364" y="1905000"/>
            <a:ext cx="8340148" cy="4419600"/>
          </a:xfrm>
        </p:spPr>
        <p:txBody>
          <a:bodyPr rtlCol="0">
            <a:normAutofit fontScale="77500" lnSpcReduction="20000"/>
          </a:bodyPr>
          <a:lstStyle/>
          <a:p>
            <a:pPr marL="342780" indent="-342780" defTabSz="914079">
              <a:lnSpc>
                <a:spcPct val="90000"/>
              </a:lnSpc>
              <a:defRPr/>
            </a:pPr>
            <a:r>
              <a:rPr lang="en-US" dirty="0" smtClean="0"/>
              <a:t>Overview: </a:t>
            </a:r>
          </a:p>
          <a:p>
            <a:pPr marL="742689" lvl="1" indent="-285650" defTabSz="914079">
              <a:lnSpc>
                <a:spcPct val="90000"/>
              </a:lnSpc>
              <a:defRPr/>
            </a:pPr>
            <a:r>
              <a:rPr lang="en-US" dirty="0" smtClean="0"/>
              <a:t>Governmental plans do not need to comply if they do not allow in-service distributions prior to age 62 (age 50 for public safety officers)</a:t>
            </a:r>
          </a:p>
          <a:p>
            <a:pPr marL="742689" lvl="1" indent="-285650" defTabSz="914079">
              <a:lnSpc>
                <a:spcPct val="90000"/>
              </a:lnSpc>
              <a:defRPr/>
            </a:pPr>
            <a:r>
              <a:rPr lang="en-US" dirty="0" smtClean="0"/>
              <a:t>If they do need to comply, NRA must be representative of actual industry retirements</a:t>
            </a:r>
          </a:p>
          <a:p>
            <a:pPr marL="1143008" lvl="2" indent="-285650" defTabSz="914079">
              <a:lnSpc>
                <a:spcPct val="90000"/>
              </a:lnSpc>
              <a:buFont typeface="Arial" pitchFamily="34" charset="0"/>
              <a:buChar char="–"/>
              <a:defRPr/>
            </a:pPr>
            <a:r>
              <a:rPr lang="en-US" dirty="0" smtClean="0"/>
              <a:t>Not sufficient to say that most governmental entities use this NRA</a:t>
            </a:r>
          </a:p>
          <a:p>
            <a:pPr marL="1143008" lvl="2" indent="-285650" defTabSz="914079">
              <a:lnSpc>
                <a:spcPct val="90000"/>
              </a:lnSpc>
              <a:buFont typeface="Arial" pitchFamily="34" charset="0"/>
              <a:buChar char="–"/>
              <a:defRPr/>
            </a:pPr>
            <a:r>
              <a:rPr lang="en-US" dirty="0" smtClean="0"/>
              <a:t>When do most people retire?</a:t>
            </a:r>
          </a:p>
          <a:p>
            <a:pPr marL="1143008" lvl="2" indent="-285650" defTabSz="914079">
              <a:lnSpc>
                <a:spcPct val="90000"/>
              </a:lnSpc>
              <a:buFont typeface="Arial" pitchFamily="34" charset="0"/>
              <a:buChar char="–"/>
              <a:defRPr/>
            </a:pPr>
            <a:r>
              <a:rPr lang="en-US" dirty="0" smtClean="0"/>
              <a:t>Regulation contains “safe harbors” – NRAs that will be assumed to be appropriate</a:t>
            </a:r>
          </a:p>
          <a:p>
            <a:pPr marL="342780" indent="-342780" defTabSz="914079">
              <a:lnSpc>
                <a:spcPct val="90000"/>
              </a:lnSpc>
              <a:defRPr/>
            </a:pPr>
            <a:r>
              <a:rPr lang="en-US" dirty="0"/>
              <a:t>Effective for </a:t>
            </a:r>
            <a:r>
              <a:rPr lang="en-US" u="sng" dirty="0"/>
              <a:t>new hires</a:t>
            </a:r>
            <a:r>
              <a:rPr lang="en-US" dirty="0"/>
              <a:t> the later of…</a:t>
            </a:r>
          </a:p>
          <a:p>
            <a:pPr marL="743099" lvl="1" indent="-342780" defTabSz="914079">
              <a:lnSpc>
                <a:spcPct val="90000"/>
              </a:lnSpc>
              <a:buFont typeface="Arial" pitchFamily="34" charset="0"/>
              <a:buChar char="•"/>
              <a:defRPr/>
            </a:pPr>
            <a:r>
              <a:rPr lang="en-US" dirty="0"/>
              <a:t>After 1-1-2017</a:t>
            </a:r>
          </a:p>
          <a:p>
            <a:pPr marL="743099" lvl="1" indent="-342780" defTabSz="914079">
              <a:lnSpc>
                <a:spcPct val="90000"/>
              </a:lnSpc>
              <a:buFont typeface="Arial" pitchFamily="34" charset="0"/>
              <a:buChar char="•"/>
              <a:defRPr/>
            </a:pPr>
            <a:r>
              <a:rPr lang="en-US" dirty="0"/>
              <a:t>3 months after the 1</a:t>
            </a:r>
            <a:r>
              <a:rPr lang="en-US" baseline="30000" dirty="0"/>
              <a:t>st</a:t>
            </a:r>
            <a:r>
              <a:rPr lang="en-US" dirty="0"/>
              <a:t> legislative session of authority that can amend the plan, following finalization</a:t>
            </a:r>
          </a:p>
          <a:p>
            <a:pPr marL="743099" lvl="1" indent="-342780" defTabSz="914079">
              <a:lnSpc>
                <a:spcPct val="90000"/>
              </a:lnSpc>
              <a:buFont typeface="Arial" pitchFamily="34" charset="0"/>
              <a:buChar char="•"/>
              <a:defRPr/>
            </a:pPr>
            <a:r>
              <a:rPr lang="en-US" dirty="0"/>
              <a:t>This is probably the deadline for updating plan </a:t>
            </a:r>
            <a:r>
              <a:rPr lang="en-US" dirty="0" smtClean="0"/>
              <a:t>documents</a:t>
            </a:r>
            <a:endParaRPr lang="en-US" dirty="0"/>
          </a:p>
        </p:txBody>
      </p:sp>
      <p:sp>
        <p:nvSpPr>
          <p:cNvPr id="2" name="Slide Number Placeholder 1"/>
          <p:cNvSpPr>
            <a:spLocks noGrp="1"/>
          </p:cNvSpPr>
          <p:nvPr>
            <p:ph type="sldNum" sz="quarter" idx="12"/>
          </p:nvPr>
        </p:nvSpPr>
        <p:spPr/>
        <p:txBody>
          <a:bodyPr/>
          <a:lstStyle/>
          <a:p>
            <a:fld id="{37B1569B-9B50-4E7D-BE8D-6F0514B10888}" type="slidenum">
              <a:rPr lang="en-US" smtClean="0"/>
              <a:t>41</a:t>
            </a:fld>
            <a:endParaRPr lang="en-US" dirty="0"/>
          </a:p>
        </p:txBody>
      </p:sp>
    </p:spTree>
    <p:extLst>
      <p:ext uri="{BB962C8B-B14F-4D97-AF65-F5344CB8AC3E}">
        <p14:creationId xmlns:p14="http://schemas.microsoft.com/office/powerpoint/2010/main" val="141921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990600"/>
            <a:ext cx="8229600" cy="1143000"/>
          </a:xfrm>
        </p:spPr>
        <p:txBody>
          <a:bodyPr/>
          <a:lstStyle/>
          <a:p>
            <a:r>
              <a:rPr lang="en-US" altLang="en-US" dirty="0" smtClean="0"/>
              <a:t>Proposed “Safe Harbor” NRA</a:t>
            </a:r>
          </a:p>
        </p:txBody>
      </p:sp>
      <p:sp>
        <p:nvSpPr>
          <p:cNvPr id="38915" name="Content Placeholder 2"/>
          <p:cNvSpPr>
            <a:spLocks noGrp="1"/>
          </p:cNvSpPr>
          <p:nvPr>
            <p:ph idx="1"/>
          </p:nvPr>
        </p:nvSpPr>
        <p:spPr>
          <a:xfrm>
            <a:off x="457200" y="2286000"/>
            <a:ext cx="8229600" cy="3840163"/>
          </a:xfrm>
        </p:spPr>
        <p:txBody>
          <a:bodyPr>
            <a:normAutofit lnSpcReduction="10000"/>
          </a:bodyPr>
          <a:lstStyle/>
          <a:p>
            <a:pPr marL="568425" indent="-512864">
              <a:lnSpc>
                <a:spcPct val="90000"/>
              </a:lnSpc>
            </a:pPr>
            <a:r>
              <a:rPr lang="en-US" altLang="en-US" dirty="0" smtClean="0"/>
              <a:t>Safe harbors (NRAs that are automatically OK) for regular/public safety (police, fire, EMS) employees</a:t>
            </a:r>
          </a:p>
          <a:p>
            <a:pPr lvl="1" eaLnBrk="1" hangingPunct="1">
              <a:lnSpc>
                <a:spcPct val="90000"/>
              </a:lnSpc>
            </a:pPr>
            <a:r>
              <a:rPr lang="en-US" altLang="en-US" dirty="0" smtClean="0"/>
              <a:t>Age 62/50 or higher</a:t>
            </a:r>
          </a:p>
          <a:p>
            <a:pPr lvl="1" eaLnBrk="1" hangingPunct="1">
              <a:lnSpc>
                <a:spcPct val="90000"/>
              </a:lnSpc>
            </a:pPr>
            <a:r>
              <a:rPr lang="en-US" altLang="en-US" dirty="0" smtClean="0"/>
              <a:t>Age 60 with 5 </a:t>
            </a:r>
            <a:r>
              <a:rPr lang="en-US" altLang="en-US" dirty="0" err="1" smtClean="0"/>
              <a:t>YOS</a:t>
            </a:r>
            <a:endParaRPr lang="en-US" altLang="en-US" dirty="0" smtClean="0"/>
          </a:p>
          <a:p>
            <a:pPr lvl="1" eaLnBrk="1" hangingPunct="1">
              <a:lnSpc>
                <a:spcPct val="90000"/>
              </a:lnSpc>
            </a:pPr>
            <a:r>
              <a:rPr lang="en-US" altLang="en-US" dirty="0" smtClean="0"/>
              <a:t>Age 55 with 10 </a:t>
            </a:r>
            <a:r>
              <a:rPr lang="en-US" altLang="en-US" dirty="0" err="1" smtClean="0"/>
              <a:t>YOS</a:t>
            </a:r>
            <a:endParaRPr lang="en-US" altLang="en-US" dirty="0" smtClean="0"/>
          </a:p>
          <a:p>
            <a:pPr lvl="1" eaLnBrk="1" hangingPunct="1">
              <a:lnSpc>
                <a:spcPct val="90000"/>
              </a:lnSpc>
            </a:pPr>
            <a:r>
              <a:rPr lang="en-US" altLang="en-US" dirty="0" smtClean="0"/>
              <a:t>Age + </a:t>
            </a:r>
            <a:r>
              <a:rPr lang="en-US" altLang="en-US" dirty="0" err="1" smtClean="0"/>
              <a:t>YOS</a:t>
            </a:r>
            <a:r>
              <a:rPr lang="en-US" altLang="en-US" dirty="0" smtClean="0"/>
              <a:t> = 80/70</a:t>
            </a:r>
          </a:p>
          <a:p>
            <a:pPr lvl="1" eaLnBrk="1" hangingPunct="1">
              <a:lnSpc>
                <a:spcPct val="90000"/>
              </a:lnSpc>
            </a:pPr>
            <a:r>
              <a:rPr lang="en-US" altLang="en-US" dirty="0" smtClean="0"/>
              <a:t>Any age + 25/20 </a:t>
            </a:r>
            <a:r>
              <a:rPr lang="en-US" altLang="en-US" dirty="0" err="1" smtClean="0"/>
              <a:t>YOS</a:t>
            </a:r>
            <a:r>
              <a:rPr lang="en-US" altLang="en-US" dirty="0" smtClean="0"/>
              <a:t> (this cannot be the only option)</a:t>
            </a:r>
          </a:p>
        </p:txBody>
      </p:sp>
      <p:sp>
        <p:nvSpPr>
          <p:cNvPr id="3" name="Slide Number Placeholder 2"/>
          <p:cNvSpPr>
            <a:spLocks noGrp="1"/>
          </p:cNvSpPr>
          <p:nvPr>
            <p:ph type="sldNum" sz="quarter" idx="12"/>
          </p:nvPr>
        </p:nvSpPr>
        <p:spPr/>
        <p:txBody>
          <a:bodyPr/>
          <a:lstStyle/>
          <a:p>
            <a:fld id="{37B1569B-9B50-4E7D-BE8D-6F0514B10888}" type="slidenum">
              <a:rPr lang="en-US" smtClean="0"/>
              <a:t>42</a:t>
            </a:fld>
            <a:endParaRPr lang="en-US" dirty="0"/>
          </a:p>
        </p:txBody>
      </p:sp>
    </p:spTree>
    <p:extLst>
      <p:ext uri="{BB962C8B-B14F-4D97-AF65-F5344CB8AC3E}">
        <p14:creationId xmlns:p14="http://schemas.microsoft.com/office/powerpoint/2010/main" val="3592015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838200"/>
            <a:ext cx="7771535" cy="1075765"/>
          </a:xfrm>
        </p:spPr>
        <p:txBody>
          <a:bodyPr/>
          <a:lstStyle/>
          <a:p>
            <a:pPr eaLnBrk="1" hangingPunct="1"/>
            <a:r>
              <a:rPr lang="en-US" altLang="en-US" dirty="0" smtClean="0"/>
              <a:t>Proposed NRA (cont’d)</a:t>
            </a:r>
          </a:p>
        </p:txBody>
      </p:sp>
      <p:sp>
        <p:nvSpPr>
          <p:cNvPr id="87043" name="Rectangle 3"/>
          <p:cNvSpPr>
            <a:spLocks noGrp="1" noChangeArrowheads="1"/>
          </p:cNvSpPr>
          <p:nvPr>
            <p:ph idx="1"/>
          </p:nvPr>
        </p:nvSpPr>
        <p:spPr>
          <a:xfrm>
            <a:off x="457200" y="2133600"/>
            <a:ext cx="8229312" cy="4343400"/>
          </a:xfrm>
        </p:spPr>
        <p:txBody>
          <a:bodyPr>
            <a:normAutofit lnSpcReduction="10000"/>
          </a:bodyPr>
          <a:lstStyle/>
          <a:p>
            <a:pPr eaLnBrk="1" hangingPunct="1">
              <a:lnSpc>
                <a:spcPct val="90000"/>
              </a:lnSpc>
            </a:pPr>
            <a:r>
              <a:rPr lang="en-US" altLang="en-US" dirty="0" smtClean="0"/>
              <a:t>If NRA does not meet safe harbors, must be “reasonably representative” </a:t>
            </a:r>
            <a:r>
              <a:rPr lang="en-US" altLang="en-US" u="sng" dirty="0" smtClean="0"/>
              <a:t>of the industry</a:t>
            </a:r>
            <a:r>
              <a:rPr lang="en-US" altLang="en-US" dirty="0" smtClean="0"/>
              <a:t> base on facts and circumstances</a:t>
            </a:r>
          </a:p>
          <a:p>
            <a:pPr lvl="1" indent="-341909">
              <a:lnSpc>
                <a:spcPct val="90000"/>
              </a:lnSpc>
              <a:buFont typeface="Arial" charset="0"/>
              <a:buChar char="•"/>
            </a:pPr>
            <a:r>
              <a:rPr lang="en-US" altLang="en-US" dirty="0" smtClean="0"/>
              <a:t>Most participants in City X retire at 50</a:t>
            </a:r>
          </a:p>
          <a:p>
            <a:pPr lvl="1" indent="-341909">
              <a:lnSpc>
                <a:spcPct val="90000"/>
              </a:lnSpc>
              <a:buFont typeface="Arial" charset="0"/>
              <a:buChar char="•"/>
            </a:pPr>
            <a:r>
              <a:rPr lang="en-US" altLang="en-US" dirty="0" smtClean="0"/>
              <a:t>Most city clerks in Florida retire at age 50</a:t>
            </a:r>
          </a:p>
          <a:p>
            <a:pPr lvl="1" indent="-341909">
              <a:lnSpc>
                <a:spcPct val="90000"/>
              </a:lnSpc>
              <a:buFont typeface="Arial" charset="0"/>
              <a:buChar char="•"/>
            </a:pPr>
            <a:r>
              <a:rPr lang="en-US" altLang="en-US" dirty="0" smtClean="0"/>
              <a:t>Most police officers in the southeastern US retire after 10 </a:t>
            </a:r>
            <a:r>
              <a:rPr lang="en-US" altLang="en-US" dirty="0" err="1" smtClean="0"/>
              <a:t>YOS</a:t>
            </a:r>
            <a:endParaRPr lang="en-US" altLang="en-US" dirty="0" smtClean="0"/>
          </a:p>
          <a:p>
            <a:pPr eaLnBrk="1" hangingPunct="1">
              <a:lnSpc>
                <a:spcPct val="90000"/>
              </a:lnSpc>
            </a:pPr>
            <a:r>
              <a:rPr lang="en-US" altLang="en-US" dirty="0" smtClean="0"/>
              <a:t>What about current employees?</a:t>
            </a:r>
          </a:p>
          <a:p>
            <a:pPr lvl="1" indent="-341909">
              <a:lnSpc>
                <a:spcPct val="90000"/>
              </a:lnSpc>
              <a:buFont typeface="Arial" charset="0"/>
              <a:buChar char="•"/>
            </a:pPr>
            <a:r>
              <a:rPr lang="en-US" altLang="en-US" dirty="0" smtClean="0"/>
              <a:t>OK to permit in-service distributions before age 62?</a:t>
            </a:r>
          </a:p>
        </p:txBody>
      </p:sp>
      <p:sp>
        <p:nvSpPr>
          <p:cNvPr id="2" name="Slide Number Placeholder 1"/>
          <p:cNvSpPr>
            <a:spLocks noGrp="1"/>
          </p:cNvSpPr>
          <p:nvPr>
            <p:ph type="sldNum" sz="quarter" idx="12"/>
          </p:nvPr>
        </p:nvSpPr>
        <p:spPr/>
        <p:txBody>
          <a:bodyPr/>
          <a:lstStyle/>
          <a:p>
            <a:fld id="{37B1569B-9B50-4E7D-BE8D-6F0514B10888}" type="slidenum">
              <a:rPr lang="en-US" smtClean="0"/>
              <a:t>43</a:t>
            </a:fld>
            <a:endParaRPr lang="en-US" dirty="0"/>
          </a:p>
        </p:txBody>
      </p:sp>
    </p:spTree>
    <p:extLst>
      <p:ext uri="{BB962C8B-B14F-4D97-AF65-F5344CB8AC3E}">
        <p14:creationId xmlns:p14="http://schemas.microsoft.com/office/powerpoint/2010/main" val="4085405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Thank you!</a:t>
            </a:r>
            <a:br>
              <a:rPr lang="en-US" dirty="0" smtClean="0"/>
            </a:br>
            <a:r>
              <a:rPr lang="en-US" dirty="0" smtClean="0"/>
              <a:t>Questions?</a:t>
            </a:r>
            <a:endParaRPr lang="en-US" dirty="0"/>
          </a:p>
        </p:txBody>
      </p:sp>
      <p:sp>
        <p:nvSpPr>
          <p:cNvPr id="3" name="Subtitle 2"/>
          <p:cNvSpPr>
            <a:spLocks noGrp="1"/>
          </p:cNvSpPr>
          <p:nvPr>
            <p:ph type="subTitle" idx="1"/>
          </p:nvPr>
        </p:nvSpPr>
        <p:spPr/>
        <p:txBody>
          <a:bodyPr numCol="2">
            <a:normAutofit fontScale="55000" lnSpcReduction="20000"/>
          </a:bodyPr>
          <a:lstStyle/>
          <a:p>
            <a:r>
              <a:rPr lang="en-US" dirty="0" smtClean="0"/>
              <a:t>Lowell “The ERISA Dude” Walters</a:t>
            </a:r>
          </a:p>
          <a:p>
            <a:r>
              <a:rPr lang="en-US" dirty="0" smtClean="0"/>
              <a:t>GrayRobinson</a:t>
            </a:r>
          </a:p>
          <a:p>
            <a:r>
              <a:rPr lang="en-US" dirty="0" smtClean="0"/>
              <a:t>813-273-5276</a:t>
            </a:r>
          </a:p>
          <a:p>
            <a:r>
              <a:rPr lang="en-US" dirty="0" smtClean="0"/>
              <a:t>lowell.walters@gray-robinson.com</a:t>
            </a:r>
          </a:p>
          <a:p>
            <a:endParaRPr lang="en-US" dirty="0" smtClean="0"/>
          </a:p>
          <a:p>
            <a:r>
              <a:rPr lang="en-US" dirty="0" smtClean="0"/>
              <a:t>Roger J. Rovell, J.D., LL.M.</a:t>
            </a:r>
          </a:p>
          <a:p>
            <a:r>
              <a:rPr lang="en-US" dirty="0" smtClean="0"/>
              <a:t>Fiduciary Partners Retirement Group </a:t>
            </a:r>
          </a:p>
          <a:p>
            <a:r>
              <a:rPr lang="en-US" dirty="0" smtClean="0"/>
              <a:t>(800) 371-0232</a:t>
            </a:r>
          </a:p>
          <a:p>
            <a:r>
              <a:rPr lang="en-US" dirty="0" smtClean="0"/>
              <a:t>roger.rovell@fiduciaryprg.com</a:t>
            </a:r>
          </a:p>
          <a:p>
            <a:endParaRPr lang="en-US" dirty="0"/>
          </a:p>
        </p:txBody>
      </p:sp>
    </p:spTree>
    <p:extLst>
      <p:ext uri="{BB962C8B-B14F-4D97-AF65-F5344CB8AC3E}">
        <p14:creationId xmlns:p14="http://schemas.microsoft.com/office/powerpoint/2010/main" val="47937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4800" y="838200"/>
            <a:ext cx="8229023" cy="990600"/>
          </a:xfrm>
        </p:spPr>
        <p:txBody>
          <a:bodyPr>
            <a:normAutofit/>
          </a:bodyPr>
          <a:lstStyle/>
          <a:p>
            <a:r>
              <a:rPr lang="en-US" altLang="en-US" dirty="0"/>
              <a:t>Elections </a:t>
            </a:r>
            <a:r>
              <a:rPr lang="en-US" altLang="en-US" dirty="0" smtClean="0"/>
              <a:t>That Change (cont’d)</a:t>
            </a:r>
            <a:endParaRPr lang="en-US" altLang="en-US" dirty="0"/>
          </a:p>
        </p:txBody>
      </p:sp>
      <p:sp>
        <p:nvSpPr>
          <p:cNvPr id="3" name="Content Placeholder 2"/>
          <p:cNvSpPr>
            <a:spLocks noGrp="1"/>
          </p:cNvSpPr>
          <p:nvPr>
            <p:ph idx="1"/>
          </p:nvPr>
        </p:nvSpPr>
        <p:spPr>
          <a:xfrm>
            <a:off x="457489" y="1828800"/>
            <a:ext cx="8229023" cy="4693024"/>
          </a:xfrm>
        </p:spPr>
        <p:txBody>
          <a:bodyPr>
            <a:normAutofit fontScale="85000" lnSpcReduction="10000"/>
          </a:bodyPr>
          <a:lstStyle/>
          <a:p>
            <a:pPr>
              <a:defRPr/>
            </a:pPr>
            <a:r>
              <a:rPr lang="pl-PL" dirty="0" smtClean="0"/>
              <a:t>IRC § 401(k)(4)(B)(ii)</a:t>
            </a:r>
            <a:r>
              <a:rPr lang="en-US" dirty="0" smtClean="0"/>
              <a:t>: Governmental entities may not offer 401(k) plan “cash or deferral arrangement” (“CODA”)</a:t>
            </a:r>
          </a:p>
          <a:p>
            <a:pPr lvl="1">
              <a:defRPr/>
            </a:pPr>
            <a:r>
              <a:rPr lang="en-US" dirty="0" smtClean="0"/>
              <a:t>An election that changes employee contributions may create a “CODA”</a:t>
            </a:r>
            <a:endParaRPr lang="pl-PL" dirty="0" smtClean="0"/>
          </a:p>
          <a:p>
            <a:pPr>
              <a:defRPr/>
            </a:pPr>
            <a:r>
              <a:rPr lang="en-US" dirty="0" err="1" smtClean="0"/>
              <a:t>Treas</a:t>
            </a:r>
            <a:r>
              <a:rPr lang="en-US" dirty="0" smtClean="0"/>
              <a:t> </a:t>
            </a:r>
            <a:r>
              <a:rPr lang="en-US" dirty="0" err="1" smtClean="0"/>
              <a:t>Reg</a:t>
            </a:r>
            <a:r>
              <a:rPr lang="en-US" dirty="0" smtClean="0"/>
              <a:t> § 1.401(k)-1(a)(3)(v) (“Certain one-time elections not treated as cash or deferred elections”)</a:t>
            </a:r>
          </a:p>
          <a:p>
            <a:pPr>
              <a:defRPr/>
            </a:pPr>
            <a:r>
              <a:rPr lang="en-US" dirty="0" smtClean="0"/>
              <a:t>Private Letter Ruling 201532036 (August 7, 2015): </a:t>
            </a:r>
          </a:p>
          <a:p>
            <a:pPr lvl="1">
              <a:defRPr/>
            </a:pPr>
            <a:r>
              <a:rPr lang="en-US" dirty="0" smtClean="0"/>
              <a:t>1-time elections </a:t>
            </a:r>
            <a:r>
              <a:rPr lang="en-US" dirty="0"/>
              <a:t>for ongoing </a:t>
            </a:r>
            <a:r>
              <a:rPr lang="en-US" dirty="0" smtClean="0"/>
              <a:t>employees to change contribution rates creates impermissible CODA</a:t>
            </a:r>
          </a:p>
          <a:p>
            <a:pPr lvl="1">
              <a:defRPr/>
            </a:pPr>
            <a:r>
              <a:rPr lang="en-US" dirty="0" smtClean="0"/>
              <a:t>1-time elections are only permitted for new employees</a:t>
            </a:r>
          </a:p>
          <a:p>
            <a:pPr>
              <a:defRPr/>
            </a:pPr>
            <a:endParaRPr lang="en-US" dirty="0"/>
          </a:p>
        </p:txBody>
      </p:sp>
      <p:sp>
        <p:nvSpPr>
          <p:cNvPr id="2" name="Slide Number Placeholder 1"/>
          <p:cNvSpPr>
            <a:spLocks noGrp="1"/>
          </p:cNvSpPr>
          <p:nvPr>
            <p:ph type="sldNum" sz="quarter" idx="12"/>
          </p:nvPr>
        </p:nvSpPr>
        <p:spPr/>
        <p:txBody>
          <a:bodyPr/>
          <a:lstStyle/>
          <a:p>
            <a:fld id="{37B1569B-9B50-4E7D-BE8D-6F0514B10888}" type="slidenum">
              <a:rPr lang="en-US" smtClean="0"/>
              <a:t>5</a:t>
            </a:fld>
            <a:endParaRPr lang="en-US" dirty="0"/>
          </a:p>
        </p:txBody>
      </p:sp>
    </p:spTree>
    <p:extLst>
      <p:ext uri="{BB962C8B-B14F-4D97-AF65-F5344CB8AC3E}">
        <p14:creationId xmlns:p14="http://schemas.microsoft.com/office/powerpoint/2010/main" val="3285080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t>DB Plans With </a:t>
            </a:r>
            <a:r>
              <a:rPr lang="en-US" dirty="0"/>
              <a:t>DC-like </a:t>
            </a:r>
            <a:r>
              <a:rPr lang="en-US" dirty="0" smtClean="0"/>
              <a:t>Accounts</a:t>
            </a:r>
            <a:endParaRPr lang="en-US" dirty="0"/>
          </a:p>
        </p:txBody>
      </p:sp>
      <p:sp>
        <p:nvSpPr>
          <p:cNvPr id="3" name="Content Placeholder 2"/>
          <p:cNvSpPr>
            <a:spLocks noGrp="1"/>
          </p:cNvSpPr>
          <p:nvPr>
            <p:ph idx="1"/>
          </p:nvPr>
        </p:nvSpPr>
        <p:spPr>
          <a:xfrm>
            <a:off x="457200" y="2057400"/>
            <a:ext cx="8229600" cy="4068763"/>
          </a:xfrm>
        </p:spPr>
        <p:txBody>
          <a:bodyPr>
            <a:normAutofit fontScale="85000" lnSpcReduction="20000"/>
          </a:bodyPr>
          <a:lstStyle/>
          <a:p>
            <a:r>
              <a:rPr lang="en-US" dirty="0" smtClean="0"/>
              <a:t>DB plans with DC-like accounts that allocate actual earnings</a:t>
            </a:r>
          </a:p>
          <a:p>
            <a:pPr lvl="1"/>
            <a:r>
              <a:rPr lang="en-US" dirty="0" err="1" smtClean="0"/>
              <a:t>DROPs</a:t>
            </a:r>
            <a:r>
              <a:rPr lang="en-US" dirty="0" smtClean="0"/>
              <a:t> &amp; Share Plans </a:t>
            </a:r>
          </a:p>
          <a:p>
            <a:pPr lvl="2"/>
            <a:r>
              <a:rPr lang="en-US" dirty="0" smtClean="0"/>
              <a:t>DC-like accounts funded with funds that are not related to retirement plan payments and earnings may trigger DC limits</a:t>
            </a:r>
          </a:p>
          <a:p>
            <a:pPr lvl="2"/>
            <a:r>
              <a:rPr lang="en-US" dirty="0" smtClean="0"/>
              <a:t>Do these accounts prevent participants from knowing exactly what their benefits will be (“definite determinability”)?</a:t>
            </a:r>
          </a:p>
          <a:p>
            <a:pPr lvl="2"/>
            <a:r>
              <a:rPr lang="en-US" dirty="0" smtClean="0"/>
              <a:t>If expenses are allocated, are participants aware of this? Is it documented in the plan?</a:t>
            </a:r>
          </a:p>
          <a:p>
            <a:pPr lvl="1"/>
            <a:r>
              <a:rPr lang="en-US" dirty="0" smtClean="0"/>
              <a:t>Potential solutions</a:t>
            </a:r>
          </a:p>
          <a:p>
            <a:pPr lvl="2"/>
            <a:r>
              <a:rPr lang="en-US" dirty="0" smtClean="0"/>
              <a:t>Assess and amend DB plan as appropriate</a:t>
            </a:r>
          </a:p>
          <a:p>
            <a:pPr lvl="2"/>
            <a:r>
              <a:rPr lang="en-US" dirty="0" smtClean="0"/>
              <a:t>Re-establish </a:t>
            </a:r>
            <a:r>
              <a:rPr lang="en-US" dirty="0" err="1" smtClean="0"/>
              <a:t>DROPs</a:t>
            </a:r>
            <a:r>
              <a:rPr lang="en-US" dirty="0" smtClean="0"/>
              <a:t> &amp; share plans as DC plans</a:t>
            </a:r>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6</a:t>
            </a:fld>
            <a:endParaRPr lang="en-US" dirty="0"/>
          </a:p>
        </p:txBody>
      </p:sp>
    </p:spTree>
    <p:extLst>
      <p:ext uri="{BB962C8B-B14F-4D97-AF65-F5344CB8AC3E}">
        <p14:creationId xmlns:p14="http://schemas.microsoft.com/office/powerpoint/2010/main" val="1514501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dirty="0" smtClean="0"/>
              <a:t>Accumulated Leave Cash-outs</a:t>
            </a:r>
            <a:endParaRPr lang="en-US" dirty="0"/>
          </a:p>
        </p:txBody>
      </p:sp>
      <p:sp>
        <p:nvSpPr>
          <p:cNvPr id="3" name="Content Placeholder 2"/>
          <p:cNvSpPr>
            <a:spLocks noGrp="1"/>
          </p:cNvSpPr>
          <p:nvPr>
            <p:ph idx="1"/>
          </p:nvPr>
        </p:nvSpPr>
        <p:spPr>
          <a:xfrm>
            <a:off x="457200" y="1828800"/>
            <a:ext cx="8229600" cy="4297363"/>
          </a:xfrm>
        </p:spPr>
        <p:txBody>
          <a:bodyPr>
            <a:normAutofit lnSpcReduction="10000"/>
          </a:bodyPr>
          <a:lstStyle/>
          <a:p>
            <a:r>
              <a:rPr lang="en-US" dirty="0" smtClean="0"/>
              <a:t>Does unused leave rollover to later years?</a:t>
            </a:r>
          </a:p>
          <a:p>
            <a:r>
              <a:rPr lang="en-US" dirty="0" smtClean="0"/>
              <a:t>With “banked” leave, can active employees choose to (a) receive cash payments, (b) use leave for sick or vacation, or (c) keep the amounts “banked”?</a:t>
            </a:r>
          </a:p>
          <a:p>
            <a:pPr lvl="1"/>
            <a:r>
              <a:rPr lang="en-US" dirty="0" smtClean="0"/>
              <a:t>If so, all employees are taxable on the amount of banked leave that is cashable</a:t>
            </a:r>
          </a:p>
          <a:p>
            <a:pPr lvl="2"/>
            <a:r>
              <a:rPr lang="en-US" dirty="0" smtClean="0"/>
              <a:t>Taxation on those who elect cash</a:t>
            </a:r>
          </a:p>
          <a:p>
            <a:pPr lvl="2"/>
            <a:r>
              <a:rPr lang="en-US" dirty="0" smtClean="0"/>
              <a:t>Taxation on those who decline cash</a:t>
            </a:r>
          </a:p>
          <a:p>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7</a:t>
            </a:fld>
            <a:endParaRPr lang="en-US" dirty="0"/>
          </a:p>
        </p:txBody>
      </p:sp>
    </p:spTree>
    <p:extLst>
      <p:ext uri="{BB962C8B-B14F-4D97-AF65-F5344CB8AC3E}">
        <p14:creationId xmlns:p14="http://schemas.microsoft.com/office/powerpoint/2010/main" val="198476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dirty="0" smtClean="0"/>
              <a:t>“Constructive receipt” – IRC § 451</a:t>
            </a:r>
          </a:p>
          <a:p>
            <a:pPr lvl="1"/>
            <a:r>
              <a:rPr lang="en-US" dirty="0" smtClean="0"/>
              <a:t>Once an employee has a </a:t>
            </a:r>
            <a:r>
              <a:rPr lang="en-US" b="1" u="sng" dirty="0" smtClean="0"/>
              <a:t>right</a:t>
            </a:r>
            <a:r>
              <a:rPr lang="en-US" dirty="0" smtClean="0"/>
              <a:t> and an </a:t>
            </a:r>
            <a:r>
              <a:rPr lang="en-US" b="1" u="sng" dirty="0" smtClean="0"/>
              <a:t>opportunity</a:t>
            </a:r>
            <a:r>
              <a:rPr lang="en-US" dirty="0" smtClean="0"/>
              <a:t> to receive cash, they must be taxed on it, unless an exception applies</a:t>
            </a:r>
          </a:p>
          <a:p>
            <a:r>
              <a:rPr lang="en-US" dirty="0" smtClean="0"/>
              <a:t>Exceptions</a:t>
            </a:r>
          </a:p>
          <a:p>
            <a:pPr lvl="1"/>
            <a:r>
              <a:rPr lang="en-US" dirty="0" smtClean="0"/>
              <a:t>Elections relating to future leave</a:t>
            </a:r>
          </a:p>
          <a:p>
            <a:pPr lvl="1"/>
            <a:r>
              <a:rPr lang="en-US" dirty="0" smtClean="0"/>
              <a:t>Elections coordinated with 457 plan</a:t>
            </a:r>
          </a:p>
          <a:p>
            <a:r>
              <a:rPr lang="en-US" dirty="0" smtClean="0"/>
              <a:t>Alternatives – eliminate the election</a:t>
            </a:r>
          </a:p>
          <a:p>
            <a:pPr lvl="1"/>
            <a:r>
              <a:rPr lang="en-US" dirty="0" smtClean="0"/>
              <a:t>Mandatory cash-outs</a:t>
            </a:r>
          </a:p>
          <a:p>
            <a:pPr lvl="1"/>
            <a:r>
              <a:rPr lang="en-US" dirty="0" smtClean="0"/>
              <a:t>Mandatory contributions to retirement plan, coupled with in-service distribution</a:t>
            </a:r>
          </a:p>
          <a:p>
            <a:pPr lvl="1"/>
            <a:r>
              <a:rPr lang="en-US" dirty="0" smtClean="0"/>
              <a:t>Prohibiting cash-out</a:t>
            </a:r>
          </a:p>
          <a:p>
            <a:r>
              <a:rPr lang="en-US" dirty="0" smtClean="0"/>
              <a:t>NOTE: each exception &amp; most alternatives eliminate the ability to use leave as leave</a:t>
            </a:r>
          </a:p>
          <a:p>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8</a:t>
            </a:fld>
            <a:endParaRPr lang="en-US" dirty="0"/>
          </a:p>
        </p:txBody>
      </p:sp>
    </p:spTree>
    <p:extLst>
      <p:ext uri="{BB962C8B-B14F-4D97-AF65-F5344CB8AC3E}">
        <p14:creationId xmlns:p14="http://schemas.microsoft.com/office/powerpoint/2010/main" val="3641185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False Terminations</a:t>
            </a:r>
            <a:endParaRPr lang="en-US" dirty="0"/>
          </a:p>
        </p:txBody>
      </p:sp>
      <p:sp>
        <p:nvSpPr>
          <p:cNvPr id="3" name="Content Placeholder 2"/>
          <p:cNvSpPr>
            <a:spLocks noGrp="1"/>
          </p:cNvSpPr>
          <p:nvPr>
            <p:ph idx="1"/>
          </p:nvPr>
        </p:nvSpPr>
        <p:spPr>
          <a:xfrm>
            <a:off x="457200" y="1981200"/>
            <a:ext cx="8229600" cy="4495800"/>
          </a:xfrm>
        </p:spPr>
        <p:txBody>
          <a:bodyPr>
            <a:normAutofit fontScale="92500" lnSpcReduction="20000"/>
          </a:bodyPr>
          <a:lstStyle/>
          <a:p>
            <a:r>
              <a:rPr lang="en-US" dirty="0" smtClean="0"/>
              <a:t>Employee terminates employment to access retirement plan funds</a:t>
            </a:r>
          </a:p>
          <a:p>
            <a:pPr lvl="1"/>
            <a:r>
              <a:rPr lang="en-US" dirty="0" smtClean="0"/>
              <a:t>Rehire is pre-arranged</a:t>
            </a:r>
          </a:p>
          <a:p>
            <a:r>
              <a:rPr lang="en-US" dirty="0" smtClean="0"/>
              <a:t>“Termination” will not be honored; distribution treated as an “in-service” distribution to an active employee</a:t>
            </a:r>
          </a:p>
          <a:p>
            <a:pPr lvl="1"/>
            <a:r>
              <a:rPr lang="en-US" dirty="0" smtClean="0"/>
              <a:t>Does plan allow in-service distributions?</a:t>
            </a:r>
          </a:p>
          <a:p>
            <a:pPr lvl="1"/>
            <a:r>
              <a:rPr lang="en-US" dirty="0" smtClean="0"/>
              <a:t>401(a) plans that are profit-sharing plans can permit in-service distributions</a:t>
            </a:r>
          </a:p>
          <a:p>
            <a:pPr lvl="1"/>
            <a:r>
              <a:rPr lang="en-US" dirty="0" smtClean="0"/>
              <a:t>401(a) plans that are money purchase pension plans or DB plans can permit in-service distributions at NRA</a:t>
            </a:r>
          </a:p>
          <a:p>
            <a:endParaRPr lang="en-US" dirty="0"/>
          </a:p>
        </p:txBody>
      </p:sp>
      <p:sp>
        <p:nvSpPr>
          <p:cNvPr id="5" name="Slide Number Placeholder 4"/>
          <p:cNvSpPr>
            <a:spLocks noGrp="1"/>
          </p:cNvSpPr>
          <p:nvPr>
            <p:ph type="sldNum" sz="quarter" idx="12"/>
          </p:nvPr>
        </p:nvSpPr>
        <p:spPr/>
        <p:txBody>
          <a:bodyPr/>
          <a:lstStyle/>
          <a:p>
            <a:fld id="{37B1569B-9B50-4E7D-BE8D-6F0514B10888}" type="slidenum">
              <a:rPr lang="en-US" smtClean="0"/>
              <a:t>9</a:t>
            </a:fld>
            <a:endParaRPr lang="en-US" dirty="0"/>
          </a:p>
        </p:txBody>
      </p:sp>
    </p:spTree>
    <p:extLst>
      <p:ext uri="{BB962C8B-B14F-4D97-AF65-F5344CB8AC3E}">
        <p14:creationId xmlns:p14="http://schemas.microsoft.com/office/powerpoint/2010/main" val="1217771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GR - Fiduciary PPT Template - Logo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 - Fiduciary PPT Template - Logo Only</Template>
  <TotalTime>548</TotalTime>
  <Words>3286</Words>
  <Application>Microsoft Office PowerPoint</Application>
  <PresentationFormat>On-screen Show (4:3)</PresentationFormat>
  <Paragraphs>533</Paragraphs>
  <Slides>44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Black</vt:lpstr>
      <vt:lpstr>Calibri</vt:lpstr>
      <vt:lpstr>Wingdings</vt:lpstr>
      <vt:lpstr>GR - Fiduciary PPT Template - Logo Only</vt:lpstr>
      <vt:lpstr>“Best Practices” for Retirement and Deferred Compensation Plans</vt:lpstr>
      <vt:lpstr>Agenda: Best Practices for Retirement &amp; Deferred Compensation Plans</vt:lpstr>
      <vt:lpstr>IRS Concerns With Governmental Plans</vt:lpstr>
      <vt:lpstr>Elections That Change Employee Contribution Levels</vt:lpstr>
      <vt:lpstr>Elections That Change (cont’d)</vt:lpstr>
      <vt:lpstr>DB Plans With DC-like Accounts</vt:lpstr>
      <vt:lpstr>Accumulated Leave Cash-outs</vt:lpstr>
      <vt:lpstr>PowerPoint Presentation</vt:lpstr>
      <vt:lpstr>False Terminations</vt:lpstr>
      <vt:lpstr>PowerPoint Presentation</vt:lpstr>
      <vt:lpstr>Who is Liable?</vt:lpstr>
      <vt:lpstr>Florida Law Concepts Applicable to Retirement Plans</vt:lpstr>
      <vt:lpstr>112 Requirements</vt:lpstr>
      <vt:lpstr>112 Provisions Specifically for 403(b) &amp; 457 Plans</vt:lpstr>
      <vt:lpstr>FS Ch 518: Investment of Fiduciary Funds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Are you utilizing independent consultants to advise on reasonableness of the plan fees, investment selection and monitoring, fiduciary governance and best practices, recordkeeper adherence to fiduciary and compliance best practices, industry trends and other plan-related issues? </vt:lpstr>
      <vt:lpstr>PowerPoint Presentation</vt:lpstr>
      <vt:lpstr>PowerPoint Presentation</vt:lpstr>
      <vt:lpstr>PowerPoint Presentation</vt:lpstr>
      <vt:lpstr>PowerPoint Presentation</vt:lpstr>
      <vt:lpstr>Share Class Examples</vt:lpstr>
      <vt:lpstr>PowerPoint Presentation</vt:lpstr>
      <vt:lpstr>PowerPoint Presentation</vt:lpstr>
      <vt:lpstr>PowerPoint Presentation</vt:lpstr>
      <vt:lpstr>PowerPoint Presentation</vt:lpstr>
      <vt:lpstr>PowerPoint Presentation</vt:lpstr>
      <vt:lpstr>PowerPoint Presentation</vt:lpstr>
      <vt:lpstr>175/185 Pension Committees</vt:lpstr>
      <vt:lpstr>175/185 Plans (cont’d)</vt:lpstr>
      <vt:lpstr>Recently-past IRS Deadlines</vt:lpstr>
      <vt:lpstr>Normal Retirement Age (NRA) Regulations</vt:lpstr>
      <vt:lpstr>Proposed NRA Regulation</vt:lpstr>
      <vt:lpstr>Proposed “Safe Harbor” NRA</vt:lpstr>
      <vt:lpstr>Proposed NRA (cont’d)</vt:lpstr>
      <vt:lpstr>Thank you! Questions?</vt:lpstr>
    </vt:vector>
  </TitlesOfParts>
  <Company>GrayRobinson, 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Retirement and Deferred Compensation Plans</dc:title>
  <dc:creator>Lowell J. Walters</dc:creator>
  <cp:lastModifiedBy>Business Center 2</cp:lastModifiedBy>
  <cp:revision>88</cp:revision>
  <cp:lastPrinted>2016-07-21T17:12:31Z</cp:lastPrinted>
  <dcterms:created xsi:type="dcterms:W3CDTF">2016-05-12T18:32:45Z</dcterms:created>
  <dcterms:modified xsi:type="dcterms:W3CDTF">2016-07-22T17:06:52Z</dcterms:modified>
</cp:coreProperties>
</file>