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1"/>
  </p:sldMasterIdLst>
  <p:notesMasterIdLst>
    <p:notesMasterId r:id="rId34"/>
  </p:notesMasterIdLst>
  <p:sldIdLst>
    <p:sldId id="256" r:id="rId2"/>
    <p:sldId id="287" r:id="rId3"/>
    <p:sldId id="286" r:id="rId4"/>
    <p:sldId id="257" r:id="rId5"/>
    <p:sldId id="260" r:id="rId6"/>
    <p:sldId id="258" r:id="rId7"/>
    <p:sldId id="259" r:id="rId8"/>
    <p:sldId id="261" r:id="rId9"/>
    <p:sldId id="262" r:id="rId10"/>
    <p:sldId id="263" r:id="rId11"/>
    <p:sldId id="264" r:id="rId12"/>
    <p:sldId id="265" r:id="rId13"/>
    <p:sldId id="266" r:id="rId14"/>
    <p:sldId id="267" r:id="rId15"/>
    <p:sldId id="268" r:id="rId16"/>
    <p:sldId id="288" r:id="rId17"/>
    <p:sldId id="269" r:id="rId18"/>
    <p:sldId id="273" r:id="rId19"/>
    <p:sldId id="270" r:id="rId20"/>
    <p:sldId id="271" r:id="rId21"/>
    <p:sldId id="272" r:id="rId22"/>
    <p:sldId id="274" r:id="rId23"/>
    <p:sldId id="275" r:id="rId24"/>
    <p:sldId id="276" r:id="rId25"/>
    <p:sldId id="277" r:id="rId26"/>
    <p:sldId id="278" r:id="rId27"/>
    <p:sldId id="279" r:id="rId28"/>
    <p:sldId id="280" r:id="rId29"/>
    <p:sldId id="281" r:id="rId30"/>
    <p:sldId id="282" r:id="rId31"/>
    <p:sldId id="283" r:id="rId32"/>
    <p:sldId id="285"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14508A-9479-4D79-9AAC-D2D6FC87B678}" type="datetimeFigureOut">
              <a:rPr lang="en-US" smtClean="0"/>
              <a:t>7/20/2016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1A0781A-3C31-4B91-BC86-D917DFD4E34E}" type="slidenum">
              <a:rPr lang="en-US" smtClean="0"/>
              <a:t>‹#›</a:t>
            </a:fld>
            <a:endParaRPr lang="en-US"/>
          </a:p>
        </p:txBody>
      </p:sp>
    </p:spTree>
    <p:extLst>
      <p:ext uri="{BB962C8B-B14F-4D97-AF65-F5344CB8AC3E}">
        <p14:creationId xmlns:p14="http://schemas.microsoft.com/office/powerpoint/2010/main" val="234066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a:cs typeface="Arial"/>
              </a:rPr>
              <a:t>A wellness program, like any health or genetic service an employer offers that collects genetic information, must be reasonably designed to promote health or prevent disease. This means that the service must have a reasonable chance of improving the health of, or preventing disease in, participating individuals. It also means that an employer-sponsored wellness program must not be overly burdensome to employees, a subterfuge for violating Title II of GINA or other laws prohibiting employment discrimination, or highly suspect in the method chosen to promote health or prevent disease.</a:t>
            </a:r>
          </a:p>
          <a:p>
            <a:pPr algn="just"/>
            <a:endParaRPr lang="en-US" dirty="0">
              <a:latin typeface="Arial"/>
              <a:cs typeface="Arial"/>
            </a:endParaRPr>
          </a:p>
          <a:p>
            <a:pPr algn="just"/>
            <a:r>
              <a:rPr lang="en-US" dirty="0">
                <a:latin typeface="Arial"/>
                <a:cs typeface="Arial"/>
              </a:rPr>
              <a:t>A wellness program is not reasonably designed to promote health or prevent disease if it exists merely to shift costs from an employer to employees based on their health; is used by the employer only to predict its future health costs; or imposes unreasonably intrusive procedures, an overly burdensome amount of time for participation, or significant costs related to medical exams on employees. </a:t>
            </a:r>
          </a:p>
          <a:p>
            <a:endParaRPr lang="en-US" dirty="0"/>
          </a:p>
        </p:txBody>
      </p:sp>
      <p:sp>
        <p:nvSpPr>
          <p:cNvPr id="4" name="Slide Number Placeholder 3"/>
          <p:cNvSpPr>
            <a:spLocks noGrp="1"/>
          </p:cNvSpPr>
          <p:nvPr>
            <p:ph type="sldNum" sz="quarter" idx="10"/>
          </p:nvPr>
        </p:nvSpPr>
        <p:spPr/>
        <p:txBody>
          <a:bodyPr/>
          <a:lstStyle/>
          <a:p>
            <a:fld id="{61A0781A-3C31-4B91-BC86-D917DFD4E34E}" type="slidenum">
              <a:rPr lang="en-US" smtClean="0"/>
              <a:t>20</a:t>
            </a:fld>
            <a:endParaRPr lang="en-US"/>
          </a:p>
        </p:txBody>
      </p:sp>
    </p:spTree>
    <p:extLst>
      <p:ext uri="{BB962C8B-B14F-4D97-AF65-F5344CB8AC3E}">
        <p14:creationId xmlns:p14="http://schemas.microsoft.com/office/powerpoint/2010/main" val="3051601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8BDF14-4EDB-A148-9D5D-3E41D6C274B4}"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C9762-868C-FD4E-814E-14DFFDADCA38}" type="slidenum">
              <a:rPr lang="en-US" smtClean="0"/>
              <a:t>‹#›</a:t>
            </a:fld>
            <a:endParaRPr lang="en-US"/>
          </a:p>
        </p:txBody>
      </p:sp>
    </p:spTree>
    <p:extLst>
      <p:ext uri="{BB962C8B-B14F-4D97-AF65-F5344CB8AC3E}">
        <p14:creationId xmlns:p14="http://schemas.microsoft.com/office/powerpoint/2010/main" val="3987076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8BDF14-4EDB-A148-9D5D-3E41D6C274B4}"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C9762-868C-FD4E-814E-14DFFDADCA38}" type="slidenum">
              <a:rPr lang="en-US" smtClean="0"/>
              <a:t>‹#›</a:t>
            </a:fld>
            <a:endParaRPr lang="en-US"/>
          </a:p>
        </p:txBody>
      </p:sp>
    </p:spTree>
    <p:extLst>
      <p:ext uri="{BB962C8B-B14F-4D97-AF65-F5344CB8AC3E}">
        <p14:creationId xmlns:p14="http://schemas.microsoft.com/office/powerpoint/2010/main" val="325324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8BDF14-4EDB-A148-9D5D-3E41D6C274B4}"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C9762-868C-FD4E-814E-14DFFDADCA38}"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5658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8BDF14-4EDB-A148-9D5D-3E41D6C274B4}"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C9762-868C-FD4E-814E-14DFFDADCA38}" type="slidenum">
              <a:rPr lang="en-US" smtClean="0"/>
              <a:t>‹#›</a:t>
            </a:fld>
            <a:endParaRPr lang="en-US"/>
          </a:p>
        </p:txBody>
      </p:sp>
    </p:spTree>
    <p:extLst>
      <p:ext uri="{BB962C8B-B14F-4D97-AF65-F5344CB8AC3E}">
        <p14:creationId xmlns:p14="http://schemas.microsoft.com/office/powerpoint/2010/main" val="1477151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8BDF14-4EDB-A148-9D5D-3E41D6C274B4}"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C9762-868C-FD4E-814E-14DFFDADCA38}"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0844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8BDF14-4EDB-A148-9D5D-3E41D6C274B4}"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C9762-868C-FD4E-814E-14DFFDADCA38}" type="slidenum">
              <a:rPr lang="en-US" smtClean="0"/>
              <a:t>‹#›</a:t>
            </a:fld>
            <a:endParaRPr lang="en-US"/>
          </a:p>
        </p:txBody>
      </p:sp>
    </p:spTree>
    <p:extLst>
      <p:ext uri="{BB962C8B-B14F-4D97-AF65-F5344CB8AC3E}">
        <p14:creationId xmlns:p14="http://schemas.microsoft.com/office/powerpoint/2010/main" val="215369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8BDF14-4EDB-A148-9D5D-3E41D6C274B4}"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C9762-868C-FD4E-814E-14DFFDADCA38}" type="slidenum">
              <a:rPr lang="en-US" smtClean="0"/>
              <a:t>‹#›</a:t>
            </a:fld>
            <a:endParaRPr lang="en-US"/>
          </a:p>
        </p:txBody>
      </p:sp>
    </p:spTree>
    <p:extLst>
      <p:ext uri="{BB962C8B-B14F-4D97-AF65-F5344CB8AC3E}">
        <p14:creationId xmlns:p14="http://schemas.microsoft.com/office/powerpoint/2010/main" val="2092499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8BDF14-4EDB-A148-9D5D-3E41D6C274B4}"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C9762-868C-FD4E-814E-14DFFDADCA38}" type="slidenum">
              <a:rPr lang="en-US" smtClean="0"/>
              <a:t>‹#›</a:t>
            </a:fld>
            <a:endParaRPr lang="en-US"/>
          </a:p>
        </p:txBody>
      </p:sp>
    </p:spTree>
    <p:extLst>
      <p:ext uri="{BB962C8B-B14F-4D97-AF65-F5344CB8AC3E}">
        <p14:creationId xmlns:p14="http://schemas.microsoft.com/office/powerpoint/2010/main" val="332692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8BDF14-4EDB-A148-9D5D-3E41D6C274B4}"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C9762-868C-FD4E-814E-14DFFDADCA38}" type="slidenum">
              <a:rPr lang="en-US" smtClean="0"/>
              <a:t>‹#›</a:t>
            </a:fld>
            <a:endParaRPr lang="en-US"/>
          </a:p>
        </p:txBody>
      </p:sp>
    </p:spTree>
    <p:extLst>
      <p:ext uri="{BB962C8B-B14F-4D97-AF65-F5344CB8AC3E}">
        <p14:creationId xmlns:p14="http://schemas.microsoft.com/office/powerpoint/2010/main" val="74272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8BDF14-4EDB-A148-9D5D-3E41D6C274B4}"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C9762-868C-FD4E-814E-14DFFDADCA38}" type="slidenum">
              <a:rPr lang="en-US" smtClean="0"/>
              <a:t>‹#›</a:t>
            </a:fld>
            <a:endParaRPr lang="en-US"/>
          </a:p>
        </p:txBody>
      </p:sp>
    </p:spTree>
    <p:extLst>
      <p:ext uri="{BB962C8B-B14F-4D97-AF65-F5344CB8AC3E}">
        <p14:creationId xmlns:p14="http://schemas.microsoft.com/office/powerpoint/2010/main" val="1532747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8BDF14-4EDB-A148-9D5D-3E41D6C274B4}"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C9762-868C-FD4E-814E-14DFFDADCA38}" type="slidenum">
              <a:rPr lang="en-US" smtClean="0"/>
              <a:t>‹#›</a:t>
            </a:fld>
            <a:endParaRPr lang="en-US"/>
          </a:p>
        </p:txBody>
      </p:sp>
    </p:spTree>
    <p:extLst>
      <p:ext uri="{BB962C8B-B14F-4D97-AF65-F5344CB8AC3E}">
        <p14:creationId xmlns:p14="http://schemas.microsoft.com/office/powerpoint/2010/main" val="1780007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8BDF14-4EDB-A148-9D5D-3E41D6C274B4}" type="datetimeFigureOut">
              <a:rPr lang="en-US" smtClean="0"/>
              <a:t>7/20/2016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C9762-868C-FD4E-814E-14DFFDADCA38}" type="slidenum">
              <a:rPr lang="en-US" smtClean="0"/>
              <a:t>‹#›</a:t>
            </a:fld>
            <a:endParaRPr lang="en-US"/>
          </a:p>
        </p:txBody>
      </p:sp>
    </p:spTree>
    <p:extLst>
      <p:ext uri="{BB962C8B-B14F-4D97-AF65-F5344CB8AC3E}">
        <p14:creationId xmlns:p14="http://schemas.microsoft.com/office/powerpoint/2010/main" val="91729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8BDF14-4EDB-A148-9D5D-3E41D6C274B4}" type="datetimeFigureOut">
              <a:rPr lang="en-US" smtClean="0"/>
              <a:t>7/20/2016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C9762-868C-FD4E-814E-14DFFDADCA38}" type="slidenum">
              <a:rPr lang="en-US" smtClean="0"/>
              <a:t>‹#›</a:t>
            </a:fld>
            <a:endParaRPr lang="en-US"/>
          </a:p>
        </p:txBody>
      </p:sp>
    </p:spTree>
    <p:extLst>
      <p:ext uri="{BB962C8B-B14F-4D97-AF65-F5344CB8AC3E}">
        <p14:creationId xmlns:p14="http://schemas.microsoft.com/office/powerpoint/2010/main" val="2612891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BDF14-4EDB-A148-9D5D-3E41D6C274B4}" type="datetimeFigureOut">
              <a:rPr lang="en-US" smtClean="0"/>
              <a:t>7/20/2016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C9762-868C-FD4E-814E-14DFFDADCA38}" type="slidenum">
              <a:rPr lang="en-US" smtClean="0"/>
              <a:t>‹#›</a:t>
            </a:fld>
            <a:endParaRPr lang="en-US"/>
          </a:p>
        </p:txBody>
      </p:sp>
    </p:spTree>
    <p:extLst>
      <p:ext uri="{BB962C8B-B14F-4D97-AF65-F5344CB8AC3E}">
        <p14:creationId xmlns:p14="http://schemas.microsoft.com/office/powerpoint/2010/main" val="418652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08BDF14-4EDB-A148-9D5D-3E41D6C274B4}"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C9762-868C-FD4E-814E-14DFFDADCA38}" type="slidenum">
              <a:rPr lang="en-US" smtClean="0"/>
              <a:t>‹#›</a:t>
            </a:fld>
            <a:endParaRPr lang="en-US"/>
          </a:p>
        </p:txBody>
      </p:sp>
    </p:spTree>
    <p:extLst>
      <p:ext uri="{BB962C8B-B14F-4D97-AF65-F5344CB8AC3E}">
        <p14:creationId xmlns:p14="http://schemas.microsoft.com/office/powerpoint/2010/main" val="226222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08BDF14-4EDB-A148-9D5D-3E41D6C274B4}"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C9762-868C-FD4E-814E-14DFFDADCA38}" type="slidenum">
              <a:rPr lang="en-US" smtClean="0"/>
              <a:t>‹#›</a:t>
            </a:fld>
            <a:endParaRPr lang="en-US"/>
          </a:p>
        </p:txBody>
      </p:sp>
    </p:spTree>
    <p:extLst>
      <p:ext uri="{BB962C8B-B14F-4D97-AF65-F5344CB8AC3E}">
        <p14:creationId xmlns:p14="http://schemas.microsoft.com/office/powerpoint/2010/main" val="843060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8BDF14-4EDB-A148-9D5D-3E41D6C274B4}" type="datetimeFigureOut">
              <a:rPr lang="en-US" smtClean="0"/>
              <a:t>7/20/2016</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F8C9762-868C-FD4E-814E-14DFFDADCA38}" type="slidenum">
              <a:rPr lang="en-US" smtClean="0"/>
              <a:t>‹#›</a:t>
            </a:fld>
            <a:endParaRPr lang="en-US"/>
          </a:p>
        </p:txBody>
      </p:sp>
    </p:spTree>
    <p:extLst>
      <p:ext uri="{BB962C8B-B14F-4D97-AF65-F5344CB8AC3E}">
        <p14:creationId xmlns:p14="http://schemas.microsoft.com/office/powerpoint/2010/main" val="71796889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744" y="1810017"/>
            <a:ext cx="8534399" cy="2194832"/>
          </a:xfrm>
        </p:spPr>
        <p:txBody>
          <a:bodyPr>
            <a:normAutofit fontScale="90000"/>
          </a:bodyPr>
          <a:lstStyle/>
          <a:p>
            <a:pPr algn="ctr"/>
            <a:r>
              <a:rPr lang="en-US" sz="3600" dirty="0">
                <a:solidFill>
                  <a:schemeClr val="tx1"/>
                </a:solidFill>
              </a:rPr>
              <a:t>Florida Public Human Resources Association</a:t>
            </a:r>
            <a:br>
              <a:rPr lang="en-US" sz="3600" dirty="0">
                <a:solidFill>
                  <a:schemeClr val="tx1"/>
                </a:solidFill>
              </a:rPr>
            </a:br>
            <a:r>
              <a:rPr lang="en-US" sz="3600" dirty="0">
                <a:solidFill>
                  <a:schemeClr val="tx1"/>
                </a:solidFill>
              </a:rPr>
              <a:t>(FPHRA)</a:t>
            </a:r>
            <a:br>
              <a:rPr lang="en-US" sz="3600" dirty="0">
                <a:solidFill>
                  <a:schemeClr val="tx1"/>
                </a:solidFill>
              </a:rPr>
            </a:br>
            <a:r>
              <a:rPr lang="en-US" sz="3600" dirty="0">
                <a:solidFill>
                  <a:schemeClr val="tx1"/>
                </a:solidFill>
              </a:rPr>
              <a:t>ACA / Wellness General Updates</a:t>
            </a:r>
            <a:r>
              <a:rPr lang="en-US" sz="3600" dirty="0"/>
              <a:t/>
            </a:r>
            <a:br>
              <a:rPr lang="en-US" sz="3600" dirty="0"/>
            </a:br>
            <a:r>
              <a:rPr lang="en-US" sz="3600" dirty="0"/>
              <a:t> </a:t>
            </a:r>
          </a:p>
        </p:txBody>
      </p:sp>
      <p:sp>
        <p:nvSpPr>
          <p:cNvPr id="4" name="TextBox 3"/>
          <p:cNvSpPr txBox="1"/>
          <p:nvPr/>
        </p:nvSpPr>
        <p:spPr>
          <a:xfrm>
            <a:off x="2081276" y="4842352"/>
            <a:ext cx="5272024" cy="1846659"/>
          </a:xfrm>
          <a:prstGeom prst="rect">
            <a:avLst/>
          </a:prstGeom>
          <a:noFill/>
        </p:spPr>
        <p:txBody>
          <a:bodyPr wrap="square" rtlCol="0">
            <a:spAutoFit/>
          </a:bodyPr>
          <a:lstStyle/>
          <a:p>
            <a:r>
              <a:rPr lang="en-US" sz="2400" dirty="0"/>
              <a:t>Presented by:</a:t>
            </a:r>
          </a:p>
          <a:p>
            <a:endParaRPr lang="en-US" sz="2400" dirty="0"/>
          </a:p>
          <a:p>
            <a:r>
              <a:rPr lang="en-US" sz="2400" dirty="0"/>
              <a:t>Robin Riley, GBA – Vice President</a:t>
            </a:r>
          </a:p>
          <a:p>
            <a:r>
              <a:rPr lang="en-US" sz="2400" dirty="0"/>
              <a:t>Melanie Stegall – Account Executive</a:t>
            </a:r>
          </a:p>
          <a:p>
            <a:endParaRPr lang="en-US" dirty="0"/>
          </a:p>
        </p:txBody>
      </p:sp>
      <p:pic>
        <p:nvPicPr>
          <p:cNvPr id="5" name="Picture 4"/>
          <p:cNvPicPr>
            <a:picLocks noChangeAspect="1"/>
          </p:cNvPicPr>
          <p:nvPr/>
        </p:nvPicPr>
        <p:blipFill>
          <a:blip r:embed="rId2"/>
          <a:stretch>
            <a:fillRect/>
          </a:stretch>
        </p:blipFill>
        <p:spPr>
          <a:xfrm>
            <a:off x="2810969" y="3379901"/>
            <a:ext cx="4147107" cy="1548160"/>
          </a:xfrm>
          <a:prstGeom prst="rect">
            <a:avLst/>
          </a:prstGeom>
        </p:spPr>
      </p:pic>
      <p:pic>
        <p:nvPicPr>
          <p:cNvPr id="6" name="Picture 5"/>
          <p:cNvPicPr>
            <a:picLocks noChangeAspect="1"/>
          </p:cNvPicPr>
          <p:nvPr/>
        </p:nvPicPr>
        <p:blipFill>
          <a:blip r:embed="rId3"/>
          <a:stretch>
            <a:fillRect/>
          </a:stretch>
        </p:blipFill>
        <p:spPr>
          <a:xfrm>
            <a:off x="4450944" y="3731439"/>
            <a:ext cx="1036181" cy="759375"/>
          </a:xfrm>
          <a:prstGeom prst="rect">
            <a:avLst/>
          </a:prstGeom>
        </p:spPr>
      </p:pic>
      <p:pic>
        <p:nvPicPr>
          <p:cNvPr id="1026" name="Picture 2" descr="http://www.fphra.org/resources/Pictures/FPHRA%20Color%20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4788" y="299518"/>
            <a:ext cx="1532312" cy="1510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125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EEOC Update</a:t>
            </a:r>
          </a:p>
        </p:txBody>
      </p:sp>
      <p:sp>
        <p:nvSpPr>
          <p:cNvPr id="3" name="Content Placeholder 2"/>
          <p:cNvSpPr>
            <a:spLocks noGrp="1"/>
          </p:cNvSpPr>
          <p:nvPr>
            <p:ph idx="1"/>
          </p:nvPr>
        </p:nvSpPr>
        <p:spPr>
          <a:xfrm>
            <a:off x="295422" y="1937427"/>
            <a:ext cx="7258929" cy="4620037"/>
          </a:xfrm>
        </p:spPr>
        <p:txBody>
          <a:bodyPr>
            <a:noAutofit/>
          </a:bodyPr>
          <a:lstStyle/>
          <a:p>
            <a:pPr algn="just"/>
            <a:r>
              <a:rPr lang="en-US" sz="1600" dirty="0">
                <a:latin typeface="Arial"/>
                <a:cs typeface="Arial"/>
              </a:rPr>
              <a:t>The PDA requires accommodations for pregnant women, regardless of the severity of their pregnancy-related work limitations, if the types of accommodations are provided to other employees with similar abilities or inabilities to work. The Guidance incorporates the concepts of "reasonable accommodation" and "undue hardship" into the analysis of an accommodation request. It also provides several examples of what the EEOC considers reasonable accommodations for restrictions arising out of pregnancy.   </a:t>
            </a:r>
          </a:p>
          <a:p>
            <a:pPr algn="just"/>
            <a:endParaRPr lang="en-US" sz="1600" dirty="0">
              <a:latin typeface="Arial"/>
              <a:cs typeface="Arial"/>
            </a:endParaRPr>
          </a:p>
          <a:p>
            <a:pPr algn="just"/>
            <a:r>
              <a:rPr lang="en-US" sz="1600" dirty="0">
                <a:latin typeface="Arial"/>
                <a:cs typeface="Arial"/>
              </a:rPr>
              <a:t>The ADA requires accommodation of pregnancy-related disabilities, regardless of their relationship to a healthy and routine pregnancy. The assertion that "an impairment's cause is not relevant in determining whether the impairment is a disability" could nullify the provision of the ADA regulations stating that pregnancy is not an impairment. Thus, following this approach, conditions present to some degree in most pregnancies, such as balance issues, morning sickness, and changes in body size, could qualify for accommodations under the ADA. </a:t>
            </a:r>
          </a:p>
        </p:txBody>
      </p:sp>
      <p:pic>
        <p:nvPicPr>
          <p:cNvPr id="4" name="Picture 2" descr="C:\Users\rriley\AppData\Local\Microsoft\Windows\Temporary Internet Files\Content.IE5\S6V14OJZ\poster_page_1-sma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738" y="171669"/>
            <a:ext cx="2152358" cy="1621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647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EEOC Update</a:t>
            </a:r>
          </a:p>
        </p:txBody>
      </p:sp>
      <p:sp>
        <p:nvSpPr>
          <p:cNvPr id="3" name="Content Placeholder 2"/>
          <p:cNvSpPr>
            <a:spLocks noGrp="1"/>
          </p:cNvSpPr>
          <p:nvPr>
            <p:ph idx="1"/>
          </p:nvPr>
        </p:nvSpPr>
        <p:spPr>
          <a:xfrm>
            <a:off x="253217" y="1793624"/>
            <a:ext cx="7371471" cy="4873256"/>
          </a:xfrm>
        </p:spPr>
        <p:txBody>
          <a:bodyPr>
            <a:noAutofit/>
          </a:bodyPr>
          <a:lstStyle/>
          <a:p>
            <a:pPr algn="just"/>
            <a:r>
              <a:rPr lang="en-US" sz="1600" dirty="0">
                <a:latin typeface="Arial"/>
                <a:cs typeface="Arial"/>
              </a:rPr>
              <a:t>The PDA requires accommodations for pregnant women where non-pregnant similarly abled or disabled individuals have received accommodations, regardless of whether the accommodations result from laws like the ADA, a policy that prioritizes workplace injuries over other physical limitations, or an employer's choice free from any legal obligations on the matter. The EEOC declares that an employer may not confine light duty to those suffering from workplace injuries, but must provide light duty to pregnant employees who need it as well. In doing so, the EEOC explicitly rejects contrary cases from at least four federal circuit courts of appeals. The Guidance concludes that employers should now abandon policies requiring different treatment for employees injured on the job and employees with similar disabilities due to pregnancy.</a:t>
            </a:r>
          </a:p>
          <a:p>
            <a:pPr marL="0" indent="0" algn="just">
              <a:buNone/>
            </a:pPr>
            <a:endParaRPr lang="en-US" sz="1600" dirty="0">
              <a:latin typeface="Arial"/>
              <a:cs typeface="Arial"/>
            </a:endParaRPr>
          </a:p>
          <a:p>
            <a:pPr algn="just"/>
            <a:r>
              <a:rPr lang="en-US" sz="1600" dirty="0">
                <a:latin typeface="Arial"/>
                <a:cs typeface="Arial"/>
              </a:rPr>
              <a:t>Common employer policies, such as a policy that restricts sick leave to only 10 days, may disparately impact pregnant women. It is likely that a number of pregnancy-related impairments that impose work restrictions will be substantially limiting for ADA purposes, even if temporary, and provides multiple examples. </a:t>
            </a:r>
          </a:p>
        </p:txBody>
      </p:sp>
      <p:pic>
        <p:nvPicPr>
          <p:cNvPr id="4" name="Picture 2" descr="C:\Users\rriley\AppData\Local\Microsoft\Windows\Temporary Internet Files\Content.IE5\S6V14OJZ\poster_page_1-sma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5550" y="171670"/>
            <a:ext cx="1983545" cy="1494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946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Affordable Care Act</a:t>
            </a:r>
          </a:p>
        </p:txBody>
      </p:sp>
      <p:sp>
        <p:nvSpPr>
          <p:cNvPr id="3" name="Content Placeholder 2"/>
          <p:cNvSpPr>
            <a:spLocks noGrp="1"/>
          </p:cNvSpPr>
          <p:nvPr>
            <p:ph idx="1"/>
          </p:nvPr>
        </p:nvSpPr>
        <p:spPr>
          <a:xfrm>
            <a:off x="609598" y="1555679"/>
            <a:ext cx="6347714" cy="3880773"/>
          </a:xfrm>
        </p:spPr>
        <p:txBody>
          <a:bodyPr>
            <a:normAutofit/>
          </a:bodyPr>
          <a:lstStyle/>
          <a:p>
            <a:pPr algn="just"/>
            <a:r>
              <a:rPr lang="en-US" sz="2000" dirty="0">
                <a:latin typeface="Arial"/>
                <a:cs typeface="Arial"/>
              </a:rPr>
              <a:t>For many employers, 2016 will bring new requirements and challenges with respect to Affordable Care Act (ACA) compliance.  However, their burden in years beyond 2016 may very likely diminish because of recent changes Congress made to the sweeping health care law. While this year the U.S. Supreme Court once again saved the fate of the ACA in the </a:t>
            </a:r>
            <a:r>
              <a:rPr lang="en-US" sz="2000" i="1" dirty="0">
                <a:latin typeface="Arial"/>
                <a:cs typeface="Arial"/>
              </a:rPr>
              <a:t>King v. Burwell </a:t>
            </a:r>
            <a:r>
              <a:rPr lang="en-US" sz="2000" dirty="0">
                <a:latin typeface="Arial"/>
                <a:cs typeface="Arial"/>
              </a:rPr>
              <a:t>decision, legislation repealing or delaying some of the law's most problematic provisions potentially reshapes the scope and impact of the law for both employers and employees.</a:t>
            </a:r>
          </a:p>
        </p:txBody>
      </p:sp>
      <p:pic>
        <p:nvPicPr>
          <p:cNvPr id="7170" name="Picture 2" descr="C:\Users\rriley\AppData\Local\Microsoft\Windows\Temporary Internet Files\Content.IE5\Y0J7C8R1\shutterstock_16567397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2529" y="31679"/>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704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Cadillac Tax Delay</a:t>
            </a:r>
          </a:p>
        </p:txBody>
      </p:sp>
      <p:sp>
        <p:nvSpPr>
          <p:cNvPr id="3" name="Content Placeholder 2"/>
          <p:cNvSpPr>
            <a:spLocks noGrp="1"/>
          </p:cNvSpPr>
          <p:nvPr>
            <p:ph idx="1"/>
          </p:nvPr>
        </p:nvSpPr>
        <p:spPr>
          <a:xfrm>
            <a:off x="365760" y="1555679"/>
            <a:ext cx="6591552" cy="5457066"/>
          </a:xfrm>
        </p:spPr>
        <p:txBody>
          <a:bodyPr>
            <a:noAutofit/>
          </a:bodyPr>
          <a:lstStyle/>
          <a:p>
            <a:pPr algn="just"/>
            <a:r>
              <a:rPr lang="en-US" sz="2000" dirty="0">
                <a:latin typeface="Arial"/>
                <a:cs typeface="Arial"/>
              </a:rPr>
              <a:t>Congress has approved a spending and tax extenders bill that includes a two-year delay until 2020 of the ACA's "Cadillac" excise tax on high-cost health plans.  The 40% excise tax on high-premium "Cadillac" health insurance plans, which was set to take effect in 2018, applies to plans costing more than $10,200 for individual-only coverage, and more than $27,500 for family coverage.  </a:t>
            </a:r>
          </a:p>
          <a:p>
            <a:pPr algn="just"/>
            <a:r>
              <a:rPr lang="en-US" sz="2000" dirty="0">
                <a:latin typeface="Arial"/>
                <a:cs typeface="Arial"/>
              </a:rPr>
              <a:t>Although referred to as a tax on Cadillac plans, its impact is far broader and would likely snare many "middle-of-the-road" employer-sponsored plans that may not be considered particularly "rich" plans. The 2016 Consolidated Appropriations Act and tax extenders measure also makes payment of the excise tax deductible.</a:t>
            </a:r>
          </a:p>
        </p:txBody>
      </p:sp>
      <p:pic>
        <p:nvPicPr>
          <p:cNvPr id="5" name="Picture 2" descr="C:\Users\rriley\AppData\Local\Microsoft\Windows\Temporary Internet Files\Content.IE5\Y0J7C8R1\shutterstock_16567397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153" y="130153"/>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64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Repeal of Automatic Enrollment</a:t>
            </a:r>
          </a:p>
        </p:txBody>
      </p:sp>
      <p:sp>
        <p:nvSpPr>
          <p:cNvPr id="3" name="Content Placeholder 2"/>
          <p:cNvSpPr>
            <a:spLocks noGrp="1"/>
          </p:cNvSpPr>
          <p:nvPr>
            <p:ph idx="1"/>
          </p:nvPr>
        </p:nvSpPr>
        <p:spPr>
          <a:xfrm>
            <a:off x="365760" y="1924565"/>
            <a:ext cx="6921305" cy="3880773"/>
          </a:xfrm>
        </p:spPr>
        <p:txBody>
          <a:bodyPr>
            <a:normAutofit fontScale="92500" lnSpcReduction="20000"/>
          </a:bodyPr>
          <a:lstStyle/>
          <a:p>
            <a:pPr algn="just"/>
            <a:r>
              <a:rPr lang="en-US" sz="2000" dirty="0">
                <a:latin typeface="Arial"/>
                <a:cs typeface="Arial"/>
              </a:rPr>
              <a:t>The Bipartisan Budget Act of 2015, which suspends the debt ceiling limit until March 2017 and raises budget levels, contains measures to generate revenue to pay for the spending hikes.  One such offset to pay for the spending increases was a repeal of the ACA's automatic healthcare enrollment requirement. This ACA provision would have required employers with more than 200 full-time employees to automatically enroll their employees in health coverage unless the employees opted out. </a:t>
            </a:r>
          </a:p>
          <a:p>
            <a:pPr algn="just"/>
            <a:endParaRPr lang="en-US" sz="2000" dirty="0">
              <a:latin typeface="Arial"/>
              <a:cs typeface="Arial"/>
            </a:endParaRPr>
          </a:p>
          <a:p>
            <a:pPr algn="just"/>
            <a:r>
              <a:rPr lang="en-US" sz="2000" dirty="0">
                <a:latin typeface="Arial"/>
                <a:cs typeface="Arial"/>
              </a:rPr>
              <a:t>Repeal of the provision raises almost $8 billion in revenue because, absent automatic enrollment, fewer employees are expected to enroll in employer health plans.  This in turn converts tax-privileged dollars otherwise spent on health benefits into taxable wages. </a:t>
            </a:r>
          </a:p>
        </p:txBody>
      </p:sp>
      <p:pic>
        <p:nvPicPr>
          <p:cNvPr id="4" name="Picture 2" descr="C:\Users\rriley\AppData\Local\Microsoft\Windows\Temporary Internet Files\Content.IE5\Y0J7C8R1\shutterstock_16567397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3065" y="172356"/>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673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15704"/>
            <a:ext cx="6347713" cy="1705735"/>
          </a:xfrm>
        </p:spPr>
        <p:txBody>
          <a:bodyPr>
            <a:noAutofit/>
          </a:bodyPr>
          <a:lstStyle/>
          <a:p>
            <a:r>
              <a:rPr lang="en-US" sz="3600" dirty="0">
                <a:latin typeface="Arial"/>
                <a:cs typeface="Arial"/>
              </a:rPr>
              <a:t>Employer "Play-or-Pay" Mandate Becomes Fully Effective</a:t>
            </a:r>
          </a:p>
        </p:txBody>
      </p:sp>
      <p:sp>
        <p:nvSpPr>
          <p:cNvPr id="3" name="Content Placeholder 2"/>
          <p:cNvSpPr>
            <a:spLocks noGrp="1"/>
          </p:cNvSpPr>
          <p:nvPr>
            <p:ph idx="1"/>
          </p:nvPr>
        </p:nvSpPr>
        <p:spPr>
          <a:xfrm>
            <a:off x="253218" y="1901537"/>
            <a:ext cx="7568419" cy="4901392"/>
          </a:xfrm>
        </p:spPr>
        <p:txBody>
          <a:bodyPr>
            <a:noAutofit/>
          </a:bodyPr>
          <a:lstStyle/>
          <a:p>
            <a:pPr marL="0" indent="0" algn="just">
              <a:buNone/>
            </a:pPr>
            <a:r>
              <a:rPr lang="en-US" sz="1800" dirty="0">
                <a:latin typeface="Arial"/>
                <a:cs typeface="Arial"/>
              </a:rPr>
              <a:t>Although the employer shared responsibility or play-or-pay mandate was to become effective in 2014, the IRS delayed this requirement until January 1, 2015 for employers with 100 or more full-time and full-time equivalent employees.  For employers with between 50 and 99 full-time and full-time equivalent employees, the employer mandate was delayed until 2016.  For those employers above the 99 full-time employee threshold, 2015 brought the challenge of complying with employer mandate and its complex regulations for determining full-time employer status. However, the challenge and penalties for such employers increases in 2016. Transitional rules to ease implementation of the employer mandate that were in effect for 2015 are now gone. </a:t>
            </a:r>
          </a:p>
          <a:p>
            <a:pPr marL="0" indent="0" algn="just">
              <a:buNone/>
            </a:pPr>
            <a:endParaRPr lang="en-US" sz="1000" dirty="0">
              <a:latin typeface="Arial"/>
              <a:cs typeface="Arial"/>
            </a:endParaRPr>
          </a:p>
          <a:p>
            <a:pPr marL="0" indent="0" algn="just">
              <a:buNone/>
            </a:pPr>
            <a:r>
              <a:rPr lang="en-US" sz="1800" dirty="0">
                <a:latin typeface="Arial"/>
                <a:cs typeface="Arial"/>
              </a:rPr>
              <a:t>Therefore, in 2016, applicable large employers above the 99 full-time employee threshold will face the full implementation of the employer mandate, and those employers with between 50 and 99 full-time and full-time equivalent employees will face implementation of the employer mandate for the first time.</a:t>
            </a:r>
          </a:p>
        </p:txBody>
      </p:sp>
      <p:pic>
        <p:nvPicPr>
          <p:cNvPr id="4" name="Picture 2" descr="C:\Users\rriley\AppData\Local\Microsoft\Windows\Temporary Internet Files\Content.IE5\Y0J7C8R1\shutterstock_16567397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7612" y="103162"/>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734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rriley\AppData\Local\Microsoft\Windows\Temporary Internet Files\Content.IE5\15BAQ004\bush_dn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471" y="1702191"/>
            <a:ext cx="3457221" cy="354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388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847" y="318766"/>
            <a:ext cx="6347713" cy="1320800"/>
          </a:xfrm>
        </p:spPr>
        <p:txBody>
          <a:bodyPr/>
          <a:lstStyle/>
          <a:p>
            <a:r>
              <a:rPr lang="en-US" dirty="0">
                <a:latin typeface="Arial"/>
                <a:cs typeface="Arial"/>
              </a:rPr>
              <a:t>Wellness Programs &amp; GINA</a:t>
            </a:r>
          </a:p>
        </p:txBody>
      </p:sp>
      <p:sp>
        <p:nvSpPr>
          <p:cNvPr id="3" name="Content Placeholder 2"/>
          <p:cNvSpPr>
            <a:spLocks noGrp="1"/>
          </p:cNvSpPr>
          <p:nvPr>
            <p:ph idx="1"/>
          </p:nvPr>
        </p:nvSpPr>
        <p:spPr>
          <a:xfrm>
            <a:off x="0" y="1896430"/>
            <a:ext cx="6766560" cy="3880773"/>
          </a:xfrm>
        </p:spPr>
        <p:txBody>
          <a:bodyPr>
            <a:normAutofit/>
          </a:bodyPr>
          <a:lstStyle/>
          <a:p>
            <a:pPr algn="just"/>
            <a:r>
              <a:rPr lang="en-US" sz="2000" dirty="0">
                <a:latin typeface="Arial"/>
                <a:cs typeface="Arial"/>
              </a:rPr>
              <a:t>On May 17, 2016, the U.S. Equal Employment Opportunity Commission (EEOC or the Commission) issued a final rule to amend regulations implementing Title II of the Genetic Information Nondiscrimination Act (GINA) as they relate to employer wellness programs.</a:t>
            </a:r>
          </a:p>
          <a:p>
            <a:pPr algn="just"/>
            <a:endParaRPr lang="en-US" sz="1000" dirty="0">
              <a:latin typeface="Arial"/>
              <a:cs typeface="Arial"/>
            </a:endParaRPr>
          </a:p>
          <a:p>
            <a:pPr algn="just"/>
            <a:r>
              <a:rPr lang="en-US" sz="2000" dirty="0">
                <a:latin typeface="Arial"/>
                <a:cs typeface="Arial"/>
              </a:rPr>
              <a:t>The final rule says employers may provide limited financial and other inducements (also called incentives) in exchange for an employee's spouse providing information about his or her current or past health status as part of a wellness program, whether or not the program is part of a group health plan.</a:t>
            </a:r>
          </a:p>
        </p:txBody>
      </p:sp>
      <p:pic>
        <p:nvPicPr>
          <p:cNvPr id="8198" name="Picture 6" descr="C:\Users\rriley\AppData\Local\Microsoft\Windows\Temporary Internet Files\Content.IE5\15BAQ004\Cromossom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130" y="571985"/>
            <a:ext cx="1517235" cy="118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234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Why The Update?</a:t>
            </a:r>
          </a:p>
        </p:txBody>
      </p:sp>
      <p:sp>
        <p:nvSpPr>
          <p:cNvPr id="3" name="Content Placeholder 2"/>
          <p:cNvSpPr>
            <a:spLocks noGrp="1"/>
          </p:cNvSpPr>
          <p:nvPr>
            <p:ph idx="1"/>
          </p:nvPr>
        </p:nvSpPr>
        <p:spPr>
          <a:xfrm>
            <a:off x="609598" y="1668220"/>
            <a:ext cx="6347714" cy="3880773"/>
          </a:xfrm>
        </p:spPr>
        <p:txBody>
          <a:bodyPr>
            <a:normAutofit fontScale="92500" lnSpcReduction="10000"/>
          </a:bodyPr>
          <a:lstStyle/>
          <a:p>
            <a:pPr algn="just"/>
            <a:r>
              <a:rPr lang="en-US" sz="2000" dirty="0">
                <a:latin typeface="Arial"/>
                <a:cs typeface="Arial"/>
              </a:rPr>
              <a:t>There is an exception to GINA's general prohibition against acquiring genetic information of applicants or employees where employers offer voluntary health or genetic services to employees or their family members. Some employers want to offer inducements for employees and their family members to answer questions about their health or to take medical examinations as part of a wellness program. </a:t>
            </a:r>
          </a:p>
          <a:p>
            <a:pPr algn="just"/>
            <a:endParaRPr lang="en-US" sz="1000" dirty="0">
              <a:latin typeface="Arial"/>
              <a:cs typeface="Arial"/>
            </a:endParaRPr>
          </a:p>
          <a:p>
            <a:pPr algn="just"/>
            <a:r>
              <a:rPr lang="en-US" sz="2000" dirty="0">
                <a:latin typeface="Arial"/>
                <a:cs typeface="Arial"/>
              </a:rPr>
              <a:t>This rule clarifies that an employer may offer a limited incentive for an employee's spouse to provide information about the spouse's current or past health status as part of a voluntary wellness program.</a:t>
            </a:r>
          </a:p>
        </p:txBody>
      </p:sp>
      <p:pic>
        <p:nvPicPr>
          <p:cNvPr id="4" name="Picture 6" descr="C:\Users\rriley\AppData\Local\Microsoft\Windows\Temporary Internet Files\Content.IE5\15BAQ004\Cromossom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82" y="290631"/>
            <a:ext cx="1517235" cy="118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173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Purpose Of The Rule</a:t>
            </a:r>
          </a:p>
        </p:txBody>
      </p:sp>
      <p:sp>
        <p:nvSpPr>
          <p:cNvPr id="3" name="Content Placeholder 2"/>
          <p:cNvSpPr>
            <a:spLocks noGrp="1"/>
          </p:cNvSpPr>
          <p:nvPr>
            <p:ph idx="1"/>
          </p:nvPr>
        </p:nvSpPr>
        <p:spPr>
          <a:xfrm>
            <a:off x="239150" y="1654153"/>
            <a:ext cx="7264725" cy="3880773"/>
          </a:xfrm>
        </p:spPr>
        <p:txBody>
          <a:bodyPr>
            <a:normAutofit/>
          </a:bodyPr>
          <a:lstStyle/>
          <a:p>
            <a:pPr algn="just"/>
            <a:r>
              <a:rPr lang="en-US" sz="2000" dirty="0">
                <a:latin typeface="Arial"/>
                <a:cs typeface="Arial"/>
              </a:rPr>
              <a:t>The final rule clarifies that an employer may offer a limited incentive (in the form of a reward or penalty) to an employee whose spouse receives health or genetic services offered by the employee -- including as part of a wellness program -- and provides information about his or her current or past health status. </a:t>
            </a:r>
          </a:p>
          <a:p>
            <a:pPr marL="0" indent="0" algn="just">
              <a:buNone/>
            </a:pPr>
            <a:endParaRPr lang="en-US" sz="1000" dirty="0">
              <a:latin typeface="Arial"/>
              <a:cs typeface="Arial"/>
            </a:endParaRPr>
          </a:p>
          <a:p>
            <a:pPr algn="just"/>
            <a:r>
              <a:rPr lang="en-US" sz="2000" dirty="0">
                <a:latin typeface="Arial"/>
                <a:cs typeface="Arial"/>
              </a:rPr>
              <a:t>This kind of information usually is provided as part of a HRA, which may include a questionnaire or medical examination, such as a blood pressure test or blood test to detect high cholesterol or high glucose levels.</a:t>
            </a:r>
          </a:p>
        </p:txBody>
      </p:sp>
      <p:pic>
        <p:nvPicPr>
          <p:cNvPr id="9219" name="Picture 3" descr="C:\Users\rriley\AppData\Local\Microsoft\Windows\Temporary Internet Files\Content.IE5\Y0J7C8R1\Stethoscope-Laptop-300x19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649" y="245136"/>
            <a:ext cx="1770290" cy="1174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7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riley\AppData\Local\Microsoft\Windows\Temporary Internet Files\Content.IE5\15BAQ004\GovernmentRegulationsMonst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477" y="1198930"/>
            <a:ext cx="4473526" cy="4157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923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1975"/>
            <a:ext cx="6347713" cy="1320800"/>
          </a:xfrm>
        </p:spPr>
        <p:txBody>
          <a:bodyPr/>
          <a:lstStyle/>
          <a:p>
            <a:r>
              <a:rPr lang="en-US" dirty="0">
                <a:latin typeface="Arial"/>
                <a:cs typeface="Arial"/>
              </a:rPr>
              <a:t>Reasonably Designed Program</a:t>
            </a:r>
          </a:p>
        </p:txBody>
      </p:sp>
      <p:pic>
        <p:nvPicPr>
          <p:cNvPr id="10242" name="Picture 2" descr="C:\Users\rriley\AppData\Local\Microsoft\Windows\Temporary Internet Files\Content.IE5\15BAQ004\wellnes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687" y="1711606"/>
            <a:ext cx="4136570" cy="442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78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Arial"/>
                <a:cs typeface="Arial"/>
              </a:rPr>
              <a:t>Wellness Programs &amp; Group Health Plans</a:t>
            </a:r>
          </a:p>
        </p:txBody>
      </p:sp>
      <p:sp>
        <p:nvSpPr>
          <p:cNvPr id="3" name="Content Placeholder 2"/>
          <p:cNvSpPr>
            <a:spLocks noGrp="1"/>
          </p:cNvSpPr>
          <p:nvPr>
            <p:ph idx="1"/>
          </p:nvPr>
        </p:nvSpPr>
        <p:spPr>
          <a:xfrm>
            <a:off x="457200" y="1987142"/>
            <a:ext cx="7251895" cy="4525963"/>
          </a:xfrm>
        </p:spPr>
        <p:txBody>
          <a:bodyPr>
            <a:normAutofit/>
          </a:bodyPr>
          <a:lstStyle/>
          <a:p>
            <a:pPr algn="just"/>
            <a:r>
              <a:rPr lang="en-US" sz="2400" dirty="0">
                <a:latin typeface="Arial"/>
                <a:cs typeface="Arial"/>
              </a:rPr>
              <a:t>The final rule applies to all wellness programs, regardless of whether the wellness program is offered through a group health plan. Even if an employer offers no group health plan at all, it may still offer limited inducements for an employee's spouse to participate in wellness programs that ask for current or past health information.</a:t>
            </a:r>
          </a:p>
        </p:txBody>
      </p:sp>
    </p:spTree>
    <p:extLst>
      <p:ext uri="{BB962C8B-B14F-4D97-AF65-F5344CB8AC3E}">
        <p14:creationId xmlns:p14="http://schemas.microsoft.com/office/powerpoint/2010/main" val="3674184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Additional Updates</a:t>
            </a:r>
          </a:p>
        </p:txBody>
      </p:sp>
      <p:sp>
        <p:nvSpPr>
          <p:cNvPr id="3" name="Content Placeholder 2"/>
          <p:cNvSpPr>
            <a:spLocks noGrp="1"/>
          </p:cNvSpPr>
          <p:nvPr>
            <p:ph idx="1"/>
          </p:nvPr>
        </p:nvSpPr>
        <p:spPr>
          <a:xfrm>
            <a:off x="239151" y="1400934"/>
            <a:ext cx="7469944" cy="3880773"/>
          </a:xfrm>
        </p:spPr>
        <p:txBody>
          <a:bodyPr>
            <a:noAutofit/>
          </a:bodyPr>
          <a:lstStyle/>
          <a:p>
            <a:pPr algn="just"/>
            <a:r>
              <a:rPr lang="en-US" dirty="0">
                <a:latin typeface="Arial"/>
                <a:cs typeface="Arial"/>
              </a:rPr>
              <a:t>The final rule includes a new paragraph that prohibits employers from denying access to health insurance or any package of benefits to, or retaliating against, any employee whose spouse refuses to provide information about his or her current or past health status to an employer wellness program.</a:t>
            </a:r>
          </a:p>
          <a:p>
            <a:pPr marL="0" indent="0" algn="just">
              <a:buNone/>
            </a:pPr>
            <a:endParaRPr lang="en-US" dirty="0">
              <a:latin typeface="Arial"/>
              <a:cs typeface="Arial"/>
            </a:endParaRPr>
          </a:p>
          <a:p>
            <a:pPr algn="just"/>
            <a:r>
              <a:rPr lang="en-US" dirty="0">
                <a:latin typeface="Arial"/>
                <a:cs typeface="Arial"/>
              </a:rPr>
              <a:t>As with the proposed rule, the final rule also makes clear that an employer is permitted to request information about the current or past health status of an employee's spouse who is completing a HRA on a voluntary basis, as long as the employer follows GINA rules about requesting genetic information when offering health or genetic services. These rules include requirements that the spouse provide prior, knowing, written, and voluntary authorization for the employer to collect genetic information, just as the employee must do, and that inducements in exchange for this information are limited.</a:t>
            </a:r>
          </a:p>
        </p:txBody>
      </p:sp>
    </p:spTree>
    <p:extLst>
      <p:ext uri="{BB962C8B-B14F-4D97-AF65-F5344CB8AC3E}">
        <p14:creationId xmlns:p14="http://schemas.microsoft.com/office/powerpoint/2010/main" val="3307673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Effective Date</a:t>
            </a:r>
          </a:p>
        </p:txBody>
      </p:sp>
      <p:sp>
        <p:nvSpPr>
          <p:cNvPr id="3" name="Content Placeholder 2"/>
          <p:cNvSpPr>
            <a:spLocks noGrp="1"/>
          </p:cNvSpPr>
          <p:nvPr>
            <p:ph idx="1"/>
          </p:nvPr>
        </p:nvSpPr>
        <p:spPr/>
        <p:txBody>
          <a:bodyPr>
            <a:normAutofit/>
          </a:bodyPr>
          <a:lstStyle/>
          <a:p>
            <a:pPr algn="just"/>
            <a:r>
              <a:rPr lang="en-US" sz="2400" dirty="0">
                <a:latin typeface="Arial"/>
                <a:cs typeface="Arial"/>
              </a:rPr>
              <a:t>The provisions of the final rule related to wellness program inducements will apply only prospectively to employer-sponsored wellness programs as of the first day of the first plan year that begins on or after January 1, 2017, for the health plan used to determine the level of inducement permitted under this rule. </a:t>
            </a:r>
          </a:p>
        </p:txBody>
      </p:sp>
    </p:spTree>
    <p:extLst>
      <p:ext uri="{BB962C8B-B14F-4D97-AF65-F5344CB8AC3E}">
        <p14:creationId xmlns:p14="http://schemas.microsoft.com/office/powerpoint/2010/main" val="1297599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Wellness Programs &amp; ADA</a:t>
            </a:r>
          </a:p>
        </p:txBody>
      </p:sp>
      <p:sp>
        <p:nvSpPr>
          <p:cNvPr id="3" name="Content Placeholder 2"/>
          <p:cNvSpPr>
            <a:spLocks noGrp="1"/>
          </p:cNvSpPr>
          <p:nvPr>
            <p:ph idx="1"/>
          </p:nvPr>
        </p:nvSpPr>
        <p:spPr/>
        <p:txBody>
          <a:bodyPr/>
          <a:lstStyle/>
          <a:p>
            <a:pPr algn="just"/>
            <a:r>
              <a:rPr lang="en-US" sz="2000" dirty="0">
                <a:latin typeface="Arial"/>
                <a:cs typeface="Arial"/>
              </a:rPr>
              <a:t>On May 17, 2016, the U.S. Equal Employment Opportunity Commission (EEOC or the Commission) issued a final rule to amend regulations implementing Title I of the Americans with Disabilities Act (ADA) as they relate to employer wellness programs.</a:t>
            </a:r>
          </a:p>
          <a:p>
            <a:pPr algn="just"/>
            <a:endParaRPr lang="en-US" dirty="0"/>
          </a:p>
        </p:txBody>
      </p:sp>
      <p:pic>
        <p:nvPicPr>
          <p:cNvPr id="12290" name="Picture 2" descr="C:\Users\rriley\AppData\Local\Microsoft\Windows\Temporary Internet Files\Content.IE5\1SV2NU2V\140px-US-EEOC-Seal.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095" y="4801438"/>
            <a:ext cx="1559210" cy="155921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rriley\AppData\Local\Microsoft\Windows\Temporary Internet Files\Content.IE5\STJFBXA2\afatriangletransp3[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0589" y="4493748"/>
            <a:ext cx="190500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296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The Rule</a:t>
            </a:r>
          </a:p>
        </p:txBody>
      </p:sp>
      <p:sp>
        <p:nvSpPr>
          <p:cNvPr id="3" name="Content Placeholder 2"/>
          <p:cNvSpPr>
            <a:spLocks noGrp="1"/>
          </p:cNvSpPr>
          <p:nvPr>
            <p:ph idx="1"/>
          </p:nvPr>
        </p:nvSpPr>
        <p:spPr>
          <a:xfrm>
            <a:off x="337625" y="1386867"/>
            <a:ext cx="7371469" cy="5112407"/>
          </a:xfrm>
        </p:spPr>
        <p:txBody>
          <a:bodyPr>
            <a:noAutofit/>
          </a:bodyPr>
          <a:lstStyle/>
          <a:p>
            <a:pPr algn="just"/>
            <a:r>
              <a:rPr lang="en-US" sz="1800" dirty="0">
                <a:latin typeface="Arial"/>
                <a:cs typeface="Arial"/>
              </a:rPr>
              <a:t>Before this final rule was issued, EEOC's ADA regulations stated that employers may make inquiries and conduct medical examinations that are part of a voluntary health program but did not define the term "voluntary" or explain what constitutes a "health program." The regulations also did not say whether the ADA allows employers to offer incentives to encourage employees to participate in such programs. EEOC issued this rule to provide guidance on the extent to which employers may offer incentives to employees to participate in wellness programs that ask them to answer disability-related questions or undergo medical examinations. </a:t>
            </a:r>
          </a:p>
          <a:p>
            <a:pPr algn="just"/>
            <a:endParaRPr lang="en-US" sz="1000" dirty="0">
              <a:latin typeface="Arial"/>
              <a:cs typeface="Arial"/>
            </a:endParaRPr>
          </a:p>
          <a:p>
            <a:pPr algn="just"/>
            <a:r>
              <a:rPr lang="en-US" sz="1800" dirty="0">
                <a:latin typeface="Arial"/>
                <a:cs typeface="Arial"/>
              </a:rPr>
              <a:t>The rule also explains the differences between the ADA's requirements for voluntary health programs and other federal laws, such as the Health Insurance Portability and Accountability Act (HIPAA), as amended by the Patient Protection and Affordable Care Act (Affordable Care Act), which governs wellness programs that are part of a group health plan.</a:t>
            </a:r>
          </a:p>
        </p:txBody>
      </p:sp>
    </p:spTree>
    <p:extLst>
      <p:ext uri="{BB962C8B-B14F-4D97-AF65-F5344CB8AC3E}">
        <p14:creationId xmlns:p14="http://schemas.microsoft.com/office/powerpoint/2010/main" val="2210415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Relation To Wellness Programs</a:t>
            </a:r>
          </a:p>
        </p:txBody>
      </p:sp>
      <p:sp>
        <p:nvSpPr>
          <p:cNvPr id="3" name="Content Placeholder 2"/>
          <p:cNvSpPr>
            <a:spLocks noGrp="1"/>
          </p:cNvSpPr>
          <p:nvPr>
            <p:ph idx="1"/>
          </p:nvPr>
        </p:nvSpPr>
        <p:spPr/>
        <p:txBody>
          <a:bodyPr>
            <a:normAutofit fontScale="85000" lnSpcReduction="10000"/>
          </a:bodyPr>
          <a:lstStyle/>
          <a:p>
            <a:pPr algn="just"/>
            <a:r>
              <a:rPr lang="en-US" sz="2400" dirty="0">
                <a:latin typeface="Arial"/>
                <a:cs typeface="Arial"/>
              </a:rPr>
              <a:t>In issuing this final rule, EEOC sought to provide consistency with HIPAA and the Affordable Care Act rules on wellness program incentives, while also ensuring that incentives would not be so high as to become coercive and render participation in the program involuntary. </a:t>
            </a:r>
          </a:p>
          <a:p>
            <a:pPr algn="just"/>
            <a:endParaRPr lang="en-US" sz="1000" dirty="0">
              <a:latin typeface="Arial"/>
              <a:cs typeface="Arial"/>
            </a:endParaRPr>
          </a:p>
          <a:p>
            <a:pPr algn="just"/>
            <a:r>
              <a:rPr lang="en-US" sz="2400" dirty="0">
                <a:latin typeface="Arial"/>
                <a:cs typeface="Arial"/>
              </a:rPr>
              <a:t>The ADA also regulates certain aspects of wellness programs that HIPAA and the Affordable Care Act do not. Consequently, there are some differences between this rule and the wellness program rules under HIPAA and the Affordable Care Act.</a:t>
            </a:r>
          </a:p>
        </p:txBody>
      </p:sp>
      <p:pic>
        <p:nvPicPr>
          <p:cNvPr id="13314" name="Picture 2" descr="C:\Users\rriley\AppData\Local\Microsoft\Windows\Temporary Internet Files\Content.IE5\J8WAMNAN\hipaa-logo-300x14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858" y="394899"/>
            <a:ext cx="2726787" cy="1354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113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ADA Safe Harbor Provision</a:t>
            </a:r>
          </a:p>
        </p:txBody>
      </p:sp>
      <p:sp>
        <p:nvSpPr>
          <p:cNvPr id="3" name="Content Placeholder 2"/>
          <p:cNvSpPr>
            <a:spLocks noGrp="1"/>
          </p:cNvSpPr>
          <p:nvPr>
            <p:ph idx="1"/>
          </p:nvPr>
        </p:nvSpPr>
        <p:spPr>
          <a:xfrm>
            <a:off x="112542" y="1611950"/>
            <a:ext cx="7287064" cy="4957662"/>
          </a:xfrm>
        </p:spPr>
        <p:txBody>
          <a:bodyPr>
            <a:noAutofit/>
          </a:bodyPr>
          <a:lstStyle/>
          <a:p>
            <a:pPr algn="just"/>
            <a:r>
              <a:rPr lang="en-US" sz="1600" dirty="0">
                <a:latin typeface="Arial"/>
                <a:cs typeface="Arial"/>
              </a:rPr>
              <a:t>The ADA's safe harbor provision allows insurers and plan sponsors (including employers) to use information, including actuarial data, about risks posed by certain health conditions to make decisions about insurability and about the cost of insurance. </a:t>
            </a:r>
          </a:p>
          <a:p>
            <a:pPr algn="just"/>
            <a:endParaRPr lang="en-US" sz="1600" dirty="0">
              <a:latin typeface="Arial"/>
              <a:cs typeface="Arial"/>
            </a:endParaRPr>
          </a:p>
          <a:p>
            <a:pPr algn="just"/>
            <a:r>
              <a:rPr lang="en-US" sz="1600" dirty="0">
                <a:latin typeface="Arial"/>
                <a:cs typeface="Arial"/>
              </a:rPr>
              <a:t>Such practices have to be consistent with laws governing insurance and cannot be a subterfuge to evade compliance with the ADA. Without the safe harbor, these practices would violate the ADA by treating some individuals with disabilities less favorably than individuals without those disabilities. </a:t>
            </a:r>
          </a:p>
          <a:p>
            <a:pPr algn="just"/>
            <a:endParaRPr lang="en-US" sz="1600" dirty="0">
              <a:latin typeface="Arial"/>
              <a:cs typeface="Arial"/>
            </a:endParaRPr>
          </a:p>
          <a:p>
            <a:pPr algn="just"/>
            <a:r>
              <a:rPr lang="en-US" sz="1600" dirty="0">
                <a:latin typeface="Arial"/>
                <a:cs typeface="Arial"/>
              </a:rPr>
              <a:t>The safe harbor provision does not apply to employer wellness programs, since employers are not collecting or using information to determine whether employees with certain health conditions are insurable or to set insurance premiums. The final rule adds a new provision explicitly stating that the safe harbor provision does not apply to wellness programs even if they are part of an employer's health plan.</a:t>
            </a:r>
          </a:p>
        </p:txBody>
      </p:sp>
    </p:spTree>
    <p:extLst>
      <p:ext uri="{BB962C8B-B14F-4D97-AF65-F5344CB8AC3E}">
        <p14:creationId xmlns:p14="http://schemas.microsoft.com/office/powerpoint/2010/main" val="3498780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Voluntary Participation</a:t>
            </a:r>
          </a:p>
        </p:txBody>
      </p:sp>
      <p:sp>
        <p:nvSpPr>
          <p:cNvPr id="3" name="Content Placeholder 2"/>
          <p:cNvSpPr>
            <a:spLocks noGrp="1"/>
          </p:cNvSpPr>
          <p:nvPr>
            <p:ph idx="1"/>
          </p:nvPr>
        </p:nvSpPr>
        <p:spPr>
          <a:xfrm>
            <a:off x="168812" y="1344664"/>
            <a:ext cx="7582486" cy="5056136"/>
          </a:xfrm>
        </p:spPr>
        <p:txBody>
          <a:bodyPr>
            <a:noAutofit/>
          </a:bodyPr>
          <a:lstStyle/>
          <a:p>
            <a:pPr marL="0" indent="0" algn="just">
              <a:buNone/>
            </a:pPr>
            <a:r>
              <a:rPr lang="en-US" sz="1600" dirty="0">
                <a:latin typeface="Arial"/>
                <a:cs typeface="Arial"/>
              </a:rPr>
              <a:t>The final rule lists several requirements that must be met in order for an employee's participation in a wellness program that includes disability-related inquiries or medical examinations to be considered voluntary. Specifically, an employer:</a:t>
            </a:r>
          </a:p>
          <a:p>
            <a:pPr marL="0" indent="0" algn="just">
              <a:buNone/>
            </a:pPr>
            <a:endParaRPr lang="en-US" sz="1600" dirty="0">
              <a:latin typeface="Arial"/>
              <a:cs typeface="Arial"/>
            </a:endParaRPr>
          </a:p>
          <a:p>
            <a:pPr algn="just"/>
            <a:r>
              <a:rPr lang="en-US" sz="1600" dirty="0">
                <a:latin typeface="Arial"/>
                <a:cs typeface="Arial"/>
              </a:rPr>
              <a:t>may not require any employee to participate;</a:t>
            </a:r>
          </a:p>
          <a:p>
            <a:pPr algn="just"/>
            <a:r>
              <a:rPr lang="en-US" sz="1600" dirty="0">
                <a:latin typeface="Arial"/>
                <a:cs typeface="Arial"/>
              </a:rPr>
              <a:t>may not deny any employee who does not participate in a wellness program access to health coverage or prohibit any employee from choosing a particular plan; and</a:t>
            </a:r>
          </a:p>
          <a:p>
            <a:pPr algn="just"/>
            <a:r>
              <a:rPr lang="en-US" sz="1600" dirty="0">
                <a:latin typeface="Arial"/>
                <a:cs typeface="Arial"/>
              </a:rPr>
              <a:t>may not take any other adverse action or retaliate against, interfere with, coerce, intimidate, or threaten any employee who chooses not to participate in a wellness program or fails to achieve certain health outcomes.</a:t>
            </a:r>
          </a:p>
          <a:p>
            <a:pPr algn="just"/>
            <a:endParaRPr lang="en-US" sz="1600" dirty="0">
              <a:latin typeface="Arial"/>
              <a:cs typeface="Arial"/>
            </a:endParaRPr>
          </a:p>
          <a:p>
            <a:pPr marL="0" indent="0" algn="just">
              <a:buNone/>
            </a:pPr>
            <a:r>
              <a:rPr lang="en-US" sz="1600" dirty="0">
                <a:latin typeface="Arial"/>
                <a:cs typeface="Arial"/>
              </a:rPr>
              <a:t>Additionally, in order to ensure that an employee's participation is voluntary, an employer must provide a notice that clearly explains what medical information will be obtained, how it will be used, who will receive it, and the restrictions on disclosure.</a:t>
            </a:r>
          </a:p>
        </p:txBody>
      </p:sp>
    </p:spTree>
    <p:extLst>
      <p:ext uri="{BB962C8B-B14F-4D97-AF65-F5344CB8AC3E}">
        <p14:creationId xmlns:p14="http://schemas.microsoft.com/office/powerpoint/2010/main" val="1848410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Incentive Limits</a:t>
            </a:r>
          </a:p>
        </p:txBody>
      </p:sp>
      <p:sp>
        <p:nvSpPr>
          <p:cNvPr id="3" name="Content Placeholder 2"/>
          <p:cNvSpPr>
            <a:spLocks noGrp="1"/>
          </p:cNvSpPr>
          <p:nvPr>
            <p:ph idx="1"/>
          </p:nvPr>
        </p:nvSpPr>
        <p:spPr>
          <a:xfrm>
            <a:off x="196948" y="1566231"/>
            <a:ext cx="7455877" cy="5126475"/>
          </a:xfrm>
        </p:spPr>
        <p:txBody>
          <a:bodyPr>
            <a:noAutofit/>
          </a:bodyPr>
          <a:lstStyle/>
          <a:p>
            <a:pPr algn="just"/>
            <a:r>
              <a:rPr lang="en-US" dirty="0">
                <a:latin typeface="Arial"/>
                <a:cs typeface="Arial"/>
              </a:rPr>
              <a:t>If a wellness program is open only to employees enrolled in a particular plan, then the maximum allowable incentive an employer can offer is </a:t>
            </a:r>
            <a:r>
              <a:rPr lang="en-US" b="1" dirty="0">
                <a:latin typeface="Arial"/>
                <a:cs typeface="Arial"/>
              </a:rPr>
              <a:t>30 percent of the total cost for self-only coverage</a:t>
            </a:r>
            <a:r>
              <a:rPr lang="en-US" dirty="0">
                <a:latin typeface="Arial"/>
                <a:cs typeface="Arial"/>
              </a:rPr>
              <a:t> of the plan in which the employee is enrolled.</a:t>
            </a:r>
          </a:p>
          <a:p>
            <a:pPr algn="just"/>
            <a:r>
              <a:rPr lang="en-US" dirty="0">
                <a:latin typeface="Arial"/>
                <a:cs typeface="Arial"/>
              </a:rPr>
              <a:t>When an employer offers more than one group health plan but participation in a wellness program is open to all employees regardless of whether they are enrolled in a plan, the employer may offer a maximum incentive of </a:t>
            </a:r>
            <a:r>
              <a:rPr lang="en-US" b="1" dirty="0">
                <a:latin typeface="Arial"/>
                <a:cs typeface="Arial"/>
              </a:rPr>
              <a:t>30 percent of the lowest cost major medical self-only</a:t>
            </a:r>
            <a:r>
              <a:rPr lang="en-US" dirty="0">
                <a:latin typeface="Arial"/>
                <a:cs typeface="Arial"/>
              </a:rPr>
              <a:t> plan it offers.</a:t>
            </a:r>
          </a:p>
          <a:p>
            <a:pPr algn="just"/>
            <a:r>
              <a:rPr lang="en-US" dirty="0">
                <a:latin typeface="Arial"/>
                <a:cs typeface="Arial"/>
              </a:rPr>
              <a:t>If an employer does not offer health insurance but wants to offer an incentive for employees to complete a HRA or to have annual tests that check their glucose and cholesterol levels, the employer could offer an incentive up to </a:t>
            </a:r>
            <a:r>
              <a:rPr lang="en-US" b="1" dirty="0">
                <a:latin typeface="Arial"/>
                <a:cs typeface="Arial"/>
              </a:rPr>
              <a:t>30 percent of the cost that a 40-year-old non-smoker would pay for self-only coverage under the second lowest cost Silver Plan</a:t>
            </a:r>
            <a:r>
              <a:rPr lang="en-US" dirty="0">
                <a:latin typeface="Arial"/>
                <a:cs typeface="Arial"/>
              </a:rPr>
              <a:t> on the state or federal health care Exchange in the location that the employer identifies as its principal place of business.</a:t>
            </a:r>
          </a:p>
        </p:txBody>
      </p:sp>
      <p:pic>
        <p:nvPicPr>
          <p:cNvPr id="14338" name="Picture 2" descr="C:\Users\rriley\AppData\Local\Microsoft\Windows\Temporary Internet Files\Content.IE5\J8WAMNAN\dangle-carrot-on-a-stic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799" y="141263"/>
            <a:ext cx="1388599" cy="138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946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175846"/>
            <a:ext cx="5826719" cy="4571999"/>
          </a:xfrm>
        </p:spPr>
        <p:txBody>
          <a:bodyPr/>
          <a:lstStyle/>
          <a:p>
            <a:pPr algn="l"/>
            <a:r>
              <a:rPr lang="en-US" dirty="0"/>
              <a:t/>
            </a:r>
            <a:br>
              <a:rPr lang="en-US" dirty="0"/>
            </a:br>
            <a:r>
              <a:rPr lang="en-US" dirty="0"/>
              <a:t/>
            </a:r>
            <a:br>
              <a:rPr lang="en-US" dirty="0"/>
            </a:br>
            <a:r>
              <a:rPr lang="en-US" dirty="0"/>
              <a:t>ADAAA</a:t>
            </a:r>
            <a:br>
              <a:rPr lang="en-US" dirty="0"/>
            </a:br>
            <a:r>
              <a:rPr lang="en-US" dirty="0"/>
              <a:t>EEOC</a:t>
            </a:r>
            <a:br>
              <a:rPr lang="en-US" dirty="0"/>
            </a:br>
            <a:r>
              <a:rPr lang="en-US" dirty="0"/>
              <a:t>ACA Updates</a:t>
            </a:r>
            <a:br>
              <a:rPr lang="en-US" dirty="0"/>
            </a:br>
            <a:endParaRPr lang="en-US" dirty="0"/>
          </a:p>
        </p:txBody>
      </p:sp>
      <p:pic>
        <p:nvPicPr>
          <p:cNvPr id="1026" name="Picture 2" descr="C:\Users\rriley\AppData\Local\Microsoft\Windows\Temporary Internet Files\Content.IE5\Y0J7C8R1\con_clipar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9985" y="4250149"/>
            <a:ext cx="1987329" cy="22019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riley\AppData\Local\Microsoft\Windows\Temporary Internet Files\Content.IE5\J8WAMNAN\Government[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7" y="4411364"/>
            <a:ext cx="2099970" cy="187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552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Smoking Cessation</a:t>
            </a:r>
          </a:p>
        </p:txBody>
      </p:sp>
      <p:sp>
        <p:nvSpPr>
          <p:cNvPr id="3" name="Content Placeholder 2"/>
          <p:cNvSpPr>
            <a:spLocks noGrp="1"/>
          </p:cNvSpPr>
          <p:nvPr>
            <p:ph idx="1"/>
          </p:nvPr>
        </p:nvSpPr>
        <p:spPr>
          <a:xfrm>
            <a:off x="253218" y="1844560"/>
            <a:ext cx="7343336" cy="4296480"/>
          </a:xfrm>
        </p:spPr>
        <p:txBody>
          <a:bodyPr>
            <a:noAutofit/>
          </a:bodyPr>
          <a:lstStyle/>
          <a:p>
            <a:pPr algn="just"/>
            <a:r>
              <a:rPr lang="en-US" dirty="0">
                <a:latin typeface="Arial"/>
                <a:cs typeface="Arial"/>
              </a:rPr>
              <a:t>The final rule makes a distinction between smoking cessation programs that require employees to be tested for nicotine use and programs that merely ask employees if they smoke. A wellness program that merely asks employees whether or not they use tobacco (or whether they ceased using tobacco by the end of the program) is not a wellness program that asks disability-related questions. Therefore, the rule's 30 percent incentive limit does not apply and, an employer can offer an incentive up to 50 percent of the cost of self-only coverage, consistent with HIPAA, as amended by the Affordable Care Act. </a:t>
            </a:r>
          </a:p>
          <a:p>
            <a:pPr algn="just"/>
            <a:endParaRPr lang="en-US" dirty="0">
              <a:latin typeface="Arial"/>
              <a:cs typeface="Arial"/>
            </a:endParaRPr>
          </a:p>
          <a:p>
            <a:pPr algn="just"/>
            <a:r>
              <a:rPr lang="en-US" dirty="0">
                <a:latin typeface="Arial"/>
                <a:cs typeface="Arial"/>
              </a:rPr>
              <a:t>However, where an employer requires any biometric screening or other medical procedure that tests for the presence of nicotine or tobacco, the rule's 30 percent incentive limit applies.</a:t>
            </a:r>
          </a:p>
        </p:txBody>
      </p:sp>
      <p:pic>
        <p:nvPicPr>
          <p:cNvPr id="15362" name="Picture 2" descr="C:\Users\rriley\AppData\Local\Microsoft\Windows\Temporary Internet Files\Content.IE5\J8WAMNAN\StopSmokin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758" y="376167"/>
            <a:ext cx="2140796" cy="1217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439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Confidentiality</a:t>
            </a:r>
          </a:p>
        </p:txBody>
      </p:sp>
      <p:sp>
        <p:nvSpPr>
          <p:cNvPr id="3" name="Content Placeholder 2"/>
          <p:cNvSpPr>
            <a:spLocks noGrp="1"/>
          </p:cNvSpPr>
          <p:nvPr>
            <p:ph idx="1"/>
          </p:nvPr>
        </p:nvSpPr>
        <p:spPr>
          <a:xfrm>
            <a:off x="323556" y="1691119"/>
            <a:ext cx="7272998" cy="4718511"/>
          </a:xfrm>
        </p:spPr>
        <p:txBody>
          <a:bodyPr>
            <a:noAutofit/>
          </a:bodyPr>
          <a:lstStyle/>
          <a:p>
            <a:pPr marL="0" indent="0">
              <a:buNone/>
            </a:pPr>
            <a:r>
              <a:rPr lang="en-US" dirty="0">
                <a:latin typeface="Arial"/>
                <a:cs typeface="Arial"/>
              </a:rPr>
              <a:t>The final rule does not change language concerning confidentiality (including any exceptions to confidentiality) that was already part of EEOC's existing ADA regulations, with two new requirements. </a:t>
            </a:r>
          </a:p>
          <a:p>
            <a:pPr marL="0" indent="0">
              <a:buNone/>
            </a:pPr>
            <a:endParaRPr lang="en-US" dirty="0">
              <a:latin typeface="Arial"/>
              <a:cs typeface="Arial"/>
            </a:endParaRPr>
          </a:p>
          <a:p>
            <a:r>
              <a:rPr lang="en-US" dirty="0">
                <a:latin typeface="Arial"/>
                <a:cs typeface="Arial"/>
              </a:rPr>
              <a:t>First, a covered entity only may receive information collected by a wellness program in aggregate form that does not disclose, and is not reasonably likely to disclose, the identity of specific individuals except as is necessary to administer a health plan. </a:t>
            </a:r>
          </a:p>
          <a:p>
            <a:endParaRPr lang="en-US" dirty="0">
              <a:latin typeface="Arial"/>
              <a:cs typeface="Arial"/>
            </a:endParaRPr>
          </a:p>
          <a:p>
            <a:r>
              <a:rPr lang="en-US" dirty="0">
                <a:latin typeface="Arial"/>
                <a:cs typeface="Arial"/>
              </a:rPr>
              <a:t>Second, an employer may not require an employee to agree to the sale, exchange, sharing, transfer, or other disclosure of medical information, or to waive confidentiality protections under the ADA as a condition for participating in a wellness program or receiving an incentive for participating, except to the extent permitted by the ADA to carry out specific activities related to the wellness program.</a:t>
            </a:r>
          </a:p>
        </p:txBody>
      </p:sp>
      <p:pic>
        <p:nvPicPr>
          <p:cNvPr id="16386" name="Picture 2" descr="C:\Users\rriley\AppData\Local\Microsoft\Windows\Temporary Internet Files\Content.IE5\Y0J7C8R1\사용자_지정_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926" y="108951"/>
            <a:ext cx="2482434" cy="155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752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Questions</a:t>
            </a:r>
          </a:p>
        </p:txBody>
      </p:sp>
      <p:pic>
        <p:nvPicPr>
          <p:cNvPr id="4098" name="Picture 2" descr="C:\Users\rriley\AppData\Local\Microsoft\Windows\Temporary Internet Files\Content.IE5\Y0J7C8R1\ques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016" y="1600200"/>
            <a:ext cx="431596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29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ADA AA Title 1</a:t>
            </a:r>
          </a:p>
        </p:txBody>
      </p:sp>
      <p:sp>
        <p:nvSpPr>
          <p:cNvPr id="4" name="Rectangle 3"/>
          <p:cNvSpPr>
            <a:spLocks noGrp="1" noChangeArrowheads="1"/>
          </p:cNvSpPr>
          <p:nvPr>
            <p:ph idx="1"/>
          </p:nvPr>
        </p:nvSpPr>
        <p:spPr>
          <a:xfrm>
            <a:off x="609599" y="1471273"/>
            <a:ext cx="6347714" cy="3880773"/>
          </a:xfrm>
          <a:noFill/>
        </p:spPr>
        <p:txBody>
          <a:bodyPr/>
          <a:lstStyle/>
          <a:p>
            <a:pPr eaLnBrk="1" hangingPunct="1"/>
            <a:r>
              <a:rPr lang="en-US" sz="2800" dirty="0">
                <a:latin typeface="Arial"/>
                <a:cs typeface="Arial"/>
              </a:rPr>
              <a:t>Prohibits discrimination in employment against a </a:t>
            </a:r>
            <a:r>
              <a:rPr lang="ja-JP" altLang="en-US" sz="2800" dirty="0">
                <a:latin typeface="Arial"/>
                <a:cs typeface="Arial"/>
              </a:rPr>
              <a:t>“</a:t>
            </a:r>
            <a:r>
              <a:rPr lang="en-US" sz="2800" dirty="0">
                <a:latin typeface="Arial"/>
                <a:cs typeface="Arial"/>
              </a:rPr>
              <a:t>qualified individual with a disability</a:t>
            </a:r>
            <a:r>
              <a:rPr lang="ja-JP" altLang="en-US" sz="2800" dirty="0">
                <a:latin typeface="Arial"/>
                <a:cs typeface="Arial"/>
              </a:rPr>
              <a:t>”</a:t>
            </a:r>
            <a:endParaRPr lang="en-US" altLang="ja-JP" sz="2800" dirty="0">
              <a:latin typeface="Arial"/>
              <a:cs typeface="Arial"/>
            </a:endParaRPr>
          </a:p>
          <a:p>
            <a:pPr marL="0" indent="0" eaLnBrk="1" hangingPunct="1">
              <a:buNone/>
            </a:pPr>
            <a:endParaRPr lang="en-US" sz="1800" dirty="0">
              <a:latin typeface="Arial"/>
              <a:cs typeface="Arial"/>
            </a:endParaRPr>
          </a:p>
          <a:p>
            <a:pPr eaLnBrk="1" hangingPunct="1"/>
            <a:r>
              <a:rPr lang="en-US" sz="2800" dirty="0">
                <a:latin typeface="Arial"/>
                <a:cs typeface="Arial"/>
              </a:rPr>
              <a:t>Applies to private employers with 15+ employees (FT or PT), as well as all state and local government employers</a:t>
            </a:r>
          </a:p>
          <a:p>
            <a:pPr lvl="1" eaLnBrk="1" hangingPunct="1"/>
            <a:endParaRPr lang="en-US" sz="3200" b="1" dirty="0">
              <a:latin typeface="Arial Narrow" charset="0"/>
            </a:endParaRPr>
          </a:p>
        </p:txBody>
      </p:sp>
    </p:spTree>
    <p:extLst>
      <p:ext uri="{BB962C8B-B14F-4D97-AF65-F5344CB8AC3E}">
        <p14:creationId xmlns:p14="http://schemas.microsoft.com/office/powerpoint/2010/main" val="70572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eaLnBrk="1" hangingPunct="1"/>
            <a:r>
              <a:rPr lang="en-US" dirty="0">
                <a:latin typeface="Arial" charset="0"/>
              </a:rPr>
              <a:t>Who Is an </a:t>
            </a:r>
            <a:r>
              <a:rPr lang="ja-JP" altLang="en-US" dirty="0">
                <a:latin typeface="Arial" charset="0"/>
              </a:rPr>
              <a:t>“</a:t>
            </a:r>
            <a:r>
              <a:rPr lang="en-US" dirty="0">
                <a:latin typeface="Arial" charset="0"/>
              </a:rPr>
              <a:t>Individual With a Disability</a:t>
            </a:r>
            <a:r>
              <a:rPr lang="ja-JP" altLang="en-US" dirty="0">
                <a:latin typeface="Arial" charset="0"/>
              </a:rPr>
              <a:t>”</a:t>
            </a:r>
            <a:r>
              <a:rPr lang="en-US" dirty="0">
                <a:latin typeface="Arial" charset="0"/>
              </a:rPr>
              <a:t>?</a:t>
            </a:r>
          </a:p>
        </p:txBody>
      </p:sp>
      <p:sp>
        <p:nvSpPr>
          <p:cNvPr id="5" name="Rectangle 3"/>
          <p:cNvSpPr>
            <a:spLocks noGrp="1" noChangeArrowheads="1"/>
          </p:cNvSpPr>
          <p:nvPr>
            <p:ph idx="1"/>
          </p:nvPr>
        </p:nvSpPr>
        <p:spPr/>
        <p:txBody>
          <a:bodyPr>
            <a:normAutofit/>
          </a:bodyPr>
          <a:lstStyle/>
          <a:p>
            <a:pPr eaLnBrk="1" hangingPunct="1"/>
            <a:r>
              <a:rPr lang="en-US" sz="2800" dirty="0">
                <a:latin typeface="Arial"/>
                <a:cs typeface="Arial"/>
              </a:rPr>
              <a:t>An individual who:</a:t>
            </a:r>
          </a:p>
          <a:p>
            <a:pPr lvl="1" algn="just" eaLnBrk="1" hangingPunct="1"/>
            <a:r>
              <a:rPr lang="en-US" sz="1800" dirty="0">
                <a:latin typeface="Arial"/>
                <a:cs typeface="Arial"/>
              </a:rPr>
              <a:t>Has a physical or mental impairment that substantially limits one or more major</a:t>
            </a:r>
            <a:r>
              <a:rPr lang="en-US" sz="1800" u="sng" dirty="0">
                <a:latin typeface="Arial"/>
                <a:cs typeface="Arial"/>
              </a:rPr>
              <a:t> </a:t>
            </a:r>
            <a:r>
              <a:rPr lang="en-US" sz="1800" dirty="0">
                <a:latin typeface="Arial"/>
                <a:cs typeface="Arial"/>
              </a:rPr>
              <a:t>life activities of such individual</a:t>
            </a:r>
          </a:p>
          <a:p>
            <a:pPr lvl="1" algn="just" eaLnBrk="1" hangingPunct="1"/>
            <a:r>
              <a:rPr lang="en-US" sz="1800" dirty="0">
                <a:latin typeface="Arial"/>
                <a:cs typeface="Arial"/>
              </a:rPr>
              <a:t>Has a record of such an impairment</a:t>
            </a:r>
          </a:p>
          <a:p>
            <a:pPr lvl="1" algn="just" eaLnBrk="1" hangingPunct="1"/>
            <a:r>
              <a:rPr lang="en-US" sz="1800" dirty="0">
                <a:latin typeface="Arial"/>
                <a:cs typeface="Arial"/>
              </a:rPr>
              <a:t>Is regarded as having such impairment</a:t>
            </a:r>
          </a:p>
        </p:txBody>
      </p:sp>
    </p:spTree>
    <p:extLst>
      <p:ext uri="{BB962C8B-B14F-4D97-AF65-F5344CB8AC3E}">
        <p14:creationId xmlns:p14="http://schemas.microsoft.com/office/powerpoint/2010/main" val="2036704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eaLnBrk="1" hangingPunct="1"/>
            <a:r>
              <a:rPr lang="en-US" dirty="0">
                <a:latin typeface="Arial" charset="0"/>
              </a:rPr>
              <a:t>Who Is a </a:t>
            </a:r>
            <a:r>
              <a:rPr lang="ja-JP" altLang="en-US" dirty="0">
                <a:latin typeface="Arial" charset="0"/>
              </a:rPr>
              <a:t>“</a:t>
            </a:r>
            <a:r>
              <a:rPr lang="en-US" dirty="0">
                <a:latin typeface="Arial" charset="0"/>
              </a:rPr>
              <a:t>Qualified Individual </a:t>
            </a:r>
            <a:br>
              <a:rPr lang="en-US" dirty="0">
                <a:latin typeface="Arial" charset="0"/>
              </a:rPr>
            </a:br>
            <a:r>
              <a:rPr lang="en-US" dirty="0">
                <a:latin typeface="Arial" charset="0"/>
              </a:rPr>
              <a:t>With a Disability</a:t>
            </a:r>
            <a:r>
              <a:rPr lang="ja-JP" altLang="en-US" dirty="0">
                <a:latin typeface="Arial" charset="0"/>
              </a:rPr>
              <a:t>”</a:t>
            </a:r>
            <a:r>
              <a:rPr lang="en-US" dirty="0">
                <a:latin typeface="Arial" charset="0"/>
              </a:rPr>
              <a:t>?</a:t>
            </a:r>
          </a:p>
        </p:txBody>
      </p:sp>
      <p:sp>
        <p:nvSpPr>
          <p:cNvPr id="5" name="Rectangle 3"/>
          <p:cNvSpPr>
            <a:spLocks noGrp="1" noChangeArrowheads="1"/>
          </p:cNvSpPr>
          <p:nvPr>
            <p:ph idx="1"/>
          </p:nvPr>
        </p:nvSpPr>
        <p:spPr>
          <a:xfrm>
            <a:off x="457200" y="2070236"/>
            <a:ext cx="8229600" cy="4525963"/>
          </a:xfrm>
        </p:spPr>
        <p:txBody>
          <a:bodyPr/>
          <a:lstStyle/>
          <a:p>
            <a:pPr eaLnBrk="1" hangingPunct="1"/>
            <a:r>
              <a:rPr lang="en-US" dirty="0">
                <a:latin typeface="Arial"/>
                <a:cs typeface="Arial"/>
              </a:rPr>
              <a:t>An individual with a disability who:</a:t>
            </a:r>
          </a:p>
          <a:p>
            <a:pPr lvl="1" eaLnBrk="1" hangingPunct="1"/>
            <a:r>
              <a:rPr lang="en-US" sz="3200" dirty="0">
                <a:latin typeface="Arial"/>
                <a:cs typeface="Arial"/>
              </a:rPr>
              <a:t>Is qualified for a job</a:t>
            </a:r>
          </a:p>
          <a:p>
            <a:pPr lvl="1" eaLnBrk="1" hangingPunct="1"/>
            <a:r>
              <a:rPr lang="en-US" sz="3200" dirty="0">
                <a:latin typeface="Arial"/>
                <a:cs typeface="Arial"/>
              </a:rPr>
              <a:t>With or without reasonable accommodation</a:t>
            </a:r>
          </a:p>
          <a:p>
            <a:pPr lvl="1" eaLnBrk="1" hangingPunct="1"/>
            <a:r>
              <a:rPr lang="en-US" sz="3200" dirty="0">
                <a:latin typeface="Arial"/>
                <a:cs typeface="Arial"/>
              </a:rPr>
              <a:t>Can perform the essential functions of the job</a:t>
            </a:r>
          </a:p>
        </p:txBody>
      </p:sp>
    </p:spTree>
    <p:extLst>
      <p:ext uri="{BB962C8B-B14F-4D97-AF65-F5344CB8AC3E}">
        <p14:creationId xmlns:p14="http://schemas.microsoft.com/office/powerpoint/2010/main" val="148856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ADAAA Timeline</a:t>
            </a:r>
            <a:endParaRPr lang="en-US" dirty="0"/>
          </a:p>
        </p:txBody>
      </p:sp>
      <p:sp>
        <p:nvSpPr>
          <p:cNvPr id="4" name="Rectangle 3"/>
          <p:cNvSpPr>
            <a:spLocks noGrp="1" noChangeArrowheads="1"/>
          </p:cNvSpPr>
          <p:nvPr>
            <p:ph idx="1"/>
          </p:nvPr>
        </p:nvSpPr>
        <p:spPr>
          <a:xfrm>
            <a:off x="609598" y="1654153"/>
            <a:ext cx="6347714" cy="3880773"/>
          </a:xfrm>
        </p:spPr>
        <p:txBody>
          <a:bodyPr>
            <a:normAutofit fontScale="85000" lnSpcReduction="20000"/>
          </a:bodyPr>
          <a:lstStyle/>
          <a:p>
            <a:pPr eaLnBrk="1" hangingPunct="1"/>
            <a:r>
              <a:rPr lang="en-US" sz="2800" dirty="0">
                <a:latin typeface="Arial"/>
                <a:cs typeface="Arial"/>
              </a:rPr>
              <a:t>ADAAA</a:t>
            </a:r>
          </a:p>
          <a:p>
            <a:pPr lvl="1" eaLnBrk="1" hangingPunct="1"/>
            <a:r>
              <a:rPr lang="en-US" sz="2400" dirty="0">
                <a:latin typeface="Arial"/>
                <a:cs typeface="Arial"/>
              </a:rPr>
              <a:t>Signed into law Sept. 25, 2008</a:t>
            </a:r>
          </a:p>
          <a:p>
            <a:pPr lvl="1" eaLnBrk="1" hangingPunct="1"/>
            <a:r>
              <a:rPr lang="en-US" sz="2400" dirty="0">
                <a:latin typeface="Arial"/>
                <a:cs typeface="Arial"/>
              </a:rPr>
              <a:t>Went into effect Jan. 1, 2009</a:t>
            </a:r>
          </a:p>
          <a:p>
            <a:pPr lvl="1" eaLnBrk="1" hangingPunct="1"/>
            <a:r>
              <a:rPr lang="en-US" sz="2400" dirty="0">
                <a:latin typeface="Arial"/>
                <a:cs typeface="Arial"/>
              </a:rPr>
              <a:t>Expands several important definitions</a:t>
            </a:r>
          </a:p>
          <a:p>
            <a:pPr eaLnBrk="1" hangingPunct="1"/>
            <a:r>
              <a:rPr lang="en-US" sz="2800" dirty="0">
                <a:latin typeface="Arial"/>
                <a:cs typeface="Arial"/>
              </a:rPr>
              <a:t>ADAAA Regulations</a:t>
            </a:r>
          </a:p>
          <a:p>
            <a:pPr lvl="1" eaLnBrk="1" hangingPunct="1"/>
            <a:r>
              <a:rPr lang="en-US" sz="2400" dirty="0">
                <a:latin typeface="Arial"/>
                <a:cs typeface="Arial"/>
              </a:rPr>
              <a:t>Final rules published Mar. 25, 2011</a:t>
            </a:r>
          </a:p>
          <a:p>
            <a:pPr lvl="2" eaLnBrk="1" hangingPunct="1"/>
            <a:r>
              <a:rPr lang="en-US" sz="2000" dirty="0">
                <a:latin typeface="Arial"/>
                <a:cs typeface="Arial"/>
              </a:rPr>
              <a:t>Following review of over 600 public comments on proposed regulations issued in Sept. 2009</a:t>
            </a:r>
          </a:p>
          <a:p>
            <a:pPr lvl="2" eaLnBrk="1" hangingPunct="1"/>
            <a:r>
              <a:rPr lang="en-US" sz="2000" dirty="0">
                <a:latin typeface="Arial"/>
                <a:cs typeface="Arial"/>
              </a:rPr>
              <a:t>Accompanied by appendix with interpretive guidance as well as Fact Sheet and Q&amp;A</a:t>
            </a:r>
          </a:p>
          <a:p>
            <a:pPr lvl="1" eaLnBrk="1" hangingPunct="1"/>
            <a:r>
              <a:rPr lang="en-US" sz="2400" dirty="0">
                <a:latin typeface="Arial"/>
                <a:cs typeface="Arial"/>
              </a:rPr>
              <a:t>Went into effect May 24, 2011</a:t>
            </a:r>
          </a:p>
        </p:txBody>
      </p:sp>
      <p:pic>
        <p:nvPicPr>
          <p:cNvPr id="5122" name="Picture 2" descr="C:\Users\rriley\AppData\Local\Microsoft\Windows\Temporary Internet Files\Content.IE5\J8WAMNAN\education_clip_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346" y="598658"/>
            <a:ext cx="2057400" cy="195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890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eaLnBrk="1" hangingPunct="1"/>
            <a:r>
              <a:rPr lang="en-US" dirty="0">
                <a:latin typeface="Arial" charset="0"/>
              </a:rPr>
              <a:t>What Does the ADAAA Change?</a:t>
            </a:r>
          </a:p>
        </p:txBody>
      </p:sp>
      <p:sp>
        <p:nvSpPr>
          <p:cNvPr id="5" name="Rectangle 3"/>
          <p:cNvSpPr>
            <a:spLocks noGrp="1" noChangeArrowheads="1"/>
          </p:cNvSpPr>
          <p:nvPr>
            <p:ph idx="1"/>
          </p:nvPr>
        </p:nvSpPr>
        <p:spPr/>
        <p:txBody>
          <a:bodyPr>
            <a:normAutofit lnSpcReduction="10000"/>
          </a:bodyPr>
          <a:lstStyle/>
          <a:p>
            <a:pPr eaLnBrk="1" hangingPunct="1"/>
            <a:r>
              <a:rPr lang="en-US" sz="3200" dirty="0">
                <a:latin typeface="Arial"/>
                <a:cs typeface="Arial"/>
              </a:rPr>
              <a:t>Broad interpretation of </a:t>
            </a:r>
            <a:r>
              <a:rPr lang="ja-JP" altLang="en-US" sz="3200" dirty="0">
                <a:latin typeface="Arial"/>
                <a:cs typeface="Arial"/>
              </a:rPr>
              <a:t>“</a:t>
            </a:r>
            <a:r>
              <a:rPr lang="en-US" sz="3200" dirty="0">
                <a:latin typeface="Arial"/>
                <a:cs typeface="Arial"/>
              </a:rPr>
              <a:t>disability</a:t>
            </a:r>
            <a:r>
              <a:rPr lang="ja-JP" altLang="en-US" sz="3200" dirty="0">
                <a:latin typeface="Arial"/>
                <a:cs typeface="Arial"/>
              </a:rPr>
              <a:t>”</a:t>
            </a:r>
            <a:endParaRPr lang="en-US" sz="3200" dirty="0">
              <a:latin typeface="Arial"/>
              <a:cs typeface="Arial"/>
            </a:endParaRPr>
          </a:p>
          <a:p>
            <a:pPr eaLnBrk="1" hangingPunct="1"/>
            <a:r>
              <a:rPr lang="en-US" sz="3200" dirty="0">
                <a:latin typeface="Arial"/>
                <a:cs typeface="Arial"/>
              </a:rPr>
              <a:t>Expansive definition of </a:t>
            </a:r>
            <a:r>
              <a:rPr lang="ja-JP" altLang="en-US" sz="3200" dirty="0">
                <a:latin typeface="Arial"/>
                <a:cs typeface="Arial"/>
              </a:rPr>
              <a:t>“</a:t>
            </a:r>
            <a:r>
              <a:rPr lang="en-US" sz="3200" dirty="0">
                <a:latin typeface="Arial"/>
                <a:cs typeface="Arial"/>
              </a:rPr>
              <a:t>major life activity</a:t>
            </a:r>
            <a:r>
              <a:rPr lang="ja-JP" altLang="en-US" sz="3200" dirty="0">
                <a:latin typeface="Arial"/>
                <a:cs typeface="Arial"/>
              </a:rPr>
              <a:t>”</a:t>
            </a:r>
            <a:endParaRPr lang="en-US" sz="3200" dirty="0">
              <a:latin typeface="Arial"/>
              <a:cs typeface="Arial"/>
            </a:endParaRPr>
          </a:p>
          <a:p>
            <a:pPr eaLnBrk="1" hangingPunct="1"/>
            <a:r>
              <a:rPr lang="en-US" sz="3200" dirty="0">
                <a:latin typeface="Arial"/>
                <a:cs typeface="Arial"/>
              </a:rPr>
              <a:t>Limited role of mitigating factors</a:t>
            </a:r>
          </a:p>
          <a:p>
            <a:pPr eaLnBrk="1" hangingPunct="1"/>
            <a:r>
              <a:rPr lang="en-US" sz="3200" dirty="0">
                <a:latin typeface="Arial"/>
                <a:cs typeface="Arial"/>
              </a:rPr>
              <a:t>Lower standard for </a:t>
            </a:r>
            <a:r>
              <a:rPr lang="ja-JP" altLang="en-US" sz="3200" dirty="0">
                <a:latin typeface="Arial"/>
                <a:cs typeface="Arial"/>
              </a:rPr>
              <a:t>“</a:t>
            </a:r>
            <a:r>
              <a:rPr lang="en-US" sz="3200" dirty="0">
                <a:latin typeface="Arial"/>
                <a:cs typeface="Arial"/>
              </a:rPr>
              <a:t>regarded as</a:t>
            </a:r>
            <a:r>
              <a:rPr lang="ja-JP" altLang="en-US" sz="3200" dirty="0">
                <a:latin typeface="Arial"/>
                <a:cs typeface="Arial"/>
              </a:rPr>
              <a:t>”</a:t>
            </a:r>
            <a:r>
              <a:rPr lang="en-US" sz="3200" dirty="0">
                <a:latin typeface="Arial"/>
                <a:cs typeface="Arial"/>
              </a:rPr>
              <a:t> disabled</a:t>
            </a:r>
          </a:p>
        </p:txBody>
      </p:sp>
    </p:spTree>
    <p:extLst>
      <p:ext uri="{BB962C8B-B14F-4D97-AF65-F5344CB8AC3E}">
        <p14:creationId xmlns:p14="http://schemas.microsoft.com/office/powerpoint/2010/main" val="274087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EEOC Updates 2014</a:t>
            </a:r>
          </a:p>
        </p:txBody>
      </p:sp>
      <p:sp>
        <p:nvSpPr>
          <p:cNvPr id="3" name="Content Placeholder 2"/>
          <p:cNvSpPr>
            <a:spLocks noGrp="1"/>
          </p:cNvSpPr>
          <p:nvPr>
            <p:ph idx="1"/>
          </p:nvPr>
        </p:nvSpPr>
        <p:spPr>
          <a:xfrm>
            <a:off x="239151" y="1930400"/>
            <a:ext cx="7230794" cy="3880773"/>
          </a:xfrm>
        </p:spPr>
        <p:txBody>
          <a:bodyPr>
            <a:normAutofit fontScale="77500" lnSpcReduction="20000"/>
          </a:bodyPr>
          <a:lstStyle/>
          <a:p>
            <a:pPr algn="just"/>
            <a:r>
              <a:rPr lang="en-US" sz="2400" dirty="0">
                <a:latin typeface="Arial"/>
                <a:cs typeface="Arial"/>
              </a:rPr>
              <a:t>On July 14, 2014, the EEOC issued its long-anticipated Enforcement Guidance on Pregnancy Discrimination and Related Issues.</a:t>
            </a:r>
          </a:p>
          <a:p>
            <a:pPr algn="just"/>
            <a:endParaRPr lang="en-US" sz="2400" dirty="0">
              <a:latin typeface="Arial"/>
              <a:cs typeface="Arial"/>
            </a:endParaRPr>
          </a:p>
          <a:p>
            <a:pPr algn="just"/>
            <a:r>
              <a:rPr lang="en-US" sz="2400" dirty="0">
                <a:latin typeface="Arial"/>
                <a:cs typeface="Arial"/>
              </a:rPr>
              <a:t>The Guidance covers the vast expanse of federal workplace laws touching on pregnancy and related conditions, including the Pregnancy Discrimination Act (PDA), the Americans with Disabilities Act (ADA), the Genetic Information Nondiscrimination Act (GINA), the Affordable Care Act (ACA), the Family and Medical Leave Act (FMLA), and Executive Order 13152, which prohibits discrimination in federal employment based on parental status. The Guidance is intended to provide a definitive document on the EEOC's position on pregnancy. Its refrain: pregnant employees are entitled to accommodation under </a:t>
            </a:r>
            <a:r>
              <a:rPr lang="en-US" sz="2400" i="1" dirty="0">
                <a:latin typeface="Arial"/>
                <a:cs typeface="Arial"/>
              </a:rPr>
              <a:t>both</a:t>
            </a:r>
            <a:r>
              <a:rPr lang="en-US" sz="2400" dirty="0">
                <a:latin typeface="Arial"/>
                <a:cs typeface="Arial"/>
              </a:rPr>
              <a:t> the PDA </a:t>
            </a:r>
            <a:r>
              <a:rPr lang="en-US" sz="2400" i="1" dirty="0">
                <a:latin typeface="Arial"/>
                <a:cs typeface="Arial"/>
              </a:rPr>
              <a:t>and </a:t>
            </a:r>
            <a:r>
              <a:rPr lang="en-US" sz="2400" dirty="0">
                <a:latin typeface="Arial"/>
                <a:cs typeface="Arial"/>
              </a:rPr>
              <a:t>the ADA.</a:t>
            </a:r>
          </a:p>
        </p:txBody>
      </p:sp>
      <p:pic>
        <p:nvPicPr>
          <p:cNvPr id="6146" name="Picture 2" descr="C:\Users\rriley\AppData\Local\Microsoft\Windows\Temporary Internet Files\Content.IE5\S6V14OJZ\poster_page_1-sma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738" y="171669"/>
            <a:ext cx="2152358" cy="1621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22693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222</TotalTime>
  <Words>2623</Words>
  <Application>Microsoft Office PowerPoint</Application>
  <PresentationFormat>On-screen Show (4:3)</PresentationFormat>
  <Paragraphs>124</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メイリオ</vt:lpstr>
      <vt:lpstr>Arial</vt:lpstr>
      <vt:lpstr>Arial Narrow</vt:lpstr>
      <vt:lpstr>Calibri</vt:lpstr>
      <vt:lpstr>Trebuchet MS</vt:lpstr>
      <vt:lpstr>Wingdings 3</vt:lpstr>
      <vt:lpstr>Facet</vt:lpstr>
      <vt:lpstr>Florida Public Human Resources Association (FPHRA) ACA / Wellness General Updates  </vt:lpstr>
      <vt:lpstr>PowerPoint Presentation</vt:lpstr>
      <vt:lpstr>  ADAAA EEOC ACA Updates </vt:lpstr>
      <vt:lpstr>ADA AA Title 1</vt:lpstr>
      <vt:lpstr>Who Is an “Individual With a Disability”?</vt:lpstr>
      <vt:lpstr>Who Is a “Qualified Individual  With a Disability”?</vt:lpstr>
      <vt:lpstr>ADAAA Timeline</vt:lpstr>
      <vt:lpstr>What Does the ADAAA Change?</vt:lpstr>
      <vt:lpstr>EEOC Updates 2014</vt:lpstr>
      <vt:lpstr>EEOC Update</vt:lpstr>
      <vt:lpstr>EEOC Update</vt:lpstr>
      <vt:lpstr>Affordable Care Act</vt:lpstr>
      <vt:lpstr>Cadillac Tax Delay</vt:lpstr>
      <vt:lpstr>Repeal of Automatic Enrollment</vt:lpstr>
      <vt:lpstr>Employer "Play-or-Pay" Mandate Becomes Fully Effective</vt:lpstr>
      <vt:lpstr>PowerPoint Presentation</vt:lpstr>
      <vt:lpstr>Wellness Programs &amp; GINA</vt:lpstr>
      <vt:lpstr>Why The Update?</vt:lpstr>
      <vt:lpstr>Purpose Of The Rule</vt:lpstr>
      <vt:lpstr>Reasonably Designed Program</vt:lpstr>
      <vt:lpstr>Wellness Programs &amp; Group Health Plans</vt:lpstr>
      <vt:lpstr>Additional Updates</vt:lpstr>
      <vt:lpstr>Effective Date</vt:lpstr>
      <vt:lpstr>Wellness Programs &amp; ADA</vt:lpstr>
      <vt:lpstr>Purpose Of The Rule</vt:lpstr>
      <vt:lpstr>Relation To Wellness Programs</vt:lpstr>
      <vt:lpstr>ADA Safe Harbor Provision</vt:lpstr>
      <vt:lpstr>Voluntary Participation</vt:lpstr>
      <vt:lpstr>Incentive Limits</vt:lpstr>
      <vt:lpstr>Smoking Cessation</vt:lpstr>
      <vt:lpstr>Confidentiality</vt:lpstr>
      <vt:lpstr>Questions</vt:lpstr>
    </vt:vector>
  </TitlesOfParts>
  <Company>HRWS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Updates</dc:title>
  <dc:creator>Mark Rambo</dc:creator>
  <cp:lastModifiedBy>Meg Weiss</cp:lastModifiedBy>
  <cp:revision>22</cp:revision>
  <cp:lastPrinted>2016-07-20T12:11:16Z</cp:lastPrinted>
  <dcterms:created xsi:type="dcterms:W3CDTF">2016-07-15T02:20:29Z</dcterms:created>
  <dcterms:modified xsi:type="dcterms:W3CDTF">2016-07-20T13:58:30Z</dcterms:modified>
</cp:coreProperties>
</file>