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notesSlides/notesSlide7.xml" ContentType="application/vnd.openxmlformats-officedocument.presentationml.notesSlide+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notesSlides/notesSlide14.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5.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6.xml" ContentType="application/vnd.openxmlformats-officedocument.presentationml.notesSlide+xml"/>
  <Override PartName="/ppt/tags/tag30.xml" ContentType="application/vnd.openxmlformats-officedocument.presentationml.tags+xml"/>
  <Override PartName="/ppt/notesSlides/notesSlide17.xml" ContentType="application/vnd.openxmlformats-officedocument.presentationml.notesSlide+xml"/>
  <Override PartName="/ppt/tags/tag31.xml" ContentType="application/vnd.openxmlformats-officedocument.presentationml.tags+xml"/>
  <Override PartName="/ppt/notesSlides/notesSlide18.xml" ContentType="application/vnd.openxmlformats-officedocument.presentationml.notesSlide+xml"/>
  <Override PartName="/ppt/tags/tag32.xml" ContentType="application/vnd.openxmlformats-officedocument.presentationml.tags+xml"/>
  <Override PartName="/ppt/notesSlides/notesSlide19.xml" ContentType="application/vnd.openxmlformats-officedocument.presentationml.notesSlide+xml"/>
  <Override PartName="/ppt/tags/tag33.xml" ContentType="application/vnd.openxmlformats-officedocument.presentationml.tags+xml"/>
  <Override PartName="/ppt/notesSlides/notesSlide20.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21.xml" ContentType="application/vnd.openxmlformats-officedocument.presentationml.notesSlide+xml"/>
  <Override PartName="/ppt/tags/tag37.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6"/>
  </p:notesMasterIdLst>
  <p:sldIdLst>
    <p:sldId id="1542" r:id="rId2"/>
    <p:sldId id="893" r:id="rId3"/>
    <p:sldId id="771" r:id="rId4"/>
    <p:sldId id="1548" r:id="rId5"/>
    <p:sldId id="578" r:id="rId6"/>
    <p:sldId id="579" r:id="rId7"/>
    <p:sldId id="1499" r:id="rId8"/>
    <p:sldId id="581" r:id="rId9"/>
    <p:sldId id="584" r:id="rId10"/>
    <p:sldId id="586" r:id="rId11"/>
    <p:sldId id="587" r:id="rId12"/>
    <p:sldId id="588" r:id="rId13"/>
    <p:sldId id="1500" r:id="rId14"/>
    <p:sldId id="1549" r:id="rId15"/>
    <p:sldId id="595" r:id="rId16"/>
    <p:sldId id="1512" r:id="rId17"/>
    <p:sldId id="1513" r:id="rId18"/>
    <p:sldId id="591" r:id="rId19"/>
    <p:sldId id="960" r:id="rId20"/>
    <p:sldId id="961" r:id="rId21"/>
    <p:sldId id="962" r:id="rId22"/>
    <p:sldId id="963" r:id="rId23"/>
    <p:sldId id="1511" r:id="rId24"/>
    <p:sldId id="964" r:id="rId25"/>
    <p:sldId id="1550" r:id="rId26"/>
    <p:sldId id="1551" r:id="rId27"/>
    <p:sldId id="1546" r:id="rId28"/>
    <p:sldId id="506" r:id="rId29"/>
    <p:sldId id="1530" r:id="rId30"/>
    <p:sldId id="1528" r:id="rId31"/>
    <p:sldId id="1532" r:id="rId32"/>
    <p:sldId id="1529" r:id="rId33"/>
    <p:sldId id="514" r:id="rId34"/>
    <p:sldId id="519" r:id="rId35"/>
    <p:sldId id="534" r:id="rId36"/>
    <p:sldId id="536" r:id="rId37"/>
    <p:sldId id="1555" r:id="rId38"/>
    <p:sldId id="415" r:id="rId39"/>
    <p:sldId id="440" r:id="rId40"/>
    <p:sldId id="449" r:id="rId41"/>
    <p:sldId id="1556" r:id="rId42"/>
    <p:sldId id="420" r:id="rId43"/>
    <p:sldId id="426" r:id="rId44"/>
    <p:sldId id="455" r:id="rId45"/>
    <p:sldId id="479" r:id="rId46"/>
    <p:sldId id="480" r:id="rId47"/>
    <p:sldId id="481" r:id="rId48"/>
    <p:sldId id="1552" r:id="rId49"/>
    <p:sldId id="1558" r:id="rId50"/>
    <p:sldId id="806" r:id="rId51"/>
    <p:sldId id="1517" r:id="rId52"/>
    <p:sldId id="1501" r:id="rId53"/>
    <p:sldId id="1502" r:id="rId54"/>
    <p:sldId id="1505" r:id="rId55"/>
    <p:sldId id="884" r:id="rId56"/>
    <p:sldId id="1520" r:id="rId57"/>
    <p:sldId id="1557" r:id="rId58"/>
    <p:sldId id="659" r:id="rId59"/>
    <p:sldId id="807" r:id="rId60"/>
    <p:sldId id="1522" r:id="rId61"/>
    <p:sldId id="808" r:id="rId62"/>
    <p:sldId id="809" r:id="rId63"/>
    <p:sldId id="810" r:id="rId64"/>
    <p:sldId id="1521" r:id="rId65"/>
    <p:sldId id="814" r:id="rId66"/>
    <p:sldId id="656" r:id="rId67"/>
    <p:sldId id="1523" r:id="rId68"/>
    <p:sldId id="818" r:id="rId69"/>
    <p:sldId id="819" r:id="rId70"/>
    <p:sldId id="820" r:id="rId71"/>
    <p:sldId id="636" r:id="rId72"/>
    <p:sldId id="821" r:id="rId73"/>
    <p:sldId id="822" r:id="rId74"/>
    <p:sldId id="823" r:id="rId75"/>
    <p:sldId id="825" r:id="rId76"/>
    <p:sldId id="682" r:id="rId77"/>
    <p:sldId id="826" r:id="rId78"/>
    <p:sldId id="827" r:id="rId79"/>
    <p:sldId id="1553" r:id="rId80"/>
    <p:sldId id="1559" r:id="rId81"/>
    <p:sldId id="991" r:id="rId82"/>
    <p:sldId id="885" r:id="rId83"/>
    <p:sldId id="890" r:id="rId84"/>
    <p:sldId id="891" r:id="rId85"/>
    <p:sldId id="900" r:id="rId86"/>
    <p:sldId id="925" r:id="rId87"/>
    <p:sldId id="926" r:id="rId88"/>
    <p:sldId id="927" r:id="rId89"/>
    <p:sldId id="928" r:id="rId90"/>
    <p:sldId id="930" r:id="rId91"/>
    <p:sldId id="933" r:id="rId92"/>
    <p:sldId id="950" r:id="rId93"/>
    <p:sldId id="1554" r:id="rId94"/>
    <p:sldId id="1492" r:id="rId95"/>
    <p:sldId id="1495" r:id="rId96"/>
    <p:sldId id="1496" r:id="rId97"/>
    <p:sldId id="1536" r:id="rId98"/>
    <p:sldId id="1537" r:id="rId99"/>
    <p:sldId id="1538" r:id="rId100"/>
    <p:sldId id="1504" r:id="rId101"/>
    <p:sldId id="1539" r:id="rId102"/>
    <p:sldId id="1510" r:id="rId103"/>
    <p:sldId id="1560" r:id="rId104"/>
    <p:sldId id="1561" r:id="rId10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1B850F-7E48-4B6F-B66C-E40AEFE7989A}">
          <p14:sldIdLst>
            <p14:sldId id="1542"/>
            <p14:sldId id="893"/>
            <p14:sldId id="771"/>
            <p14:sldId id="1548"/>
            <p14:sldId id="578"/>
            <p14:sldId id="579"/>
            <p14:sldId id="1499"/>
            <p14:sldId id="581"/>
            <p14:sldId id="584"/>
            <p14:sldId id="586"/>
            <p14:sldId id="587"/>
            <p14:sldId id="588"/>
            <p14:sldId id="1500"/>
            <p14:sldId id="1549"/>
            <p14:sldId id="595"/>
            <p14:sldId id="1512"/>
            <p14:sldId id="1513"/>
            <p14:sldId id="591"/>
            <p14:sldId id="960"/>
            <p14:sldId id="961"/>
            <p14:sldId id="962"/>
            <p14:sldId id="963"/>
            <p14:sldId id="1511"/>
            <p14:sldId id="964"/>
            <p14:sldId id="1550"/>
            <p14:sldId id="1551"/>
            <p14:sldId id="1546"/>
            <p14:sldId id="506"/>
            <p14:sldId id="1530"/>
            <p14:sldId id="1528"/>
            <p14:sldId id="1532"/>
            <p14:sldId id="1529"/>
            <p14:sldId id="514"/>
            <p14:sldId id="519"/>
            <p14:sldId id="534"/>
            <p14:sldId id="536"/>
            <p14:sldId id="1555"/>
            <p14:sldId id="415"/>
            <p14:sldId id="440"/>
            <p14:sldId id="449"/>
            <p14:sldId id="1556"/>
            <p14:sldId id="420"/>
            <p14:sldId id="426"/>
            <p14:sldId id="455"/>
            <p14:sldId id="479"/>
            <p14:sldId id="480"/>
            <p14:sldId id="481"/>
            <p14:sldId id="1552"/>
            <p14:sldId id="1558"/>
            <p14:sldId id="806"/>
            <p14:sldId id="1517"/>
            <p14:sldId id="1501"/>
            <p14:sldId id="1502"/>
            <p14:sldId id="1505"/>
            <p14:sldId id="884"/>
            <p14:sldId id="1520"/>
            <p14:sldId id="1557"/>
            <p14:sldId id="659"/>
            <p14:sldId id="807"/>
            <p14:sldId id="1522"/>
            <p14:sldId id="808"/>
            <p14:sldId id="809"/>
            <p14:sldId id="810"/>
            <p14:sldId id="1521"/>
            <p14:sldId id="814"/>
            <p14:sldId id="656"/>
            <p14:sldId id="1523"/>
            <p14:sldId id="818"/>
            <p14:sldId id="819"/>
            <p14:sldId id="820"/>
            <p14:sldId id="636"/>
            <p14:sldId id="821"/>
            <p14:sldId id="822"/>
            <p14:sldId id="823"/>
            <p14:sldId id="825"/>
            <p14:sldId id="682"/>
            <p14:sldId id="826"/>
            <p14:sldId id="827"/>
            <p14:sldId id="1553"/>
            <p14:sldId id="1559"/>
            <p14:sldId id="991"/>
            <p14:sldId id="885"/>
            <p14:sldId id="890"/>
            <p14:sldId id="891"/>
            <p14:sldId id="900"/>
            <p14:sldId id="925"/>
            <p14:sldId id="926"/>
            <p14:sldId id="927"/>
            <p14:sldId id="928"/>
            <p14:sldId id="930"/>
            <p14:sldId id="933"/>
            <p14:sldId id="950"/>
            <p14:sldId id="1554"/>
            <p14:sldId id="1492"/>
            <p14:sldId id="1495"/>
            <p14:sldId id="1496"/>
            <p14:sldId id="1536"/>
            <p14:sldId id="1537"/>
            <p14:sldId id="1538"/>
            <p14:sldId id="1504"/>
            <p14:sldId id="1539"/>
            <p14:sldId id="1510"/>
            <p14:sldId id="1560"/>
            <p14:sldId id="156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CFD5"/>
    <a:srgbClr val="BBBFCA"/>
    <a:srgbClr val="878B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D046E2-8149-4A62-B534-F16D2ED182F7}"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118AB794-5422-4990-BEE8-352D65E39D42}">
      <dgm:prSet phldrT="[Text]"/>
      <dgm:spPr/>
      <dgm:t>
        <a:bodyPr/>
        <a:lstStyle/>
        <a:p>
          <a:pPr algn="ctr"/>
          <a:r>
            <a:rPr lang="en-US"/>
            <a:t>Implement/improve Health and Safety Management System</a:t>
          </a:r>
        </a:p>
      </dgm:t>
    </dgm:pt>
    <dgm:pt modelId="{A49C795E-E03B-4C81-BE0E-7F9F8E2BB013}" type="parTrans" cxnId="{FF64C260-6799-40C8-AEC8-58BCE7318CB1}">
      <dgm:prSet/>
      <dgm:spPr/>
      <dgm:t>
        <a:bodyPr/>
        <a:lstStyle/>
        <a:p>
          <a:pPr algn="ctr"/>
          <a:endParaRPr lang="en-US"/>
        </a:p>
      </dgm:t>
    </dgm:pt>
    <dgm:pt modelId="{E9B2017D-8681-4A58-8FCE-D92754A3D396}" type="sibTrans" cxnId="{FF64C260-6799-40C8-AEC8-58BCE7318CB1}">
      <dgm:prSet/>
      <dgm:spPr/>
      <dgm:t>
        <a:bodyPr/>
        <a:lstStyle/>
        <a:p>
          <a:pPr algn="ctr"/>
          <a:endParaRPr lang="en-US"/>
        </a:p>
      </dgm:t>
    </dgm:pt>
    <dgm:pt modelId="{251751B9-AFC3-44FA-AF3F-E48CA0A91063}">
      <dgm:prSet phldrT="[Text]"/>
      <dgm:spPr/>
      <dgm:t>
        <a:bodyPr/>
        <a:lstStyle/>
        <a:p>
          <a:pPr algn="ctr"/>
          <a:r>
            <a:rPr lang="en-US"/>
            <a:t>Conduct Safety/Risk Improvement Assessment </a:t>
          </a:r>
          <a:br>
            <a:rPr lang="en-US"/>
          </a:br>
          <a:r>
            <a:rPr lang="en-US"/>
            <a:t> (level 1, 2, 3)</a:t>
          </a:r>
        </a:p>
      </dgm:t>
    </dgm:pt>
    <dgm:pt modelId="{BCE07DA0-1D84-4B7B-A136-E63FBA6EEAC2}" type="parTrans" cxnId="{4C3DC05D-C6A7-4FB8-8D06-E010EB03DF32}">
      <dgm:prSet/>
      <dgm:spPr/>
      <dgm:t>
        <a:bodyPr/>
        <a:lstStyle/>
        <a:p>
          <a:pPr algn="ctr"/>
          <a:endParaRPr lang="en-US"/>
        </a:p>
      </dgm:t>
    </dgm:pt>
    <dgm:pt modelId="{1CE38B31-4757-4527-AA5E-0DB90D1EF643}" type="sibTrans" cxnId="{4C3DC05D-C6A7-4FB8-8D06-E010EB03DF32}">
      <dgm:prSet/>
      <dgm:spPr/>
      <dgm:t>
        <a:bodyPr/>
        <a:lstStyle/>
        <a:p>
          <a:pPr algn="ctr"/>
          <a:endParaRPr lang="en-US"/>
        </a:p>
      </dgm:t>
    </dgm:pt>
    <dgm:pt modelId="{13B4D903-1A09-4ADA-B315-DE7AF631F9D1}">
      <dgm:prSet phldrT="[Text]"/>
      <dgm:spPr/>
      <dgm:t>
        <a:bodyPr/>
        <a:lstStyle/>
        <a:p>
          <a:pPr algn="ctr">
            <a:buFont typeface="+mj-lt"/>
            <a:buAutoNum type="arabicPeriod"/>
          </a:pPr>
          <a:r>
            <a:rPr lang="en-US"/>
            <a:t>Obtain Certificate of Safety Excellence </a:t>
          </a:r>
          <a:br>
            <a:rPr lang="en-US"/>
          </a:br>
          <a:r>
            <a:rPr lang="en-US"/>
            <a:t>(level 1, 2, 3)</a:t>
          </a:r>
        </a:p>
      </dgm:t>
    </dgm:pt>
    <dgm:pt modelId="{3A2DDA0B-70E4-4706-8FD3-A99775B95598}" type="parTrans" cxnId="{1F62652A-62AD-4F9E-9A58-40A18DAA69BF}">
      <dgm:prSet/>
      <dgm:spPr/>
      <dgm:t>
        <a:bodyPr/>
        <a:lstStyle/>
        <a:p>
          <a:pPr algn="ctr"/>
          <a:endParaRPr lang="en-US"/>
        </a:p>
      </dgm:t>
    </dgm:pt>
    <dgm:pt modelId="{636481A8-E5A8-4C5A-8429-4ACD1331028A}" type="sibTrans" cxnId="{1F62652A-62AD-4F9E-9A58-40A18DAA69BF}">
      <dgm:prSet/>
      <dgm:spPr/>
      <dgm:t>
        <a:bodyPr/>
        <a:lstStyle/>
        <a:p>
          <a:pPr algn="ctr"/>
          <a:endParaRPr lang="en-US"/>
        </a:p>
      </dgm:t>
    </dgm:pt>
    <dgm:pt modelId="{09077A4D-959D-444D-9876-A87F258B1647}" type="pres">
      <dgm:prSet presAssocID="{7FD046E2-8149-4A62-B534-F16D2ED182F7}" presName="Name0" presStyleCnt="0">
        <dgm:presLayoutVars>
          <dgm:dir/>
          <dgm:resizeHandles val="exact"/>
        </dgm:presLayoutVars>
      </dgm:prSet>
      <dgm:spPr/>
    </dgm:pt>
    <dgm:pt modelId="{A1AA4AEE-CE15-4C89-A5C3-69C9A5C892BF}" type="pres">
      <dgm:prSet presAssocID="{7FD046E2-8149-4A62-B534-F16D2ED182F7}" presName="cycle" presStyleCnt="0"/>
      <dgm:spPr/>
    </dgm:pt>
    <dgm:pt modelId="{9A3CFE30-8996-48BE-A9DD-357A7FC1D3D2}" type="pres">
      <dgm:prSet presAssocID="{118AB794-5422-4990-BEE8-352D65E39D42}" presName="nodeFirstNode" presStyleLbl="node1" presStyleIdx="0" presStyleCnt="3" custRadScaleRad="100499">
        <dgm:presLayoutVars>
          <dgm:bulletEnabled val="1"/>
        </dgm:presLayoutVars>
      </dgm:prSet>
      <dgm:spPr/>
    </dgm:pt>
    <dgm:pt modelId="{26337AE2-2482-4E1C-811C-1411FEAC0582}" type="pres">
      <dgm:prSet presAssocID="{E9B2017D-8681-4A58-8FCE-D92754A3D396}" presName="sibTransFirstNode" presStyleLbl="bgShp" presStyleIdx="0" presStyleCnt="1"/>
      <dgm:spPr/>
    </dgm:pt>
    <dgm:pt modelId="{E51480E8-9EEB-441E-ADB7-81D5C0A8DEEE}" type="pres">
      <dgm:prSet presAssocID="{251751B9-AFC3-44FA-AF3F-E48CA0A91063}" presName="nodeFollowingNodes" presStyleLbl="node1" presStyleIdx="1" presStyleCnt="3" custRadScaleRad="99538" custRadScaleInc="-515">
        <dgm:presLayoutVars>
          <dgm:bulletEnabled val="1"/>
        </dgm:presLayoutVars>
      </dgm:prSet>
      <dgm:spPr/>
    </dgm:pt>
    <dgm:pt modelId="{4130AE45-4470-4671-9C88-BE7D68C072E9}" type="pres">
      <dgm:prSet presAssocID="{13B4D903-1A09-4ADA-B315-DE7AF631F9D1}" presName="nodeFollowingNodes" presStyleLbl="node1" presStyleIdx="2" presStyleCnt="3" custRadScaleRad="99538" custRadScaleInc="515">
        <dgm:presLayoutVars>
          <dgm:bulletEnabled val="1"/>
        </dgm:presLayoutVars>
      </dgm:prSet>
      <dgm:spPr/>
    </dgm:pt>
  </dgm:ptLst>
  <dgm:cxnLst>
    <dgm:cxn modelId="{1F62652A-62AD-4F9E-9A58-40A18DAA69BF}" srcId="{7FD046E2-8149-4A62-B534-F16D2ED182F7}" destId="{13B4D903-1A09-4ADA-B315-DE7AF631F9D1}" srcOrd="2" destOrd="0" parTransId="{3A2DDA0B-70E4-4706-8FD3-A99775B95598}" sibTransId="{636481A8-E5A8-4C5A-8429-4ACD1331028A}"/>
    <dgm:cxn modelId="{4C3DC05D-C6A7-4FB8-8D06-E010EB03DF32}" srcId="{7FD046E2-8149-4A62-B534-F16D2ED182F7}" destId="{251751B9-AFC3-44FA-AF3F-E48CA0A91063}" srcOrd="1" destOrd="0" parTransId="{BCE07DA0-1D84-4B7B-A136-E63FBA6EEAC2}" sibTransId="{1CE38B31-4757-4527-AA5E-0DB90D1EF643}"/>
    <dgm:cxn modelId="{FF64C260-6799-40C8-AEC8-58BCE7318CB1}" srcId="{7FD046E2-8149-4A62-B534-F16D2ED182F7}" destId="{118AB794-5422-4990-BEE8-352D65E39D42}" srcOrd="0" destOrd="0" parTransId="{A49C795E-E03B-4C81-BE0E-7F9F8E2BB013}" sibTransId="{E9B2017D-8681-4A58-8FCE-D92754A3D396}"/>
    <dgm:cxn modelId="{7A305245-CDB4-4E43-B6E0-53090C98D682}" type="presOf" srcId="{13B4D903-1A09-4ADA-B315-DE7AF631F9D1}" destId="{4130AE45-4470-4671-9C88-BE7D68C072E9}" srcOrd="0" destOrd="0" presId="urn:microsoft.com/office/officeart/2005/8/layout/cycle3"/>
    <dgm:cxn modelId="{C655A468-7893-452F-AE9E-E8D83EF1FEC6}" type="presOf" srcId="{118AB794-5422-4990-BEE8-352D65E39D42}" destId="{9A3CFE30-8996-48BE-A9DD-357A7FC1D3D2}" srcOrd="0" destOrd="0" presId="urn:microsoft.com/office/officeart/2005/8/layout/cycle3"/>
    <dgm:cxn modelId="{03F79F6D-61C2-4334-9178-251080808B5F}" type="presOf" srcId="{7FD046E2-8149-4A62-B534-F16D2ED182F7}" destId="{09077A4D-959D-444D-9876-A87F258B1647}" srcOrd="0" destOrd="0" presId="urn:microsoft.com/office/officeart/2005/8/layout/cycle3"/>
    <dgm:cxn modelId="{56303A80-208D-4F57-9F16-51602B05F458}" type="presOf" srcId="{E9B2017D-8681-4A58-8FCE-D92754A3D396}" destId="{26337AE2-2482-4E1C-811C-1411FEAC0582}" srcOrd="0" destOrd="0" presId="urn:microsoft.com/office/officeart/2005/8/layout/cycle3"/>
    <dgm:cxn modelId="{709040F7-A426-4A4E-8D6C-90A0D9D864CC}" type="presOf" srcId="{251751B9-AFC3-44FA-AF3F-E48CA0A91063}" destId="{E51480E8-9EEB-441E-ADB7-81D5C0A8DEEE}" srcOrd="0" destOrd="0" presId="urn:microsoft.com/office/officeart/2005/8/layout/cycle3"/>
    <dgm:cxn modelId="{470FAC64-CF2D-4580-9489-2F76F3F978F1}" type="presParOf" srcId="{09077A4D-959D-444D-9876-A87F258B1647}" destId="{A1AA4AEE-CE15-4C89-A5C3-69C9A5C892BF}" srcOrd="0" destOrd="0" presId="urn:microsoft.com/office/officeart/2005/8/layout/cycle3"/>
    <dgm:cxn modelId="{0B908E36-6051-425B-A63C-6AE92CAD1317}" type="presParOf" srcId="{A1AA4AEE-CE15-4C89-A5C3-69C9A5C892BF}" destId="{9A3CFE30-8996-48BE-A9DD-357A7FC1D3D2}" srcOrd="0" destOrd="0" presId="urn:microsoft.com/office/officeart/2005/8/layout/cycle3"/>
    <dgm:cxn modelId="{277829CF-7984-4403-A9FF-933AA4F7DD2B}" type="presParOf" srcId="{A1AA4AEE-CE15-4C89-A5C3-69C9A5C892BF}" destId="{26337AE2-2482-4E1C-811C-1411FEAC0582}" srcOrd="1" destOrd="0" presId="urn:microsoft.com/office/officeart/2005/8/layout/cycle3"/>
    <dgm:cxn modelId="{D2810024-E43D-4343-B757-5E85DC0BACFA}" type="presParOf" srcId="{A1AA4AEE-CE15-4C89-A5C3-69C9A5C892BF}" destId="{E51480E8-9EEB-441E-ADB7-81D5C0A8DEEE}" srcOrd="2" destOrd="0" presId="urn:microsoft.com/office/officeart/2005/8/layout/cycle3"/>
    <dgm:cxn modelId="{630B92E7-395D-4A0E-9D69-9AC3F68ABF68}" type="presParOf" srcId="{A1AA4AEE-CE15-4C89-A5C3-69C9A5C892BF}" destId="{4130AE45-4470-4671-9C88-BE7D68C072E9}" srcOrd="3"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337AE2-2482-4E1C-811C-1411FEAC0582}">
      <dsp:nvSpPr>
        <dsp:cNvPr id="0" name=""/>
        <dsp:cNvSpPr/>
      </dsp:nvSpPr>
      <dsp:spPr>
        <a:xfrm>
          <a:off x="1193670" y="-265367"/>
          <a:ext cx="4683384" cy="4683384"/>
        </a:xfrm>
        <a:prstGeom prst="circularArrow">
          <a:avLst>
            <a:gd name="adj1" fmla="val 5689"/>
            <a:gd name="adj2" fmla="val 340510"/>
            <a:gd name="adj3" fmla="val 12418654"/>
            <a:gd name="adj4" fmla="val 18271984"/>
            <a:gd name="adj5" fmla="val 5908"/>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3CFE30-8996-48BE-A9DD-357A7FC1D3D2}">
      <dsp:nvSpPr>
        <dsp:cNvPr id="0" name=""/>
        <dsp:cNvSpPr/>
      </dsp:nvSpPr>
      <dsp:spPr>
        <a:xfrm>
          <a:off x="1886792" y="0"/>
          <a:ext cx="3297139" cy="164856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Implement/improve Health and Safety Management System</a:t>
          </a:r>
        </a:p>
      </dsp:txBody>
      <dsp:txXfrm>
        <a:off x="1967269" y="80477"/>
        <a:ext cx="3136185" cy="1487615"/>
      </dsp:txXfrm>
    </dsp:sp>
    <dsp:sp modelId="{E51480E8-9EEB-441E-ADB7-81D5C0A8DEEE}">
      <dsp:nvSpPr>
        <dsp:cNvPr id="0" name=""/>
        <dsp:cNvSpPr/>
      </dsp:nvSpPr>
      <dsp:spPr>
        <a:xfrm>
          <a:off x="3661809" y="3056070"/>
          <a:ext cx="3297139" cy="164856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Conduct Safety/Risk Improvement Assessment </a:t>
          </a:r>
          <a:br>
            <a:rPr lang="en-US" sz="2300" kern="1200"/>
          </a:br>
          <a:r>
            <a:rPr lang="en-US" sz="2300" kern="1200"/>
            <a:t> (level 1, 2, 3)</a:t>
          </a:r>
        </a:p>
      </dsp:txBody>
      <dsp:txXfrm>
        <a:off x="3742286" y="3136547"/>
        <a:ext cx="3136185" cy="1487615"/>
      </dsp:txXfrm>
    </dsp:sp>
    <dsp:sp modelId="{4130AE45-4470-4671-9C88-BE7D68C072E9}">
      <dsp:nvSpPr>
        <dsp:cNvPr id="0" name=""/>
        <dsp:cNvSpPr/>
      </dsp:nvSpPr>
      <dsp:spPr>
        <a:xfrm>
          <a:off x="111775" y="3056070"/>
          <a:ext cx="3297139" cy="164856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Font typeface="+mj-lt"/>
            <a:buNone/>
          </a:pPr>
          <a:r>
            <a:rPr lang="en-US" sz="2300" kern="1200"/>
            <a:t>Obtain Certificate of Safety Excellence </a:t>
          </a:r>
          <a:br>
            <a:rPr lang="en-US" sz="2300" kern="1200"/>
          </a:br>
          <a:r>
            <a:rPr lang="en-US" sz="2300" kern="1200"/>
            <a:t>(level 1, 2, 3)</a:t>
          </a:r>
        </a:p>
      </dsp:txBody>
      <dsp:txXfrm>
        <a:off x="192252" y="3136547"/>
        <a:ext cx="3136185" cy="1487615"/>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9EF8BC-1645-4976-A095-79D4CD3D1080}" type="datetimeFigureOut">
              <a:rPr lang="en-US" smtClean="0"/>
              <a:t>7/10/2019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06D67B-A967-4B94-BAF1-BF8062CAE4D1}" type="slidenum">
              <a:rPr lang="en-US" smtClean="0"/>
              <a:t>‹#›</a:t>
            </a:fld>
            <a:endParaRPr lang="en-US"/>
          </a:p>
        </p:txBody>
      </p:sp>
    </p:spTree>
    <p:extLst>
      <p:ext uri="{BB962C8B-B14F-4D97-AF65-F5344CB8AC3E}">
        <p14:creationId xmlns:p14="http://schemas.microsoft.com/office/powerpoint/2010/main" val="263589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a:extLst>
              <a:ext uri="{FF2B5EF4-FFF2-40B4-BE49-F238E27FC236}">
                <a16:creationId xmlns:a16="http://schemas.microsoft.com/office/drawing/2014/main" id="{A3949029-CD36-432D-B650-54EF3EB5742A}"/>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DE70CDA-3DDE-42CF-978C-86BE31E428C8}" type="slidenum">
              <a:rPr lang="en-US" altLang="en-US"/>
              <a:pPr eaLnBrk="1" hangingPunct="1"/>
              <a:t>39</a:t>
            </a:fld>
            <a:endParaRPr lang="en-US" altLang="en-US"/>
          </a:p>
        </p:txBody>
      </p:sp>
      <p:sp>
        <p:nvSpPr>
          <p:cNvPr id="433155" name="Rectangle 2">
            <a:extLst>
              <a:ext uri="{FF2B5EF4-FFF2-40B4-BE49-F238E27FC236}">
                <a16:creationId xmlns:a16="http://schemas.microsoft.com/office/drawing/2014/main" id="{965E83C3-556E-4FC7-A28F-68DF5000869A}"/>
              </a:ext>
            </a:extLst>
          </p:cNvPr>
          <p:cNvSpPr>
            <a:spLocks noGrp="1" noRot="1" noChangeAspect="1" noChangeArrowheads="1" noTextEdit="1"/>
          </p:cNvSpPr>
          <p:nvPr>
            <p:ph type="sldImg"/>
          </p:nvPr>
        </p:nvSpPr>
        <p:spPr>
          <a:xfrm>
            <a:off x="1231900" y="735013"/>
            <a:ext cx="4851400" cy="3638550"/>
          </a:xfrm>
          <a:ln/>
        </p:spPr>
      </p:sp>
      <p:sp>
        <p:nvSpPr>
          <p:cNvPr id="433156" name="Rectangle 3">
            <a:extLst>
              <a:ext uri="{FF2B5EF4-FFF2-40B4-BE49-F238E27FC236}">
                <a16:creationId xmlns:a16="http://schemas.microsoft.com/office/drawing/2014/main" id="{A4BDD826-D9B9-4B32-81EF-0A6C86DADDF6}"/>
              </a:ext>
            </a:extLst>
          </p:cNvPr>
          <p:cNvSpPr>
            <a:spLocks noGrp="1" noChangeArrowheads="1"/>
          </p:cNvSpPr>
          <p:nvPr>
            <p:ph type="body" idx="1"/>
          </p:nvPr>
        </p:nvSpPr>
        <p:spPr>
          <a:xfrm>
            <a:off x="975360" y="4613910"/>
            <a:ext cx="5364480" cy="4447223"/>
          </a:xfrm>
          <a:noFill/>
        </p:spPr>
        <p:txBody>
          <a:bodyPr lIns="95076" tIns="47538" rIns="95076" bIns="47538"/>
          <a:lstStyle/>
          <a:p>
            <a:pPr eaLnBrk="1" hangingPunct="1"/>
            <a:endParaRPr lang="en-US" altLang="en-US"/>
          </a:p>
        </p:txBody>
      </p:sp>
    </p:spTree>
    <p:extLst>
      <p:ext uri="{BB962C8B-B14F-4D97-AF65-F5344CB8AC3E}">
        <p14:creationId xmlns:p14="http://schemas.microsoft.com/office/powerpoint/2010/main" val="931706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AF5DD3-A06E-4B5E-8663-1C9073ECD087}" type="slidenum">
              <a:rPr lang="en-US" smtClean="0"/>
              <a:pPr/>
              <a:t>63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AF5DD3-A06E-4B5E-8663-1C9073ECD087}" type="slidenum">
              <a:rPr lang="en-US" smtClean="0"/>
              <a:pPr/>
              <a:t>64</a:t>
            </a:fld>
            <a:endParaRPr lang="en-US"/>
          </a:p>
        </p:txBody>
      </p:sp>
    </p:spTree>
    <p:extLst>
      <p:ext uri="{BB962C8B-B14F-4D97-AF65-F5344CB8AC3E}">
        <p14:creationId xmlns:p14="http://schemas.microsoft.com/office/powerpoint/2010/main" val="2503734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AF5DD3-A06E-4B5E-8663-1C9073ECD087}" type="slidenum">
              <a:rPr lang="en-US" smtClean="0"/>
              <a:pPr/>
              <a:t>65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4F5331-E035-4E2D-B81D-4885CCD4EA8D}" type="slidenum">
              <a:rPr lang="en-US"/>
              <a:pPr/>
              <a:t>66</a:t>
            </a:fld>
            <a:endParaRPr lang="en-US"/>
          </a:p>
        </p:txBody>
      </p:sp>
      <p:sp>
        <p:nvSpPr>
          <p:cNvPr id="369666" name="Rectangle 2"/>
          <p:cNvSpPr>
            <a:spLocks noGrp="1" noRot="1" noChangeAspect="1" noChangeArrowheads="1" noTextEdit="1"/>
          </p:cNvSpPr>
          <p:nvPr>
            <p:ph type="sldImg"/>
          </p:nvPr>
        </p:nvSpPr>
        <p:spPr>
          <a:xfrm>
            <a:off x="1382713" y="757238"/>
            <a:ext cx="5040312" cy="3779837"/>
          </a:xfrm>
          <a:ln/>
        </p:spPr>
      </p:sp>
      <p:sp>
        <p:nvSpPr>
          <p:cNvPr id="369667" name="Rectangle 3"/>
          <p:cNvSpPr>
            <a:spLocks noGrp="1" noChangeArrowheads="1"/>
          </p:cNvSpPr>
          <p:nvPr>
            <p:ph type="body" idx="1"/>
          </p:nvPr>
        </p:nvSpPr>
        <p:spPr>
          <a:xfrm>
            <a:off x="1040384" y="4788599"/>
            <a:ext cx="5722112" cy="4536567"/>
          </a:xfrm>
        </p:spPr>
        <p:txBody>
          <a:bodyPr/>
          <a:lstStyle/>
          <a:p>
            <a:r>
              <a:rPr lang="en-US"/>
              <a:t>A traditional Safety program looks at injury rates.  One problem with this model is that there is a natural statistical variability in these rates.  As the rates go up, management begins to emphasize Safety.  As the rates go down, management and employees begin to withdraw (they focus on another squeaky wheel needing grease somewhere else).</a:t>
            </a:r>
          </a:p>
          <a:p>
            <a:endParaRPr lang="en-US"/>
          </a:p>
          <a:p>
            <a:r>
              <a:rPr lang="en-US"/>
              <a:t>The result is a rollercoaster ride.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AF5DD3-A06E-4B5E-8663-1C9073ECD087}" type="slidenum">
              <a:rPr lang="en-US" smtClean="0"/>
              <a:pPr/>
              <a:t>67</a:t>
            </a:fld>
            <a:endParaRPr lang="en-US"/>
          </a:p>
        </p:txBody>
      </p:sp>
    </p:spTree>
    <p:extLst>
      <p:ext uri="{BB962C8B-B14F-4D97-AF65-F5344CB8AC3E}">
        <p14:creationId xmlns:p14="http://schemas.microsoft.com/office/powerpoint/2010/main" val="3453001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AF5DD3-A06E-4B5E-8663-1C9073ECD087}" type="slidenum">
              <a:rPr lang="en-US" smtClean="0"/>
              <a:pPr/>
              <a:t>69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AF5DD3-A06E-4B5E-8663-1C9073ECD087}" type="slidenum">
              <a:rPr lang="en-US" smtClean="0"/>
              <a:pPr/>
              <a:t>70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AF5DD3-A06E-4B5E-8663-1C9073ECD087}" type="slidenum">
              <a:rPr lang="en-US" smtClean="0"/>
              <a:pPr/>
              <a:t>71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AF5DD3-A06E-4B5E-8663-1C9073ECD087}" type="slidenum">
              <a:rPr lang="en-US" smtClean="0"/>
              <a:pPr/>
              <a:t>72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AF5DD3-A06E-4B5E-8663-1C9073ECD087}" type="slidenum">
              <a:rPr lang="en-US" smtClean="0"/>
              <a:pPr/>
              <a:t>73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a:extLst>
              <a:ext uri="{FF2B5EF4-FFF2-40B4-BE49-F238E27FC236}">
                <a16:creationId xmlns:a16="http://schemas.microsoft.com/office/drawing/2014/main" id="{97878E53-2A26-4C06-83A3-21DFA716A250}"/>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E8A0C47-60BB-49A3-9772-970F59686571}" type="slidenum">
              <a:rPr lang="en-US" altLang="en-US"/>
              <a:pPr eaLnBrk="1" hangingPunct="1"/>
              <a:t>45</a:t>
            </a:fld>
            <a:endParaRPr lang="en-US" altLang="en-US"/>
          </a:p>
        </p:txBody>
      </p:sp>
      <p:sp>
        <p:nvSpPr>
          <p:cNvPr id="436227" name="Rectangle 2">
            <a:extLst>
              <a:ext uri="{FF2B5EF4-FFF2-40B4-BE49-F238E27FC236}">
                <a16:creationId xmlns:a16="http://schemas.microsoft.com/office/drawing/2014/main" id="{EF806096-A060-4267-AF61-061569AD8A84}"/>
              </a:ext>
            </a:extLst>
          </p:cNvPr>
          <p:cNvSpPr>
            <a:spLocks noGrp="1" noRot="1" noChangeAspect="1" noChangeArrowheads="1" noTextEdit="1"/>
          </p:cNvSpPr>
          <p:nvPr>
            <p:ph type="sldImg"/>
          </p:nvPr>
        </p:nvSpPr>
        <p:spPr>
          <a:ln/>
        </p:spPr>
      </p:sp>
      <p:sp>
        <p:nvSpPr>
          <p:cNvPr id="436228" name="Rectangle 3">
            <a:extLst>
              <a:ext uri="{FF2B5EF4-FFF2-40B4-BE49-F238E27FC236}">
                <a16:creationId xmlns:a16="http://schemas.microsoft.com/office/drawing/2014/main" id="{CACF6D53-0321-435C-9B9C-B9DCB32776E8}"/>
              </a:ext>
            </a:extLst>
          </p:cNvPr>
          <p:cNvSpPr>
            <a:spLocks noGrp="1" noChangeArrowheads="1"/>
          </p:cNvSpPr>
          <p:nvPr>
            <p:ph type="body" idx="1"/>
          </p:nvPr>
        </p:nvSpPr>
        <p:spPr>
          <a:xfrm>
            <a:off x="975360" y="4637247"/>
            <a:ext cx="5364480" cy="291704"/>
          </a:xfrm>
          <a:noFill/>
        </p:spPr>
        <p:txBody>
          <a:bodyPr/>
          <a:lstStyle/>
          <a:p>
            <a:pPr eaLnBrk="1" hangingPunct="1"/>
            <a:endParaRPr lang="en-US" altLang="en-US"/>
          </a:p>
        </p:txBody>
      </p:sp>
    </p:spTree>
    <p:extLst>
      <p:ext uri="{BB962C8B-B14F-4D97-AF65-F5344CB8AC3E}">
        <p14:creationId xmlns:p14="http://schemas.microsoft.com/office/powerpoint/2010/main" val="435398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AF5DD3-A06E-4B5E-8663-1C9073ECD087}" type="slidenum">
              <a:rPr lang="en-US" smtClean="0"/>
              <a:pPr/>
              <a:t>74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AF5DD3-A06E-4B5E-8663-1C9073ECD087}" type="slidenum">
              <a:rPr lang="en-US" smtClean="0"/>
              <a:pPr/>
              <a:t>77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AF5DD3-A06E-4B5E-8663-1C9073ECD087}" type="slidenum">
              <a:rPr lang="en-US" smtClean="0"/>
              <a:pPr/>
              <a:t>78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a:extLst>
              <a:ext uri="{FF2B5EF4-FFF2-40B4-BE49-F238E27FC236}">
                <a16:creationId xmlns:a16="http://schemas.microsoft.com/office/drawing/2014/main" id="{ADA33C6C-063E-4F6A-BDB0-836BE703A75C}"/>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F364FBC-5828-4C8A-BABA-4E2EE2D5045F}" type="slidenum">
              <a:rPr lang="en-US" altLang="en-US"/>
              <a:pPr eaLnBrk="1" hangingPunct="1"/>
              <a:t>84</a:t>
            </a:fld>
            <a:endParaRPr lang="en-US" altLang="en-US"/>
          </a:p>
        </p:txBody>
      </p:sp>
      <p:sp>
        <p:nvSpPr>
          <p:cNvPr id="410627" name="Rectangle 2">
            <a:extLst>
              <a:ext uri="{FF2B5EF4-FFF2-40B4-BE49-F238E27FC236}">
                <a16:creationId xmlns:a16="http://schemas.microsoft.com/office/drawing/2014/main" id="{26820FFA-160C-49BB-8F0E-2D7F1E9B3C30}"/>
              </a:ext>
            </a:extLst>
          </p:cNvPr>
          <p:cNvSpPr>
            <a:spLocks noChangeArrowheads="1"/>
          </p:cNvSpPr>
          <p:nvPr/>
        </p:nvSpPr>
        <p:spPr bwMode="auto">
          <a:xfrm>
            <a:off x="4145280" y="0"/>
            <a:ext cx="3169920" cy="488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661" tIns="48331" rIns="96661" bIns="48331"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PR" altLang="en-US"/>
          </a:p>
        </p:txBody>
      </p:sp>
      <p:sp>
        <p:nvSpPr>
          <p:cNvPr id="410628" name="Rectangle 3">
            <a:extLst>
              <a:ext uri="{FF2B5EF4-FFF2-40B4-BE49-F238E27FC236}">
                <a16:creationId xmlns:a16="http://schemas.microsoft.com/office/drawing/2014/main" id="{6A5F5897-B338-453D-8B29-F9F5BB56C10A}"/>
              </a:ext>
            </a:extLst>
          </p:cNvPr>
          <p:cNvSpPr>
            <a:spLocks noChangeArrowheads="1"/>
          </p:cNvSpPr>
          <p:nvPr/>
        </p:nvSpPr>
        <p:spPr bwMode="auto">
          <a:xfrm>
            <a:off x="4145280" y="9272827"/>
            <a:ext cx="3169920" cy="488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0131" tIns="0" rIns="20131"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100" i="1">
                <a:latin typeface="Times New Roman" panose="02020603050405020304" pitchFamily="18" charset="0"/>
              </a:rPr>
              <a:t>23</a:t>
            </a:r>
          </a:p>
        </p:txBody>
      </p:sp>
      <p:sp>
        <p:nvSpPr>
          <p:cNvPr id="410629" name="Rectangle 4">
            <a:extLst>
              <a:ext uri="{FF2B5EF4-FFF2-40B4-BE49-F238E27FC236}">
                <a16:creationId xmlns:a16="http://schemas.microsoft.com/office/drawing/2014/main" id="{536C6528-C02A-4D2B-BA5C-65D019FDCD29}"/>
              </a:ext>
            </a:extLst>
          </p:cNvPr>
          <p:cNvSpPr>
            <a:spLocks noChangeArrowheads="1"/>
          </p:cNvSpPr>
          <p:nvPr/>
        </p:nvSpPr>
        <p:spPr bwMode="auto">
          <a:xfrm>
            <a:off x="0" y="9272827"/>
            <a:ext cx="3169920" cy="488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661" tIns="48331" rIns="96661" bIns="48331"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PR" altLang="en-US"/>
          </a:p>
        </p:txBody>
      </p:sp>
      <p:sp>
        <p:nvSpPr>
          <p:cNvPr id="410630" name="Rectangle 5">
            <a:extLst>
              <a:ext uri="{FF2B5EF4-FFF2-40B4-BE49-F238E27FC236}">
                <a16:creationId xmlns:a16="http://schemas.microsoft.com/office/drawing/2014/main" id="{082118F1-3C30-4A73-9678-9137C5EE359F}"/>
              </a:ext>
            </a:extLst>
          </p:cNvPr>
          <p:cNvSpPr>
            <a:spLocks noChangeArrowheads="1"/>
          </p:cNvSpPr>
          <p:nvPr/>
        </p:nvSpPr>
        <p:spPr bwMode="auto">
          <a:xfrm>
            <a:off x="0" y="0"/>
            <a:ext cx="3169920" cy="488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661" tIns="48331" rIns="96661" bIns="48331"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PR" altLang="en-US"/>
          </a:p>
        </p:txBody>
      </p:sp>
      <p:sp>
        <p:nvSpPr>
          <p:cNvPr id="410631" name="Rectangle 6">
            <a:extLst>
              <a:ext uri="{FF2B5EF4-FFF2-40B4-BE49-F238E27FC236}">
                <a16:creationId xmlns:a16="http://schemas.microsoft.com/office/drawing/2014/main" id="{ECA6BB40-1CBF-4DD1-B9BA-98136E42473E}"/>
              </a:ext>
            </a:extLst>
          </p:cNvPr>
          <p:cNvSpPr>
            <a:spLocks noGrp="1" noChangeArrowheads="1"/>
          </p:cNvSpPr>
          <p:nvPr>
            <p:ph type="body" idx="1"/>
          </p:nvPr>
        </p:nvSpPr>
        <p:spPr>
          <a:xfrm>
            <a:off x="975360" y="4637247"/>
            <a:ext cx="5364480" cy="4392216"/>
          </a:xfrm>
          <a:noFill/>
        </p:spPr>
        <p:txBody>
          <a:bodyPr lIns="95631" tIns="46975" rIns="95631" bIns="46975"/>
          <a:lstStyle/>
          <a:p>
            <a:pPr>
              <a:spcBef>
                <a:spcPct val="0"/>
              </a:spcBef>
              <a:buFont typeface="Wingdings" panose="05000000000000000000" pitchFamily="2" charset="2"/>
              <a:buChar char="Ø"/>
            </a:pPr>
            <a:r>
              <a:rPr lang="en-US" altLang="en-US" sz="1400"/>
              <a:t>Our challenge then is to go from a negative reinforcement environment to a positive reinforcement environment.  </a:t>
            </a:r>
          </a:p>
          <a:p>
            <a:pPr>
              <a:spcBef>
                <a:spcPct val="0"/>
              </a:spcBef>
            </a:pPr>
            <a:endParaRPr lang="en-US" altLang="en-US" sz="1100"/>
          </a:p>
          <a:p>
            <a:pPr>
              <a:spcBef>
                <a:spcPct val="0"/>
              </a:spcBef>
              <a:buFont typeface="Wingdings" panose="05000000000000000000" pitchFamily="2" charset="2"/>
              <a:buChar char="Ø"/>
            </a:pPr>
            <a:r>
              <a:rPr lang="en-US" altLang="en-US" sz="1400"/>
              <a:t>I am sure we would all like to see everyone at our workplace showing up for work because they want to, not because they have to just to receive a paycheck.  </a:t>
            </a:r>
          </a:p>
          <a:p>
            <a:pPr>
              <a:spcBef>
                <a:spcPct val="0"/>
              </a:spcBef>
            </a:pPr>
            <a:endParaRPr lang="en-US" altLang="en-US" sz="1100"/>
          </a:p>
          <a:p>
            <a:pPr>
              <a:spcBef>
                <a:spcPct val="0"/>
              </a:spcBef>
              <a:buFont typeface="Wingdings" panose="05000000000000000000" pitchFamily="2" charset="2"/>
              <a:buChar char="Ø"/>
            </a:pPr>
            <a:r>
              <a:rPr lang="en-US" altLang="en-US" sz="1400"/>
              <a:t>The more we can increase the amount of discretionary effort (positive effort that is not an essential function of the employee’s job) expended by employees, the more rapidly we can tap into the reservoir of human potential that often lies dormant in most companies.</a:t>
            </a:r>
          </a:p>
        </p:txBody>
      </p:sp>
      <p:sp>
        <p:nvSpPr>
          <p:cNvPr id="410632" name="Rectangle 7">
            <a:extLst>
              <a:ext uri="{FF2B5EF4-FFF2-40B4-BE49-F238E27FC236}">
                <a16:creationId xmlns:a16="http://schemas.microsoft.com/office/drawing/2014/main" id="{C3488BCA-8172-40F3-8C3E-688079D88A7E}"/>
              </a:ext>
            </a:extLst>
          </p:cNvPr>
          <p:cNvSpPr>
            <a:spLocks noGrp="1" noRot="1" noChangeAspect="1" noChangeArrowheads="1" noTextEdit="1"/>
          </p:cNvSpPr>
          <p:nvPr>
            <p:ph type="sldImg"/>
          </p:nvPr>
        </p:nvSpPr>
        <p:spPr>
          <a:xfrm>
            <a:off x="1227138" y="738188"/>
            <a:ext cx="4865687" cy="3648075"/>
          </a:xfrm>
          <a:ln w="12700">
            <a:solidFill>
              <a:schemeClr val="tx1"/>
            </a:solid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a:extLst>
              <a:ext uri="{FF2B5EF4-FFF2-40B4-BE49-F238E27FC236}">
                <a16:creationId xmlns:a16="http://schemas.microsoft.com/office/drawing/2014/main" id="{19EED975-B9B1-429A-BDF9-BEDB295026B0}"/>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85DD9C8-EA56-432C-A56E-FAADB91093DB}" type="slidenum">
              <a:rPr lang="en-US" altLang="en-US"/>
              <a:pPr eaLnBrk="1" hangingPunct="1"/>
              <a:t>88</a:t>
            </a:fld>
            <a:endParaRPr lang="en-US" altLang="en-US"/>
          </a:p>
        </p:txBody>
      </p:sp>
      <p:sp>
        <p:nvSpPr>
          <p:cNvPr id="421891" name="Rectangle 2">
            <a:extLst>
              <a:ext uri="{FF2B5EF4-FFF2-40B4-BE49-F238E27FC236}">
                <a16:creationId xmlns:a16="http://schemas.microsoft.com/office/drawing/2014/main" id="{5C572DE1-6963-41F5-9502-13C658A08BDF}"/>
              </a:ext>
            </a:extLst>
          </p:cNvPr>
          <p:cNvSpPr>
            <a:spLocks noGrp="1" noRot="1" noChangeAspect="1" noChangeArrowheads="1" noTextEdit="1"/>
          </p:cNvSpPr>
          <p:nvPr>
            <p:ph type="sldImg"/>
          </p:nvPr>
        </p:nvSpPr>
        <p:spPr>
          <a:xfrm>
            <a:off x="1230313" y="731838"/>
            <a:ext cx="4856162" cy="3641725"/>
          </a:xfrm>
          <a:ln w="12700"/>
        </p:spPr>
      </p:sp>
      <p:sp>
        <p:nvSpPr>
          <p:cNvPr id="421892" name="Rectangle 3">
            <a:extLst>
              <a:ext uri="{FF2B5EF4-FFF2-40B4-BE49-F238E27FC236}">
                <a16:creationId xmlns:a16="http://schemas.microsoft.com/office/drawing/2014/main" id="{6F6304BA-5335-4253-96E7-03ED5B9DE0AA}"/>
              </a:ext>
            </a:extLst>
          </p:cNvPr>
          <p:cNvSpPr>
            <a:spLocks noGrp="1" noChangeArrowheads="1"/>
          </p:cNvSpPr>
          <p:nvPr>
            <p:ph type="body" idx="1"/>
          </p:nvPr>
        </p:nvSpPr>
        <p:spPr>
          <a:xfrm>
            <a:off x="975360" y="4618911"/>
            <a:ext cx="5364480" cy="4373880"/>
          </a:xfrm>
          <a:noFill/>
        </p:spPr>
        <p:txBody>
          <a:bodyPr lIns="96223" tIns="48112" rIns="96223" bIns="48112"/>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a:extLst>
              <a:ext uri="{FF2B5EF4-FFF2-40B4-BE49-F238E27FC236}">
                <a16:creationId xmlns:a16="http://schemas.microsoft.com/office/drawing/2014/main" id="{3B3DFAA3-F11D-4052-A6D9-EDCF14C9D168}"/>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B415F11-5D18-47B7-AAA0-232FDA545C78}" type="slidenum">
              <a:rPr lang="en-US" altLang="en-US"/>
              <a:pPr eaLnBrk="1" hangingPunct="1"/>
              <a:t>46</a:t>
            </a:fld>
            <a:endParaRPr lang="en-US" altLang="en-US"/>
          </a:p>
        </p:txBody>
      </p:sp>
      <p:sp>
        <p:nvSpPr>
          <p:cNvPr id="437251" name="Rectangle 2">
            <a:extLst>
              <a:ext uri="{FF2B5EF4-FFF2-40B4-BE49-F238E27FC236}">
                <a16:creationId xmlns:a16="http://schemas.microsoft.com/office/drawing/2014/main" id="{880E299F-80CE-423F-8483-CD601C657FD0}"/>
              </a:ext>
            </a:extLst>
          </p:cNvPr>
          <p:cNvSpPr>
            <a:spLocks noGrp="1" noRot="1" noChangeAspect="1" noChangeArrowheads="1" noTextEdit="1"/>
          </p:cNvSpPr>
          <p:nvPr>
            <p:ph type="sldImg"/>
          </p:nvPr>
        </p:nvSpPr>
        <p:spPr>
          <a:ln/>
        </p:spPr>
      </p:sp>
      <p:sp>
        <p:nvSpPr>
          <p:cNvPr id="437252" name="Rectangle 3">
            <a:extLst>
              <a:ext uri="{FF2B5EF4-FFF2-40B4-BE49-F238E27FC236}">
                <a16:creationId xmlns:a16="http://schemas.microsoft.com/office/drawing/2014/main" id="{18309247-B708-4F52-A52F-DEC3C0A3CC4B}"/>
              </a:ext>
            </a:extLst>
          </p:cNvPr>
          <p:cNvSpPr>
            <a:spLocks noGrp="1" noChangeArrowheads="1"/>
          </p:cNvSpPr>
          <p:nvPr>
            <p:ph type="body" idx="1"/>
          </p:nvPr>
        </p:nvSpPr>
        <p:spPr>
          <a:xfrm>
            <a:off x="975360" y="4637247"/>
            <a:ext cx="5364480" cy="291704"/>
          </a:xfrm>
          <a:noFill/>
        </p:spPr>
        <p:txBody>
          <a:bodyPr/>
          <a:lstStyle/>
          <a:p>
            <a:pPr eaLnBrk="1" hangingPunct="1"/>
            <a:endParaRPr lang="en-US" altLang="en-US"/>
          </a:p>
        </p:txBody>
      </p:sp>
    </p:spTree>
    <p:extLst>
      <p:ext uri="{BB962C8B-B14F-4D97-AF65-F5344CB8AC3E}">
        <p14:creationId xmlns:p14="http://schemas.microsoft.com/office/powerpoint/2010/main" val="1685638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a:extLst>
              <a:ext uri="{FF2B5EF4-FFF2-40B4-BE49-F238E27FC236}">
                <a16:creationId xmlns:a16="http://schemas.microsoft.com/office/drawing/2014/main" id="{02706262-8539-4CD8-9DD0-3F73FB7ACC86}"/>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94E5B3-1ACB-4D80-BED9-39D553F5F260}" type="slidenum">
              <a:rPr lang="en-US" altLang="en-US"/>
              <a:pPr eaLnBrk="1" hangingPunct="1"/>
              <a:t>47</a:t>
            </a:fld>
            <a:endParaRPr lang="en-US" altLang="en-US"/>
          </a:p>
        </p:txBody>
      </p:sp>
      <p:sp>
        <p:nvSpPr>
          <p:cNvPr id="438275" name="Rectangle 2">
            <a:extLst>
              <a:ext uri="{FF2B5EF4-FFF2-40B4-BE49-F238E27FC236}">
                <a16:creationId xmlns:a16="http://schemas.microsoft.com/office/drawing/2014/main" id="{A5016B40-EAE1-4C7A-B1C5-8723E2C4A357}"/>
              </a:ext>
            </a:extLst>
          </p:cNvPr>
          <p:cNvSpPr>
            <a:spLocks noGrp="1" noRot="1" noChangeAspect="1" noChangeArrowheads="1" noTextEdit="1"/>
          </p:cNvSpPr>
          <p:nvPr>
            <p:ph type="sldImg"/>
          </p:nvPr>
        </p:nvSpPr>
        <p:spPr>
          <a:ln/>
        </p:spPr>
      </p:sp>
      <p:sp>
        <p:nvSpPr>
          <p:cNvPr id="438276" name="Rectangle 3">
            <a:extLst>
              <a:ext uri="{FF2B5EF4-FFF2-40B4-BE49-F238E27FC236}">
                <a16:creationId xmlns:a16="http://schemas.microsoft.com/office/drawing/2014/main" id="{E6BC32C3-9862-42CB-AAB1-77496CE40CB2}"/>
              </a:ext>
            </a:extLst>
          </p:cNvPr>
          <p:cNvSpPr>
            <a:spLocks noGrp="1" noChangeArrowheads="1"/>
          </p:cNvSpPr>
          <p:nvPr>
            <p:ph type="body" idx="1"/>
          </p:nvPr>
        </p:nvSpPr>
        <p:spPr>
          <a:xfrm>
            <a:off x="975360" y="4637247"/>
            <a:ext cx="5364480" cy="291704"/>
          </a:xfrm>
          <a:noFill/>
        </p:spPr>
        <p:txBody>
          <a:bodyPr/>
          <a:lstStyle/>
          <a:p>
            <a:pPr eaLnBrk="1" hangingPunct="1"/>
            <a:endParaRPr lang="en-US" altLang="en-US"/>
          </a:p>
        </p:txBody>
      </p:sp>
    </p:spTree>
    <p:extLst>
      <p:ext uri="{BB962C8B-B14F-4D97-AF65-F5344CB8AC3E}">
        <p14:creationId xmlns:p14="http://schemas.microsoft.com/office/powerpoint/2010/main" val="2606108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AF5DD3-A06E-4B5E-8663-1C9073ECD087}" type="slidenum">
              <a:rPr lang="en-US" smtClean="0"/>
              <a:pPr/>
              <a:t>58</a:t>
            </a:fld>
            <a:endParaRPr lang="en-US"/>
          </a:p>
        </p:txBody>
      </p:sp>
    </p:spTree>
    <p:extLst>
      <p:ext uri="{BB962C8B-B14F-4D97-AF65-F5344CB8AC3E}">
        <p14:creationId xmlns:p14="http://schemas.microsoft.com/office/powerpoint/2010/main" val="2369824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AF5DD3-A06E-4B5E-8663-1C9073ECD087}" type="slidenum">
              <a:rPr lang="en-US" smtClean="0"/>
              <a:pPr/>
              <a:t>59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CD0EF5-98BC-4E8B-9E6B-D7B0B5CEBE43}" type="slidenum">
              <a:rPr lang="en-US" smtClean="0"/>
              <a:t>60</a:t>
            </a:fld>
            <a:endParaRPr lang="en-US"/>
          </a:p>
        </p:txBody>
      </p:sp>
    </p:spTree>
    <p:extLst>
      <p:ext uri="{BB962C8B-B14F-4D97-AF65-F5344CB8AC3E}">
        <p14:creationId xmlns:p14="http://schemas.microsoft.com/office/powerpoint/2010/main" val="3145776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AF5DD3-A06E-4B5E-8663-1C9073ECD087}" type="slidenum">
              <a:rPr lang="en-US" smtClean="0"/>
              <a:pPr/>
              <a:t>61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AF5DD3-A06E-4B5E-8663-1C9073ECD087}" type="slidenum">
              <a:rPr lang="en-US" smtClean="0"/>
              <a:pPr/>
              <a:t>62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F96FE0E-A53B-A847-9054-EAA92BC49B6D}" type="datetimeFigureOut">
              <a:rPr lang="en-US" smtClean="0"/>
              <a:t>7/10/2019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90CDDD-2C86-A148-B121-1D702FC04B68}" type="slidenum">
              <a:rPr lang="en-US" smtClean="0"/>
              <a:t>‹#›</a:t>
            </a:fld>
            <a:endParaRPr lang="en-US"/>
          </a:p>
        </p:txBody>
      </p:sp>
    </p:spTree>
    <p:extLst>
      <p:ext uri="{BB962C8B-B14F-4D97-AF65-F5344CB8AC3E}">
        <p14:creationId xmlns:p14="http://schemas.microsoft.com/office/powerpoint/2010/main" val="92695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96FE0E-A53B-A847-9054-EAA92BC49B6D}" type="datetimeFigureOut">
              <a:rPr lang="en-US" smtClean="0"/>
              <a:t>7/10/2019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90CDDD-2C86-A148-B121-1D702FC04B68}" type="slidenum">
              <a:rPr lang="en-US" smtClean="0"/>
              <a:t>‹#›</a:t>
            </a:fld>
            <a:endParaRPr lang="en-US"/>
          </a:p>
        </p:txBody>
      </p:sp>
    </p:spTree>
    <p:extLst>
      <p:ext uri="{BB962C8B-B14F-4D97-AF65-F5344CB8AC3E}">
        <p14:creationId xmlns:p14="http://schemas.microsoft.com/office/powerpoint/2010/main" val="1140795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96FE0E-A53B-A847-9054-EAA92BC49B6D}" type="datetimeFigureOut">
              <a:rPr lang="en-US" smtClean="0"/>
              <a:t>7/10/2019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90CDDD-2C86-A148-B121-1D702FC04B68}" type="slidenum">
              <a:rPr lang="en-US" smtClean="0"/>
              <a:t>‹#›</a:t>
            </a:fld>
            <a:endParaRPr lang="en-US"/>
          </a:p>
        </p:txBody>
      </p:sp>
    </p:spTree>
    <p:extLst>
      <p:ext uri="{BB962C8B-B14F-4D97-AF65-F5344CB8AC3E}">
        <p14:creationId xmlns:p14="http://schemas.microsoft.com/office/powerpoint/2010/main" val="615043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ody">
    <p:spTree>
      <p:nvGrpSpPr>
        <p:cNvPr id="1" name=""/>
        <p:cNvGrpSpPr/>
        <p:nvPr/>
      </p:nvGrpSpPr>
      <p:grpSpPr>
        <a:xfrm>
          <a:off x="0" y="0"/>
          <a:ext cx="0" cy="0"/>
          <a:chOff x="0" y="0"/>
          <a:chExt cx="0" cy="0"/>
        </a:xfrm>
      </p:grpSpPr>
      <p:sp>
        <p:nvSpPr>
          <p:cNvPr id="8" name="Rounded Rectangle 6"/>
          <p:cNvSpPr/>
          <p:nvPr userDrawn="1"/>
        </p:nvSpPr>
        <p:spPr>
          <a:xfrm rot="21295702">
            <a:off x="1370605" y="611736"/>
            <a:ext cx="7302308" cy="5698449"/>
          </a:xfrm>
          <a:custGeom>
            <a:avLst/>
            <a:gdLst>
              <a:gd name="connsiteX0" fmla="*/ 0 w 7576433"/>
              <a:gd name="connsiteY0" fmla="*/ 131520 h 5698449"/>
              <a:gd name="connsiteX1" fmla="*/ 131520 w 7576433"/>
              <a:gd name="connsiteY1" fmla="*/ 0 h 5698449"/>
              <a:gd name="connsiteX2" fmla="*/ 7444913 w 7576433"/>
              <a:gd name="connsiteY2" fmla="*/ 0 h 5698449"/>
              <a:gd name="connsiteX3" fmla="*/ 7576433 w 7576433"/>
              <a:gd name="connsiteY3" fmla="*/ 131520 h 5698449"/>
              <a:gd name="connsiteX4" fmla="*/ 7576433 w 7576433"/>
              <a:gd name="connsiteY4" fmla="*/ 5566929 h 5698449"/>
              <a:gd name="connsiteX5" fmla="*/ 7444913 w 7576433"/>
              <a:gd name="connsiteY5" fmla="*/ 5698449 h 5698449"/>
              <a:gd name="connsiteX6" fmla="*/ 131520 w 7576433"/>
              <a:gd name="connsiteY6" fmla="*/ 5698449 h 5698449"/>
              <a:gd name="connsiteX7" fmla="*/ 0 w 7576433"/>
              <a:gd name="connsiteY7" fmla="*/ 5566929 h 5698449"/>
              <a:gd name="connsiteX8" fmla="*/ 0 w 7576433"/>
              <a:gd name="connsiteY8" fmla="*/ 131520 h 5698449"/>
              <a:gd name="connsiteX0" fmla="*/ 0 w 7576433"/>
              <a:gd name="connsiteY0" fmla="*/ 131520 h 5698449"/>
              <a:gd name="connsiteX1" fmla="*/ 596373 w 7576433"/>
              <a:gd name="connsiteY1" fmla="*/ 64397 h 5698449"/>
              <a:gd name="connsiteX2" fmla="*/ 7444913 w 7576433"/>
              <a:gd name="connsiteY2" fmla="*/ 0 h 5698449"/>
              <a:gd name="connsiteX3" fmla="*/ 7576433 w 7576433"/>
              <a:gd name="connsiteY3" fmla="*/ 131520 h 5698449"/>
              <a:gd name="connsiteX4" fmla="*/ 7576433 w 7576433"/>
              <a:gd name="connsiteY4" fmla="*/ 5566929 h 5698449"/>
              <a:gd name="connsiteX5" fmla="*/ 7444913 w 7576433"/>
              <a:gd name="connsiteY5" fmla="*/ 5698449 h 5698449"/>
              <a:gd name="connsiteX6" fmla="*/ 131520 w 7576433"/>
              <a:gd name="connsiteY6" fmla="*/ 5698449 h 5698449"/>
              <a:gd name="connsiteX7" fmla="*/ 0 w 7576433"/>
              <a:gd name="connsiteY7" fmla="*/ 5566929 h 5698449"/>
              <a:gd name="connsiteX8" fmla="*/ 0 w 7576433"/>
              <a:gd name="connsiteY8" fmla="*/ 131520 h 5698449"/>
              <a:gd name="connsiteX0" fmla="*/ 313629 w 7576433"/>
              <a:gd name="connsiteY0" fmla="*/ 74497 h 5698449"/>
              <a:gd name="connsiteX1" fmla="*/ 596373 w 7576433"/>
              <a:gd name="connsiteY1" fmla="*/ 64397 h 5698449"/>
              <a:gd name="connsiteX2" fmla="*/ 7444913 w 7576433"/>
              <a:gd name="connsiteY2" fmla="*/ 0 h 5698449"/>
              <a:gd name="connsiteX3" fmla="*/ 7576433 w 7576433"/>
              <a:gd name="connsiteY3" fmla="*/ 131520 h 5698449"/>
              <a:gd name="connsiteX4" fmla="*/ 7576433 w 7576433"/>
              <a:gd name="connsiteY4" fmla="*/ 5566929 h 5698449"/>
              <a:gd name="connsiteX5" fmla="*/ 7444913 w 7576433"/>
              <a:gd name="connsiteY5" fmla="*/ 5698449 h 5698449"/>
              <a:gd name="connsiteX6" fmla="*/ 131520 w 7576433"/>
              <a:gd name="connsiteY6" fmla="*/ 5698449 h 5698449"/>
              <a:gd name="connsiteX7" fmla="*/ 0 w 7576433"/>
              <a:gd name="connsiteY7" fmla="*/ 5566929 h 5698449"/>
              <a:gd name="connsiteX8" fmla="*/ 313629 w 7576433"/>
              <a:gd name="connsiteY8" fmla="*/ 74497 h 569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6433" h="5698449">
                <a:moveTo>
                  <a:pt x="313629" y="74497"/>
                </a:moveTo>
                <a:cubicBezTo>
                  <a:pt x="313629" y="1861"/>
                  <a:pt x="523737" y="64397"/>
                  <a:pt x="596373" y="64397"/>
                </a:cubicBezTo>
                <a:lnTo>
                  <a:pt x="7444913" y="0"/>
                </a:lnTo>
                <a:cubicBezTo>
                  <a:pt x="7517549" y="0"/>
                  <a:pt x="7576433" y="58884"/>
                  <a:pt x="7576433" y="131520"/>
                </a:cubicBezTo>
                <a:lnTo>
                  <a:pt x="7576433" y="5566929"/>
                </a:lnTo>
                <a:cubicBezTo>
                  <a:pt x="7576433" y="5639565"/>
                  <a:pt x="7517549" y="5698449"/>
                  <a:pt x="7444913" y="5698449"/>
                </a:cubicBezTo>
                <a:lnTo>
                  <a:pt x="131520" y="5698449"/>
                </a:lnTo>
                <a:cubicBezTo>
                  <a:pt x="58884" y="5698449"/>
                  <a:pt x="0" y="5639565"/>
                  <a:pt x="0" y="5566929"/>
                </a:cubicBezTo>
                <a:lnTo>
                  <a:pt x="313629" y="74497"/>
                </a:lnTo>
                <a:close/>
              </a:path>
            </a:pathLst>
          </a:custGeom>
          <a:gradFill flip="none" rotWithShape="1">
            <a:gsLst>
              <a:gs pos="100000">
                <a:schemeClr val="bg1"/>
              </a:gs>
              <a:gs pos="64000">
                <a:schemeClr val="bg1">
                  <a:lumMod val="95000"/>
                </a:schemeClr>
              </a:gs>
              <a:gs pos="0">
                <a:schemeClr val="bg1">
                  <a:lumMod val="75000"/>
                </a:schemeClr>
              </a:gs>
            </a:gsLst>
            <a:lin ang="18900000" scaled="1"/>
            <a:tileRect/>
          </a:gradFill>
          <a:ln w="12700">
            <a:gradFill>
              <a:gsLst>
                <a:gs pos="0">
                  <a:schemeClr val="bg1">
                    <a:lumMod val="85000"/>
                  </a:schemeClr>
                </a:gs>
                <a:gs pos="0">
                  <a:schemeClr val="bg1">
                    <a:lumMod val="95000"/>
                  </a:schemeClr>
                </a:gs>
              </a:gsLst>
              <a:lin ang="5400000" scaled="0"/>
            </a:gradFill>
          </a:ln>
          <a:effectLst>
            <a:outerShdw blurRad="127000" sx="101000" sy="101000" algn="ctr" rotWithShape="0">
              <a:schemeClr val="bg1">
                <a:lumMod val="50000"/>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Rounded Rectangle 27"/>
          <p:cNvSpPr/>
          <p:nvPr userDrawn="1"/>
        </p:nvSpPr>
        <p:spPr>
          <a:xfrm rot="1021882">
            <a:off x="-2433444" y="-2340456"/>
            <a:ext cx="3269111" cy="2604615"/>
          </a:xfrm>
          <a:custGeom>
            <a:avLst/>
            <a:gdLst/>
            <a:ahLst/>
            <a:cxnLst/>
            <a:rect l="l" t="t" r="r" b="b"/>
            <a:pathLst>
              <a:path w="3269111" h="2604615">
                <a:moveTo>
                  <a:pt x="2904479" y="2230691"/>
                </a:moveTo>
                <a:cubicBezTo>
                  <a:pt x="2824003" y="2255344"/>
                  <a:pt x="2778748" y="2340568"/>
                  <a:pt x="2803400" y="2421045"/>
                </a:cubicBezTo>
                <a:cubicBezTo>
                  <a:pt x="2828053" y="2501522"/>
                  <a:pt x="2913277" y="2546777"/>
                  <a:pt x="2993754" y="2522124"/>
                </a:cubicBezTo>
                <a:cubicBezTo>
                  <a:pt x="3074231" y="2497472"/>
                  <a:pt x="3119485" y="2412247"/>
                  <a:pt x="3094833" y="2331770"/>
                </a:cubicBezTo>
                <a:cubicBezTo>
                  <a:pt x="3070181" y="2251294"/>
                  <a:pt x="2984956" y="2206039"/>
                  <a:pt x="2904479" y="2230691"/>
                </a:cubicBezTo>
                <a:close/>
                <a:moveTo>
                  <a:pt x="36715" y="4724"/>
                </a:moveTo>
                <a:cubicBezTo>
                  <a:pt x="43907" y="1682"/>
                  <a:pt x="51815" y="0"/>
                  <a:pt x="60115" y="0"/>
                </a:cubicBezTo>
                <a:lnTo>
                  <a:pt x="3208996" y="0"/>
                </a:lnTo>
                <a:cubicBezTo>
                  <a:pt x="3242197" y="0"/>
                  <a:pt x="3269111" y="26914"/>
                  <a:pt x="3269111" y="60115"/>
                </a:cubicBezTo>
                <a:lnTo>
                  <a:pt x="3269111" y="2544500"/>
                </a:lnTo>
                <a:cubicBezTo>
                  <a:pt x="3269111" y="2577701"/>
                  <a:pt x="3242197" y="2604615"/>
                  <a:pt x="3208996" y="2604615"/>
                </a:cubicBezTo>
                <a:lnTo>
                  <a:pt x="60115" y="2604615"/>
                </a:lnTo>
                <a:cubicBezTo>
                  <a:pt x="26914" y="2604615"/>
                  <a:pt x="0" y="2577701"/>
                  <a:pt x="0" y="2544500"/>
                </a:cubicBezTo>
                <a:lnTo>
                  <a:pt x="0" y="60115"/>
                </a:lnTo>
                <a:cubicBezTo>
                  <a:pt x="0" y="35214"/>
                  <a:pt x="15139" y="13850"/>
                  <a:pt x="36715" y="4724"/>
                </a:cubicBezTo>
                <a:close/>
              </a:path>
            </a:pathLst>
          </a:custGeom>
          <a:gradFill flip="none" rotWithShape="1">
            <a:gsLst>
              <a:gs pos="45000">
                <a:schemeClr val="bg1">
                  <a:lumMod val="95000"/>
                </a:schemeClr>
              </a:gs>
              <a:gs pos="0">
                <a:schemeClr val="bg1">
                  <a:lumMod val="85000"/>
                </a:schemeClr>
              </a:gs>
            </a:gsLst>
            <a:lin ang="18900000" scaled="1"/>
            <a:tileRect/>
          </a:gradFill>
          <a:ln w="12700">
            <a:gradFill>
              <a:gsLst>
                <a:gs pos="0">
                  <a:schemeClr val="bg1">
                    <a:lumMod val="85000"/>
                  </a:schemeClr>
                </a:gs>
                <a:gs pos="0">
                  <a:schemeClr val="bg1">
                    <a:lumMod val="95000"/>
                  </a:schemeClr>
                </a:gs>
              </a:gsLst>
              <a:lin ang="5400000" scaled="0"/>
            </a:gradFill>
          </a:ln>
          <a:effectLst>
            <a:outerShdw blurRad="127000" sx="101000" sy="101000" algn="ctr" rotWithShape="0">
              <a:schemeClr val="bg1">
                <a:lumMod val="50000"/>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4" name="Rounded Rectangle 28"/>
          <p:cNvSpPr/>
          <p:nvPr userDrawn="1"/>
        </p:nvSpPr>
        <p:spPr>
          <a:xfrm>
            <a:off x="368808" y="521423"/>
            <a:ext cx="8541686" cy="5879377"/>
          </a:xfrm>
          <a:custGeom>
            <a:avLst/>
            <a:gdLst/>
            <a:ahLst/>
            <a:cxnLst/>
            <a:rect l="l" t="t" r="r" b="b"/>
            <a:pathLst>
              <a:path w="7576433" h="5626922">
                <a:moveTo>
                  <a:pt x="255843" y="140522"/>
                </a:moveTo>
                <a:cubicBezTo>
                  <a:pt x="171675" y="140522"/>
                  <a:pt x="103443" y="208754"/>
                  <a:pt x="103443" y="292922"/>
                </a:cubicBezTo>
                <a:cubicBezTo>
                  <a:pt x="103443" y="377090"/>
                  <a:pt x="171675" y="445322"/>
                  <a:pt x="255843" y="445322"/>
                </a:cubicBezTo>
                <a:cubicBezTo>
                  <a:pt x="340011" y="445322"/>
                  <a:pt x="408243" y="377090"/>
                  <a:pt x="408243" y="292922"/>
                </a:cubicBezTo>
                <a:cubicBezTo>
                  <a:pt x="408243" y="208754"/>
                  <a:pt x="340011" y="140522"/>
                  <a:pt x="255843" y="140522"/>
                </a:cubicBezTo>
                <a:close/>
                <a:moveTo>
                  <a:pt x="129869" y="0"/>
                </a:moveTo>
                <a:lnTo>
                  <a:pt x="7446564" y="0"/>
                </a:lnTo>
                <a:cubicBezTo>
                  <a:pt x="7518289" y="0"/>
                  <a:pt x="7576433" y="58144"/>
                  <a:pt x="7576433" y="129869"/>
                </a:cubicBezTo>
                <a:lnTo>
                  <a:pt x="7576433" y="5497053"/>
                </a:lnTo>
                <a:cubicBezTo>
                  <a:pt x="7576433" y="5568778"/>
                  <a:pt x="7518289" y="5626922"/>
                  <a:pt x="7446564" y="5626922"/>
                </a:cubicBezTo>
                <a:lnTo>
                  <a:pt x="129869" y="5626922"/>
                </a:lnTo>
                <a:cubicBezTo>
                  <a:pt x="58144" y="5626922"/>
                  <a:pt x="0" y="5568778"/>
                  <a:pt x="0" y="5497053"/>
                </a:cubicBezTo>
                <a:lnTo>
                  <a:pt x="0" y="129869"/>
                </a:lnTo>
                <a:cubicBezTo>
                  <a:pt x="0" y="58144"/>
                  <a:pt x="58144" y="0"/>
                  <a:pt x="129869" y="0"/>
                </a:cubicBezTo>
                <a:close/>
              </a:path>
            </a:pathLst>
          </a:custGeom>
          <a:gradFill flip="none" rotWithShape="1">
            <a:gsLst>
              <a:gs pos="28000">
                <a:schemeClr val="bg1"/>
              </a:gs>
              <a:gs pos="0">
                <a:schemeClr val="bg1">
                  <a:lumMod val="85000"/>
                </a:schemeClr>
              </a:gs>
            </a:gsLst>
            <a:lin ang="18900000" scaled="1"/>
            <a:tileRect/>
          </a:gradFill>
          <a:ln w="12700">
            <a:gradFill>
              <a:gsLst>
                <a:gs pos="0">
                  <a:schemeClr val="bg1">
                    <a:lumMod val="85000"/>
                  </a:schemeClr>
                </a:gs>
                <a:gs pos="0">
                  <a:schemeClr val="bg1">
                    <a:lumMod val="95000"/>
                  </a:schemeClr>
                </a:gs>
              </a:gsLst>
              <a:lin ang="5400000" scaled="0"/>
            </a:gradFill>
          </a:ln>
          <a:effectLst>
            <a:outerShdw blurRad="127000" sx="101000" sy="101000" algn="ctr" rotWithShape="0">
              <a:schemeClr val="bg1">
                <a:lumMod val="50000"/>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2" name="Rounded Rectangle 11"/>
          <p:cNvSpPr/>
          <p:nvPr userDrawn="1"/>
        </p:nvSpPr>
        <p:spPr>
          <a:xfrm rot="2606739">
            <a:off x="-22594" y="492412"/>
            <a:ext cx="838200" cy="178039"/>
          </a:xfrm>
          <a:prstGeom prst="roundRect">
            <a:avLst>
              <a:gd name="adj" fmla="val 50000"/>
            </a:avLst>
          </a:prstGeom>
          <a:gradFill flip="none" rotWithShape="1">
            <a:gsLst>
              <a:gs pos="85000">
                <a:schemeClr val="bg1">
                  <a:lumMod val="95000"/>
                </a:schemeClr>
              </a:gs>
              <a:gs pos="0">
                <a:schemeClr val="bg1">
                  <a:lumMod val="75000"/>
                </a:schemeClr>
              </a:gs>
              <a:gs pos="16000">
                <a:schemeClr val="tx1">
                  <a:lumMod val="95000"/>
                  <a:lumOff val="5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4"/>
          <p:cNvSpPr>
            <a:spLocks noGrp="1"/>
          </p:cNvSpPr>
          <p:nvPr>
            <p:ph sz="quarter" idx="10"/>
          </p:nvPr>
        </p:nvSpPr>
        <p:spPr>
          <a:xfrm>
            <a:off x="762000" y="1447800"/>
            <a:ext cx="7772400" cy="4648200"/>
          </a:xfrm>
        </p:spPr>
        <p:txBody>
          <a:bodyPr/>
          <a:lstStyle>
            <a:lvl1pPr>
              <a:buFontTx/>
              <a:buBlip>
                <a:blip r:embed="rId3"/>
              </a:buBlip>
              <a:defRPr sz="2400"/>
            </a:lvl1pPr>
            <a:lvl2pPr>
              <a:buFont typeface="Wingdings" pitchFamily="2" charset="2"/>
              <a:buChar char="§"/>
              <a:defRPr sz="2000"/>
            </a:lvl2pPr>
          </a:lstStyle>
          <a:p>
            <a:pPr lvl="0"/>
            <a:r>
              <a:rPr lang="en-US"/>
              <a:t>Click to edit Master text styles</a:t>
            </a:r>
          </a:p>
          <a:p>
            <a:pPr lvl="1"/>
            <a:r>
              <a:rPr lang="en-US"/>
              <a:t>Second level</a:t>
            </a:r>
          </a:p>
        </p:txBody>
      </p:sp>
      <p:sp>
        <p:nvSpPr>
          <p:cNvPr id="7" name="Title 1"/>
          <p:cNvSpPr>
            <a:spLocks noGrp="1"/>
          </p:cNvSpPr>
          <p:nvPr>
            <p:ph type="title"/>
          </p:nvPr>
        </p:nvSpPr>
        <p:spPr>
          <a:xfrm>
            <a:off x="990600" y="762000"/>
            <a:ext cx="7772400" cy="487363"/>
          </a:xfrm>
        </p:spPr>
        <p:txBody>
          <a:bodyPr>
            <a:noAutofit/>
          </a:bodyPr>
          <a:lstStyle>
            <a:lvl1pPr algn="r">
              <a:defRPr sz="2800">
                <a:effectLst>
                  <a:reflection blurRad="6350" stA="55000" endA="300" endPos="45500" dir="5400000" sy="-100000" algn="bl" rotWithShape="0"/>
                </a:effectLst>
              </a:defRPr>
            </a:lvl1pPr>
          </a:lstStyle>
          <a:p>
            <a:r>
              <a:rPr lang="en-US"/>
              <a:t>Click to edit Master title style</a:t>
            </a:r>
          </a:p>
        </p:txBody>
      </p:sp>
      <p:sp>
        <p:nvSpPr>
          <p:cNvPr id="9" name="Rectangle 8"/>
          <p:cNvSpPr/>
          <p:nvPr userDrawn="1"/>
        </p:nvSpPr>
        <p:spPr>
          <a:xfrm>
            <a:off x="990600" y="1295400"/>
            <a:ext cx="7848600" cy="45719"/>
          </a:xfrm>
          <a:prstGeom prst="rect">
            <a:avLst/>
          </a:prstGeom>
          <a:solidFill>
            <a:schemeClr val="tx1">
              <a:lumMod val="65000"/>
              <a:lumOff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2566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tmplLst>
          <p:tmpl lvl="1">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BA4BE9-D1BC-474C-B1ED-67835A955D61}"/>
              </a:ext>
            </a:extLst>
          </p:cNvPr>
          <p:cNvSpPr/>
          <p:nvPr userDrawn="1"/>
        </p:nvSpPr>
        <p:spPr>
          <a:xfrm>
            <a:off x="3962400" y="6667500"/>
            <a:ext cx="12192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R"/>
          </a:p>
        </p:txBody>
      </p:sp>
      <p:sp>
        <p:nvSpPr>
          <p:cNvPr id="2" name="Title 1"/>
          <p:cNvSpPr>
            <a:spLocks noGrp="1"/>
          </p:cNvSpPr>
          <p:nvPr>
            <p:ph type="title"/>
          </p:nvPr>
        </p:nvSpPr>
        <p:spPr>
          <a:xfrm>
            <a:off x="1752600" y="228600"/>
            <a:ext cx="7162800" cy="868363"/>
          </a:xfrm>
        </p:spPr>
        <p:txBody>
          <a:bodyPr/>
          <a:lstStyle/>
          <a:p>
            <a:r>
              <a:rPr lang="en-US"/>
              <a:t>Click to edit Master title style</a:t>
            </a:r>
            <a:endParaRPr lang="es-PR"/>
          </a:p>
        </p:txBody>
      </p:sp>
      <p:sp>
        <p:nvSpPr>
          <p:cNvPr id="3" name="Text Placeholder 2"/>
          <p:cNvSpPr>
            <a:spLocks noGrp="1"/>
          </p:cNvSpPr>
          <p:nvPr>
            <p:ph type="body" sz="half" idx="1"/>
          </p:nvPr>
        </p:nvSpPr>
        <p:spPr>
          <a:xfrm>
            <a:off x="228600" y="1371600"/>
            <a:ext cx="42672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4" name="Content Placeholder 3"/>
          <p:cNvSpPr>
            <a:spLocks noGrp="1"/>
          </p:cNvSpPr>
          <p:nvPr>
            <p:ph sz="half" idx="2"/>
          </p:nvPr>
        </p:nvSpPr>
        <p:spPr>
          <a:xfrm>
            <a:off x="4648200" y="1371600"/>
            <a:ext cx="42672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Tree>
    <p:extLst>
      <p:ext uri="{BB962C8B-B14F-4D97-AF65-F5344CB8AC3E}">
        <p14:creationId xmlns:p14="http://schemas.microsoft.com/office/powerpoint/2010/main" val="3370793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96FE0E-A53B-A847-9054-EAA92BC49B6D}" type="datetimeFigureOut">
              <a:rPr lang="en-US" smtClean="0"/>
              <a:t>7/10/2019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90CDDD-2C86-A148-B121-1D702FC04B68}" type="slidenum">
              <a:rPr lang="en-US" smtClean="0"/>
              <a:t>‹#›</a:t>
            </a:fld>
            <a:endParaRPr lang="en-US"/>
          </a:p>
        </p:txBody>
      </p:sp>
    </p:spTree>
    <p:extLst>
      <p:ext uri="{BB962C8B-B14F-4D97-AF65-F5344CB8AC3E}">
        <p14:creationId xmlns:p14="http://schemas.microsoft.com/office/powerpoint/2010/main" val="1012784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F96FE0E-A53B-A847-9054-EAA92BC49B6D}" type="datetimeFigureOut">
              <a:rPr lang="en-US" smtClean="0"/>
              <a:t>7/10/2019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90CDDD-2C86-A148-B121-1D702FC04B68}" type="slidenum">
              <a:rPr lang="en-US" smtClean="0"/>
              <a:t>‹#›</a:t>
            </a:fld>
            <a:endParaRPr lang="en-US"/>
          </a:p>
        </p:txBody>
      </p:sp>
    </p:spTree>
    <p:extLst>
      <p:ext uri="{BB962C8B-B14F-4D97-AF65-F5344CB8AC3E}">
        <p14:creationId xmlns:p14="http://schemas.microsoft.com/office/powerpoint/2010/main" val="908226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96FE0E-A53B-A847-9054-EAA92BC49B6D}" type="datetimeFigureOut">
              <a:rPr lang="en-US" smtClean="0"/>
              <a:t>7/10/2019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90CDDD-2C86-A148-B121-1D702FC04B68}" type="slidenum">
              <a:rPr lang="en-US" smtClean="0"/>
              <a:t>‹#›</a:t>
            </a:fld>
            <a:endParaRPr lang="en-US"/>
          </a:p>
        </p:txBody>
      </p:sp>
    </p:spTree>
    <p:extLst>
      <p:ext uri="{BB962C8B-B14F-4D97-AF65-F5344CB8AC3E}">
        <p14:creationId xmlns:p14="http://schemas.microsoft.com/office/powerpoint/2010/main" val="245593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96FE0E-A53B-A847-9054-EAA92BC49B6D}" type="datetimeFigureOut">
              <a:rPr lang="en-US" smtClean="0"/>
              <a:t>7/10/2019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90CDDD-2C86-A148-B121-1D702FC04B68}" type="slidenum">
              <a:rPr lang="en-US" smtClean="0"/>
              <a:t>‹#›</a:t>
            </a:fld>
            <a:endParaRPr lang="en-US"/>
          </a:p>
        </p:txBody>
      </p:sp>
    </p:spTree>
    <p:extLst>
      <p:ext uri="{BB962C8B-B14F-4D97-AF65-F5344CB8AC3E}">
        <p14:creationId xmlns:p14="http://schemas.microsoft.com/office/powerpoint/2010/main" val="234721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96FE0E-A53B-A847-9054-EAA92BC49B6D}" type="datetimeFigureOut">
              <a:rPr lang="en-US" smtClean="0"/>
              <a:t>7/10/2019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90CDDD-2C86-A148-B121-1D702FC04B68}" type="slidenum">
              <a:rPr lang="en-US" smtClean="0"/>
              <a:t>‹#›</a:t>
            </a:fld>
            <a:endParaRPr lang="en-US"/>
          </a:p>
        </p:txBody>
      </p:sp>
    </p:spTree>
    <p:extLst>
      <p:ext uri="{BB962C8B-B14F-4D97-AF65-F5344CB8AC3E}">
        <p14:creationId xmlns:p14="http://schemas.microsoft.com/office/powerpoint/2010/main" val="32387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96FE0E-A53B-A847-9054-EAA92BC49B6D}" type="datetimeFigureOut">
              <a:rPr lang="en-US" smtClean="0"/>
              <a:t>7/10/2019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90CDDD-2C86-A148-B121-1D702FC04B68}" type="slidenum">
              <a:rPr lang="en-US" smtClean="0"/>
              <a:t>‹#›</a:t>
            </a:fld>
            <a:endParaRPr lang="en-US"/>
          </a:p>
        </p:txBody>
      </p:sp>
    </p:spTree>
    <p:extLst>
      <p:ext uri="{BB962C8B-B14F-4D97-AF65-F5344CB8AC3E}">
        <p14:creationId xmlns:p14="http://schemas.microsoft.com/office/powerpoint/2010/main" val="1023803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F96FE0E-A53B-A847-9054-EAA92BC49B6D}" type="datetimeFigureOut">
              <a:rPr lang="en-US" smtClean="0"/>
              <a:t>7/10/2019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90CDDD-2C86-A148-B121-1D702FC04B68}" type="slidenum">
              <a:rPr lang="en-US" smtClean="0"/>
              <a:t>‹#›</a:t>
            </a:fld>
            <a:endParaRPr lang="en-US"/>
          </a:p>
        </p:txBody>
      </p:sp>
    </p:spTree>
    <p:extLst>
      <p:ext uri="{BB962C8B-B14F-4D97-AF65-F5344CB8AC3E}">
        <p14:creationId xmlns:p14="http://schemas.microsoft.com/office/powerpoint/2010/main" val="1428091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F96FE0E-A53B-A847-9054-EAA92BC49B6D}" type="datetimeFigureOut">
              <a:rPr lang="en-US" smtClean="0"/>
              <a:t>7/10/2019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90CDDD-2C86-A148-B121-1D702FC04B68}" type="slidenum">
              <a:rPr lang="en-US" smtClean="0"/>
              <a:t>‹#›</a:t>
            </a:fld>
            <a:endParaRPr lang="en-US"/>
          </a:p>
        </p:txBody>
      </p:sp>
    </p:spTree>
    <p:extLst>
      <p:ext uri="{BB962C8B-B14F-4D97-AF65-F5344CB8AC3E}">
        <p14:creationId xmlns:p14="http://schemas.microsoft.com/office/powerpoint/2010/main" val="1662013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F96FE0E-A53B-A847-9054-EAA92BC49B6D}" type="datetimeFigureOut">
              <a:rPr lang="en-US" smtClean="0"/>
              <a:t>7/10/2019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590CDDD-2C86-A148-B121-1D702FC04B68}" type="slidenum">
              <a:rPr lang="en-US" smtClean="0"/>
              <a:t>‹#›</a:t>
            </a:fld>
            <a:endParaRPr lang="en-US"/>
          </a:p>
        </p:txBody>
      </p:sp>
    </p:spTree>
    <p:extLst>
      <p:ext uri="{BB962C8B-B14F-4D97-AF65-F5344CB8AC3E}">
        <p14:creationId xmlns:p14="http://schemas.microsoft.com/office/powerpoint/2010/main" val="1964006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4.png"/><Relationship Id="rId4" Type="http://schemas.microsoft.com/office/2007/relationships/hdphoto" Target="../media/hdphoto1.wdp"/></Relationships>
</file>

<file path=ppt/slides/_rels/slide10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12.xml"/><Relationship Id="rId1" Type="http://schemas.openxmlformats.org/officeDocument/2006/relationships/tags" Target="../tags/tag12.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12.xml"/><Relationship Id="rId1" Type="http://schemas.openxmlformats.org/officeDocument/2006/relationships/tags" Target="../tags/tag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65.png"/><Relationship Id="rId5" Type="http://schemas.openxmlformats.org/officeDocument/2006/relationships/image" Target="../media/image64.gif"/><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67.png"/><Relationship Id="rId4" Type="http://schemas.openxmlformats.org/officeDocument/2006/relationships/image" Target="../media/image6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6.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0.png"/><Relationship Id="rId4" Type="http://schemas.openxmlformats.org/officeDocument/2006/relationships/image" Target="../media/image66.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66.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71.jpeg"/><Relationship Id="rId4" Type="http://schemas.openxmlformats.org/officeDocument/2006/relationships/image" Target="../media/image66.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65.png"/><Relationship Id="rId5" Type="http://schemas.openxmlformats.org/officeDocument/2006/relationships/image" Target="../media/image72.png"/><Relationship Id="rId4" Type="http://schemas.openxmlformats.org/officeDocument/2006/relationships/image" Target="../media/image66.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66.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66.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66.jpeg"/></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9.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notesSlide" Target="../notesSlides/notesSlide16.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81.png"/><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84.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image" Target="../media/image86.png"/><Relationship Id="rId4" Type="http://schemas.openxmlformats.org/officeDocument/2006/relationships/image" Target="../media/image85.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87.jpeg"/></Relationships>
</file>

<file path=ppt/slides/_rels/slide7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8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8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8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6.xml"/><Relationship Id="rId4" Type="http://schemas.microsoft.com/office/2007/relationships/hdphoto" Target="../media/hdphoto1.wdp"/></Relationships>
</file>

<file path=ppt/slides/_rels/slide9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1.wmf"/><Relationship Id="rId4" Type="http://schemas.openxmlformats.org/officeDocument/2006/relationships/oleObject" Target="../embeddings/oleObject1.bin"/></Relationships>
</file>

<file path=ppt/slides/_rels/slide9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Risk management">
            <a:extLst>
              <a:ext uri="{FF2B5EF4-FFF2-40B4-BE49-F238E27FC236}">
                <a16:creationId xmlns:a16="http://schemas.microsoft.com/office/drawing/2014/main" id="{7C68A1C1-3876-4A50-935D-6298367EFC72}"/>
              </a:ext>
            </a:extLst>
          </p:cNvPr>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62813" cy="69113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F4BE8CA-2869-44DA-8C55-DC1F6DC8FE1B}"/>
              </a:ext>
            </a:extLst>
          </p:cNvPr>
          <p:cNvSpPr/>
          <p:nvPr/>
        </p:nvSpPr>
        <p:spPr>
          <a:xfrm>
            <a:off x="-194948" y="2930339"/>
            <a:ext cx="9584954" cy="1708117"/>
          </a:xfrm>
          <a:prstGeom prst="rect">
            <a:avLst/>
          </a:prstGeom>
          <a:solidFill>
            <a:srgbClr val="00206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6BC74B-A135-4DE6-BFF0-461A3ECE49C2}"/>
              </a:ext>
            </a:extLst>
          </p:cNvPr>
          <p:cNvSpPr>
            <a:spLocks noGrp="1"/>
          </p:cNvSpPr>
          <p:nvPr>
            <p:ph type="title"/>
          </p:nvPr>
        </p:nvSpPr>
        <p:spPr>
          <a:xfrm>
            <a:off x="623888" y="1584413"/>
            <a:ext cx="7886700" cy="2852737"/>
          </a:xfrm>
        </p:spPr>
        <p:txBody>
          <a:bodyPr/>
          <a:lstStyle/>
          <a:p>
            <a:r>
              <a:rPr lang="en-US">
                <a:effectLst>
                  <a:glow rad="127000">
                    <a:schemeClr val="bg1"/>
                  </a:glow>
                </a:effectLst>
              </a:rPr>
              <a:t>Risk and Safety </a:t>
            </a:r>
            <a:br>
              <a:rPr lang="en-US">
                <a:effectLst>
                  <a:glow rad="127000">
                    <a:schemeClr val="bg1"/>
                  </a:glow>
                </a:effectLst>
              </a:rPr>
            </a:br>
            <a:r>
              <a:rPr lang="en-US">
                <a:effectLst>
                  <a:glow rad="127000">
                    <a:schemeClr val="bg1"/>
                  </a:glow>
                </a:effectLst>
              </a:rPr>
              <a:t>Management Tools</a:t>
            </a:r>
          </a:p>
        </p:txBody>
      </p:sp>
      <p:sp>
        <p:nvSpPr>
          <p:cNvPr id="4" name="Text Placeholder 3">
            <a:extLst>
              <a:ext uri="{FF2B5EF4-FFF2-40B4-BE49-F238E27FC236}">
                <a16:creationId xmlns:a16="http://schemas.microsoft.com/office/drawing/2014/main" id="{B2FBE3B0-B095-487E-AD38-F5619C7FFCA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18795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653BB8-FF5F-42EA-A9FA-D40C5D814F62}"/>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brightnessContrast bright="89000" contrast="-40000"/>
                    </a14:imgEffect>
                  </a14:imgLayer>
                </a14:imgProps>
              </a:ext>
            </a:extLst>
          </a:blip>
          <a:stretch>
            <a:fillRect/>
          </a:stretch>
        </p:blipFill>
        <p:spPr>
          <a:xfrm>
            <a:off x="-1890010" y="0"/>
            <a:ext cx="12924020" cy="6823881"/>
          </a:xfrm>
          <a:prstGeom prst="rect">
            <a:avLst/>
          </a:prstGeom>
        </p:spPr>
      </p:pic>
      <p:sp>
        <p:nvSpPr>
          <p:cNvPr id="472066" name="Rectangle 2">
            <a:extLst>
              <a:ext uri="{FF2B5EF4-FFF2-40B4-BE49-F238E27FC236}">
                <a16:creationId xmlns:a16="http://schemas.microsoft.com/office/drawing/2014/main" id="{501B3428-D556-4DD9-B375-3D4C3CADA45E}"/>
              </a:ext>
            </a:extLst>
          </p:cNvPr>
          <p:cNvSpPr>
            <a:spLocks noGrp="1" noChangeArrowheads="1"/>
          </p:cNvSpPr>
          <p:nvPr>
            <p:ph type="title"/>
          </p:nvPr>
        </p:nvSpPr>
        <p:spPr>
          <a:xfrm>
            <a:off x="0" y="274638"/>
            <a:ext cx="9144000" cy="1173162"/>
          </a:xfrm>
        </p:spPr>
        <p:txBody>
          <a:bodyPr/>
          <a:lstStyle/>
          <a:p>
            <a:pPr algn="ctr"/>
            <a:r>
              <a:rPr lang="en-US" altLang="en-US" sz="3200"/>
              <a:t>SAFETY MANAGEMENT ERA (</a:t>
            </a:r>
            <a:r>
              <a:rPr lang="en-US" altLang="en-US" sz="3200" err="1"/>
              <a:t>cont</a:t>
            </a:r>
            <a:r>
              <a:rPr lang="en-US" altLang="en-US" sz="3200"/>
              <a:t>)</a:t>
            </a:r>
          </a:p>
        </p:txBody>
      </p:sp>
      <p:pic>
        <p:nvPicPr>
          <p:cNvPr id="472069" name="Picture 5" descr="Osha1">
            <a:extLst>
              <a:ext uri="{FF2B5EF4-FFF2-40B4-BE49-F238E27FC236}">
                <a16:creationId xmlns:a16="http://schemas.microsoft.com/office/drawing/2014/main" id="{5D74839E-D435-4B25-A2FB-D7EF5BA76A7B}"/>
              </a:ext>
            </a:extLst>
          </p:cNvPr>
          <p:cNvPicPr>
            <a:picLocks noGrp="1" noChangeAspect="1" noChangeArrowheads="1"/>
          </p:cNvPicPr>
          <p:nvPr>
            <p:ph idx="1"/>
          </p:nvPr>
        </p:nvPicPr>
        <p:blipFill rotWithShape="1">
          <a:blip r:embed="rId5" cstate="print">
            <a:extLst>
              <a:ext uri="{28A0092B-C50C-407E-A947-70E740481C1C}">
                <a14:useLocalDpi xmlns:a14="http://schemas.microsoft.com/office/drawing/2010/main" val="0"/>
              </a:ext>
            </a:extLst>
          </a:blip>
          <a:srcRect l="16313" t="19019" r="1" b="14412"/>
          <a:stretch/>
        </p:blipFill>
        <p:spPr>
          <a:xfrm>
            <a:off x="4081996" y="2259024"/>
            <a:ext cx="4742635" cy="3246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2067" name="Rectangle 3">
            <a:extLst>
              <a:ext uri="{FF2B5EF4-FFF2-40B4-BE49-F238E27FC236}">
                <a16:creationId xmlns:a16="http://schemas.microsoft.com/office/drawing/2014/main" id="{88AAAECF-4DEA-48B2-9E9A-D3ADCE1C2306}"/>
              </a:ext>
            </a:extLst>
          </p:cNvPr>
          <p:cNvSpPr>
            <a:spLocks noGrp="1" noChangeArrowheads="1"/>
          </p:cNvSpPr>
          <p:nvPr>
            <p:ph type="body" sz="half" idx="4294967295"/>
          </p:nvPr>
        </p:nvSpPr>
        <p:spPr>
          <a:xfrm>
            <a:off x="600635" y="2363858"/>
            <a:ext cx="3857880" cy="5257800"/>
          </a:xfrm>
        </p:spPr>
        <p:txBody>
          <a:bodyPr>
            <a:normAutofit/>
          </a:bodyPr>
          <a:lstStyle/>
          <a:p>
            <a:pPr marL="0" indent="0">
              <a:buNone/>
            </a:pPr>
            <a:r>
              <a:rPr lang="en-US" altLang="en-US" sz="2800">
                <a:effectLst>
                  <a:glow rad="127000">
                    <a:schemeClr val="bg1"/>
                  </a:glow>
                </a:effectLst>
              </a:rPr>
              <a:t>Frequency dropped</a:t>
            </a:r>
          </a:p>
          <a:p>
            <a:pPr lvl="1"/>
            <a:r>
              <a:rPr lang="en-US" altLang="en-US" sz="2400">
                <a:effectLst>
                  <a:glow rad="127000">
                    <a:schemeClr val="bg1"/>
                  </a:glow>
                </a:effectLst>
              </a:rPr>
              <a:t>1931- 15.12</a:t>
            </a:r>
          </a:p>
          <a:p>
            <a:pPr lvl="1"/>
            <a:r>
              <a:rPr lang="en-US" altLang="en-US" sz="2400">
                <a:effectLst>
                  <a:glow rad="127000">
                    <a:schemeClr val="bg1"/>
                  </a:glow>
                </a:effectLst>
              </a:rPr>
              <a:t>1961- 5.99</a:t>
            </a:r>
          </a:p>
          <a:p>
            <a:pPr lvl="1">
              <a:buFontTx/>
              <a:buNone/>
            </a:pPr>
            <a:endParaRPr lang="en-US" altLang="en-US" sz="2400">
              <a:effectLst>
                <a:glow rad="127000">
                  <a:schemeClr val="bg1"/>
                </a:glow>
              </a:effectLst>
            </a:endParaRPr>
          </a:p>
          <a:p>
            <a:pPr marL="0" indent="0">
              <a:buNone/>
            </a:pPr>
            <a:r>
              <a:rPr lang="en-US" altLang="en-US" sz="2800">
                <a:effectLst>
                  <a:glow rad="127000">
                    <a:schemeClr val="bg1"/>
                  </a:glow>
                </a:effectLst>
              </a:rPr>
              <a:t>Severity dropped</a:t>
            </a:r>
          </a:p>
          <a:p>
            <a:pPr lvl="1"/>
            <a:r>
              <a:rPr lang="en-US" altLang="en-US" sz="2400">
                <a:effectLst>
                  <a:glow rad="127000">
                    <a:schemeClr val="bg1"/>
                  </a:glow>
                </a:effectLst>
              </a:rPr>
              <a:t>1931- 1,590</a:t>
            </a:r>
          </a:p>
          <a:p>
            <a:pPr lvl="1"/>
            <a:r>
              <a:rPr lang="en-US" altLang="en-US" sz="2400">
                <a:effectLst>
                  <a:glow rad="127000">
                    <a:schemeClr val="bg1"/>
                  </a:glow>
                </a:effectLst>
              </a:rPr>
              <a:t>1961- 665</a:t>
            </a:r>
            <a:endParaRPr lang="en-US" altLang="en-US" sz="1600">
              <a:effectLst>
                <a:glow rad="127000">
                  <a:schemeClr val="bg1"/>
                </a:glow>
              </a:effectLst>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2066"/>
                                        </p:tgtEl>
                                        <p:attrNameLst>
                                          <p:attrName>style.visibility</p:attrName>
                                        </p:attrNameLst>
                                      </p:cBhvr>
                                      <p:to>
                                        <p:strVal val="visible"/>
                                      </p:to>
                                    </p:set>
                                    <p:animEffect transition="in" filter="fade">
                                      <p:cBhvr>
                                        <p:cTn id="7" dur="1000"/>
                                        <p:tgtEl>
                                          <p:spTgt spid="4720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72067">
                                            <p:txEl>
                                              <p:pRg st="0" end="0"/>
                                            </p:txEl>
                                          </p:spTgt>
                                        </p:tgtEl>
                                        <p:attrNameLst>
                                          <p:attrName>style.visibility</p:attrName>
                                        </p:attrNameLst>
                                      </p:cBhvr>
                                      <p:to>
                                        <p:strVal val="visible"/>
                                      </p:to>
                                    </p:set>
                                    <p:anim calcmode="lin" valueType="num">
                                      <p:cBhvr>
                                        <p:cTn id="12" dur="1000" fill="hold"/>
                                        <p:tgtEl>
                                          <p:spTgt spid="472067">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472067">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472067">
                                            <p:txEl>
                                              <p:pRg st="0" end="0"/>
                                            </p:txEl>
                                          </p:spTgt>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72069">
                                            <p:bg/>
                                          </p:spTgt>
                                        </p:tgtEl>
                                        <p:attrNameLst>
                                          <p:attrName>style.visibility</p:attrName>
                                        </p:attrNameLst>
                                      </p:cBhvr>
                                      <p:to>
                                        <p:strVal val="visible"/>
                                      </p:to>
                                    </p:set>
                                    <p:anim calcmode="lin" valueType="num">
                                      <p:cBhvr>
                                        <p:cTn id="17" dur="1000" fill="hold"/>
                                        <p:tgtEl>
                                          <p:spTgt spid="472069">
                                            <p:bg/>
                                          </p:spTgt>
                                        </p:tgtEl>
                                        <p:attrNameLst>
                                          <p:attrName>ppt_w</p:attrName>
                                        </p:attrNameLst>
                                      </p:cBhvr>
                                      <p:tavLst>
                                        <p:tav tm="0">
                                          <p:val>
                                            <p:strVal val="#ppt_w*0.70"/>
                                          </p:val>
                                        </p:tav>
                                        <p:tav tm="100000">
                                          <p:val>
                                            <p:strVal val="#ppt_w"/>
                                          </p:val>
                                        </p:tav>
                                      </p:tavLst>
                                    </p:anim>
                                    <p:anim calcmode="lin" valueType="num">
                                      <p:cBhvr>
                                        <p:cTn id="18" dur="1000" fill="hold"/>
                                        <p:tgtEl>
                                          <p:spTgt spid="472069">
                                            <p:bg/>
                                          </p:spTgt>
                                        </p:tgtEl>
                                        <p:attrNameLst>
                                          <p:attrName>ppt_h</p:attrName>
                                        </p:attrNameLst>
                                      </p:cBhvr>
                                      <p:tavLst>
                                        <p:tav tm="0">
                                          <p:val>
                                            <p:strVal val="#ppt_h"/>
                                          </p:val>
                                        </p:tav>
                                        <p:tav tm="100000">
                                          <p:val>
                                            <p:strVal val="#ppt_h"/>
                                          </p:val>
                                        </p:tav>
                                      </p:tavLst>
                                    </p:anim>
                                    <p:animEffect transition="in" filter="fade">
                                      <p:cBhvr>
                                        <p:cTn id="19" dur="1000"/>
                                        <p:tgtEl>
                                          <p:spTgt spid="472069">
                                            <p:bg/>
                                          </p:spTgt>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472067">
                                            <p:txEl>
                                              <p:pRg st="1" end="1"/>
                                            </p:txEl>
                                          </p:spTgt>
                                        </p:tgtEl>
                                        <p:attrNameLst>
                                          <p:attrName>style.visibility</p:attrName>
                                        </p:attrNameLst>
                                      </p:cBhvr>
                                      <p:to>
                                        <p:strVal val="visible"/>
                                      </p:to>
                                    </p:set>
                                    <p:anim calcmode="lin" valueType="num">
                                      <p:cBhvr>
                                        <p:cTn id="22" dur="1000" fill="hold"/>
                                        <p:tgtEl>
                                          <p:spTgt spid="472067">
                                            <p:txEl>
                                              <p:pRg st="1" end="1"/>
                                            </p:txEl>
                                          </p:spTgt>
                                        </p:tgtEl>
                                        <p:attrNameLst>
                                          <p:attrName>ppt_w</p:attrName>
                                        </p:attrNameLst>
                                      </p:cBhvr>
                                      <p:tavLst>
                                        <p:tav tm="0">
                                          <p:val>
                                            <p:strVal val="#ppt_w*0.70"/>
                                          </p:val>
                                        </p:tav>
                                        <p:tav tm="100000">
                                          <p:val>
                                            <p:strVal val="#ppt_w"/>
                                          </p:val>
                                        </p:tav>
                                      </p:tavLst>
                                    </p:anim>
                                    <p:anim calcmode="lin" valueType="num">
                                      <p:cBhvr>
                                        <p:cTn id="23" dur="1000" fill="hold"/>
                                        <p:tgtEl>
                                          <p:spTgt spid="472067">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472067">
                                            <p:txEl>
                                              <p:pRg st="1" end="1"/>
                                            </p:txEl>
                                          </p:spTgt>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472067">
                                            <p:txEl>
                                              <p:pRg st="2" end="2"/>
                                            </p:txEl>
                                          </p:spTgt>
                                        </p:tgtEl>
                                        <p:attrNameLst>
                                          <p:attrName>style.visibility</p:attrName>
                                        </p:attrNameLst>
                                      </p:cBhvr>
                                      <p:to>
                                        <p:strVal val="visible"/>
                                      </p:to>
                                    </p:set>
                                    <p:anim calcmode="lin" valueType="num">
                                      <p:cBhvr>
                                        <p:cTn id="27" dur="1000" fill="hold"/>
                                        <p:tgtEl>
                                          <p:spTgt spid="472067">
                                            <p:txEl>
                                              <p:pRg st="2" end="2"/>
                                            </p:txEl>
                                          </p:spTgt>
                                        </p:tgtEl>
                                        <p:attrNameLst>
                                          <p:attrName>ppt_w</p:attrName>
                                        </p:attrNameLst>
                                      </p:cBhvr>
                                      <p:tavLst>
                                        <p:tav tm="0">
                                          <p:val>
                                            <p:strVal val="#ppt_w*0.70"/>
                                          </p:val>
                                        </p:tav>
                                        <p:tav tm="100000">
                                          <p:val>
                                            <p:strVal val="#ppt_w"/>
                                          </p:val>
                                        </p:tav>
                                      </p:tavLst>
                                    </p:anim>
                                    <p:anim calcmode="lin" valueType="num">
                                      <p:cBhvr>
                                        <p:cTn id="28" dur="1000" fill="hold"/>
                                        <p:tgtEl>
                                          <p:spTgt spid="472067">
                                            <p:txEl>
                                              <p:pRg st="2" end="2"/>
                                            </p:txEl>
                                          </p:spTgt>
                                        </p:tgtEl>
                                        <p:attrNameLst>
                                          <p:attrName>ppt_h</p:attrName>
                                        </p:attrNameLst>
                                      </p:cBhvr>
                                      <p:tavLst>
                                        <p:tav tm="0">
                                          <p:val>
                                            <p:strVal val="#ppt_h"/>
                                          </p:val>
                                        </p:tav>
                                        <p:tav tm="100000">
                                          <p:val>
                                            <p:strVal val="#ppt_h"/>
                                          </p:val>
                                        </p:tav>
                                      </p:tavLst>
                                    </p:anim>
                                    <p:animEffect transition="in" filter="fade">
                                      <p:cBhvr>
                                        <p:cTn id="29" dur="1000"/>
                                        <p:tgtEl>
                                          <p:spTgt spid="472067">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472067">
                                            <p:txEl>
                                              <p:pRg st="4" end="4"/>
                                            </p:txEl>
                                          </p:spTgt>
                                        </p:tgtEl>
                                        <p:attrNameLst>
                                          <p:attrName>style.visibility</p:attrName>
                                        </p:attrNameLst>
                                      </p:cBhvr>
                                      <p:to>
                                        <p:strVal val="visible"/>
                                      </p:to>
                                    </p:set>
                                    <p:anim calcmode="lin" valueType="num">
                                      <p:cBhvr>
                                        <p:cTn id="34" dur="1000" fill="hold"/>
                                        <p:tgtEl>
                                          <p:spTgt spid="472067">
                                            <p:txEl>
                                              <p:pRg st="4" end="4"/>
                                            </p:txEl>
                                          </p:spTgt>
                                        </p:tgtEl>
                                        <p:attrNameLst>
                                          <p:attrName>ppt_w</p:attrName>
                                        </p:attrNameLst>
                                      </p:cBhvr>
                                      <p:tavLst>
                                        <p:tav tm="0">
                                          <p:val>
                                            <p:strVal val="#ppt_w*0.70"/>
                                          </p:val>
                                        </p:tav>
                                        <p:tav tm="100000">
                                          <p:val>
                                            <p:strVal val="#ppt_w"/>
                                          </p:val>
                                        </p:tav>
                                      </p:tavLst>
                                    </p:anim>
                                    <p:anim calcmode="lin" valueType="num">
                                      <p:cBhvr>
                                        <p:cTn id="35" dur="1000" fill="hold"/>
                                        <p:tgtEl>
                                          <p:spTgt spid="472067">
                                            <p:txEl>
                                              <p:pRg st="4" end="4"/>
                                            </p:txEl>
                                          </p:spTgt>
                                        </p:tgtEl>
                                        <p:attrNameLst>
                                          <p:attrName>ppt_h</p:attrName>
                                        </p:attrNameLst>
                                      </p:cBhvr>
                                      <p:tavLst>
                                        <p:tav tm="0">
                                          <p:val>
                                            <p:strVal val="#ppt_h"/>
                                          </p:val>
                                        </p:tav>
                                        <p:tav tm="100000">
                                          <p:val>
                                            <p:strVal val="#ppt_h"/>
                                          </p:val>
                                        </p:tav>
                                      </p:tavLst>
                                    </p:anim>
                                    <p:animEffect transition="in" filter="fade">
                                      <p:cBhvr>
                                        <p:cTn id="36" dur="1000"/>
                                        <p:tgtEl>
                                          <p:spTgt spid="472067">
                                            <p:txEl>
                                              <p:pRg st="4" end="4"/>
                                            </p:txEl>
                                          </p:spTgt>
                                        </p:tgtEl>
                                      </p:cBhvr>
                                    </p:animEffect>
                                  </p:childTnLst>
                                </p:cTn>
                              </p:par>
                              <p:par>
                                <p:cTn id="37" presetID="55" presetClass="entr" presetSubtype="0" fill="hold" grpId="0" nodeType="withEffect">
                                  <p:stCondLst>
                                    <p:cond delay="0"/>
                                  </p:stCondLst>
                                  <p:childTnLst>
                                    <p:set>
                                      <p:cBhvr>
                                        <p:cTn id="38" dur="1" fill="hold">
                                          <p:stCondLst>
                                            <p:cond delay="0"/>
                                          </p:stCondLst>
                                        </p:cTn>
                                        <p:tgtEl>
                                          <p:spTgt spid="472067">
                                            <p:txEl>
                                              <p:pRg st="5" end="5"/>
                                            </p:txEl>
                                          </p:spTgt>
                                        </p:tgtEl>
                                        <p:attrNameLst>
                                          <p:attrName>style.visibility</p:attrName>
                                        </p:attrNameLst>
                                      </p:cBhvr>
                                      <p:to>
                                        <p:strVal val="visible"/>
                                      </p:to>
                                    </p:set>
                                    <p:anim calcmode="lin" valueType="num">
                                      <p:cBhvr>
                                        <p:cTn id="39" dur="1000" fill="hold"/>
                                        <p:tgtEl>
                                          <p:spTgt spid="472067">
                                            <p:txEl>
                                              <p:pRg st="5" end="5"/>
                                            </p:txEl>
                                          </p:spTgt>
                                        </p:tgtEl>
                                        <p:attrNameLst>
                                          <p:attrName>ppt_w</p:attrName>
                                        </p:attrNameLst>
                                      </p:cBhvr>
                                      <p:tavLst>
                                        <p:tav tm="0">
                                          <p:val>
                                            <p:strVal val="#ppt_w*0.70"/>
                                          </p:val>
                                        </p:tav>
                                        <p:tav tm="100000">
                                          <p:val>
                                            <p:strVal val="#ppt_w"/>
                                          </p:val>
                                        </p:tav>
                                      </p:tavLst>
                                    </p:anim>
                                    <p:anim calcmode="lin" valueType="num">
                                      <p:cBhvr>
                                        <p:cTn id="40" dur="1000" fill="hold"/>
                                        <p:tgtEl>
                                          <p:spTgt spid="472067">
                                            <p:txEl>
                                              <p:pRg st="5" end="5"/>
                                            </p:txEl>
                                          </p:spTgt>
                                        </p:tgtEl>
                                        <p:attrNameLst>
                                          <p:attrName>ppt_h</p:attrName>
                                        </p:attrNameLst>
                                      </p:cBhvr>
                                      <p:tavLst>
                                        <p:tav tm="0">
                                          <p:val>
                                            <p:strVal val="#ppt_h"/>
                                          </p:val>
                                        </p:tav>
                                        <p:tav tm="100000">
                                          <p:val>
                                            <p:strVal val="#ppt_h"/>
                                          </p:val>
                                        </p:tav>
                                      </p:tavLst>
                                    </p:anim>
                                    <p:animEffect transition="in" filter="fade">
                                      <p:cBhvr>
                                        <p:cTn id="41" dur="1000"/>
                                        <p:tgtEl>
                                          <p:spTgt spid="472067">
                                            <p:txEl>
                                              <p:pRg st="5" end="5"/>
                                            </p:txEl>
                                          </p:spTgt>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472067">
                                            <p:txEl>
                                              <p:pRg st="6" end="6"/>
                                            </p:txEl>
                                          </p:spTgt>
                                        </p:tgtEl>
                                        <p:attrNameLst>
                                          <p:attrName>style.visibility</p:attrName>
                                        </p:attrNameLst>
                                      </p:cBhvr>
                                      <p:to>
                                        <p:strVal val="visible"/>
                                      </p:to>
                                    </p:set>
                                    <p:anim calcmode="lin" valueType="num">
                                      <p:cBhvr>
                                        <p:cTn id="44" dur="1000" fill="hold"/>
                                        <p:tgtEl>
                                          <p:spTgt spid="472067">
                                            <p:txEl>
                                              <p:pRg st="6" end="6"/>
                                            </p:txEl>
                                          </p:spTgt>
                                        </p:tgtEl>
                                        <p:attrNameLst>
                                          <p:attrName>ppt_w</p:attrName>
                                        </p:attrNameLst>
                                      </p:cBhvr>
                                      <p:tavLst>
                                        <p:tav tm="0">
                                          <p:val>
                                            <p:strVal val="#ppt_w*0.70"/>
                                          </p:val>
                                        </p:tav>
                                        <p:tav tm="100000">
                                          <p:val>
                                            <p:strVal val="#ppt_w"/>
                                          </p:val>
                                        </p:tav>
                                      </p:tavLst>
                                    </p:anim>
                                    <p:anim calcmode="lin" valueType="num">
                                      <p:cBhvr>
                                        <p:cTn id="45" dur="1000" fill="hold"/>
                                        <p:tgtEl>
                                          <p:spTgt spid="472067">
                                            <p:txEl>
                                              <p:pRg st="6" end="6"/>
                                            </p:txEl>
                                          </p:spTgt>
                                        </p:tgtEl>
                                        <p:attrNameLst>
                                          <p:attrName>ppt_h</p:attrName>
                                        </p:attrNameLst>
                                      </p:cBhvr>
                                      <p:tavLst>
                                        <p:tav tm="0">
                                          <p:val>
                                            <p:strVal val="#ppt_h"/>
                                          </p:val>
                                        </p:tav>
                                        <p:tav tm="100000">
                                          <p:val>
                                            <p:strVal val="#ppt_h"/>
                                          </p:val>
                                        </p:tav>
                                      </p:tavLst>
                                    </p:anim>
                                    <p:animEffect transition="in" filter="fade">
                                      <p:cBhvr>
                                        <p:cTn id="46" dur="1000"/>
                                        <p:tgtEl>
                                          <p:spTgt spid="4720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6" grpId="0"/>
      <p:bldP spid="472069" grpId="0" build="p" animBg="1"/>
      <p:bldP spid="472067"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29A50-DA0E-45EA-84D8-67AAAD49F2CD}"/>
              </a:ext>
            </a:extLst>
          </p:cNvPr>
          <p:cNvSpPr>
            <a:spLocks noGrp="1"/>
          </p:cNvSpPr>
          <p:nvPr>
            <p:ph type="title"/>
          </p:nvPr>
        </p:nvSpPr>
        <p:spPr/>
        <p:txBody>
          <a:bodyPr/>
          <a:lstStyle/>
          <a:p>
            <a:pPr algn="ctr"/>
            <a:r>
              <a:rPr lang="en-US"/>
              <a:t>Member Leadership Training:</a:t>
            </a:r>
          </a:p>
        </p:txBody>
      </p:sp>
      <p:sp>
        <p:nvSpPr>
          <p:cNvPr id="3" name="Content Placeholder 2">
            <a:extLst>
              <a:ext uri="{FF2B5EF4-FFF2-40B4-BE49-F238E27FC236}">
                <a16:creationId xmlns:a16="http://schemas.microsoft.com/office/drawing/2014/main" id="{6050EE17-033D-46F6-BE47-14BB2865DD7A}"/>
              </a:ext>
            </a:extLst>
          </p:cNvPr>
          <p:cNvSpPr>
            <a:spLocks noGrp="1"/>
          </p:cNvSpPr>
          <p:nvPr>
            <p:ph idx="1"/>
          </p:nvPr>
        </p:nvSpPr>
        <p:spPr>
          <a:xfrm>
            <a:off x="3525520" y="1825625"/>
            <a:ext cx="4989830" cy="4351338"/>
          </a:xfrm>
        </p:spPr>
        <p:txBody>
          <a:bodyPr>
            <a:normAutofit/>
          </a:bodyPr>
          <a:lstStyle/>
          <a:p>
            <a:pPr marL="0" lvl="0" indent="0">
              <a:buNone/>
            </a:pPr>
            <a:r>
              <a:rPr lang="en-US" sz="2400"/>
              <a:t>Risk managers could take a series of in person and online courses to obtain a </a:t>
            </a:r>
            <a:r>
              <a:rPr lang="en-US" sz="2400">
                <a:solidFill>
                  <a:srgbClr val="FF0000"/>
                </a:solidFill>
              </a:rPr>
              <a:t>“FL Municipal Risk Manager Certificate” </a:t>
            </a:r>
          </a:p>
          <a:p>
            <a:pPr lvl="0"/>
            <a:endParaRPr lang="en-US" sz="2400"/>
          </a:p>
          <a:p>
            <a:pPr marL="0" lvl="0" indent="0">
              <a:buNone/>
            </a:pPr>
            <a:r>
              <a:rPr lang="en-US" sz="2400"/>
              <a:t>Department leadership including directors and managers could take a series of in person and courses to obtain a </a:t>
            </a:r>
            <a:r>
              <a:rPr lang="en-US" sz="2400">
                <a:solidFill>
                  <a:srgbClr val="FF0000"/>
                </a:solidFill>
              </a:rPr>
              <a:t>“FL Municipal Safety Leadership Certificate” </a:t>
            </a:r>
          </a:p>
        </p:txBody>
      </p:sp>
      <p:pic>
        <p:nvPicPr>
          <p:cNvPr id="5" name="Picture 4">
            <a:extLst>
              <a:ext uri="{FF2B5EF4-FFF2-40B4-BE49-F238E27FC236}">
                <a16:creationId xmlns:a16="http://schemas.microsoft.com/office/drawing/2014/main" id="{309A0A91-4302-4975-8250-0DA05FDC98FC}"/>
              </a:ext>
            </a:extLst>
          </p:cNvPr>
          <p:cNvPicPr>
            <a:picLocks noChangeAspect="1"/>
          </p:cNvPicPr>
          <p:nvPr/>
        </p:nvPicPr>
        <p:blipFill rotWithShape="1">
          <a:blip r:embed="rId2"/>
          <a:srcRect l="37127"/>
          <a:stretch/>
        </p:blipFill>
        <p:spPr>
          <a:xfrm>
            <a:off x="496766" y="2792904"/>
            <a:ext cx="2378319" cy="1570474"/>
          </a:xfrm>
          <a:prstGeom prst="rect">
            <a:avLst/>
          </a:prstGeom>
        </p:spPr>
      </p:pic>
    </p:spTree>
    <p:extLst>
      <p:ext uri="{BB962C8B-B14F-4D97-AF65-F5344CB8AC3E}">
        <p14:creationId xmlns:p14="http://schemas.microsoft.com/office/powerpoint/2010/main" val="327774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7EB49-A6E7-456A-B976-E1ED785F3985}"/>
              </a:ext>
            </a:extLst>
          </p:cNvPr>
          <p:cNvSpPr>
            <a:spLocks noGrp="1"/>
          </p:cNvSpPr>
          <p:nvPr>
            <p:ph type="title"/>
          </p:nvPr>
        </p:nvSpPr>
        <p:spPr/>
        <p:txBody>
          <a:bodyPr/>
          <a:lstStyle/>
          <a:p>
            <a:pPr algn="ctr"/>
            <a:r>
              <a:rPr lang="en-US"/>
              <a:t>Employee Training:</a:t>
            </a:r>
          </a:p>
        </p:txBody>
      </p:sp>
      <p:sp>
        <p:nvSpPr>
          <p:cNvPr id="3" name="Content Placeholder 2">
            <a:extLst>
              <a:ext uri="{FF2B5EF4-FFF2-40B4-BE49-F238E27FC236}">
                <a16:creationId xmlns:a16="http://schemas.microsoft.com/office/drawing/2014/main" id="{F496D448-44C4-4796-BDAD-07053E1CB6AD}"/>
              </a:ext>
            </a:extLst>
          </p:cNvPr>
          <p:cNvSpPr>
            <a:spLocks noGrp="1"/>
          </p:cNvSpPr>
          <p:nvPr>
            <p:ph idx="1"/>
          </p:nvPr>
        </p:nvSpPr>
        <p:spPr>
          <a:xfrm>
            <a:off x="628650" y="1890713"/>
            <a:ext cx="4237990" cy="3948113"/>
          </a:xfrm>
        </p:spPr>
        <p:txBody>
          <a:bodyPr>
            <a:normAutofit/>
          </a:bodyPr>
          <a:lstStyle/>
          <a:p>
            <a:pPr marL="0" indent="0">
              <a:buNone/>
            </a:pPr>
            <a:r>
              <a:rPr lang="en-US" sz="2400"/>
              <a:t>Will provide templated training materials for the internal trainers to use with their employees</a:t>
            </a:r>
          </a:p>
          <a:p>
            <a:pPr marL="0" lvl="0" indent="0">
              <a:buNone/>
            </a:pPr>
            <a:endParaRPr lang="en-US" sz="2400"/>
          </a:p>
          <a:p>
            <a:pPr marL="0" lvl="0" indent="0">
              <a:buNone/>
            </a:pPr>
            <a:r>
              <a:rPr lang="en-US" sz="2400"/>
              <a:t>Eventually these courses can be developed for online presentation as an individual or as a tool for group sessions</a:t>
            </a:r>
          </a:p>
        </p:txBody>
      </p:sp>
      <p:pic>
        <p:nvPicPr>
          <p:cNvPr id="3074" name="Picture 2" descr="Related image">
            <a:extLst>
              <a:ext uri="{FF2B5EF4-FFF2-40B4-BE49-F238E27FC236}">
                <a16:creationId xmlns:a16="http://schemas.microsoft.com/office/drawing/2014/main" id="{A75D9873-EF34-4F03-B3F8-503A13DFD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3183" y="1890713"/>
            <a:ext cx="3533775" cy="307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18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4E3263-9134-4C5B-8CFD-D23332C80EAA}"/>
              </a:ext>
            </a:extLst>
          </p:cNvPr>
          <p:cNvPicPr>
            <a:picLocks noChangeAspect="1"/>
          </p:cNvPicPr>
          <p:nvPr/>
        </p:nvPicPr>
        <p:blipFill>
          <a:blip r:embed="rId2">
            <a:lum bright="70000" contrast="-70000"/>
          </a:blip>
          <a:stretch>
            <a:fillRect/>
          </a:stretch>
        </p:blipFill>
        <p:spPr>
          <a:xfrm>
            <a:off x="-390525" y="-114300"/>
            <a:ext cx="10458450" cy="6972300"/>
          </a:xfrm>
          <a:prstGeom prst="rect">
            <a:avLst/>
          </a:prstGeom>
        </p:spPr>
      </p:pic>
      <p:sp>
        <p:nvSpPr>
          <p:cNvPr id="2" name="Title 1">
            <a:extLst>
              <a:ext uri="{FF2B5EF4-FFF2-40B4-BE49-F238E27FC236}">
                <a16:creationId xmlns:a16="http://schemas.microsoft.com/office/drawing/2014/main" id="{FC37BEDF-FF50-49B0-AFA8-B004BE6ABA33}"/>
              </a:ext>
            </a:extLst>
          </p:cNvPr>
          <p:cNvSpPr>
            <a:spLocks noGrp="1"/>
          </p:cNvSpPr>
          <p:nvPr>
            <p:ph type="title"/>
          </p:nvPr>
        </p:nvSpPr>
        <p:spPr/>
        <p:txBody>
          <a:bodyPr/>
          <a:lstStyle/>
          <a:p>
            <a:pPr algn="ctr"/>
            <a:r>
              <a:rPr lang="en-US"/>
              <a:t>Public Recognition: </a:t>
            </a:r>
          </a:p>
        </p:txBody>
      </p:sp>
      <p:sp>
        <p:nvSpPr>
          <p:cNvPr id="3" name="Content Placeholder 2">
            <a:extLst>
              <a:ext uri="{FF2B5EF4-FFF2-40B4-BE49-F238E27FC236}">
                <a16:creationId xmlns:a16="http://schemas.microsoft.com/office/drawing/2014/main" id="{6E4363A1-9663-431B-8178-25D55579D6C9}"/>
              </a:ext>
            </a:extLst>
          </p:cNvPr>
          <p:cNvSpPr>
            <a:spLocks noGrp="1"/>
          </p:cNvSpPr>
          <p:nvPr>
            <p:ph idx="1"/>
          </p:nvPr>
        </p:nvSpPr>
        <p:spPr>
          <a:xfrm>
            <a:off x="816909" y="2291790"/>
            <a:ext cx="7886700" cy="4351338"/>
          </a:xfrm>
        </p:spPr>
        <p:txBody>
          <a:bodyPr>
            <a:normAutofit/>
          </a:bodyPr>
          <a:lstStyle/>
          <a:p>
            <a:pPr marL="0" indent="0">
              <a:buNone/>
            </a:pPr>
            <a:r>
              <a:rPr lang="en-US" sz="2400"/>
              <a:t>Many members have a </a:t>
            </a:r>
            <a:br>
              <a:rPr lang="en-US" sz="2400"/>
            </a:br>
            <a:r>
              <a:rPr lang="en-US" sz="2400"/>
              <a:t>healthy competition </a:t>
            </a:r>
            <a:br>
              <a:rPr lang="en-US" sz="2400"/>
            </a:br>
            <a:r>
              <a:rPr lang="en-US" sz="2400"/>
              <a:t>with their neighbors. </a:t>
            </a:r>
          </a:p>
          <a:p>
            <a:endParaRPr lang="en-US" sz="1600"/>
          </a:p>
          <a:p>
            <a:pPr lvl="1"/>
            <a:r>
              <a:rPr lang="en-US" sz="2000"/>
              <a:t>Press releases</a:t>
            </a:r>
          </a:p>
          <a:p>
            <a:pPr lvl="1"/>
            <a:r>
              <a:rPr lang="en-US" sz="2000"/>
              <a:t>Awards events</a:t>
            </a:r>
          </a:p>
          <a:p>
            <a:pPr lvl="1"/>
            <a:r>
              <a:rPr lang="en-US" sz="2000"/>
              <a:t>Magazine articles</a:t>
            </a:r>
          </a:p>
          <a:p>
            <a:pPr lvl="1"/>
            <a:r>
              <a:rPr lang="en-US" sz="2000"/>
              <a:t>Peer recognition</a:t>
            </a:r>
          </a:p>
        </p:txBody>
      </p:sp>
      <p:pic>
        <p:nvPicPr>
          <p:cNvPr id="2050" name="Picture 2" descr="Image result for awards">
            <a:extLst>
              <a:ext uri="{FF2B5EF4-FFF2-40B4-BE49-F238E27FC236}">
                <a16:creationId xmlns:a16="http://schemas.microsoft.com/office/drawing/2014/main" id="{1C4B4812-2571-452F-82C3-39A00C744B3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1277" y="1825625"/>
            <a:ext cx="49530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72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EEA2FC-E898-41F1-9813-9644DADF801C}"/>
              </a:ext>
            </a:extLst>
          </p:cNvPr>
          <p:cNvSpPr>
            <a:spLocks noGrp="1"/>
          </p:cNvSpPr>
          <p:nvPr>
            <p:ph type="title"/>
          </p:nvPr>
        </p:nvSpPr>
        <p:spPr/>
        <p:txBody>
          <a:bodyPr/>
          <a:lstStyle/>
          <a:p>
            <a:pPr algn="ctr"/>
            <a:r>
              <a:rPr lang="en-US"/>
              <a:t>Session Review</a:t>
            </a:r>
          </a:p>
        </p:txBody>
      </p:sp>
      <p:sp>
        <p:nvSpPr>
          <p:cNvPr id="5" name="Content Placeholder 4">
            <a:extLst>
              <a:ext uri="{FF2B5EF4-FFF2-40B4-BE49-F238E27FC236}">
                <a16:creationId xmlns:a16="http://schemas.microsoft.com/office/drawing/2014/main" id="{9E9A5ADC-25B0-4E73-92F6-A3163F0D243E}"/>
              </a:ext>
            </a:extLst>
          </p:cNvPr>
          <p:cNvSpPr>
            <a:spLocks noGrp="1"/>
          </p:cNvSpPr>
          <p:nvPr>
            <p:ph idx="1"/>
          </p:nvPr>
        </p:nvSpPr>
        <p:spPr>
          <a:xfrm>
            <a:off x="438150" y="1485900"/>
            <a:ext cx="7886700" cy="4444146"/>
          </a:xfrm>
        </p:spPr>
        <p:txBody>
          <a:bodyPr>
            <a:normAutofit fontScale="92500" lnSpcReduction="20000"/>
          </a:bodyPr>
          <a:lstStyle/>
          <a:p>
            <a:pPr marL="457200" indent="-457200">
              <a:buFont typeface="+mj-lt"/>
              <a:buAutoNum type="arabicPeriod"/>
            </a:pPr>
            <a:r>
              <a:rPr lang="en-US" sz="2400">
                <a:effectLst>
                  <a:glow rad="127000">
                    <a:schemeClr val="bg1"/>
                  </a:glow>
                </a:effectLst>
              </a:rPr>
              <a:t>A Brief Historical Look at Risk and Safety Management</a:t>
            </a:r>
            <a:br>
              <a:rPr lang="en-US" sz="2400">
                <a:effectLst>
                  <a:glow rad="127000">
                    <a:schemeClr val="bg1"/>
                  </a:glow>
                </a:effectLst>
              </a:rPr>
            </a:br>
            <a:endParaRPr lang="en-US" sz="2400">
              <a:effectLst>
                <a:glow rad="127000">
                  <a:schemeClr val="bg1"/>
                </a:glow>
              </a:effectLst>
            </a:endParaRPr>
          </a:p>
          <a:p>
            <a:pPr marL="457200" indent="-457200">
              <a:buFont typeface="+mj-lt"/>
              <a:buAutoNum type="arabicPeriod"/>
            </a:pPr>
            <a:r>
              <a:rPr lang="en-US" sz="2400">
                <a:effectLst>
                  <a:glow rad="127000">
                    <a:schemeClr val="bg1"/>
                  </a:glow>
                </a:effectLst>
              </a:rPr>
              <a:t>Physical Hazards </a:t>
            </a:r>
            <a:r>
              <a:rPr lang="en-US" sz="1800">
                <a:solidFill>
                  <a:srgbClr val="FF0000"/>
                </a:solidFill>
                <a:effectLst>
                  <a:glow rad="127000">
                    <a:schemeClr val="bg1"/>
                  </a:glow>
                </a:effectLst>
              </a:rPr>
              <a:t>(Safety Inspections)</a:t>
            </a:r>
          </a:p>
          <a:p>
            <a:pPr marL="457200" indent="-457200">
              <a:buFont typeface="+mj-lt"/>
              <a:buAutoNum type="arabicPeriod"/>
            </a:pPr>
            <a:endParaRPr lang="en-US" sz="2400">
              <a:effectLst>
                <a:glow rad="127000">
                  <a:schemeClr val="bg1"/>
                </a:glow>
              </a:effectLst>
            </a:endParaRPr>
          </a:p>
          <a:p>
            <a:pPr marL="457200" indent="-457200">
              <a:buFont typeface="+mj-lt"/>
              <a:buAutoNum type="arabicPeriod"/>
            </a:pPr>
            <a:r>
              <a:rPr lang="en-US" sz="2400">
                <a:effectLst>
                  <a:glow rad="127000">
                    <a:schemeClr val="bg1"/>
                  </a:glow>
                </a:effectLst>
              </a:rPr>
              <a:t>Physical Hazards </a:t>
            </a:r>
            <a:r>
              <a:rPr lang="en-US" sz="1800">
                <a:solidFill>
                  <a:srgbClr val="FF0000"/>
                </a:solidFill>
                <a:effectLst>
                  <a:glow rad="127000">
                    <a:schemeClr val="bg1"/>
                  </a:glow>
                </a:effectLst>
              </a:rPr>
              <a:t>(Incident Reporting and Investigation)</a:t>
            </a:r>
          </a:p>
          <a:p>
            <a:pPr marL="457200" indent="-457200">
              <a:buFont typeface="+mj-lt"/>
              <a:buAutoNum type="arabicPeriod"/>
            </a:pPr>
            <a:endParaRPr lang="en-US" sz="2400">
              <a:effectLst>
                <a:glow rad="127000">
                  <a:schemeClr val="bg1"/>
                </a:glow>
              </a:effectLst>
            </a:endParaRPr>
          </a:p>
          <a:p>
            <a:pPr marL="457200" indent="-457200">
              <a:buFont typeface="+mj-lt"/>
              <a:buAutoNum type="arabicPeriod"/>
            </a:pPr>
            <a:r>
              <a:rPr lang="en-US" sz="2400">
                <a:effectLst>
                  <a:glow rad="127000">
                    <a:schemeClr val="bg1"/>
                  </a:glow>
                </a:effectLst>
              </a:rPr>
              <a:t>Managerial Tools </a:t>
            </a:r>
            <a:r>
              <a:rPr lang="en-US" sz="1800">
                <a:solidFill>
                  <a:srgbClr val="FF0000"/>
                </a:solidFill>
                <a:effectLst>
                  <a:glow rad="127000">
                    <a:schemeClr val="bg1"/>
                  </a:glow>
                </a:effectLst>
              </a:rPr>
              <a:t>(Understanding Risk Taking) </a:t>
            </a:r>
          </a:p>
          <a:p>
            <a:pPr marL="457200" indent="-457200">
              <a:buFont typeface="+mj-lt"/>
              <a:buAutoNum type="arabicPeriod"/>
            </a:pPr>
            <a:endParaRPr lang="en-US" sz="2400">
              <a:effectLst>
                <a:glow rad="127000">
                  <a:schemeClr val="bg1"/>
                </a:glow>
              </a:effectLst>
            </a:endParaRPr>
          </a:p>
          <a:p>
            <a:pPr marL="457200" indent="-457200">
              <a:buFont typeface="+mj-lt"/>
              <a:buAutoNum type="arabicPeriod"/>
            </a:pPr>
            <a:r>
              <a:rPr lang="en-US" sz="2400">
                <a:effectLst>
                  <a:glow rad="127000">
                    <a:schemeClr val="bg1"/>
                  </a:glow>
                </a:effectLst>
              </a:rPr>
              <a:t>Managerial Tools </a:t>
            </a:r>
            <a:r>
              <a:rPr lang="en-US" sz="1800">
                <a:solidFill>
                  <a:srgbClr val="FF0000"/>
                </a:solidFill>
                <a:effectLst>
                  <a:glow rad="127000">
                    <a:schemeClr val="bg1"/>
                  </a:glow>
                </a:effectLst>
              </a:rPr>
              <a:t>(Performance Measurement) </a:t>
            </a:r>
          </a:p>
          <a:p>
            <a:pPr marL="457200" indent="-457200">
              <a:buFont typeface="+mj-lt"/>
              <a:buAutoNum type="arabicPeriod"/>
            </a:pPr>
            <a:endParaRPr lang="en-US" sz="2400">
              <a:effectLst>
                <a:glow rad="127000">
                  <a:schemeClr val="bg1"/>
                </a:glow>
              </a:effectLst>
            </a:endParaRPr>
          </a:p>
          <a:p>
            <a:pPr marL="457200" indent="-457200">
              <a:buFont typeface="+mj-lt"/>
              <a:buAutoNum type="arabicPeriod"/>
            </a:pPr>
            <a:r>
              <a:rPr lang="en-US" sz="2400">
                <a:effectLst>
                  <a:glow rad="127000">
                    <a:schemeClr val="bg1"/>
                  </a:glow>
                </a:effectLst>
              </a:rPr>
              <a:t>Behavioral Tools </a:t>
            </a:r>
            <a:r>
              <a:rPr lang="en-US" sz="1800">
                <a:solidFill>
                  <a:srgbClr val="FF0000"/>
                </a:solidFill>
                <a:effectLst>
                  <a:glow rad="127000">
                    <a:schemeClr val="bg1"/>
                  </a:glow>
                </a:effectLst>
              </a:rPr>
              <a:t>(Behavioral Based Safety)</a:t>
            </a:r>
          </a:p>
          <a:p>
            <a:pPr marL="457200" indent="-457200">
              <a:buFont typeface="+mj-lt"/>
              <a:buAutoNum type="arabicPeriod"/>
            </a:pPr>
            <a:endParaRPr lang="en-US" sz="2400">
              <a:effectLst>
                <a:glow rad="127000">
                  <a:schemeClr val="bg1"/>
                </a:glow>
              </a:effectLst>
            </a:endParaRPr>
          </a:p>
          <a:p>
            <a:pPr marL="457200" indent="-457200">
              <a:buFont typeface="+mj-lt"/>
              <a:buAutoNum type="arabicPeriod"/>
            </a:pPr>
            <a:r>
              <a:rPr lang="en-US" sz="2400">
                <a:effectLst>
                  <a:glow rad="127000">
                    <a:schemeClr val="bg1"/>
                  </a:glow>
                </a:effectLst>
              </a:rPr>
              <a:t>The Florida Municipal Safety Excellence Initiative</a:t>
            </a:r>
            <a:endParaRPr lang="en-US" sz="2400"/>
          </a:p>
        </p:txBody>
      </p:sp>
    </p:spTree>
    <p:extLst>
      <p:ext uri="{BB962C8B-B14F-4D97-AF65-F5344CB8AC3E}">
        <p14:creationId xmlns:p14="http://schemas.microsoft.com/office/powerpoint/2010/main" val="187207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500"/>
                                        <p:tgtEl>
                                          <p:spTgt spid="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fade">
                                      <p:cBhvr>
                                        <p:cTn id="32" dur="500"/>
                                        <p:tgtEl>
                                          <p:spTgt spid="5">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11" end="11"/>
                                            </p:txEl>
                                          </p:spTgt>
                                        </p:tgtEl>
                                        <p:attrNameLst>
                                          <p:attrName>style.visibility</p:attrName>
                                        </p:attrNameLst>
                                      </p:cBhvr>
                                      <p:to>
                                        <p:strVal val="visible"/>
                                      </p:to>
                                    </p:set>
                                    <p:animEffect transition="in" filter="fade">
                                      <p:cBhvr>
                                        <p:cTn id="37"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mind blown">
            <a:extLst>
              <a:ext uri="{FF2B5EF4-FFF2-40B4-BE49-F238E27FC236}">
                <a16:creationId xmlns:a16="http://schemas.microsoft.com/office/drawing/2014/main" id="{D20F08DC-39AC-48B5-B88E-59329A331F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627"/>
          <a:stretch/>
        </p:blipFill>
        <p:spPr bwMode="auto">
          <a:xfrm>
            <a:off x="-61919" y="-1"/>
            <a:ext cx="9577679"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79F20DE-E934-40A0-A7AA-421A0672B893}"/>
              </a:ext>
            </a:extLst>
          </p:cNvPr>
          <p:cNvSpPr txBox="1"/>
          <p:nvPr/>
        </p:nvSpPr>
        <p:spPr>
          <a:xfrm>
            <a:off x="1433150" y="4545622"/>
            <a:ext cx="6207369" cy="1938992"/>
          </a:xfrm>
          <a:prstGeom prst="rect">
            <a:avLst/>
          </a:prstGeom>
          <a:solidFill>
            <a:schemeClr val="bg1"/>
          </a:solidFill>
        </p:spPr>
        <p:txBody>
          <a:bodyPr wrap="square" rtlCol="0">
            <a:spAutoFit/>
          </a:bodyPr>
          <a:lstStyle/>
          <a:p>
            <a:pPr algn="ctr"/>
            <a:r>
              <a:rPr lang="en-US" sz="6000" b="1">
                <a:latin typeface="Gill Sans Nova Ultra Bold" panose="020B0604020202020204" pitchFamily="34" charset="0"/>
              </a:rPr>
              <a:t>ANY QUESTIONS?</a:t>
            </a:r>
          </a:p>
        </p:txBody>
      </p:sp>
    </p:spTree>
    <p:extLst>
      <p:ext uri="{BB962C8B-B14F-4D97-AF65-F5344CB8AC3E}">
        <p14:creationId xmlns:p14="http://schemas.microsoft.com/office/powerpoint/2010/main" val="1221038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4" descr="klenke_dewalt_JR_PS_1930a">
            <a:extLst>
              <a:ext uri="{FF2B5EF4-FFF2-40B4-BE49-F238E27FC236}">
                <a16:creationId xmlns:a16="http://schemas.microsoft.com/office/drawing/2014/main" id="{7B5B993F-8971-4D91-8E5C-FBFA42EA7281}"/>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412" y="-28434"/>
            <a:ext cx="9311233" cy="74960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3090" name="Rectangle 2">
            <a:extLst>
              <a:ext uri="{FF2B5EF4-FFF2-40B4-BE49-F238E27FC236}">
                <a16:creationId xmlns:a16="http://schemas.microsoft.com/office/drawing/2014/main" id="{263E1938-198D-4FCA-8021-445E988A12AB}"/>
              </a:ext>
            </a:extLst>
          </p:cNvPr>
          <p:cNvSpPr>
            <a:spLocks noGrp="1" noChangeArrowheads="1"/>
          </p:cNvSpPr>
          <p:nvPr>
            <p:ph type="title"/>
          </p:nvPr>
        </p:nvSpPr>
        <p:spPr/>
        <p:txBody>
          <a:bodyPr/>
          <a:lstStyle/>
          <a:p>
            <a:pPr algn="ctr"/>
            <a:r>
              <a:rPr lang="en-US" altLang="en-US" sz="3200"/>
              <a:t>SAFETY MANAGEMENT ERA (</a:t>
            </a:r>
            <a:r>
              <a:rPr lang="en-US" altLang="en-US" sz="3200" err="1"/>
              <a:t>cont</a:t>
            </a:r>
            <a:r>
              <a:rPr lang="en-US" altLang="en-US" sz="3200"/>
              <a:t>)</a:t>
            </a:r>
          </a:p>
        </p:txBody>
      </p:sp>
      <p:sp>
        <p:nvSpPr>
          <p:cNvPr id="473091" name="Rectangle 3">
            <a:extLst>
              <a:ext uri="{FF2B5EF4-FFF2-40B4-BE49-F238E27FC236}">
                <a16:creationId xmlns:a16="http://schemas.microsoft.com/office/drawing/2014/main" id="{2123A604-3786-44CA-8304-BC2ECC8C2845}"/>
              </a:ext>
            </a:extLst>
          </p:cNvPr>
          <p:cNvSpPr>
            <a:spLocks noGrp="1" noChangeArrowheads="1"/>
          </p:cNvSpPr>
          <p:nvPr>
            <p:ph idx="1"/>
          </p:nvPr>
        </p:nvSpPr>
        <p:spPr>
          <a:xfrm>
            <a:off x="861645" y="1739335"/>
            <a:ext cx="4783271" cy="4876800"/>
          </a:xfrm>
        </p:spPr>
        <p:txBody>
          <a:bodyPr>
            <a:normAutofit/>
          </a:bodyPr>
          <a:lstStyle/>
          <a:p>
            <a:pPr marL="0" indent="0">
              <a:buNone/>
            </a:pPr>
            <a:r>
              <a:rPr lang="en-US" altLang="en-US" sz="2800"/>
              <a:t>Midway through this era we were on the threshold of a new era called….</a:t>
            </a:r>
          </a:p>
          <a:p>
            <a:pPr marL="0" indent="0">
              <a:buNone/>
            </a:pPr>
            <a:endParaRPr lang="en-US" altLang="en-US" sz="2800">
              <a:solidFill>
                <a:srgbClr val="FF0000"/>
              </a:solidFill>
            </a:endParaRPr>
          </a:p>
          <a:p>
            <a:pPr marL="0" indent="0" algn="ctr">
              <a:buNone/>
            </a:pPr>
            <a:r>
              <a:rPr lang="en-US" altLang="en-US" sz="3200" b="1">
                <a:solidFill>
                  <a:srgbClr val="FF0000"/>
                </a:solidFill>
              </a:rPr>
              <a:t>The Psychology of </a:t>
            </a:r>
            <a:br>
              <a:rPr lang="en-US" altLang="en-US" sz="3200" b="1">
                <a:solidFill>
                  <a:srgbClr val="FF0000"/>
                </a:solidFill>
              </a:rPr>
            </a:br>
            <a:r>
              <a:rPr lang="en-US" altLang="en-US" sz="3200" b="1">
                <a:solidFill>
                  <a:srgbClr val="FF0000"/>
                </a:solidFill>
              </a:rPr>
              <a:t>Safety Management</a:t>
            </a:r>
          </a:p>
          <a:p>
            <a:pPr lvl="1">
              <a:buFontTx/>
              <a:buNone/>
            </a:pPr>
            <a:endParaRPr lang="en-US" altLang="en-US" sz="2400"/>
          </a:p>
          <a:p>
            <a:pPr marL="0" indent="0">
              <a:buNone/>
            </a:pPr>
            <a:r>
              <a:rPr lang="en-US" altLang="en-US" sz="2800"/>
              <a:t>Then guess what happened in 1970…..</a:t>
            </a:r>
          </a:p>
        </p:txBody>
      </p:sp>
      <p:pic>
        <p:nvPicPr>
          <p:cNvPr id="473093" name="Picture 5" descr="cognitive%20psychology">
            <a:extLst>
              <a:ext uri="{FF2B5EF4-FFF2-40B4-BE49-F238E27FC236}">
                <a16:creationId xmlns:a16="http://schemas.microsoft.com/office/drawing/2014/main" id="{12A2EDDD-B070-4561-ACBB-B3C23A38B1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5410" y="1977926"/>
            <a:ext cx="2649940" cy="34833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3090"/>
                                        </p:tgtEl>
                                        <p:attrNameLst>
                                          <p:attrName>style.visibility</p:attrName>
                                        </p:attrNameLst>
                                      </p:cBhvr>
                                      <p:to>
                                        <p:strVal val="visible"/>
                                      </p:to>
                                    </p:set>
                                    <p:animEffect transition="in" filter="fade">
                                      <p:cBhvr>
                                        <p:cTn id="7" dur="1000"/>
                                        <p:tgtEl>
                                          <p:spTgt spid="4730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73091">
                                            <p:txEl>
                                              <p:pRg st="0" end="0"/>
                                            </p:txEl>
                                          </p:spTgt>
                                        </p:tgtEl>
                                        <p:attrNameLst>
                                          <p:attrName>style.visibility</p:attrName>
                                        </p:attrNameLst>
                                      </p:cBhvr>
                                      <p:to>
                                        <p:strVal val="visible"/>
                                      </p:to>
                                    </p:set>
                                    <p:anim calcmode="lin" valueType="num">
                                      <p:cBhvr>
                                        <p:cTn id="12" dur="1000" fill="hold"/>
                                        <p:tgtEl>
                                          <p:spTgt spid="473091">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473091">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47309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473091">
                                            <p:txEl>
                                              <p:pRg st="2" end="2"/>
                                            </p:txEl>
                                          </p:spTgt>
                                        </p:tgtEl>
                                        <p:attrNameLst>
                                          <p:attrName>style.visibility</p:attrName>
                                        </p:attrNameLst>
                                      </p:cBhvr>
                                      <p:to>
                                        <p:strVal val="visible"/>
                                      </p:to>
                                    </p:set>
                                    <p:anim calcmode="lin" valueType="num">
                                      <p:cBhvr>
                                        <p:cTn id="19" dur="1000" fill="hold"/>
                                        <p:tgtEl>
                                          <p:spTgt spid="473091">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473091">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47309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473091">
                                            <p:txEl>
                                              <p:pRg st="4" end="4"/>
                                            </p:txEl>
                                          </p:spTgt>
                                        </p:tgtEl>
                                        <p:attrNameLst>
                                          <p:attrName>style.visibility</p:attrName>
                                        </p:attrNameLst>
                                      </p:cBhvr>
                                      <p:to>
                                        <p:strVal val="visible"/>
                                      </p:to>
                                    </p:set>
                                    <p:anim calcmode="lin" valueType="num">
                                      <p:cBhvr>
                                        <p:cTn id="26" dur="1000" fill="hold"/>
                                        <p:tgtEl>
                                          <p:spTgt spid="473091">
                                            <p:txEl>
                                              <p:pRg st="4" end="4"/>
                                            </p:txEl>
                                          </p:spTgt>
                                        </p:tgtEl>
                                        <p:attrNameLst>
                                          <p:attrName>ppt_w</p:attrName>
                                        </p:attrNameLst>
                                      </p:cBhvr>
                                      <p:tavLst>
                                        <p:tav tm="0">
                                          <p:val>
                                            <p:strVal val="#ppt_w*0.70"/>
                                          </p:val>
                                        </p:tav>
                                        <p:tav tm="100000">
                                          <p:val>
                                            <p:strVal val="#ppt_w"/>
                                          </p:val>
                                        </p:tav>
                                      </p:tavLst>
                                    </p:anim>
                                    <p:anim calcmode="lin" valueType="num">
                                      <p:cBhvr>
                                        <p:cTn id="27" dur="1000" fill="hold"/>
                                        <p:tgtEl>
                                          <p:spTgt spid="473091">
                                            <p:txEl>
                                              <p:pRg st="4" end="4"/>
                                            </p:txEl>
                                          </p:spTgt>
                                        </p:tgtEl>
                                        <p:attrNameLst>
                                          <p:attrName>ppt_h</p:attrName>
                                        </p:attrNameLst>
                                      </p:cBhvr>
                                      <p:tavLst>
                                        <p:tav tm="0">
                                          <p:val>
                                            <p:strVal val="#ppt_h"/>
                                          </p:val>
                                        </p:tav>
                                        <p:tav tm="100000">
                                          <p:val>
                                            <p:strVal val="#ppt_h"/>
                                          </p:val>
                                        </p:tav>
                                      </p:tavLst>
                                    </p:anim>
                                    <p:animEffect transition="in" filter="fade">
                                      <p:cBhvr>
                                        <p:cTn id="28" dur="1000"/>
                                        <p:tgtEl>
                                          <p:spTgt spid="4730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90" grpId="0"/>
      <p:bldP spid="47309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957D99-5DE9-4FEC-A946-4D5A39C3F446}"/>
              </a:ext>
            </a:extLst>
          </p:cNvPr>
          <p:cNvPicPr>
            <a:picLocks noChangeAspect="1"/>
          </p:cNvPicPr>
          <p:nvPr/>
        </p:nvPicPr>
        <p:blipFill>
          <a:blip r:embed="rId3">
            <a:lum bright="70000" contrast="-70000"/>
          </a:blip>
          <a:stretch>
            <a:fillRect/>
          </a:stretch>
        </p:blipFill>
        <p:spPr>
          <a:xfrm>
            <a:off x="-32982" y="0"/>
            <a:ext cx="9176982" cy="8424469"/>
          </a:xfrm>
          <a:prstGeom prst="rect">
            <a:avLst/>
          </a:prstGeom>
        </p:spPr>
      </p:pic>
      <p:sp>
        <p:nvSpPr>
          <p:cNvPr id="474116" name="Rectangle 4">
            <a:extLst>
              <a:ext uri="{FF2B5EF4-FFF2-40B4-BE49-F238E27FC236}">
                <a16:creationId xmlns:a16="http://schemas.microsoft.com/office/drawing/2014/main" id="{84EA86F4-B43D-4ADA-9C39-20E66581D78C}"/>
              </a:ext>
            </a:extLst>
          </p:cNvPr>
          <p:cNvSpPr>
            <a:spLocks noGrp="1" noChangeArrowheads="1"/>
          </p:cNvSpPr>
          <p:nvPr>
            <p:ph type="title"/>
          </p:nvPr>
        </p:nvSpPr>
        <p:spPr/>
        <p:txBody>
          <a:bodyPr/>
          <a:lstStyle/>
          <a:p>
            <a:pPr algn="ctr"/>
            <a:r>
              <a:rPr lang="en-US" altLang="en-US"/>
              <a:t>THE OSHA ERA</a:t>
            </a:r>
          </a:p>
        </p:txBody>
      </p:sp>
      <p:sp>
        <p:nvSpPr>
          <p:cNvPr id="474117" name="Rectangle 5">
            <a:extLst>
              <a:ext uri="{FF2B5EF4-FFF2-40B4-BE49-F238E27FC236}">
                <a16:creationId xmlns:a16="http://schemas.microsoft.com/office/drawing/2014/main" id="{B7C7C285-B645-4234-BD45-A42DB31E4F85}"/>
              </a:ext>
            </a:extLst>
          </p:cNvPr>
          <p:cNvSpPr>
            <a:spLocks noGrp="1" noChangeArrowheads="1"/>
          </p:cNvSpPr>
          <p:nvPr>
            <p:ph idx="1"/>
          </p:nvPr>
        </p:nvSpPr>
        <p:spPr>
          <a:xfrm>
            <a:off x="403209" y="5336930"/>
            <a:ext cx="8337582" cy="1521069"/>
          </a:xfrm>
        </p:spPr>
        <p:txBody>
          <a:bodyPr>
            <a:normAutofit/>
          </a:bodyPr>
          <a:lstStyle/>
          <a:p>
            <a:pPr marL="0" indent="0">
              <a:buNone/>
            </a:pPr>
            <a:endParaRPr lang="en-US" altLang="en-US" sz="2400"/>
          </a:p>
          <a:p>
            <a:pPr marL="0" indent="0" algn="ctr">
              <a:buNone/>
            </a:pPr>
            <a:r>
              <a:rPr lang="en-US" altLang="en-US" sz="3600">
                <a:solidFill>
                  <a:srgbClr val="002060"/>
                </a:solidFill>
              </a:rPr>
              <a:t>Sounds like THE INSPECTION era doesn’t it?  </a:t>
            </a:r>
          </a:p>
          <a:p>
            <a:pPr marL="0" indent="0">
              <a:lnSpc>
                <a:spcPct val="90000"/>
              </a:lnSpc>
              <a:buNone/>
            </a:pPr>
            <a:r>
              <a:rPr lang="en-US" altLang="en-US"/>
              <a:t> </a:t>
            </a:r>
          </a:p>
          <a:p>
            <a:pPr>
              <a:lnSpc>
                <a:spcPct val="90000"/>
              </a:lnSpc>
              <a:buFontTx/>
              <a:buNone/>
            </a:pPr>
            <a:endParaRPr lang="en-US" altLang="en-US"/>
          </a:p>
          <a:p>
            <a:pPr>
              <a:lnSpc>
                <a:spcPct val="90000"/>
              </a:lnSpc>
            </a:pPr>
            <a:endParaRPr lang="en-US" altLang="en-US"/>
          </a:p>
        </p:txBody>
      </p:sp>
      <p:pic>
        <p:nvPicPr>
          <p:cNvPr id="6" name="Picture 5">
            <a:extLst>
              <a:ext uri="{FF2B5EF4-FFF2-40B4-BE49-F238E27FC236}">
                <a16:creationId xmlns:a16="http://schemas.microsoft.com/office/drawing/2014/main" id="{C4862DEC-3032-42E4-9961-6673A9973716}"/>
              </a:ext>
            </a:extLst>
          </p:cNvPr>
          <p:cNvPicPr>
            <a:picLocks noChangeAspect="1"/>
          </p:cNvPicPr>
          <p:nvPr/>
        </p:nvPicPr>
        <p:blipFill>
          <a:blip r:embed="rId3"/>
          <a:stretch>
            <a:fillRect/>
          </a:stretch>
        </p:blipFill>
        <p:spPr>
          <a:xfrm>
            <a:off x="5074256" y="1747826"/>
            <a:ext cx="3124200" cy="2868016"/>
          </a:xfrm>
          <a:prstGeom prst="rect">
            <a:avLst/>
          </a:prstGeom>
          <a:ln>
            <a:noFill/>
          </a:ln>
          <a:effectLst>
            <a:outerShdw blurRad="292100" dist="139700" dir="2700000" algn="tl" rotWithShape="0">
              <a:srgbClr val="333333">
                <a:alpha val="65000"/>
              </a:srgbClr>
            </a:outerShdw>
          </a:effectLst>
        </p:spPr>
      </p:pic>
      <p:sp>
        <p:nvSpPr>
          <p:cNvPr id="7" name="Rectangle 5">
            <a:extLst>
              <a:ext uri="{FF2B5EF4-FFF2-40B4-BE49-F238E27FC236}">
                <a16:creationId xmlns:a16="http://schemas.microsoft.com/office/drawing/2014/main" id="{498D0FC2-9FBE-40EC-ADD2-4F7B277CE42A}"/>
              </a:ext>
            </a:extLst>
          </p:cNvPr>
          <p:cNvSpPr txBox="1">
            <a:spLocks noChangeArrowheads="1"/>
          </p:cNvSpPr>
          <p:nvPr/>
        </p:nvSpPr>
        <p:spPr>
          <a:xfrm>
            <a:off x="657480" y="1433146"/>
            <a:ext cx="4504560" cy="485934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US" altLang="en-US" sz="2800"/>
              <a:t>In 1970 OSHA placed the primary focus back on physical conditions</a:t>
            </a:r>
          </a:p>
          <a:p>
            <a:pPr>
              <a:buFontTx/>
              <a:buNone/>
            </a:pPr>
            <a:endParaRPr lang="en-US" altLang="en-US" sz="2800"/>
          </a:p>
          <a:p>
            <a:pPr marL="0" indent="0">
              <a:buFont typeface="Arial"/>
              <a:buNone/>
            </a:pPr>
            <a:r>
              <a:rPr lang="en-US" altLang="en-US" sz="2800"/>
              <a:t>Emphasized the “physical” </a:t>
            </a:r>
          </a:p>
          <a:p>
            <a:pPr marL="0" indent="0">
              <a:buFont typeface="Arial"/>
              <a:buNone/>
            </a:pPr>
            <a:endParaRPr lang="en-US" altLang="en-US" sz="2800"/>
          </a:p>
          <a:p>
            <a:pPr marL="0" indent="0">
              <a:buFont typeface="Arial"/>
              <a:buNone/>
            </a:pPr>
            <a:r>
              <a:rPr lang="en-US" altLang="en-US" sz="2800"/>
              <a:t>Deemphasized the:</a:t>
            </a:r>
          </a:p>
          <a:p>
            <a:r>
              <a:rPr lang="en-US" altLang="en-US" sz="2800"/>
              <a:t> “managerial” </a:t>
            </a:r>
          </a:p>
          <a:p>
            <a:r>
              <a:rPr lang="en-US" altLang="en-US" sz="2800"/>
              <a:t> “behavioral”</a:t>
            </a:r>
            <a:endParaRPr lang="en-US" altLang="en-US"/>
          </a:p>
          <a:p>
            <a:endParaRPr lang="en-US" alt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4116"/>
                                        </p:tgtEl>
                                        <p:attrNameLst>
                                          <p:attrName>style.visibility</p:attrName>
                                        </p:attrNameLst>
                                      </p:cBhvr>
                                      <p:to>
                                        <p:strVal val="visible"/>
                                      </p:to>
                                    </p:set>
                                    <p:animEffect transition="in" filter="fade">
                                      <p:cBhvr>
                                        <p:cTn id="7" dur="1000"/>
                                        <p:tgtEl>
                                          <p:spTgt spid="47411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p:cTn id="12"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p:cTn id="19" dur="1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7">
                                            <p:txEl>
                                              <p:pRg st="4" end="4"/>
                                            </p:txEl>
                                          </p:spTgt>
                                        </p:tgtEl>
                                        <p:attrNameLst>
                                          <p:attrName>style.visibility</p:attrName>
                                        </p:attrNameLst>
                                      </p:cBhvr>
                                      <p:to>
                                        <p:strVal val="visible"/>
                                      </p:to>
                                    </p:set>
                                    <p:anim calcmode="lin" valueType="num">
                                      <p:cBhvr>
                                        <p:cTn id="26" dur="1000" fill="hold"/>
                                        <p:tgtEl>
                                          <p:spTgt spid="7">
                                            <p:txEl>
                                              <p:pRg st="4" end="4"/>
                                            </p:txEl>
                                          </p:spTgt>
                                        </p:tgtEl>
                                        <p:attrNameLst>
                                          <p:attrName>ppt_w</p:attrName>
                                        </p:attrNameLst>
                                      </p:cBhvr>
                                      <p:tavLst>
                                        <p:tav tm="0">
                                          <p:val>
                                            <p:strVal val="#ppt_w*0.70"/>
                                          </p:val>
                                        </p:tav>
                                        <p:tav tm="100000">
                                          <p:val>
                                            <p:strVal val="#ppt_w"/>
                                          </p:val>
                                        </p:tav>
                                      </p:tavLst>
                                    </p:anim>
                                    <p:anim calcmode="lin" valueType="num">
                                      <p:cBhvr>
                                        <p:cTn id="27" dur="1000" fill="hold"/>
                                        <p:tgtEl>
                                          <p:spTgt spid="7">
                                            <p:txEl>
                                              <p:pRg st="4" end="4"/>
                                            </p:txEl>
                                          </p:spTgt>
                                        </p:tgtEl>
                                        <p:attrNameLst>
                                          <p:attrName>ppt_h</p:attrName>
                                        </p:attrNameLst>
                                      </p:cBhvr>
                                      <p:tavLst>
                                        <p:tav tm="0">
                                          <p:val>
                                            <p:strVal val="#ppt_h"/>
                                          </p:val>
                                        </p:tav>
                                        <p:tav tm="100000">
                                          <p:val>
                                            <p:strVal val="#ppt_h"/>
                                          </p:val>
                                        </p:tav>
                                      </p:tavLst>
                                    </p:anim>
                                    <p:animEffect transition="in" filter="fade">
                                      <p:cBhvr>
                                        <p:cTn id="28" dur="1000"/>
                                        <p:tgtEl>
                                          <p:spTgt spid="7">
                                            <p:txEl>
                                              <p:pRg st="4" end="4"/>
                                            </p:txEl>
                                          </p:spTgt>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 calcmode="lin" valueType="num">
                                      <p:cBhvr>
                                        <p:cTn id="31" dur="1000" fill="hold"/>
                                        <p:tgtEl>
                                          <p:spTgt spid="7">
                                            <p:txEl>
                                              <p:pRg st="5" end="5"/>
                                            </p:txEl>
                                          </p:spTgt>
                                        </p:tgtEl>
                                        <p:attrNameLst>
                                          <p:attrName>ppt_w</p:attrName>
                                        </p:attrNameLst>
                                      </p:cBhvr>
                                      <p:tavLst>
                                        <p:tav tm="0">
                                          <p:val>
                                            <p:strVal val="#ppt_w*0.70"/>
                                          </p:val>
                                        </p:tav>
                                        <p:tav tm="100000">
                                          <p:val>
                                            <p:strVal val="#ppt_w"/>
                                          </p:val>
                                        </p:tav>
                                      </p:tavLst>
                                    </p:anim>
                                    <p:anim calcmode="lin" valueType="num">
                                      <p:cBhvr>
                                        <p:cTn id="32" dur="1000" fill="hold"/>
                                        <p:tgtEl>
                                          <p:spTgt spid="7">
                                            <p:txEl>
                                              <p:pRg st="5" end="5"/>
                                            </p:txEl>
                                          </p:spTgt>
                                        </p:tgtEl>
                                        <p:attrNameLst>
                                          <p:attrName>ppt_h</p:attrName>
                                        </p:attrNameLst>
                                      </p:cBhvr>
                                      <p:tavLst>
                                        <p:tav tm="0">
                                          <p:val>
                                            <p:strVal val="#ppt_h"/>
                                          </p:val>
                                        </p:tav>
                                        <p:tav tm="100000">
                                          <p:val>
                                            <p:strVal val="#ppt_h"/>
                                          </p:val>
                                        </p:tav>
                                      </p:tavLst>
                                    </p:anim>
                                    <p:animEffect transition="in" filter="fade">
                                      <p:cBhvr>
                                        <p:cTn id="33" dur="1000"/>
                                        <p:tgtEl>
                                          <p:spTgt spid="7">
                                            <p:txEl>
                                              <p:pRg st="5" end="5"/>
                                            </p:txEl>
                                          </p:spTgt>
                                        </p:tgtEl>
                                      </p:cBhvr>
                                    </p:animEffect>
                                  </p:childTnLst>
                                </p:cTn>
                              </p:par>
                            </p:childTnLst>
                          </p:cTn>
                        </p:par>
                        <p:par>
                          <p:cTn id="34" fill="hold">
                            <p:stCondLst>
                              <p:cond delay="1000"/>
                            </p:stCondLst>
                            <p:childTnLst>
                              <p:par>
                                <p:cTn id="35" presetID="55" presetClass="entr" presetSubtype="0" fill="hold" grpId="0" nodeType="after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p:cTn id="37" dur="1000" fill="hold"/>
                                        <p:tgtEl>
                                          <p:spTgt spid="7">
                                            <p:txEl>
                                              <p:pRg st="6" end="6"/>
                                            </p:txEl>
                                          </p:spTgt>
                                        </p:tgtEl>
                                        <p:attrNameLst>
                                          <p:attrName>ppt_w</p:attrName>
                                        </p:attrNameLst>
                                      </p:cBhvr>
                                      <p:tavLst>
                                        <p:tav tm="0">
                                          <p:val>
                                            <p:strVal val="#ppt_w*0.70"/>
                                          </p:val>
                                        </p:tav>
                                        <p:tav tm="100000">
                                          <p:val>
                                            <p:strVal val="#ppt_w"/>
                                          </p:val>
                                        </p:tav>
                                      </p:tavLst>
                                    </p:anim>
                                    <p:anim calcmode="lin" valueType="num">
                                      <p:cBhvr>
                                        <p:cTn id="38" dur="1000" fill="hold"/>
                                        <p:tgtEl>
                                          <p:spTgt spid="7">
                                            <p:txEl>
                                              <p:pRg st="6" end="6"/>
                                            </p:txEl>
                                          </p:spTgt>
                                        </p:tgtEl>
                                        <p:attrNameLst>
                                          <p:attrName>ppt_h</p:attrName>
                                        </p:attrNameLst>
                                      </p:cBhvr>
                                      <p:tavLst>
                                        <p:tav tm="0">
                                          <p:val>
                                            <p:strVal val="#ppt_h"/>
                                          </p:val>
                                        </p:tav>
                                        <p:tav tm="100000">
                                          <p:val>
                                            <p:strVal val="#ppt_h"/>
                                          </p:val>
                                        </p:tav>
                                      </p:tavLst>
                                    </p:anim>
                                    <p:animEffect transition="in" filter="fade">
                                      <p:cBhvr>
                                        <p:cTn id="39" dur="1000"/>
                                        <p:tgtEl>
                                          <p:spTgt spid="7">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grpId="0" nodeType="clickEffect">
                                  <p:stCondLst>
                                    <p:cond delay="0"/>
                                  </p:stCondLst>
                                  <p:childTnLst>
                                    <p:set>
                                      <p:cBhvr>
                                        <p:cTn id="43" dur="1" fill="hold">
                                          <p:stCondLst>
                                            <p:cond delay="0"/>
                                          </p:stCondLst>
                                        </p:cTn>
                                        <p:tgtEl>
                                          <p:spTgt spid="474117">
                                            <p:txEl>
                                              <p:pRg st="1" end="1"/>
                                            </p:txEl>
                                          </p:spTgt>
                                        </p:tgtEl>
                                        <p:attrNameLst>
                                          <p:attrName>style.visibility</p:attrName>
                                        </p:attrNameLst>
                                      </p:cBhvr>
                                      <p:to>
                                        <p:strVal val="visible"/>
                                      </p:to>
                                    </p:set>
                                    <p:anim calcmode="lin" valueType="num">
                                      <p:cBhvr>
                                        <p:cTn id="44" dur="1000" fill="hold"/>
                                        <p:tgtEl>
                                          <p:spTgt spid="474117">
                                            <p:txEl>
                                              <p:pRg st="1" end="1"/>
                                            </p:txEl>
                                          </p:spTgt>
                                        </p:tgtEl>
                                        <p:attrNameLst>
                                          <p:attrName>ppt_w</p:attrName>
                                        </p:attrNameLst>
                                      </p:cBhvr>
                                      <p:tavLst>
                                        <p:tav tm="0">
                                          <p:val>
                                            <p:strVal val="#ppt_w*0.70"/>
                                          </p:val>
                                        </p:tav>
                                        <p:tav tm="100000">
                                          <p:val>
                                            <p:strVal val="#ppt_w"/>
                                          </p:val>
                                        </p:tav>
                                      </p:tavLst>
                                    </p:anim>
                                    <p:anim calcmode="lin" valueType="num">
                                      <p:cBhvr>
                                        <p:cTn id="45" dur="1000" fill="hold"/>
                                        <p:tgtEl>
                                          <p:spTgt spid="474117">
                                            <p:txEl>
                                              <p:pRg st="1" end="1"/>
                                            </p:txEl>
                                          </p:spTgt>
                                        </p:tgtEl>
                                        <p:attrNameLst>
                                          <p:attrName>ppt_h</p:attrName>
                                        </p:attrNameLst>
                                      </p:cBhvr>
                                      <p:tavLst>
                                        <p:tav tm="0">
                                          <p:val>
                                            <p:strVal val="#ppt_h"/>
                                          </p:val>
                                        </p:tav>
                                        <p:tav tm="100000">
                                          <p:val>
                                            <p:strVal val="#ppt_h"/>
                                          </p:val>
                                        </p:tav>
                                      </p:tavLst>
                                    </p:anim>
                                    <p:animEffect transition="in" filter="fade">
                                      <p:cBhvr>
                                        <p:cTn id="46" dur="1000"/>
                                        <p:tgtEl>
                                          <p:spTgt spid="4741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6" grpId="0"/>
      <p:bldP spid="474117" grpId="0" uiExpand="1" build="p"/>
      <p:bldP spid="7"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FE3DCC-84A3-4259-B7F3-00054BDC9101}"/>
              </a:ext>
            </a:extLst>
          </p:cNvPr>
          <p:cNvPicPr>
            <a:picLocks noChangeAspect="1"/>
          </p:cNvPicPr>
          <p:nvPr/>
        </p:nvPicPr>
        <p:blipFill rotWithShape="1">
          <a:blip r:embed="rId3"/>
          <a:srcRect b="12222"/>
          <a:stretch/>
        </p:blipFill>
        <p:spPr>
          <a:xfrm>
            <a:off x="2792521" y="2822330"/>
            <a:ext cx="3036453" cy="2878557"/>
          </a:xfrm>
          <a:prstGeom prst="rect">
            <a:avLst/>
          </a:prstGeom>
        </p:spPr>
      </p:pic>
      <p:sp>
        <p:nvSpPr>
          <p:cNvPr id="461826" name="Rectangle 2">
            <a:extLst>
              <a:ext uri="{FF2B5EF4-FFF2-40B4-BE49-F238E27FC236}">
                <a16:creationId xmlns:a16="http://schemas.microsoft.com/office/drawing/2014/main" id="{8C4252C0-6B32-4DBA-88BA-7050E6A7DD32}"/>
              </a:ext>
            </a:extLst>
          </p:cNvPr>
          <p:cNvSpPr>
            <a:spLocks noGrp="1" noChangeArrowheads="1"/>
          </p:cNvSpPr>
          <p:nvPr>
            <p:ph type="title"/>
          </p:nvPr>
        </p:nvSpPr>
        <p:spPr>
          <a:xfrm>
            <a:off x="655026" y="497010"/>
            <a:ext cx="7886700" cy="1325563"/>
          </a:xfrm>
        </p:spPr>
        <p:txBody>
          <a:bodyPr/>
          <a:lstStyle/>
          <a:p>
            <a:r>
              <a:rPr lang="en-US" altLang="en-US"/>
              <a:t>Question: Where do YOU think we should be today? </a:t>
            </a:r>
          </a:p>
        </p:txBody>
      </p:sp>
      <p:sp>
        <p:nvSpPr>
          <p:cNvPr id="461827" name="Rectangle 3">
            <a:extLst>
              <a:ext uri="{FF2B5EF4-FFF2-40B4-BE49-F238E27FC236}">
                <a16:creationId xmlns:a16="http://schemas.microsoft.com/office/drawing/2014/main" id="{9EE88639-2957-4680-88C9-FDBAB18965D7}"/>
              </a:ext>
            </a:extLst>
          </p:cNvPr>
          <p:cNvSpPr>
            <a:spLocks noGrp="1" noChangeArrowheads="1"/>
          </p:cNvSpPr>
          <p:nvPr>
            <p:ph type="body" sz="half" idx="1"/>
          </p:nvPr>
        </p:nvSpPr>
        <p:spPr>
          <a:xfrm>
            <a:off x="559026" y="1987061"/>
            <a:ext cx="7886700" cy="4018161"/>
          </a:xfrm>
        </p:spPr>
        <p:txBody>
          <a:bodyPr/>
          <a:lstStyle/>
          <a:p>
            <a:pPr marL="0" indent="0">
              <a:buNone/>
            </a:pPr>
            <a:r>
              <a:rPr lang="en-US" altLang="en-US">
                <a:solidFill>
                  <a:srgbClr val="002060"/>
                </a:solidFill>
              </a:rPr>
              <a:t>Answer: </a:t>
            </a:r>
            <a:r>
              <a:rPr lang="en-US" altLang="en-US"/>
              <a:t>You should have no “safety program”, no “safety director”, no “safety training”, no “safety incentives”, no “safety committee”, and so on…</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1826"/>
                                        </p:tgtEl>
                                        <p:attrNameLst>
                                          <p:attrName>style.visibility</p:attrName>
                                        </p:attrNameLst>
                                      </p:cBhvr>
                                      <p:to>
                                        <p:strVal val="visible"/>
                                      </p:to>
                                    </p:set>
                                    <p:animEffect transition="in" filter="fade">
                                      <p:cBhvr>
                                        <p:cTn id="7" dur="1000"/>
                                        <p:tgtEl>
                                          <p:spTgt spid="4618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61827">
                                            <p:txEl>
                                              <p:pRg st="0" end="0"/>
                                            </p:txEl>
                                          </p:spTgt>
                                        </p:tgtEl>
                                        <p:attrNameLst>
                                          <p:attrName>style.visibility</p:attrName>
                                        </p:attrNameLst>
                                      </p:cBhvr>
                                      <p:to>
                                        <p:strVal val="visible"/>
                                      </p:to>
                                    </p:set>
                                    <p:anim calcmode="lin" valueType="num">
                                      <p:cBhvr>
                                        <p:cTn id="12" dur="1000" fill="hold"/>
                                        <p:tgtEl>
                                          <p:spTgt spid="461827">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461827">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4618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26" grpId="0"/>
      <p:bldP spid="46182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6701C-F2E8-4EA6-95C8-C8EA735AF4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2DF84A5-E77F-40E8-A18B-83059E1649A9}"/>
              </a:ext>
            </a:extLst>
          </p:cNvPr>
          <p:cNvSpPr>
            <a:spLocks noGrp="1"/>
          </p:cNvSpPr>
          <p:nvPr>
            <p:ph idx="1"/>
          </p:nvPr>
        </p:nvSpPr>
        <p:spPr/>
        <p:txBody>
          <a:bodyPr/>
          <a:lstStyle/>
          <a:p>
            <a:endParaRPr lang="en-US"/>
          </a:p>
        </p:txBody>
      </p:sp>
      <p:pic>
        <p:nvPicPr>
          <p:cNvPr id="12290" name="Picture 2" descr="Image result for mind blown">
            <a:extLst>
              <a:ext uri="{FF2B5EF4-FFF2-40B4-BE49-F238E27FC236}">
                <a16:creationId xmlns:a16="http://schemas.microsoft.com/office/drawing/2014/main" id="{D20F08DC-39AC-48B5-B88E-59329A331F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627"/>
          <a:stretch/>
        </p:blipFill>
        <p:spPr bwMode="auto">
          <a:xfrm>
            <a:off x="-61919" y="-1"/>
            <a:ext cx="9577679"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449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8" descr="priority">
            <a:extLst>
              <a:ext uri="{FF2B5EF4-FFF2-40B4-BE49-F238E27FC236}">
                <a16:creationId xmlns:a16="http://schemas.microsoft.com/office/drawing/2014/main" id="{ABCFCA77-6C63-4D17-819D-FBB46AF5A2D7}"/>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52400" y="-762000"/>
            <a:ext cx="9328245" cy="9144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4354" name="Rectangle 2">
            <a:extLst>
              <a:ext uri="{FF2B5EF4-FFF2-40B4-BE49-F238E27FC236}">
                <a16:creationId xmlns:a16="http://schemas.microsoft.com/office/drawing/2014/main" id="{ADA1938B-143E-4CB8-A9AB-3D232CFD20B2}"/>
              </a:ext>
            </a:extLst>
          </p:cNvPr>
          <p:cNvSpPr>
            <a:spLocks noGrp="1" noChangeArrowheads="1"/>
          </p:cNvSpPr>
          <p:nvPr>
            <p:ph type="title"/>
          </p:nvPr>
        </p:nvSpPr>
        <p:spPr/>
        <p:txBody>
          <a:bodyPr/>
          <a:lstStyle/>
          <a:p>
            <a:pPr algn="ctr" eaLnBrk="1" hangingPunct="1"/>
            <a:r>
              <a:rPr lang="en-US" altLang="en-US">
                <a:effectLst/>
              </a:rPr>
              <a:t>Huh?!? No Safety…</a:t>
            </a:r>
          </a:p>
        </p:txBody>
      </p:sp>
      <p:sp>
        <p:nvSpPr>
          <p:cNvPr id="484355" name="Rectangle 3">
            <a:extLst>
              <a:ext uri="{FF2B5EF4-FFF2-40B4-BE49-F238E27FC236}">
                <a16:creationId xmlns:a16="http://schemas.microsoft.com/office/drawing/2014/main" id="{22C53B17-96A6-4C0C-B4CB-2FA1661F99BE}"/>
              </a:ext>
            </a:extLst>
          </p:cNvPr>
          <p:cNvSpPr>
            <a:spLocks noGrp="1" noChangeArrowheads="1"/>
          </p:cNvSpPr>
          <p:nvPr>
            <p:ph type="body" sz="half" idx="4294967295"/>
          </p:nvPr>
        </p:nvSpPr>
        <p:spPr>
          <a:xfrm>
            <a:off x="438947" y="1600200"/>
            <a:ext cx="5181600" cy="5257800"/>
          </a:xfrm>
        </p:spPr>
        <p:txBody>
          <a:bodyPr/>
          <a:lstStyle/>
          <a:p>
            <a:pPr marL="0" indent="0" eaLnBrk="1" hangingPunct="1">
              <a:buNone/>
            </a:pPr>
            <a:r>
              <a:rPr lang="en-US" altLang="en-US" sz="2800"/>
              <a:t>Instead of separating “safety” from the rest of the operations it should be </a:t>
            </a:r>
            <a:r>
              <a:rPr lang="en-US" altLang="en-US" sz="2800">
                <a:solidFill>
                  <a:srgbClr val="002060"/>
                </a:solidFill>
              </a:rPr>
              <a:t>integrated into every aspect</a:t>
            </a:r>
            <a:r>
              <a:rPr lang="en-US" altLang="en-US" sz="2800"/>
              <a:t>!</a:t>
            </a:r>
          </a:p>
          <a:p>
            <a:pPr eaLnBrk="1" hangingPunct="1">
              <a:buFontTx/>
              <a:buNone/>
            </a:pPr>
            <a:endParaRPr lang="en-US" altLang="en-US" sz="2800"/>
          </a:p>
          <a:p>
            <a:pPr marL="0" indent="0" eaLnBrk="1" hangingPunct="1">
              <a:buNone/>
            </a:pPr>
            <a:r>
              <a:rPr lang="en-US" altLang="en-US" sz="2800">
                <a:solidFill>
                  <a:srgbClr val="002060"/>
                </a:solidFill>
              </a:rPr>
              <a:t>DO NOT </a:t>
            </a:r>
            <a:r>
              <a:rPr lang="en-US" altLang="en-US" sz="2800"/>
              <a:t>make safety a “priority” because </a:t>
            </a:r>
            <a:r>
              <a:rPr lang="en-US" altLang="en-US" sz="2800">
                <a:solidFill>
                  <a:srgbClr val="002060"/>
                </a:solidFill>
              </a:rPr>
              <a:t>priorities change</a:t>
            </a:r>
          </a:p>
          <a:p>
            <a:pPr marL="0" indent="0" eaLnBrk="1" hangingPunct="1">
              <a:buNone/>
            </a:pPr>
            <a:endParaRPr lang="en-US" altLang="en-US" sz="2800"/>
          </a:p>
          <a:p>
            <a:pPr marL="0" indent="0" eaLnBrk="1" hangingPunct="1">
              <a:buNone/>
            </a:pPr>
            <a:r>
              <a:rPr lang="en-US" altLang="en-US" sz="2800">
                <a:solidFill>
                  <a:srgbClr val="002060"/>
                </a:solidFill>
              </a:rPr>
              <a:t>Safety must be a value, </a:t>
            </a:r>
            <a:r>
              <a:rPr lang="en-US" altLang="en-US" sz="2800"/>
              <a:t>or when push comes to shove it will lose!</a:t>
            </a:r>
          </a:p>
          <a:p>
            <a:pPr eaLnBrk="1" hangingPunct="1"/>
            <a:endParaRPr lang="en-US" altLang="en-US" sz="2800"/>
          </a:p>
        </p:txBody>
      </p:sp>
      <p:pic>
        <p:nvPicPr>
          <p:cNvPr id="6" name="Picture 8" descr="priority">
            <a:extLst>
              <a:ext uri="{FF2B5EF4-FFF2-40B4-BE49-F238E27FC236}">
                <a16:creationId xmlns:a16="http://schemas.microsoft.com/office/drawing/2014/main" id="{F79233E3-5644-4390-8C56-D9F036D895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6027648" y="2819400"/>
            <a:ext cx="2819400" cy="2819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4354"/>
                                        </p:tgtEl>
                                        <p:attrNameLst>
                                          <p:attrName>style.visibility</p:attrName>
                                        </p:attrNameLst>
                                      </p:cBhvr>
                                      <p:to>
                                        <p:strVal val="visible"/>
                                      </p:to>
                                    </p:set>
                                    <p:animEffect transition="in" filter="fade">
                                      <p:cBhvr>
                                        <p:cTn id="7" dur="1000"/>
                                        <p:tgtEl>
                                          <p:spTgt spid="4843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84355">
                                            <p:txEl>
                                              <p:pRg st="0" end="0"/>
                                            </p:txEl>
                                          </p:spTgt>
                                        </p:tgtEl>
                                        <p:attrNameLst>
                                          <p:attrName>style.visibility</p:attrName>
                                        </p:attrNameLst>
                                      </p:cBhvr>
                                      <p:to>
                                        <p:strVal val="visible"/>
                                      </p:to>
                                    </p:set>
                                    <p:anim calcmode="lin" valueType="num">
                                      <p:cBhvr>
                                        <p:cTn id="12" dur="1000" fill="hold"/>
                                        <p:tgtEl>
                                          <p:spTgt spid="484355">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484355">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484355">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484355">
                                            <p:txEl>
                                              <p:pRg st="2" end="2"/>
                                            </p:txEl>
                                          </p:spTgt>
                                        </p:tgtEl>
                                        <p:attrNameLst>
                                          <p:attrName>style.visibility</p:attrName>
                                        </p:attrNameLst>
                                      </p:cBhvr>
                                      <p:to>
                                        <p:strVal val="visible"/>
                                      </p:to>
                                    </p:set>
                                    <p:anim calcmode="lin" valueType="num">
                                      <p:cBhvr>
                                        <p:cTn id="19" dur="1000" fill="hold"/>
                                        <p:tgtEl>
                                          <p:spTgt spid="484355">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484355">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484355">
                                            <p:txEl>
                                              <p:pRg st="2" end="2"/>
                                            </p:txEl>
                                          </p:spTgt>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6">
                                            <p:bg/>
                                          </p:spTgt>
                                        </p:tgtEl>
                                        <p:attrNameLst>
                                          <p:attrName>style.visibility</p:attrName>
                                        </p:attrNameLst>
                                      </p:cBhvr>
                                      <p:to>
                                        <p:strVal val="visible"/>
                                      </p:to>
                                    </p:set>
                                    <p:anim calcmode="lin" valueType="num">
                                      <p:cBhvr>
                                        <p:cTn id="24" dur="1000" fill="hold"/>
                                        <p:tgtEl>
                                          <p:spTgt spid="6">
                                            <p:bg/>
                                          </p:spTgt>
                                        </p:tgtEl>
                                        <p:attrNameLst>
                                          <p:attrName>ppt_w</p:attrName>
                                        </p:attrNameLst>
                                      </p:cBhvr>
                                      <p:tavLst>
                                        <p:tav tm="0">
                                          <p:val>
                                            <p:strVal val="#ppt_w*0.70"/>
                                          </p:val>
                                        </p:tav>
                                        <p:tav tm="100000">
                                          <p:val>
                                            <p:strVal val="#ppt_w"/>
                                          </p:val>
                                        </p:tav>
                                      </p:tavLst>
                                    </p:anim>
                                    <p:anim calcmode="lin" valueType="num">
                                      <p:cBhvr>
                                        <p:cTn id="25" dur="1000" fill="hold"/>
                                        <p:tgtEl>
                                          <p:spTgt spid="6">
                                            <p:bg/>
                                          </p:spTgt>
                                        </p:tgtEl>
                                        <p:attrNameLst>
                                          <p:attrName>ppt_h</p:attrName>
                                        </p:attrNameLst>
                                      </p:cBhvr>
                                      <p:tavLst>
                                        <p:tav tm="0">
                                          <p:val>
                                            <p:strVal val="#ppt_h"/>
                                          </p:val>
                                        </p:tav>
                                        <p:tav tm="100000">
                                          <p:val>
                                            <p:strVal val="#ppt_h"/>
                                          </p:val>
                                        </p:tav>
                                      </p:tavLst>
                                    </p:anim>
                                    <p:animEffect transition="in" filter="fade">
                                      <p:cBhvr>
                                        <p:cTn id="26" dur="1000"/>
                                        <p:tgtEl>
                                          <p:spTgt spid="6">
                                            <p:bg/>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484355">
                                            <p:txEl>
                                              <p:pRg st="4" end="4"/>
                                            </p:txEl>
                                          </p:spTgt>
                                        </p:tgtEl>
                                        <p:attrNameLst>
                                          <p:attrName>style.visibility</p:attrName>
                                        </p:attrNameLst>
                                      </p:cBhvr>
                                      <p:to>
                                        <p:strVal val="visible"/>
                                      </p:to>
                                    </p:set>
                                    <p:anim calcmode="lin" valueType="num">
                                      <p:cBhvr>
                                        <p:cTn id="31" dur="1000" fill="hold"/>
                                        <p:tgtEl>
                                          <p:spTgt spid="484355">
                                            <p:txEl>
                                              <p:pRg st="4" end="4"/>
                                            </p:txEl>
                                          </p:spTgt>
                                        </p:tgtEl>
                                        <p:attrNameLst>
                                          <p:attrName>ppt_w</p:attrName>
                                        </p:attrNameLst>
                                      </p:cBhvr>
                                      <p:tavLst>
                                        <p:tav tm="0">
                                          <p:val>
                                            <p:strVal val="#ppt_w*0.70"/>
                                          </p:val>
                                        </p:tav>
                                        <p:tav tm="100000">
                                          <p:val>
                                            <p:strVal val="#ppt_w"/>
                                          </p:val>
                                        </p:tav>
                                      </p:tavLst>
                                    </p:anim>
                                    <p:anim calcmode="lin" valueType="num">
                                      <p:cBhvr>
                                        <p:cTn id="32" dur="1000" fill="hold"/>
                                        <p:tgtEl>
                                          <p:spTgt spid="484355">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4843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4" grpId="0"/>
      <p:bldP spid="484355" grpId="0" uiExpand="1" build="p"/>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7F797-E9EA-4C61-8F97-401D468E22E9}"/>
              </a:ext>
            </a:extLst>
          </p:cNvPr>
          <p:cNvSpPr>
            <a:spLocks noGrp="1"/>
          </p:cNvSpPr>
          <p:nvPr>
            <p:ph type="title"/>
          </p:nvPr>
        </p:nvSpPr>
        <p:spPr/>
        <p:txBody>
          <a:bodyPr/>
          <a:lstStyle/>
          <a:p>
            <a:pPr algn="ctr"/>
            <a:r>
              <a:rPr lang="en-US"/>
              <a:t>Example: Values vs. Priorities</a:t>
            </a:r>
          </a:p>
        </p:txBody>
      </p:sp>
      <p:pic>
        <p:nvPicPr>
          <p:cNvPr id="5" name="Picture 8" descr="flipchart%20&amp;%20easel">
            <a:extLst>
              <a:ext uri="{FF2B5EF4-FFF2-40B4-BE49-F238E27FC236}">
                <a16:creationId xmlns:a16="http://schemas.microsoft.com/office/drawing/2014/main" id="{B0B4C278-F231-41D2-BF0B-F1744BE58FB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227" y="1359877"/>
            <a:ext cx="3403600" cy="49090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3">
            <a:extLst>
              <a:ext uri="{FF2B5EF4-FFF2-40B4-BE49-F238E27FC236}">
                <a16:creationId xmlns:a16="http://schemas.microsoft.com/office/drawing/2014/main" id="{0956C696-88B1-4DDC-ABEA-0626DF8013DE}"/>
              </a:ext>
            </a:extLst>
          </p:cNvPr>
          <p:cNvSpPr txBox="1">
            <a:spLocks noChangeArrowheads="1"/>
          </p:cNvSpPr>
          <p:nvPr/>
        </p:nvSpPr>
        <p:spPr>
          <a:xfrm>
            <a:off x="3702827" y="1512277"/>
            <a:ext cx="5212573" cy="5257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rgbClr val="54534A"/>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54534A"/>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en-US" sz="2800"/>
              <a:t>What are your priorities in the morning? </a:t>
            </a:r>
          </a:p>
          <a:p>
            <a:pPr marL="0" indent="0">
              <a:buFont typeface="Arial" panose="020B0604020202020204" pitchFamily="34" charset="0"/>
              <a:buNone/>
            </a:pPr>
            <a:endParaRPr lang="en-US" altLang="en-US" sz="2400"/>
          </a:p>
          <a:p>
            <a:pPr marL="1371600" lvl="2" indent="-457200">
              <a:buFont typeface="Wingdings" panose="05000000000000000000" pitchFamily="2" charset="2"/>
              <a:buAutoNum type="arabicPeriod"/>
            </a:pPr>
            <a:r>
              <a:rPr lang="en-US" altLang="en-US" sz="2000"/>
              <a:t>_______________</a:t>
            </a:r>
          </a:p>
          <a:p>
            <a:pPr marL="1371600" lvl="2" indent="-457200">
              <a:buFont typeface="Wingdings" panose="05000000000000000000" pitchFamily="2" charset="2"/>
              <a:buAutoNum type="arabicPeriod"/>
            </a:pPr>
            <a:r>
              <a:rPr lang="en-US" altLang="en-US" sz="2000"/>
              <a:t>_______________</a:t>
            </a:r>
          </a:p>
          <a:p>
            <a:pPr marL="1371600" lvl="2" indent="-457200">
              <a:buFont typeface="Wingdings" panose="05000000000000000000" pitchFamily="2" charset="2"/>
              <a:buAutoNum type="arabicPeriod"/>
            </a:pPr>
            <a:r>
              <a:rPr lang="en-US" altLang="en-US" sz="2000"/>
              <a:t>_______________</a:t>
            </a:r>
          </a:p>
          <a:p>
            <a:pPr marL="1371600" lvl="2" indent="-457200">
              <a:buFont typeface="Wingdings" panose="05000000000000000000" pitchFamily="2" charset="2"/>
              <a:buAutoNum type="arabicPeriod"/>
            </a:pPr>
            <a:r>
              <a:rPr lang="en-US" altLang="en-US" sz="2000"/>
              <a:t>_______________</a:t>
            </a:r>
          </a:p>
          <a:p>
            <a:pPr marL="1371600" lvl="2" indent="-457200">
              <a:buFont typeface="Wingdings" panose="05000000000000000000" pitchFamily="2" charset="2"/>
              <a:buAutoNum type="arabicPeriod"/>
            </a:pPr>
            <a:r>
              <a:rPr lang="en-US" altLang="en-US" sz="2000"/>
              <a:t>_______________</a:t>
            </a:r>
          </a:p>
          <a:p>
            <a:pPr marL="1371600" lvl="2" indent="-457200">
              <a:buFont typeface="Wingdings" panose="05000000000000000000" pitchFamily="2" charset="2"/>
              <a:buAutoNum type="arabicPeriod"/>
            </a:pPr>
            <a:r>
              <a:rPr lang="en-US" altLang="en-US" sz="2000"/>
              <a:t>_______________</a:t>
            </a:r>
          </a:p>
          <a:p>
            <a:pPr marL="1371600" lvl="2" indent="-457200">
              <a:buFont typeface="Wingdings" panose="05000000000000000000" pitchFamily="2" charset="2"/>
              <a:buAutoNum type="arabicPeriod"/>
            </a:pPr>
            <a:r>
              <a:rPr lang="en-US" altLang="en-US" sz="2000"/>
              <a:t>_______________</a:t>
            </a:r>
          </a:p>
          <a:p>
            <a:pPr marL="1371600" lvl="2" indent="-457200">
              <a:buFont typeface="Wingdings" panose="05000000000000000000" pitchFamily="2" charset="2"/>
              <a:buAutoNum type="arabicPeriod"/>
            </a:pPr>
            <a:r>
              <a:rPr lang="en-US" altLang="en-US" sz="2000"/>
              <a:t>_______________</a:t>
            </a:r>
          </a:p>
          <a:p>
            <a:pPr marL="1371600" lvl="2" indent="-457200">
              <a:buFont typeface="Wingdings" panose="05000000000000000000" pitchFamily="2" charset="2"/>
              <a:buAutoNum type="arabicPeriod"/>
            </a:pPr>
            <a:endParaRPr lang="en-US" altLang="en-US" sz="2000"/>
          </a:p>
          <a:p>
            <a:pPr marL="609600" indent="-609600">
              <a:buFontTx/>
              <a:buNone/>
            </a:pPr>
            <a:endParaRPr lang="en-US" altLang="en-US" sz="2800"/>
          </a:p>
        </p:txBody>
      </p:sp>
      <p:pic>
        <p:nvPicPr>
          <p:cNvPr id="9" name="Picture 8">
            <a:extLst>
              <a:ext uri="{FF2B5EF4-FFF2-40B4-BE49-F238E27FC236}">
                <a16:creationId xmlns:a16="http://schemas.microsoft.com/office/drawing/2014/main" id="{18926CAA-8EFE-4E8A-BFF8-D87C13A7625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01159" y="3341077"/>
            <a:ext cx="1951037" cy="1951037"/>
          </a:xfrm>
          <a:prstGeom prst="rect">
            <a:avLst/>
          </a:prstGeom>
        </p:spPr>
      </p:pic>
      <p:sp>
        <p:nvSpPr>
          <p:cNvPr id="10" name="Rectangle 3">
            <a:extLst>
              <a:ext uri="{FF2B5EF4-FFF2-40B4-BE49-F238E27FC236}">
                <a16:creationId xmlns:a16="http://schemas.microsoft.com/office/drawing/2014/main" id="{7933907E-97AB-4786-88ED-9509DE53A193}"/>
              </a:ext>
            </a:extLst>
          </p:cNvPr>
          <p:cNvSpPr txBox="1">
            <a:spLocks noChangeArrowheads="1"/>
          </p:cNvSpPr>
          <p:nvPr/>
        </p:nvSpPr>
        <p:spPr>
          <a:xfrm>
            <a:off x="3702827" y="1512277"/>
            <a:ext cx="5212573" cy="5257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rgbClr val="54534A"/>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54534A"/>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en-US" sz="2800"/>
              <a:t>What are your priorities in the morning   …if you wake up 30 min late?</a:t>
            </a:r>
          </a:p>
          <a:p>
            <a:pPr marL="1371600" lvl="2" indent="-457200">
              <a:buFont typeface="Wingdings" panose="05000000000000000000" pitchFamily="2" charset="2"/>
              <a:buAutoNum type="arabicPeriod"/>
            </a:pPr>
            <a:r>
              <a:rPr lang="en-US" altLang="en-US" sz="2000"/>
              <a:t>_______________</a:t>
            </a:r>
          </a:p>
          <a:p>
            <a:pPr marL="1371600" lvl="2" indent="-457200">
              <a:buFont typeface="Wingdings" panose="05000000000000000000" pitchFamily="2" charset="2"/>
              <a:buAutoNum type="arabicPeriod"/>
            </a:pPr>
            <a:r>
              <a:rPr lang="en-US" altLang="en-US" sz="2000"/>
              <a:t>_______________</a:t>
            </a:r>
          </a:p>
          <a:p>
            <a:pPr marL="1371600" lvl="2" indent="-457200">
              <a:buFont typeface="Wingdings" panose="05000000000000000000" pitchFamily="2" charset="2"/>
              <a:buAutoNum type="arabicPeriod"/>
            </a:pPr>
            <a:r>
              <a:rPr lang="en-US" altLang="en-US" sz="2000"/>
              <a:t>_______________</a:t>
            </a:r>
          </a:p>
          <a:p>
            <a:pPr marL="1371600" lvl="2" indent="-457200">
              <a:buFont typeface="Wingdings" panose="05000000000000000000" pitchFamily="2" charset="2"/>
              <a:buAutoNum type="arabicPeriod"/>
            </a:pPr>
            <a:r>
              <a:rPr lang="en-US" altLang="en-US" sz="2000"/>
              <a:t>_______________</a:t>
            </a:r>
          </a:p>
          <a:p>
            <a:pPr marL="1371600" lvl="2" indent="-457200">
              <a:buFont typeface="Wingdings" panose="05000000000000000000" pitchFamily="2" charset="2"/>
              <a:buAutoNum type="arabicPeriod"/>
            </a:pPr>
            <a:r>
              <a:rPr lang="en-US" altLang="en-US" sz="2000"/>
              <a:t>_______________</a:t>
            </a:r>
          </a:p>
          <a:p>
            <a:pPr marL="1371600" lvl="2" indent="-457200">
              <a:buFont typeface="Wingdings" panose="05000000000000000000" pitchFamily="2" charset="2"/>
              <a:buAutoNum type="arabicPeriod"/>
            </a:pPr>
            <a:r>
              <a:rPr lang="en-US" altLang="en-US" sz="2000"/>
              <a:t>_______________</a:t>
            </a:r>
          </a:p>
          <a:p>
            <a:pPr marL="1371600" lvl="2" indent="-457200">
              <a:buFont typeface="Wingdings" panose="05000000000000000000" pitchFamily="2" charset="2"/>
              <a:buAutoNum type="arabicPeriod"/>
            </a:pPr>
            <a:r>
              <a:rPr lang="en-US" altLang="en-US" sz="2000"/>
              <a:t>_______________</a:t>
            </a:r>
          </a:p>
          <a:p>
            <a:pPr marL="1371600" lvl="2" indent="-457200">
              <a:buFont typeface="Wingdings" panose="05000000000000000000" pitchFamily="2" charset="2"/>
              <a:buAutoNum type="arabicPeriod"/>
            </a:pPr>
            <a:r>
              <a:rPr lang="en-US" altLang="en-US" sz="2000"/>
              <a:t>_______________</a:t>
            </a:r>
          </a:p>
          <a:p>
            <a:pPr marL="1371600" lvl="2" indent="-457200">
              <a:buFont typeface="Wingdings" panose="05000000000000000000" pitchFamily="2" charset="2"/>
              <a:buAutoNum type="arabicPeriod"/>
            </a:pPr>
            <a:endParaRPr lang="en-US" altLang="en-US" sz="2000"/>
          </a:p>
          <a:p>
            <a:pPr marL="609600" indent="-609600">
              <a:buFontTx/>
              <a:buNone/>
            </a:pPr>
            <a:endParaRPr lang="en-US" altLang="en-US" sz="2800"/>
          </a:p>
        </p:txBody>
      </p:sp>
    </p:spTree>
    <p:extLst>
      <p:ext uri="{BB962C8B-B14F-4D97-AF65-F5344CB8AC3E}">
        <p14:creationId xmlns:p14="http://schemas.microsoft.com/office/powerpoint/2010/main" val="105775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1342E3-AB05-4E96-AA70-39A2845E5F32}"/>
              </a:ext>
            </a:extLst>
          </p:cNvPr>
          <p:cNvPicPr>
            <a:picLocks noChangeAspect="1"/>
          </p:cNvPicPr>
          <p:nvPr/>
        </p:nvPicPr>
        <p:blipFill>
          <a:blip r:embed="rId2">
            <a:lum bright="70000" contrast="-70000"/>
          </a:blip>
          <a:stretch>
            <a:fillRect/>
          </a:stretch>
        </p:blipFill>
        <p:spPr>
          <a:xfrm>
            <a:off x="-34120" y="0"/>
            <a:ext cx="12654643" cy="7086600"/>
          </a:xfrm>
          <a:prstGeom prst="rect">
            <a:avLst/>
          </a:prstGeom>
        </p:spPr>
      </p:pic>
      <p:sp>
        <p:nvSpPr>
          <p:cNvPr id="2" name="Title 1">
            <a:extLst>
              <a:ext uri="{FF2B5EF4-FFF2-40B4-BE49-F238E27FC236}">
                <a16:creationId xmlns:a16="http://schemas.microsoft.com/office/drawing/2014/main" id="{278F912C-BAFF-4061-A20E-679A7185541C}"/>
              </a:ext>
            </a:extLst>
          </p:cNvPr>
          <p:cNvSpPr>
            <a:spLocks noGrp="1"/>
          </p:cNvSpPr>
          <p:nvPr>
            <p:ph type="title"/>
          </p:nvPr>
        </p:nvSpPr>
        <p:spPr/>
        <p:txBody>
          <a:bodyPr/>
          <a:lstStyle/>
          <a:p>
            <a:pPr algn="ctr"/>
            <a:r>
              <a:rPr lang="en-US"/>
              <a:t>Out of Those “Priorities” </a:t>
            </a:r>
            <a:br>
              <a:rPr lang="en-US"/>
            </a:br>
            <a:r>
              <a:rPr lang="en-US"/>
              <a:t>Which One Was Always Constant?</a:t>
            </a:r>
          </a:p>
        </p:txBody>
      </p:sp>
      <p:sp>
        <p:nvSpPr>
          <p:cNvPr id="3" name="Content Placeholder 2">
            <a:extLst>
              <a:ext uri="{FF2B5EF4-FFF2-40B4-BE49-F238E27FC236}">
                <a16:creationId xmlns:a16="http://schemas.microsoft.com/office/drawing/2014/main" id="{ECE2321F-4C5E-441D-AF65-9F9A700C5133}"/>
              </a:ext>
            </a:extLst>
          </p:cNvPr>
          <p:cNvSpPr>
            <a:spLocks noGrp="1"/>
          </p:cNvSpPr>
          <p:nvPr>
            <p:ph idx="1"/>
          </p:nvPr>
        </p:nvSpPr>
        <p:spPr>
          <a:xfrm>
            <a:off x="2438400" y="3581400"/>
            <a:ext cx="6096000" cy="3124200"/>
          </a:xfrm>
        </p:spPr>
        <p:txBody>
          <a:bodyPr/>
          <a:lstStyle/>
          <a:p>
            <a:pPr marL="0" indent="0" algn="ctr">
              <a:buNone/>
            </a:pPr>
            <a:r>
              <a:rPr lang="en-US"/>
              <a:t>YOU GOT DRESSED!</a:t>
            </a:r>
          </a:p>
        </p:txBody>
      </p:sp>
      <p:pic>
        <p:nvPicPr>
          <p:cNvPr id="5" name="Picture 4">
            <a:extLst>
              <a:ext uri="{FF2B5EF4-FFF2-40B4-BE49-F238E27FC236}">
                <a16:creationId xmlns:a16="http://schemas.microsoft.com/office/drawing/2014/main" id="{29B625F2-BB0C-4A09-8433-D0D22F235990}"/>
              </a:ext>
            </a:extLst>
          </p:cNvPr>
          <p:cNvPicPr>
            <a:picLocks noChangeAspect="1"/>
          </p:cNvPicPr>
          <p:nvPr/>
        </p:nvPicPr>
        <p:blipFill>
          <a:blip r:embed="rId3">
            <a:clrChange>
              <a:clrFrom>
                <a:srgbClr val="FCFEFC"/>
              </a:clrFrom>
              <a:clrTo>
                <a:srgbClr val="FCFEFC">
                  <a:alpha val="0"/>
                </a:srgbClr>
              </a:clrTo>
            </a:clrChange>
          </a:blip>
          <a:stretch>
            <a:fillRect/>
          </a:stretch>
        </p:blipFill>
        <p:spPr>
          <a:xfrm>
            <a:off x="1205779" y="3505200"/>
            <a:ext cx="2465241" cy="3191048"/>
          </a:xfrm>
          <a:prstGeom prst="rect">
            <a:avLst/>
          </a:prstGeom>
        </p:spPr>
      </p:pic>
      <p:pic>
        <p:nvPicPr>
          <p:cNvPr id="23554" name="Picture 2" descr="Image result for pants clipart black and white">
            <a:extLst>
              <a:ext uri="{FF2B5EF4-FFF2-40B4-BE49-F238E27FC236}">
                <a16:creationId xmlns:a16="http://schemas.microsoft.com/office/drawing/2014/main" id="{7DEB74B9-FCD9-498D-938F-298B3362A82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62336" y="2111667"/>
            <a:ext cx="1752126" cy="1698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77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3554"/>
                                        </p:tgtEl>
                                        <p:attrNameLst>
                                          <p:attrName>style.visibility</p:attrName>
                                        </p:attrNameLst>
                                      </p:cBhvr>
                                      <p:to>
                                        <p:strVal val="visible"/>
                                      </p:to>
                                    </p:set>
                                    <p:animEffect transition="in" filter="fade">
                                      <p:cBhvr>
                                        <p:cTn id="17" dur="1000"/>
                                        <p:tgtEl>
                                          <p:spTgt spid="23554"/>
                                        </p:tgtEl>
                                      </p:cBhvr>
                                    </p:animEffect>
                                    <p:anim calcmode="lin" valueType="num">
                                      <p:cBhvr>
                                        <p:cTn id="18" dur="1000" fill="hold"/>
                                        <p:tgtEl>
                                          <p:spTgt spid="23554"/>
                                        </p:tgtEl>
                                        <p:attrNameLst>
                                          <p:attrName>ppt_x</p:attrName>
                                        </p:attrNameLst>
                                      </p:cBhvr>
                                      <p:tavLst>
                                        <p:tav tm="0">
                                          <p:val>
                                            <p:strVal val="#ppt_x"/>
                                          </p:val>
                                        </p:tav>
                                        <p:tav tm="100000">
                                          <p:val>
                                            <p:strVal val="#ppt_x"/>
                                          </p:val>
                                        </p:tav>
                                      </p:tavLst>
                                    </p:anim>
                                    <p:anim calcmode="lin" valueType="num">
                                      <p:cBhvr>
                                        <p:cTn id="19" dur="1000" fill="hold"/>
                                        <p:tgtEl>
                                          <p:spTgt spid="2355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8ACB62-425C-41DB-A017-DCDE7AFF69C6}"/>
              </a:ext>
            </a:extLst>
          </p:cNvPr>
          <p:cNvPicPr>
            <a:picLocks noChangeAspect="1"/>
          </p:cNvPicPr>
          <p:nvPr/>
        </p:nvPicPr>
        <p:blipFill>
          <a:blip r:embed="rId3">
            <a:lum bright="70000" contrast="-70000"/>
          </a:blip>
          <a:stretch>
            <a:fillRect/>
          </a:stretch>
        </p:blipFill>
        <p:spPr>
          <a:xfrm>
            <a:off x="-1937003" y="0"/>
            <a:ext cx="12217937" cy="6870086"/>
          </a:xfrm>
          <a:prstGeom prst="rect">
            <a:avLst/>
          </a:prstGeom>
        </p:spPr>
      </p:pic>
      <p:sp>
        <p:nvSpPr>
          <p:cNvPr id="477186" name="Rectangle 2">
            <a:extLst>
              <a:ext uri="{FF2B5EF4-FFF2-40B4-BE49-F238E27FC236}">
                <a16:creationId xmlns:a16="http://schemas.microsoft.com/office/drawing/2014/main" id="{9256252F-CA54-4C51-BC97-144E17E8944E}"/>
              </a:ext>
            </a:extLst>
          </p:cNvPr>
          <p:cNvSpPr>
            <a:spLocks noGrp="1" noChangeArrowheads="1"/>
          </p:cNvSpPr>
          <p:nvPr>
            <p:ph type="title"/>
          </p:nvPr>
        </p:nvSpPr>
        <p:spPr>
          <a:xfrm>
            <a:off x="628650" y="-2073274"/>
            <a:ext cx="7886700" cy="1325563"/>
          </a:xfrm>
        </p:spPr>
        <p:txBody>
          <a:bodyPr/>
          <a:lstStyle/>
          <a:p>
            <a:pPr algn="ctr"/>
            <a:r>
              <a:rPr lang="en-US" altLang="en-US"/>
              <a:t>Welcome to…..</a:t>
            </a:r>
            <a:br>
              <a:rPr lang="en-US" altLang="en-US"/>
            </a:br>
            <a:r>
              <a:rPr lang="en-US" altLang="en-US"/>
              <a:t>THE MODERN RISK and SAFETY ERA</a:t>
            </a:r>
          </a:p>
        </p:txBody>
      </p:sp>
      <p:sp>
        <p:nvSpPr>
          <p:cNvPr id="477187" name="Rectangle 3">
            <a:extLst>
              <a:ext uri="{FF2B5EF4-FFF2-40B4-BE49-F238E27FC236}">
                <a16:creationId xmlns:a16="http://schemas.microsoft.com/office/drawing/2014/main" id="{080D77BD-7154-4863-A370-11B7D3ACBBC5}"/>
              </a:ext>
            </a:extLst>
          </p:cNvPr>
          <p:cNvSpPr>
            <a:spLocks noGrp="1" noChangeArrowheads="1"/>
          </p:cNvSpPr>
          <p:nvPr>
            <p:ph idx="1"/>
          </p:nvPr>
        </p:nvSpPr>
        <p:spPr>
          <a:xfrm>
            <a:off x="504824" y="996463"/>
            <a:ext cx="3543316" cy="5798523"/>
          </a:xfrm>
        </p:spPr>
        <p:txBody>
          <a:bodyPr>
            <a:normAutofit/>
          </a:bodyPr>
          <a:lstStyle/>
          <a:p>
            <a:pPr marL="0" indent="0">
              <a:buNone/>
            </a:pPr>
            <a:r>
              <a:rPr lang="en-US" altLang="en-US" sz="2800"/>
              <a:t>Uses modern business management tools</a:t>
            </a:r>
          </a:p>
          <a:p>
            <a:pPr marL="0" indent="0">
              <a:buNone/>
            </a:pPr>
            <a:endParaRPr lang="en-US" altLang="en-US" sz="2800"/>
          </a:p>
          <a:p>
            <a:pPr lvl="1"/>
            <a:r>
              <a:rPr lang="en-US" altLang="en-US" sz="2500"/>
              <a:t>Goal setting</a:t>
            </a:r>
          </a:p>
          <a:p>
            <a:pPr lvl="1"/>
            <a:endParaRPr lang="en-US" altLang="en-US" sz="2500"/>
          </a:p>
          <a:p>
            <a:pPr lvl="1"/>
            <a:r>
              <a:rPr lang="en-US" altLang="en-US" sz="2500"/>
              <a:t>Auditing </a:t>
            </a:r>
          </a:p>
          <a:p>
            <a:pPr lvl="1"/>
            <a:endParaRPr lang="en-US" altLang="en-US" sz="2500"/>
          </a:p>
          <a:p>
            <a:pPr lvl="1"/>
            <a:r>
              <a:rPr lang="en-US" altLang="en-US" sz="2500"/>
              <a:t>Performance measurement</a:t>
            </a:r>
          </a:p>
          <a:p>
            <a:pPr lvl="1"/>
            <a:endParaRPr lang="en-US" altLang="en-US" sz="2500"/>
          </a:p>
          <a:p>
            <a:pPr lvl="1"/>
            <a:r>
              <a:rPr lang="en-US" altLang="en-US" sz="2500"/>
              <a:t>Behavior management  </a:t>
            </a:r>
          </a:p>
          <a:p>
            <a:pPr marL="0" indent="0">
              <a:buNone/>
            </a:pPr>
            <a:endParaRPr lang="en-US" altLang="en-US" sz="2800"/>
          </a:p>
        </p:txBody>
      </p:sp>
      <p:pic>
        <p:nvPicPr>
          <p:cNvPr id="13314" name="Picture 2" descr="Image result for welcome to sign">
            <a:extLst>
              <a:ext uri="{FF2B5EF4-FFF2-40B4-BE49-F238E27FC236}">
                <a16:creationId xmlns:a16="http://schemas.microsoft.com/office/drawing/2014/main" id="{A23D3426-FF78-4A21-AF12-65D4709546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66" r="6667"/>
          <a:stretch/>
        </p:blipFill>
        <p:spPr bwMode="auto">
          <a:xfrm>
            <a:off x="3790950" y="1965812"/>
            <a:ext cx="5076825" cy="38957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D4162F2-6532-41A2-AC20-9BB600C21102}"/>
              </a:ext>
            </a:extLst>
          </p:cNvPr>
          <p:cNvSpPr txBox="1"/>
          <p:nvPr/>
        </p:nvSpPr>
        <p:spPr>
          <a:xfrm rot="166610">
            <a:off x="4636317" y="4067717"/>
            <a:ext cx="3429000" cy="1077218"/>
          </a:xfrm>
          <a:prstGeom prst="rect">
            <a:avLst/>
          </a:prstGeom>
          <a:solidFill>
            <a:srgbClr val="BBBFCA"/>
          </a:solidFill>
          <a:ln>
            <a:noFill/>
          </a:ln>
          <a:effectLst>
            <a:outerShdw dist="50800" dir="5400000" algn="ctr" rotWithShape="0">
              <a:srgbClr val="CACFD5">
                <a:alpha val="83000"/>
              </a:srgbClr>
            </a:outerShdw>
            <a:softEdge rad="63500"/>
          </a:effectLst>
        </p:spPr>
        <p:txBody>
          <a:bodyPr wrap="square" rtlCol="0">
            <a:spAutoFit/>
          </a:bodyPr>
          <a:lstStyle/>
          <a:p>
            <a:pPr algn="ctr"/>
            <a:r>
              <a:rPr lang="en-US" altLang="en-US" sz="3200"/>
              <a:t>THE MODERN RISK and SAFETY ERA</a:t>
            </a:r>
            <a:endParaRPr lang="en-US" sz="320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7187">
                                            <p:txEl>
                                              <p:pRg st="0" end="0"/>
                                            </p:txEl>
                                          </p:spTgt>
                                        </p:tgtEl>
                                        <p:attrNameLst>
                                          <p:attrName>style.visibility</p:attrName>
                                        </p:attrNameLst>
                                      </p:cBhvr>
                                      <p:to>
                                        <p:strVal val="visible"/>
                                      </p:to>
                                    </p:set>
                                    <p:animEffect transition="in" filter="fade">
                                      <p:cBhvr>
                                        <p:cTn id="7" dur="500"/>
                                        <p:tgtEl>
                                          <p:spTgt spid="4771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7187">
                                            <p:txEl>
                                              <p:pRg st="2" end="2"/>
                                            </p:txEl>
                                          </p:spTgt>
                                        </p:tgtEl>
                                        <p:attrNameLst>
                                          <p:attrName>style.visibility</p:attrName>
                                        </p:attrNameLst>
                                      </p:cBhvr>
                                      <p:to>
                                        <p:strVal val="visible"/>
                                      </p:to>
                                    </p:set>
                                    <p:animEffect transition="in" filter="fade">
                                      <p:cBhvr>
                                        <p:cTn id="12" dur="500"/>
                                        <p:tgtEl>
                                          <p:spTgt spid="47718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7187">
                                            <p:txEl>
                                              <p:pRg st="4" end="4"/>
                                            </p:txEl>
                                          </p:spTgt>
                                        </p:tgtEl>
                                        <p:attrNameLst>
                                          <p:attrName>style.visibility</p:attrName>
                                        </p:attrNameLst>
                                      </p:cBhvr>
                                      <p:to>
                                        <p:strVal val="visible"/>
                                      </p:to>
                                    </p:set>
                                    <p:animEffect transition="in" filter="fade">
                                      <p:cBhvr>
                                        <p:cTn id="17" dur="500"/>
                                        <p:tgtEl>
                                          <p:spTgt spid="47718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7187">
                                            <p:txEl>
                                              <p:pRg st="6" end="6"/>
                                            </p:txEl>
                                          </p:spTgt>
                                        </p:tgtEl>
                                        <p:attrNameLst>
                                          <p:attrName>style.visibility</p:attrName>
                                        </p:attrNameLst>
                                      </p:cBhvr>
                                      <p:to>
                                        <p:strVal val="visible"/>
                                      </p:to>
                                    </p:set>
                                    <p:animEffect transition="in" filter="fade">
                                      <p:cBhvr>
                                        <p:cTn id="22" dur="500"/>
                                        <p:tgtEl>
                                          <p:spTgt spid="47718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7187">
                                            <p:txEl>
                                              <p:pRg st="8" end="8"/>
                                            </p:txEl>
                                          </p:spTgt>
                                        </p:tgtEl>
                                        <p:attrNameLst>
                                          <p:attrName>style.visibility</p:attrName>
                                        </p:attrNameLst>
                                      </p:cBhvr>
                                      <p:to>
                                        <p:strVal val="visible"/>
                                      </p:to>
                                    </p:set>
                                    <p:animEffect transition="in" filter="fade">
                                      <p:cBhvr>
                                        <p:cTn id="27" dur="500"/>
                                        <p:tgtEl>
                                          <p:spTgt spid="47718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2" descr="Image result for management books">
            <a:extLst>
              <a:ext uri="{FF2B5EF4-FFF2-40B4-BE49-F238E27FC236}">
                <a16:creationId xmlns:a16="http://schemas.microsoft.com/office/drawing/2014/main" id="{F4D7E25A-182D-4315-B78E-F0B46D3D82C7}"/>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4123" r="5381"/>
          <a:stretch/>
        </p:blipFill>
        <p:spPr bwMode="auto">
          <a:xfrm>
            <a:off x="-166048" y="0"/>
            <a:ext cx="9296400" cy="7086600"/>
          </a:xfrm>
          <a:prstGeom prst="rect">
            <a:avLst/>
          </a:prstGeom>
          <a:noFill/>
          <a:extLst>
            <a:ext uri="{909E8E84-426E-40DD-AFC4-6F175D3DCCD1}">
              <a14:hiddenFill xmlns:a14="http://schemas.microsoft.com/office/drawing/2010/main">
                <a:solidFill>
                  <a:srgbClr val="FFFFFF"/>
                </a:solidFill>
              </a14:hiddenFill>
            </a:ext>
          </a:extLst>
        </p:spPr>
      </p:pic>
      <p:sp>
        <p:nvSpPr>
          <p:cNvPr id="1062914" name="Rectangle 2">
            <a:extLst>
              <a:ext uri="{FF2B5EF4-FFF2-40B4-BE49-F238E27FC236}">
                <a16:creationId xmlns:a16="http://schemas.microsoft.com/office/drawing/2014/main" id="{414C5996-F72F-4535-9A6A-41FA9AAF5775}"/>
              </a:ext>
            </a:extLst>
          </p:cNvPr>
          <p:cNvSpPr>
            <a:spLocks noGrp="1" noChangeArrowheads="1"/>
          </p:cNvSpPr>
          <p:nvPr>
            <p:ph type="title"/>
          </p:nvPr>
        </p:nvSpPr>
        <p:spPr/>
        <p:txBody>
          <a:bodyPr/>
          <a:lstStyle/>
          <a:p>
            <a:pPr algn="ctr"/>
            <a:r>
              <a:rPr lang="en-US" altLang="en-US"/>
              <a:t>Management Direction?</a:t>
            </a:r>
          </a:p>
        </p:txBody>
      </p:sp>
      <p:sp>
        <p:nvSpPr>
          <p:cNvPr id="1062915" name="Rectangle 3">
            <a:extLst>
              <a:ext uri="{FF2B5EF4-FFF2-40B4-BE49-F238E27FC236}">
                <a16:creationId xmlns:a16="http://schemas.microsoft.com/office/drawing/2014/main" id="{9D382EEB-54D7-46A9-BF39-C405E77689C3}"/>
              </a:ext>
            </a:extLst>
          </p:cNvPr>
          <p:cNvSpPr>
            <a:spLocks noGrp="1" noChangeArrowheads="1"/>
          </p:cNvSpPr>
          <p:nvPr>
            <p:ph type="body" sz="half" idx="1"/>
          </p:nvPr>
        </p:nvSpPr>
        <p:spPr>
          <a:xfrm>
            <a:off x="505080" y="3124200"/>
            <a:ext cx="8410320" cy="3429000"/>
          </a:xfrm>
        </p:spPr>
        <p:txBody>
          <a:bodyPr>
            <a:normAutofit/>
          </a:bodyPr>
          <a:lstStyle/>
          <a:p>
            <a:pPr marL="0" indent="0">
              <a:buNone/>
            </a:pPr>
            <a:r>
              <a:rPr lang="en-US" altLang="en-US" sz="3200"/>
              <a:t>Consider the differences in how your organization handles scheduling, attendance, and so 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62914"/>
                                        </p:tgtEl>
                                        <p:attrNameLst>
                                          <p:attrName>style.visibility</p:attrName>
                                        </p:attrNameLst>
                                      </p:cBhvr>
                                      <p:to>
                                        <p:strVal val="visible"/>
                                      </p:to>
                                    </p:set>
                                    <p:animEffect transition="in" filter="fade">
                                      <p:cBhvr>
                                        <p:cTn id="7" dur="1000"/>
                                        <p:tgtEl>
                                          <p:spTgt spid="10629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629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2914" grpId="0"/>
      <p:bldP spid="1062915"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9970" name="Rectangle 2">
            <a:extLst>
              <a:ext uri="{FF2B5EF4-FFF2-40B4-BE49-F238E27FC236}">
                <a16:creationId xmlns:a16="http://schemas.microsoft.com/office/drawing/2014/main" id="{D383A004-1C88-4DEF-9806-3CE9120E8B86}"/>
              </a:ext>
            </a:extLst>
          </p:cNvPr>
          <p:cNvSpPr>
            <a:spLocks noGrp="1" noChangeArrowheads="1"/>
          </p:cNvSpPr>
          <p:nvPr>
            <p:ph type="title"/>
          </p:nvPr>
        </p:nvSpPr>
        <p:spPr/>
        <p:txBody>
          <a:bodyPr/>
          <a:lstStyle/>
          <a:p>
            <a:pPr algn="ctr"/>
            <a:r>
              <a:rPr lang="en-US" altLang="en-US"/>
              <a:t>Key Principle #1</a:t>
            </a:r>
          </a:p>
        </p:txBody>
      </p:sp>
      <p:sp>
        <p:nvSpPr>
          <p:cNvPr id="979971" name="Rectangle 3">
            <a:extLst>
              <a:ext uri="{FF2B5EF4-FFF2-40B4-BE49-F238E27FC236}">
                <a16:creationId xmlns:a16="http://schemas.microsoft.com/office/drawing/2014/main" id="{5A7CB118-50B6-4420-8840-F875E9EABA1C}"/>
              </a:ext>
            </a:extLst>
          </p:cNvPr>
          <p:cNvSpPr>
            <a:spLocks noChangeArrowheads="1"/>
          </p:cNvSpPr>
          <p:nvPr/>
        </p:nvSpPr>
        <p:spPr bwMode="auto">
          <a:xfrm>
            <a:off x="304800" y="1619927"/>
            <a:ext cx="8534400" cy="3982915"/>
          </a:xfrm>
          <a:prstGeom prst="rect">
            <a:avLst/>
          </a:prstGeom>
          <a:noFill/>
          <a:ln w="25400">
            <a:solidFill>
              <a:srgbClr val="FF6600"/>
            </a:solidFill>
            <a:miter lim="800000"/>
            <a:headEnd/>
            <a:tailEnd/>
          </a:ln>
          <a:effectLst/>
          <a:extLst>
            <a:ext uri="{909E8E84-426E-40DD-AFC4-6F175D3DCCD1}">
              <a14:hiddenFill xmlns:a14="http://schemas.microsoft.com/office/drawing/2010/main">
                <a:solidFill>
                  <a:srgbClr val="8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3600">
                <a:solidFill>
                  <a:schemeClr val="bg1"/>
                </a:solidFill>
                <a:effectLst>
                  <a:outerShdw blurRad="38100" dist="38100" dir="2700000" algn="tl">
                    <a:srgbClr val="C0C0C0"/>
                  </a:outerShdw>
                </a:effectLst>
                <a:latin typeface="Arial" pitchFamily="34" charset="0"/>
              </a:defRPr>
            </a:lvl1pPr>
            <a:lvl2pPr algn="ctr">
              <a:defRPr sz="3600">
                <a:solidFill>
                  <a:schemeClr val="bg1"/>
                </a:solidFill>
                <a:effectLst>
                  <a:outerShdw blurRad="38100" dist="38100" dir="2700000" algn="tl">
                    <a:srgbClr val="C0C0C0"/>
                  </a:outerShdw>
                </a:effectLst>
                <a:latin typeface="Arial" pitchFamily="34" charset="0"/>
              </a:defRPr>
            </a:lvl2pPr>
            <a:lvl3pPr algn="ctr">
              <a:defRPr sz="3600">
                <a:solidFill>
                  <a:schemeClr val="bg1"/>
                </a:solidFill>
                <a:effectLst>
                  <a:outerShdw blurRad="38100" dist="38100" dir="2700000" algn="tl">
                    <a:srgbClr val="C0C0C0"/>
                  </a:outerShdw>
                </a:effectLst>
                <a:latin typeface="Arial" pitchFamily="34" charset="0"/>
              </a:defRPr>
            </a:lvl3pPr>
            <a:lvl4pPr algn="ctr">
              <a:defRPr sz="3600">
                <a:solidFill>
                  <a:schemeClr val="bg1"/>
                </a:solidFill>
                <a:effectLst>
                  <a:outerShdw blurRad="38100" dist="38100" dir="2700000" algn="tl">
                    <a:srgbClr val="C0C0C0"/>
                  </a:outerShdw>
                </a:effectLst>
                <a:latin typeface="Arial" pitchFamily="34" charset="0"/>
              </a:defRPr>
            </a:lvl4pPr>
            <a:lvl5pPr algn="ctr">
              <a:defRPr sz="3600">
                <a:solidFill>
                  <a:schemeClr val="bg1"/>
                </a:solidFill>
                <a:effectLst>
                  <a:outerShdw blurRad="38100" dist="38100" dir="2700000" algn="tl">
                    <a:srgbClr val="C0C0C0"/>
                  </a:outerShdw>
                </a:effectLst>
                <a:latin typeface="Arial" pitchFamily="34" charset="0"/>
              </a:defRPr>
            </a:lvl5pPr>
            <a:lvl6pPr marL="457200" algn="ctr" fontAlgn="base">
              <a:spcBef>
                <a:spcPct val="0"/>
              </a:spcBef>
              <a:spcAft>
                <a:spcPct val="0"/>
              </a:spcAft>
              <a:defRPr sz="3600">
                <a:solidFill>
                  <a:schemeClr val="bg1"/>
                </a:solidFill>
                <a:effectLst>
                  <a:outerShdw blurRad="38100" dist="38100" dir="2700000" algn="tl">
                    <a:srgbClr val="C0C0C0"/>
                  </a:outerShdw>
                </a:effectLst>
                <a:latin typeface="Arial" pitchFamily="34" charset="0"/>
              </a:defRPr>
            </a:lvl6pPr>
            <a:lvl7pPr marL="914400" algn="ctr" fontAlgn="base">
              <a:spcBef>
                <a:spcPct val="0"/>
              </a:spcBef>
              <a:spcAft>
                <a:spcPct val="0"/>
              </a:spcAft>
              <a:defRPr sz="3600">
                <a:solidFill>
                  <a:schemeClr val="bg1"/>
                </a:solidFill>
                <a:effectLst>
                  <a:outerShdw blurRad="38100" dist="38100" dir="2700000" algn="tl">
                    <a:srgbClr val="C0C0C0"/>
                  </a:outerShdw>
                </a:effectLst>
                <a:latin typeface="Arial" pitchFamily="34" charset="0"/>
              </a:defRPr>
            </a:lvl7pPr>
            <a:lvl8pPr marL="1371600" algn="ctr" fontAlgn="base">
              <a:spcBef>
                <a:spcPct val="0"/>
              </a:spcBef>
              <a:spcAft>
                <a:spcPct val="0"/>
              </a:spcAft>
              <a:defRPr sz="3600">
                <a:solidFill>
                  <a:schemeClr val="bg1"/>
                </a:solidFill>
                <a:effectLst>
                  <a:outerShdw blurRad="38100" dist="38100" dir="2700000" algn="tl">
                    <a:srgbClr val="C0C0C0"/>
                  </a:outerShdw>
                </a:effectLst>
                <a:latin typeface="Arial" pitchFamily="34" charset="0"/>
              </a:defRPr>
            </a:lvl8pPr>
            <a:lvl9pPr marL="1828800" algn="ctr" fontAlgn="base">
              <a:spcBef>
                <a:spcPct val="0"/>
              </a:spcBef>
              <a:spcAft>
                <a:spcPct val="0"/>
              </a:spcAft>
              <a:defRPr sz="3600">
                <a:solidFill>
                  <a:schemeClr val="bg1"/>
                </a:solidFill>
                <a:effectLst>
                  <a:outerShdw blurRad="38100" dist="38100" dir="2700000" algn="tl">
                    <a:srgbClr val="C0C0C0"/>
                  </a:outerShdw>
                </a:effectLst>
                <a:latin typeface="Arial" pitchFamily="34" charset="0"/>
              </a:defRPr>
            </a:lvl9pPr>
          </a:lstStyle>
          <a:p>
            <a:pPr>
              <a:defRPr/>
            </a:pPr>
            <a:r>
              <a:rPr lang="en-US" altLang="en-US">
                <a:solidFill>
                  <a:schemeClr val="tx1"/>
                </a:solidFill>
              </a:rPr>
              <a:t>There are 3 major subsystems that must be dealt with to prevent incidents</a:t>
            </a:r>
            <a:br>
              <a:rPr lang="en-US" altLang="en-US">
                <a:solidFill>
                  <a:schemeClr val="tx1"/>
                </a:solidFill>
              </a:rPr>
            </a:br>
            <a:br>
              <a:rPr lang="en-US" altLang="en-US">
                <a:solidFill>
                  <a:schemeClr val="tx1"/>
                </a:solidFill>
              </a:rPr>
            </a:br>
            <a:r>
              <a:rPr lang="en-US" altLang="en-US">
                <a:solidFill>
                  <a:schemeClr val="tx1"/>
                </a:solidFill>
              </a:rPr>
              <a:t>1. Physical</a:t>
            </a:r>
            <a:br>
              <a:rPr lang="en-US" altLang="en-US">
                <a:solidFill>
                  <a:schemeClr val="tx1"/>
                </a:solidFill>
              </a:rPr>
            </a:br>
            <a:r>
              <a:rPr lang="en-US" altLang="en-US">
                <a:solidFill>
                  <a:schemeClr val="tx1"/>
                </a:solidFill>
              </a:rPr>
              <a:t>2. Managerial</a:t>
            </a:r>
            <a:br>
              <a:rPr lang="en-US" altLang="en-US">
                <a:solidFill>
                  <a:schemeClr val="tx1"/>
                </a:solidFill>
              </a:rPr>
            </a:br>
            <a:r>
              <a:rPr lang="en-US" altLang="en-US">
                <a:solidFill>
                  <a:schemeClr val="tx1"/>
                </a:solidFill>
              </a:rPr>
              <a:t>3. Behavioral</a:t>
            </a:r>
          </a:p>
        </p:txBody>
      </p:sp>
    </p:spTree>
    <p:extLst>
      <p:ext uri="{BB962C8B-B14F-4D97-AF65-F5344CB8AC3E}">
        <p14:creationId xmlns:p14="http://schemas.microsoft.com/office/powerpoint/2010/main" val="112249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79970"/>
                                        </p:tgtEl>
                                        <p:attrNameLst>
                                          <p:attrName>style.visibility</p:attrName>
                                        </p:attrNameLst>
                                      </p:cBhvr>
                                      <p:to>
                                        <p:strVal val="visible"/>
                                      </p:to>
                                    </p:set>
                                    <p:animEffect transition="in" filter="fade">
                                      <p:cBhvr>
                                        <p:cTn id="7" dur="500"/>
                                        <p:tgtEl>
                                          <p:spTgt spid="97997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979971"/>
                                        </p:tgtEl>
                                        <p:attrNameLst>
                                          <p:attrName>style.visibility</p:attrName>
                                        </p:attrNameLst>
                                      </p:cBhvr>
                                      <p:to>
                                        <p:strVal val="visible"/>
                                      </p:to>
                                    </p:set>
                                    <p:anim calcmode="lin" valueType="num">
                                      <p:cBhvr>
                                        <p:cTn id="12" dur="1000" fill="hold"/>
                                        <p:tgtEl>
                                          <p:spTgt spid="979971"/>
                                        </p:tgtEl>
                                        <p:attrNameLst>
                                          <p:attrName>ppt_w</p:attrName>
                                        </p:attrNameLst>
                                      </p:cBhvr>
                                      <p:tavLst>
                                        <p:tav tm="0">
                                          <p:val>
                                            <p:strVal val="#ppt_w*0.70"/>
                                          </p:val>
                                        </p:tav>
                                        <p:tav tm="100000">
                                          <p:val>
                                            <p:strVal val="#ppt_w"/>
                                          </p:val>
                                        </p:tav>
                                      </p:tavLst>
                                    </p:anim>
                                    <p:anim calcmode="lin" valueType="num">
                                      <p:cBhvr>
                                        <p:cTn id="13" dur="1000" fill="hold"/>
                                        <p:tgtEl>
                                          <p:spTgt spid="979971"/>
                                        </p:tgtEl>
                                        <p:attrNameLst>
                                          <p:attrName>ppt_h</p:attrName>
                                        </p:attrNameLst>
                                      </p:cBhvr>
                                      <p:tavLst>
                                        <p:tav tm="0">
                                          <p:val>
                                            <p:strVal val="#ppt_h"/>
                                          </p:val>
                                        </p:tav>
                                        <p:tav tm="100000">
                                          <p:val>
                                            <p:strVal val="#ppt_h"/>
                                          </p:val>
                                        </p:tav>
                                      </p:tavLst>
                                    </p:anim>
                                    <p:animEffect transition="in" filter="fade">
                                      <p:cBhvr>
                                        <p:cTn id="14" dur="1000"/>
                                        <p:tgtEl>
                                          <p:spTgt spid="979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9970" grpId="0"/>
      <p:bldP spid="979971"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descr="Image result for management books">
            <a:extLst>
              <a:ext uri="{FF2B5EF4-FFF2-40B4-BE49-F238E27FC236}">
                <a16:creationId xmlns:a16="http://schemas.microsoft.com/office/drawing/2014/main" id="{F8E6C758-402F-4607-B966-B37DF3086CEC}"/>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4123" r="5381"/>
          <a:stretch/>
        </p:blipFill>
        <p:spPr bwMode="auto">
          <a:xfrm>
            <a:off x="-166048" y="0"/>
            <a:ext cx="9296400" cy="7086600"/>
          </a:xfrm>
          <a:prstGeom prst="rect">
            <a:avLst/>
          </a:prstGeom>
          <a:noFill/>
          <a:extLst>
            <a:ext uri="{909E8E84-426E-40DD-AFC4-6F175D3DCCD1}">
              <a14:hiddenFill xmlns:a14="http://schemas.microsoft.com/office/drawing/2010/main">
                <a:solidFill>
                  <a:srgbClr val="FFFFFF"/>
                </a:solidFill>
              </a14:hiddenFill>
            </a:ext>
          </a:extLst>
        </p:spPr>
      </p:pic>
      <p:sp>
        <p:nvSpPr>
          <p:cNvPr id="1063938" name="Rectangle 2">
            <a:extLst>
              <a:ext uri="{FF2B5EF4-FFF2-40B4-BE49-F238E27FC236}">
                <a16:creationId xmlns:a16="http://schemas.microsoft.com/office/drawing/2014/main" id="{2B6122F7-6799-419E-99B7-42CC6EECF1CD}"/>
              </a:ext>
            </a:extLst>
          </p:cNvPr>
          <p:cNvSpPr>
            <a:spLocks noGrp="1" noChangeArrowheads="1"/>
          </p:cNvSpPr>
          <p:nvPr>
            <p:ph type="title"/>
          </p:nvPr>
        </p:nvSpPr>
        <p:spPr/>
        <p:txBody>
          <a:bodyPr/>
          <a:lstStyle/>
          <a:p>
            <a:pPr algn="ctr" eaLnBrk="1" hangingPunct="1">
              <a:defRPr/>
            </a:pPr>
            <a:r>
              <a:rPr lang="en-US" altLang="en-US"/>
              <a:t>Management Direction?</a:t>
            </a:r>
          </a:p>
        </p:txBody>
      </p:sp>
      <p:sp>
        <p:nvSpPr>
          <p:cNvPr id="45059" name="Rectangle 3">
            <a:extLst>
              <a:ext uri="{FF2B5EF4-FFF2-40B4-BE49-F238E27FC236}">
                <a16:creationId xmlns:a16="http://schemas.microsoft.com/office/drawing/2014/main" id="{FBD59850-AFDC-4A21-99B6-C88F8D5B858D}"/>
              </a:ext>
            </a:extLst>
          </p:cNvPr>
          <p:cNvSpPr>
            <a:spLocks noGrp="1" noChangeArrowheads="1"/>
          </p:cNvSpPr>
          <p:nvPr>
            <p:ph type="body" sz="half" idx="4294967295"/>
          </p:nvPr>
        </p:nvSpPr>
        <p:spPr>
          <a:xfrm>
            <a:off x="505079" y="1722438"/>
            <a:ext cx="8362440" cy="1903317"/>
          </a:xfrm>
        </p:spPr>
        <p:txBody>
          <a:bodyPr>
            <a:normAutofit/>
          </a:bodyPr>
          <a:lstStyle/>
          <a:p>
            <a:pPr marL="0" indent="0" eaLnBrk="1" hangingPunct="1">
              <a:buNone/>
            </a:pPr>
            <a:r>
              <a:rPr lang="en-US" altLang="en-US" sz="2800"/>
              <a:t>When management wants something done they tell someone to do it and they expect it to be done!</a:t>
            </a:r>
            <a:endParaRPr lang="en-US" altLang="en-US" sz="4800">
              <a:solidFill>
                <a:srgbClr val="002060"/>
              </a:solidFill>
            </a:endParaRPr>
          </a:p>
        </p:txBody>
      </p:sp>
      <p:pic>
        <p:nvPicPr>
          <p:cNvPr id="4" name="Picture 3">
            <a:extLst>
              <a:ext uri="{FF2B5EF4-FFF2-40B4-BE49-F238E27FC236}">
                <a16:creationId xmlns:a16="http://schemas.microsoft.com/office/drawing/2014/main" id="{76C76BDB-92F1-435C-9935-272743CADA6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57600" y="2831910"/>
            <a:ext cx="5456836" cy="3968607"/>
          </a:xfrm>
          <a:prstGeom prst="rect">
            <a:avLst/>
          </a:prstGeom>
          <a:effectLst>
            <a:glow>
              <a:srgbClr val="002060"/>
            </a:glow>
          </a:effectLst>
        </p:spPr>
      </p:pic>
      <p:sp>
        <p:nvSpPr>
          <p:cNvPr id="10" name="Rectangle 3">
            <a:extLst>
              <a:ext uri="{FF2B5EF4-FFF2-40B4-BE49-F238E27FC236}">
                <a16:creationId xmlns:a16="http://schemas.microsoft.com/office/drawing/2014/main" id="{B3EF7084-5B73-4D39-B504-69AFA9E9CE49}"/>
              </a:ext>
            </a:extLst>
          </p:cNvPr>
          <p:cNvSpPr txBox="1">
            <a:spLocks noChangeArrowheads="1"/>
          </p:cNvSpPr>
          <p:nvPr/>
        </p:nvSpPr>
        <p:spPr>
          <a:xfrm>
            <a:off x="569409" y="3994117"/>
            <a:ext cx="3912743" cy="19033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rgbClr val="54534A"/>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54534A"/>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en-US" sz="4000">
                <a:solidFill>
                  <a:srgbClr val="002060"/>
                </a:solidFill>
              </a:rPr>
              <a:t>Plan, Organize, </a:t>
            </a:r>
            <a:br>
              <a:rPr lang="en-US" altLang="en-US" sz="4000">
                <a:solidFill>
                  <a:srgbClr val="002060"/>
                </a:solidFill>
              </a:rPr>
            </a:br>
            <a:r>
              <a:rPr lang="en-US" altLang="en-US" sz="4000">
                <a:solidFill>
                  <a:srgbClr val="002060"/>
                </a:solidFill>
              </a:rPr>
              <a:t>Lead, Control!</a:t>
            </a:r>
          </a:p>
          <a:p>
            <a:endParaRPr lang="en-US" altLang="en-US" sz="28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63938"/>
                                        </p:tgtEl>
                                        <p:attrNameLst>
                                          <p:attrName>style.visibility</p:attrName>
                                        </p:attrNameLst>
                                      </p:cBhvr>
                                      <p:to>
                                        <p:strVal val="visible"/>
                                      </p:to>
                                    </p:set>
                                    <p:animEffect transition="in" filter="fade">
                                      <p:cBhvr>
                                        <p:cTn id="7" dur="500"/>
                                        <p:tgtEl>
                                          <p:spTgt spid="10639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059">
                                            <p:txEl>
                                              <p:pRg st="0" end="0"/>
                                            </p:txEl>
                                          </p:spTgt>
                                        </p:tgtEl>
                                        <p:attrNameLst>
                                          <p:attrName>style.visibility</p:attrName>
                                        </p:attrNameLst>
                                      </p:cBhvr>
                                      <p:to>
                                        <p:strVal val="visible"/>
                                      </p:to>
                                    </p:set>
                                    <p:animEffect transition="in" filter="fade">
                                      <p:cBhvr>
                                        <p:cTn id="12" dur="500"/>
                                        <p:tgtEl>
                                          <p:spTgt spid="45059">
                                            <p:txEl>
                                              <p:pRg st="0" end="0"/>
                                            </p:txEl>
                                          </p:spTgt>
                                        </p:tgtEl>
                                      </p:cBhvr>
                                    </p:animEffect>
                                  </p:childTnLst>
                                </p:cTn>
                              </p:par>
                              <p:par>
                                <p:cTn id="13" presetID="21"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3938"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62" name="Rectangle 2">
            <a:extLst>
              <a:ext uri="{FF2B5EF4-FFF2-40B4-BE49-F238E27FC236}">
                <a16:creationId xmlns:a16="http://schemas.microsoft.com/office/drawing/2014/main" id="{98151B1F-CC7F-4D81-B122-6B2CB52D0601}"/>
              </a:ext>
            </a:extLst>
          </p:cNvPr>
          <p:cNvSpPr>
            <a:spLocks noGrp="1" noChangeArrowheads="1"/>
          </p:cNvSpPr>
          <p:nvPr>
            <p:ph type="title"/>
          </p:nvPr>
        </p:nvSpPr>
        <p:spPr/>
        <p:txBody>
          <a:bodyPr/>
          <a:lstStyle/>
          <a:p>
            <a:pPr algn="ctr" eaLnBrk="1" hangingPunct="1">
              <a:defRPr/>
            </a:pPr>
            <a:r>
              <a:rPr lang="en-US" altLang="en-US" sz="3200"/>
              <a:t>Management Direction? (</a:t>
            </a:r>
            <a:r>
              <a:rPr lang="en-US" altLang="en-US" sz="3200" err="1"/>
              <a:t>Cont</a:t>
            </a:r>
            <a:r>
              <a:rPr lang="en-US" altLang="en-US" sz="3200"/>
              <a:t>)</a:t>
            </a:r>
          </a:p>
        </p:txBody>
      </p:sp>
      <p:sp>
        <p:nvSpPr>
          <p:cNvPr id="1064963" name="Rectangle 3">
            <a:extLst>
              <a:ext uri="{FF2B5EF4-FFF2-40B4-BE49-F238E27FC236}">
                <a16:creationId xmlns:a16="http://schemas.microsoft.com/office/drawing/2014/main" id="{17A5BE6A-58FF-4BE7-A2D3-DCA1AEA2C761}"/>
              </a:ext>
            </a:extLst>
          </p:cNvPr>
          <p:cNvSpPr>
            <a:spLocks noGrp="1" noChangeArrowheads="1"/>
          </p:cNvSpPr>
          <p:nvPr>
            <p:ph type="body" sz="half" idx="4294967295"/>
          </p:nvPr>
        </p:nvSpPr>
        <p:spPr>
          <a:xfrm>
            <a:off x="3833858" y="1777347"/>
            <a:ext cx="4729939" cy="4648200"/>
          </a:xfrm>
        </p:spPr>
        <p:txBody>
          <a:bodyPr>
            <a:normAutofit/>
          </a:bodyPr>
          <a:lstStyle/>
          <a:p>
            <a:pPr marL="0" indent="0" eaLnBrk="1" hangingPunct="1">
              <a:lnSpc>
                <a:spcPct val="90000"/>
              </a:lnSpc>
              <a:buNone/>
            </a:pPr>
            <a:r>
              <a:rPr lang="en-US" altLang="en-US" sz="2800"/>
              <a:t>For safety we use:</a:t>
            </a:r>
          </a:p>
          <a:p>
            <a:pPr lvl="1" eaLnBrk="1" hangingPunct="1">
              <a:lnSpc>
                <a:spcPct val="90000"/>
              </a:lnSpc>
            </a:pPr>
            <a:r>
              <a:rPr lang="en-US" altLang="en-US" sz="2400"/>
              <a:t>Committees </a:t>
            </a:r>
          </a:p>
          <a:p>
            <a:pPr lvl="1" eaLnBrk="1" hangingPunct="1">
              <a:lnSpc>
                <a:spcPct val="90000"/>
              </a:lnSpc>
            </a:pPr>
            <a:r>
              <a:rPr lang="en-US" altLang="en-US" sz="2400"/>
              <a:t>Posters</a:t>
            </a:r>
          </a:p>
          <a:p>
            <a:pPr lvl="1" eaLnBrk="1" hangingPunct="1">
              <a:lnSpc>
                <a:spcPct val="90000"/>
              </a:lnSpc>
            </a:pPr>
            <a:r>
              <a:rPr lang="en-US" altLang="en-US" sz="2400"/>
              <a:t>Literature</a:t>
            </a:r>
          </a:p>
          <a:p>
            <a:pPr lvl="1" eaLnBrk="1" hangingPunct="1">
              <a:lnSpc>
                <a:spcPct val="90000"/>
              </a:lnSpc>
            </a:pPr>
            <a:r>
              <a:rPr lang="en-US" altLang="en-US" sz="2400"/>
              <a:t>Contests</a:t>
            </a:r>
          </a:p>
          <a:p>
            <a:pPr lvl="1" eaLnBrk="1" hangingPunct="1">
              <a:lnSpc>
                <a:spcPct val="90000"/>
              </a:lnSpc>
            </a:pPr>
            <a:r>
              <a:rPr lang="en-US" altLang="en-US" sz="2400"/>
              <a:t>Gimmicks, (i.e. bingo)</a:t>
            </a:r>
          </a:p>
          <a:p>
            <a:pPr lvl="1" eaLnBrk="1" hangingPunct="1">
              <a:lnSpc>
                <a:spcPct val="90000"/>
              </a:lnSpc>
            </a:pPr>
            <a:r>
              <a:rPr lang="en-US" altLang="en-US" sz="2400"/>
              <a:t>Plus many more that we would not even consider to use for any other business process</a:t>
            </a:r>
          </a:p>
        </p:txBody>
      </p:sp>
      <p:pic>
        <p:nvPicPr>
          <p:cNvPr id="4" name="Picture 3">
            <a:extLst>
              <a:ext uri="{FF2B5EF4-FFF2-40B4-BE49-F238E27FC236}">
                <a16:creationId xmlns:a16="http://schemas.microsoft.com/office/drawing/2014/main" id="{32751207-9AB7-483C-BBCC-5AE1E2F6828D}"/>
              </a:ext>
            </a:extLst>
          </p:cNvPr>
          <p:cNvPicPr>
            <a:picLocks noChangeAspect="1"/>
          </p:cNvPicPr>
          <p:nvPr/>
        </p:nvPicPr>
        <p:blipFill>
          <a:blip r:embed="rId2"/>
          <a:stretch>
            <a:fillRect/>
          </a:stretch>
        </p:blipFill>
        <p:spPr>
          <a:xfrm>
            <a:off x="520230" y="1463082"/>
            <a:ext cx="2995497" cy="43576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64962"/>
                                        </p:tgtEl>
                                        <p:attrNameLst>
                                          <p:attrName>style.visibility</p:attrName>
                                        </p:attrNameLst>
                                      </p:cBhvr>
                                      <p:to>
                                        <p:strVal val="visible"/>
                                      </p:to>
                                    </p:set>
                                    <p:animEffect transition="in" filter="fade">
                                      <p:cBhvr>
                                        <p:cTn id="7" dur="1000"/>
                                        <p:tgtEl>
                                          <p:spTgt spid="106496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064963">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64963">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64963">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64963">
                                            <p:txEl>
                                              <p:pRg st="3" end="3"/>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64963">
                                            <p:txEl>
                                              <p:pRg st="4" end="4"/>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64963">
                                            <p:txEl>
                                              <p:pRg st="5" end="5"/>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06496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62" grpId="0"/>
      <p:bldP spid="106496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CD298-F537-442A-9822-C5498600C74E}"/>
              </a:ext>
            </a:extLst>
          </p:cNvPr>
          <p:cNvSpPr>
            <a:spLocks noGrp="1"/>
          </p:cNvSpPr>
          <p:nvPr>
            <p:ph type="title"/>
          </p:nvPr>
        </p:nvSpPr>
        <p:spPr/>
        <p:txBody>
          <a:bodyPr/>
          <a:lstStyle/>
          <a:p>
            <a:endParaRPr lang="en-US"/>
          </a:p>
        </p:txBody>
      </p:sp>
      <p:pic>
        <p:nvPicPr>
          <p:cNvPr id="47107" name="Picture 3" descr="SB%20Product%20shot-06">
            <a:extLst>
              <a:ext uri="{FF2B5EF4-FFF2-40B4-BE49-F238E27FC236}">
                <a16:creationId xmlns:a16="http://schemas.microsoft.com/office/drawing/2014/main" id="{48769B5D-5BCB-4427-9D8A-9C465291F20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52400" y="-685800"/>
            <a:ext cx="9374875" cy="95467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65988" name="WordArt 4">
            <a:extLst>
              <a:ext uri="{FF2B5EF4-FFF2-40B4-BE49-F238E27FC236}">
                <a16:creationId xmlns:a16="http://schemas.microsoft.com/office/drawing/2014/main" id="{137A81EC-9215-4981-AD56-C86A49449EF3}"/>
              </a:ext>
            </a:extLst>
          </p:cNvPr>
          <p:cNvSpPr>
            <a:spLocks noChangeArrowheads="1" noChangeShapeType="1" noTextEdit="1"/>
          </p:cNvSpPr>
          <p:nvPr/>
        </p:nvSpPr>
        <p:spPr bwMode="auto">
          <a:xfrm>
            <a:off x="533400" y="838200"/>
            <a:ext cx="7572120" cy="12192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panose="020B0A04020102020204" pitchFamily="34" charset="0"/>
              </a:rPr>
              <a:t>Get your work done  bingo?</a:t>
            </a:r>
          </a:p>
        </p:txBody>
      </p:sp>
      <p:sp>
        <p:nvSpPr>
          <p:cNvPr id="1065989" name="WordArt 5">
            <a:extLst>
              <a:ext uri="{FF2B5EF4-FFF2-40B4-BE49-F238E27FC236}">
                <a16:creationId xmlns:a16="http://schemas.microsoft.com/office/drawing/2014/main" id="{1D0F9440-9A89-4E68-8C59-9426D17416A8}"/>
              </a:ext>
            </a:extLst>
          </p:cNvPr>
          <p:cNvSpPr>
            <a:spLocks noChangeArrowheads="1" noChangeShapeType="1" noTextEdit="1"/>
          </p:cNvSpPr>
          <p:nvPr/>
        </p:nvSpPr>
        <p:spPr bwMode="auto">
          <a:xfrm>
            <a:off x="533400" y="3505200"/>
            <a:ext cx="8382000" cy="18288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panose="020B0A04020102020204" pitchFamily="34" charset="0"/>
              </a:rPr>
              <a:t>Show up on time bingo?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065988"/>
                                        </p:tgtEl>
                                        <p:attrNameLst>
                                          <p:attrName>style.visibility</p:attrName>
                                        </p:attrNameLst>
                                      </p:cBhvr>
                                      <p:to>
                                        <p:strVal val="visible"/>
                                      </p:to>
                                    </p:set>
                                    <p:anim calcmode="lin" valueType="num">
                                      <p:cBhvr>
                                        <p:cTn id="7" dur="500" fill="hold"/>
                                        <p:tgtEl>
                                          <p:spTgt spid="1065988"/>
                                        </p:tgtEl>
                                        <p:attrNameLst>
                                          <p:attrName>ppt_w</p:attrName>
                                        </p:attrNameLst>
                                      </p:cBhvr>
                                      <p:tavLst>
                                        <p:tav tm="0">
                                          <p:val>
                                            <p:fltVal val="0"/>
                                          </p:val>
                                        </p:tav>
                                        <p:tav tm="100000">
                                          <p:val>
                                            <p:strVal val="#ppt_w"/>
                                          </p:val>
                                        </p:tav>
                                      </p:tavLst>
                                    </p:anim>
                                    <p:anim calcmode="lin" valueType="num">
                                      <p:cBhvr>
                                        <p:cTn id="8" dur="500" fill="hold"/>
                                        <p:tgtEl>
                                          <p:spTgt spid="1065988"/>
                                        </p:tgtEl>
                                        <p:attrNameLst>
                                          <p:attrName>ppt_h</p:attrName>
                                        </p:attrNameLst>
                                      </p:cBhvr>
                                      <p:tavLst>
                                        <p:tav tm="0">
                                          <p:val>
                                            <p:fltVal val="0"/>
                                          </p:val>
                                        </p:tav>
                                        <p:tav tm="100000">
                                          <p:val>
                                            <p:strVal val="#ppt_h"/>
                                          </p:val>
                                        </p:tav>
                                      </p:tavLst>
                                    </p:anim>
                                    <p:animEffect transition="in" filter="fade">
                                      <p:cBhvr>
                                        <p:cTn id="9" dur="500"/>
                                        <p:tgtEl>
                                          <p:spTgt spid="106598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065989"/>
                                        </p:tgtEl>
                                        <p:attrNameLst>
                                          <p:attrName>style.visibility</p:attrName>
                                        </p:attrNameLst>
                                      </p:cBhvr>
                                      <p:to>
                                        <p:strVal val="visible"/>
                                      </p:to>
                                    </p:set>
                                    <p:anim calcmode="lin" valueType="num">
                                      <p:cBhvr>
                                        <p:cTn id="14" dur="500" fill="hold"/>
                                        <p:tgtEl>
                                          <p:spTgt spid="1065989"/>
                                        </p:tgtEl>
                                        <p:attrNameLst>
                                          <p:attrName>ppt_w</p:attrName>
                                        </p:attrNameLst>
                                      </p:cBhvr>
                                      <p:tavLst>
                                        <p:tav tm="0">
                                          <p:val>
                                            <p:fltVal val="0"/>
                                          </p:val>
                                        </p:tav>
                                        <p:tav tm="100000">
                                          <p:val>
                                            <p:strVal val="#ppt_w"/>
                                          </p:val>
                                        </p:tav>
                                      </p:tavLst>
                                    </p:anim>
                                    <p:anim calcmode="lin" valueType="num">
                                      <p:cBhvr>
                                        <p:cTn id="15" dur="500" fill="hold"/>
                                        <p:tgtEl>
                                          <p:spTgt spid="1065989"/>
                                        </p:tgtEl>
                                        <p:attrNameLst>
                                          <p:attrName>ppt_h</p:attrName>
                                        </p:attrNameLst>
                                      </p:cBhvr>
                                      <p:tavLst>
                                        <p:tav tm="0">
                                          <p:val>
                                            <p:fltVal val="0"/>
                                          </p:val>
                                        </p:tav>
                                        <p:tav tm="100000">
                                          <p:val>
                                            <p:strVal val="#ppt_h"/>
                                          </p:val>
                                        </p:tav>
                                      </p:tavLst>
                                    </p:anim>
                                    <p:animEffect transition="in" filter="fade">
                                      <p:cBhvr>
                                        <p:cTn id="16" dur="500"/>
                                        <p:tgtEl>
                                          <p:spTgt spid="1065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530" name="Picture 2" descr="Image result for management books">
            <a:extLst>
              <a:ext uri="{FF2B5EF4-FFF2-40B4-BE49-F238E27FC236}">
                <a16:creationId xmlns:a16="http://schemas.microsoft.com/office/drawing/2014/main" id="{6E96CA33-AAC3-43E0-8A1D-BC389B5E1AAC}"/>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4123" r="5381"/>
          <a:stretch/>
        </p:blipFill>
        <p:spPr bwMode="auto">
          <a:xfrm>
            <a:off x="-152400" y="0"/>
            <a:ext cx="9296400" cy="7086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FDC0307-1AF5-44AB-99B8-08F6532B935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809926" y="76200"/>
            <a:ext cx="2810074" cy="1579895"/>
          </a:xfrm>
          <a:prstGeom prst="rect">
            <a:avLst/>
          </a:prstGeom>
        </p:spPr>
      </p:pic>
      <p:pic>
        <p:nvPicPr>
          <p:cNvPr id="7" name="Picture 2" descr="Image result for management books">
            <a:extLst>
              <a:ext uri="{FF2B5EF4-FFF2-40B4-BE49-F238E27FC236}">
                <a16:creationId xmlns:a16="http://schemas.microsoft.com/office/drawing/2014/main" id="{280FE4AA-2757-4700-8705-B3D07F5782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23" r="5381"/>
          <a:stretch/>
        </p:blipFill>
        <p:spPr bwMode="auto">
          <a:xfrm>
            <a:off x="-166048" y="0"/>
            <a:ext cx="9296400" cy="7086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3FDACCD-4B09-4439-82B2-6BB51A2FE72D}"/>
              </a:ext>
            </a:extLst>
          </p:cNvPr>
          <p:cNvSpPr txBox="1"/>
          <p:nvPr/>
        </p:nvSpPr>
        <p:spPr>
          <a:xfrm rot="16200000">
            <a:off x="4119890" y="3167390"/>
            <a:ext cx="4038600" cy="523220"/>
          </a:xfrm>
          <a:prstGeom prst="rect">
            <a:avLst/>
          </a:prstGeom>
          <a:solidFill>
            <a:srgbClr val="FF0000"/>
          </a:solidFill>
          <a:effectLst/>
          <a:scene3d>
            <a:camera prst="orthographicFront"/>
            <a:lightRig rig="threePt" dir="t"/>
          </a:scene3d>
          <a:sp3d>
            <a:bevelT/>
          </a:sp3d>
        </p:spPr>
        <p:txBody>
          <a:bodyPr wrap="square" rtlCol="0">
            <a:spAutoFit/>
          </a:bodyPr>
          <a:lstStyle/>
          <a:p>
            <a:pPr algn="ct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2800">
                <a:solidFill>
                  <a:schemeClr val="bg1"/>
                </a:solidFill>
              </a:rPr>
              <a:t>Safety Management</a:t>
            </a:r>
          </a:p>
        </p:txBody>
      </p:sp>
    </p:spTree>
    <p:extLst>
      <p:ext uri="{BB962C8B-B14F-4D97-AF65-F5344CB8AC3E}">
        <p14:creationId xmlns:p14="http://schemas.microsoft.com/office/powerpoint/2010/main" val="550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7010" name="Rectangle 2">
            <a:extLst>
              <a:ext uri="{FF2B5EF4-FFF2-40B4-BE49-F238E27FC236}">
                <a16:creationId xmlns:a16="http://schemas.microsoft.com/office/drawing/2014/main" id="{C41CD409-C590-4F5C-ABBF-E5CD5309DBA5}"/>
              </a:ext>
            </a:extLst>
          </p:cNvPr>
          <p:cNvSpPr>
            <a:spLocks noGrp="1" noChangeArrowheads="1"/>
          </p:cNvSpPr>
          <p:nvPr>
            <p:ph type="title"/>
          </p:nvPr>
        </p:nvSpPr>
        <p:spPr/>
        <p:txBody>
          <a:bodyPr/>
          <a:lstStyle/>
          <a:p>
            <a:pPr algn="ctr" eaLnBrk="1" hangingPunct="1">
              <a:defRPr/>
            </a:pPr>
            <a:r>
              <a:rPr lang="en-US" altLang="en-US" u="sng"/>
              <a:t>Key Principle #2</a:t>
            </a:r>
          </a:p>
        </p:txBody>
      </p:sp>
      <p:sp>
        <p:nvSpPr>
          <p:cNvPr id="1067011" name="Rectangle 3">
            <a:extLst>
              <a:ext uri="{FF2B5EF4-FFF2-40B4-BE49-F238E27FC236}">
                <a16:creationId xmlns:a16="http://schemas.microsoft.com/office/drawing/2014/main" id="{8C8F8EE2-599E-4517-A5A3-EE4EE1E50135}"/>
              </a:ext>
            </a:extLst>
          </p:cNvPr>
          <p:cNvSpPr>
            <a:spLocks noChangeArrowheads="1"/>
          </p:cNvSpPr>
          <p:nvPr/>
        </p:nvSpPr>
        <p:spPr bwMode="auto">
          <a:xfrm>
            <a:off x="337757" y="1399836"/>
            <a:ext cx="8534400" cy="4572000"/>
          </a:xfrm>
          <a:prstGeom prst="rect">
            <a:avLst/>
          </a:prstGeom>
          <a:noFill/>
          <a:ln w="25400">
            <a:solidFill>
              <a:srgbClr val="FF6600"/>
            </a:solidFill>
            <a:miter lim="800000"/>
            <a:headEnd/>
            <a:tailEnd/>
          </a:ln>
          <a:effectLst/>
          <a:extLst>
            <a:ext uri="{909E8E84-426E-40DD-AFC4-6F175D3DCCD1}">
              <a14:hiddenFill xmlns:a14="http://schemas.microsoft.com/office/drawing/2010/main">
                <a:solidFill>
                  <a:srgbClr val="8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3600">
                <a:solidFill>
                  <a:schemeClr val="bg1"/>
                </a:solidFill>
                <a:effectLst>
                  <a:outerShdw blurRad="38100" dist="38100" dir="2700000" algn="tl">
                    <a:srgbClr val="C0C0C0"/>
                  </a:outerShdw>
                </a:effectLst>
                <a:latin typeface="Arial" pitchFamily="34" charset="0"/>
              </a:defRPr>
            </a:lvl1pPr>
            <a:lvl2pPr algn="ctr">
              <a:defRPr sz="3600">
                <a:solidFill>
                  <a:schemeClr val="bg1"/>
                </a:solidFill>
                <a:effectLst>
                  <a:outerShdw blurRad="38100" dist="38100" dir="2700000" algn="tl">
                    <a:srgbClr val="C0C0C0"/>
                  </a:outerShdw>
                </a:effectLst>
                <a:latin typeface="Arial" pitchFamily="34" charset="0"/>
              </a:defRPr>
            </a:lvl2pPr>
            <a:lvl3pPr algn="ctr">
              <a:defRPr sz="3600">
                <a:solidFill>
                  <a:schemeClr val="bg1"/>
                </a:solidFill>
                <a:effectLst>
                  <a:outerShdw blurRad="38100" dist="38100" dir="2700000" algn="tl">
                    <a:srgbClr val="C0C0C0"/>
                  </a:outerShdw>
                </a:effectLst>
                <a:latin typeface="Arial" pitchFamily="34" charset="0"/>
              </a:defRPr>
            </a:lvl3pPr>
            <a:lvl4pPr algn="ctr">
              <a:defRPr sz="3600">
                <a:solidFill>
                  <a:schemeClr val="bg1"/>
                </a:solidFill>
                <a:effectLst>
                  <a:outerShdw blurRad="38100" dist="38100" dir="2700000" algn="tl">
                    <a:srgbClr val="C0C0C0"/>
                  </a:outerShdw>
                </a:effectLst>
                <a:latin typeface="Arial" pitchFamily="34" charset="0"/>
              </a:defRPr>
            </a:lvl4pPr>
            <a:lvl5pPr algn="ctr">
              <a:defRPr sz="3600">
                <a:solidFill>
                  <a:schemeClr val="bg1"/>
                </a:solidFill>
                <a:effectLst>
                  <a:outerShdw blurRad="38100" dist="38100" dir="2700000" algn="tl">
                    <a:srgbClr val="C0C0C0"/>
                  </a:outerShdw>
                </a:effectLst>
                <a:latin typeface="Arial" pitchFamily="34" charset="0"/>
              </a:defRPr>
            </a:lvl5pPr>
            <a:lvl6pPr marL="457200" algn="ctr" fontAlgn="base">
              <a:spcBef>
                <a:spcPct val="0"/>
              </a:spcBef>
              <a:spcAft>
                <a:spcPct val="0"/>
              </a:spcAft>
              <a:defRPr sz="3600">
                <a:solidFill>
                  <a:schemeClr val="bg1"/>
                </a:solidFill>
                <a:effectLst>
                  <a:outerShdw blurRad="38100" dist="38100" dir="2700000" algn="tl">
                    <a:srgbClr val="C0C0C0"/>
                  </a:outerShdw>
                </a:effectLst>
                <a:latin typeface="Arial" pitchFamily="34" charset="0"/>
              </a:defRPr>
            </a:lvl6pPr>
            <a:lvl7pPr marL="914400" algn="ctr" fontAlgn="base">
              <a:spcBef>
                <a:spcPct val="0"/>
              </a:spcBef>
              <a:spcAft>
                <a:spcPct val="0"/>
              </a:spcAft>
              <a:defRPr sz="3600">
                <a:solidFill>
                  <a:schemeClr val="bg1"/>
                </a:solidFill>
                <a:effectLst>
                  <a:outerShdw blurRad="38100" dist="38100" dir="2700000" algn="tl">
                    <a:srgbClr val="C0C0C0"/>
                  </a:outerShdw>
                </a:effectLst>
                <a:latin typeface="Arial" pitchFamily="34" charset="0"/>
              </a:defRPr>
            </a:lvl7pPr>
            <a:lvl8pPr marL="1371600" algn="ctr" fontAlgn="base">
              <a:spcBef>
                <a:spcPct val="0"/>
              </a:spcBef>
              <a:spcAft>
                <a:spcPct val="0"/>
              </a:spcAft>
              <a:defRPr sz="3600">
                <a:solidFill>
                  <a:schemeClr val="bg1"/>
                </a:solidFill>
                <a:effectLst>
                  <a:outerShdw blurRad="38100" dist="38100" dir="2700000" algn="tl">
                    <a:srgbClr val="C0C0C0"/>
                  </a:outerShdw>
                </a:effectLst>
                <a:latin typeface="Arial" pitchFamily="34" charset="0"/>
              </a:defRPr>
            </a:lvl8pPr>
            <a:lvl9pPr marL="1828800" algn="ctr" fontAlgn="base">
              <a:spcBef>
                <a:spcPct val="0"/>
              </a:spcBef>
              <a:spcAft>
                <a:spcPct val="0"/>
              </a:spcAft>
              <a:defRPr sz="3600">
                <a:solidFill>
                  <a:schemeClr val="bg1"/>
                </a:solidFill>
                <a:effectLst>
                  <a:outerShdw blurRad="38100" dist="38100" dir="2700000" algn="tl">
                    <a:srgbClr val="C0C0C0"/>
                  </a:outerShdw>
                </a:effectLst>
                <a:latin typeface="Arial" pitchFamily="34" charset="0"/>
              </a:defRPr>
            </a:lvl9pPr>
          </a:lstStyle>
          <a:p>
            <a:pPr>
              <a:defRPr/>
            </a:pPr>
            <a:r>
              <a:rPr lang="en-US" altLang="en-US">
                <a:solidFill>
                  <a:schemeClr val="tx1"/>
                </a:solidFill>
              </a:rPr>
              <a:t>Safety should be managed like any other organizational function. </a:t>
            </a:r>
            <a:br>
              <a:rPr lang="en-US" altLang="en-US">
                <a:solidFill>
                  <a:schemeClr val="tx1"/>
                </a:solidFill>
              </a:rPr>
            </a:br>
            <a:br>
              <a:rPr lang="en-US" altLang="en-US">
                <a:solidFill>
                  <a:schemeClr val="tx1"/>
                </a:solidFill>
              </a:rPr>
            </a:br>
            <a:r>
              <a:rPr lang="en-US" altLang="en-US">
                <a:solidFill>
                  <a:schemeClr val="tx1"/>
                </a:solidFill>
              </a:rPr>
              <a:t>Management should direct the safety effort by setting achievable goals, by planning, organizing, leading and controlling until those goals are achieved.</a:t>
            </a:r>
            <a:r>
              <a:rPr lang="en-US" altLang="en-US"/>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67010"/>
                                        </p:tgtEl>
                                        <p:attrNameLst>
                                          <p:attrName>style.visibility</p:attrName>
                                        </p:attrNameLst>
                                      </p:cBhvr>
                                      <p:to>
                                        <p:strVal val="visible"/>
                                      </p:to>
                                    </p:set>
                                    <p:animEffect transition="in" filter="fade">
                                      <p:cBhvr>
                                        <p:cTn id="7" dur="500"/>
                                        <p:tgtEl>
                                          <p:spTgt spid="106701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67011"/>
                                        </p:tgtEl>
                                        <p:attrNameLst>
                                          <p:attrName>style.visibility</p:attrName>
                                        </p:attrNameLst>
                                      </p:cBhvr>
                                      <p:to>
                                        <p:strVal val="visible"/>
                                      </p:to>
                                    </p:set>
                                    <p:anim calcmode="lin" valueType="num">
                                      <p:cBhvr>
                                        <p:cTn id="12" dur="1000" fill="hold"/>
                                        <p:tgtEl>
                                          <p:spTgt spid="1067011"/>
                                        </p:tgtEl>
                                        <p:attrNameLst>
                                          <p:attrName>ppt_w</p:attrName>
                                        </p:attrNameLst>
                                      </p:cBhvr>
                                      <p:tavLst>
                                        <p:tav tm="0">
                                          <p:val>
                                            <p:strVal val="#ppt_w*0.70"/>
                                          </p:val>
                                        </p:tav>
                                        <p:tav tm="100000">
                                          <p:val>
                                            <p:strVal val="#ppt_w"/>
                                          </p:val>
                                        </p:tav>
                                      </p:tavLst>
                                    </p:anim>
                                    <p:anim calcmode="lin" valueType="num">
                                      <p:cBhvr>
                                        <p:cTn id="13" dur="1000" fill="hold"/>
                                        <p:tgtEl>
                                          <p:spTgt spid="1067011"/>
                                        </p:tgtEl>
                                        <p:attrNameLst>
                                          <p:attrName>ppt_h</p:attrName>
                                        </p:attrNameLst>
                                      </p:cBhvr>
                                      <p:tavLst>
                                        <p:tav tm="0">
                                          <p:val>
                                            <p:strVal val="#ppt_h"/>
                                          </p:val>
                                        </p:tav>
                                        <p:tav tm="100000">
                                          <p:val>
                                            <p:strVal val="#ppt_h"/>
                                          </p:val>
                                        </p:tav>
                                      </p:tavLst>
                                    </p:anim>
                                    <p:animEffect transition="in" filter="fade">
                                      <p:cBhvr>
                                        <p:cTn id="14" dur="1000"/>
                                        <p:tgtEl>
                                          <p:spTgt spid="1067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7010" grpId="0"/>
      <p:bldP spid="10670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mind blown">
            <a:extLst>
              <a:ext uri="{FF2B5EF4-FFF2-40B4-BE49-F238E27FC236}">
                <a16:creationId xmlns:a16="http://schemas.microsoft.com/office/drawing/2014/main" id="{D20F08DC-39AC-48B5-B88E-59329A331F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627"/>
          <a:stretch/>
        </p:blipFill>
        <p:spPr bwMode="auto">
          <a:xfrm>
            <a:off x="-61919" y="-1"/>
            <a:ext cx="9577679"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a16="http://schemas.microsoft.com/office/drawing/2014/main" id="{21465648-C222-429C-B294-3A49D49B6700}"/>
              </a:ext>
            </a:extLst>
          </p:cNvPr>
          <p:cNvPicPr>
            <a:picLocks noGrp="1" noChangeAspect="1"/>
          </p:cNvPicPr>
          <p:nvPr>
            <p:ph idx="1"/>
          </p:nvPr>
        </p:nvPicPr>
        <p:blipFill>
          <a:blip r:embed="rId3"/>
          <a:stretch>
            <a:fillRect/>
          </a:stretch>
        </p:blipFill>
        <p:spPr>
          <a:xfrm>
            <a:off x="243263" y="171450"/>
            <a:ext cx="4614487" cy="3472439"/>
          </a:xfrm>
        </p:spPr>
      </p:pic>
    </p:spTree>
    <p:extLst>
      <p:ext uri="{BB962C8B-B14F-4D97-AF65-F5344CB8AC3E}">
        <p14:creationId xmlns:p14="http://schemas.microsoft.com/office/powerpoint/2010/main" val="71994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a:extLst>
              <a:ext uri="{FF2B5EF4-FFF2-40B4-BE49-F238E27FC236}">
                <a16:creationId xmlns:a16="http://schemas.microsoft.com/office/drawing/2014/main" id="{A302FFBB-AA1E-47E5-897E-8E3B9469F1EE}"/>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984380" y="-33338"/>
            <a:ext cx="13266747" cy="68913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F4BE8CA-2869-44DA-8C55-DC1F6DC8FE1B}"/>
              </a:ext>
            </a:extLst>
          </p:cNvPr>
          <p:cNvSpPr/>
          <p:nvPr/>
        </p:nvSpPr>
        <p:spPr>
          <a:xfrm>
            <a:off x="-194948" y="2956715"/>
            <a:ext cx="9584954" cy="1708117"/>
          </a:xfrm>
          <a:prstGeom prst="rect">
            <a:avLst/>
          </a:prstGeom>
          <a:solidFill>
            <a:srgbClr val="00206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6BC74B-A135-4DE6-BFF0-461A3ECE49C2}"/>
              </a:ext>
            </a:extLst>
          </p:cNvPr>
          <p:cNvSpPr>
            <a:spLocks noGrp="1"/>
          </p:cNvSpPr>
          <p:nvPr>
            <p:ph type="title"/>
          </p:nvPr>
        </p:nvSpPr>
        <p:spPr>
          <a:xfrm>
            <a:off x="623888" y="2133599"/>
            <a:ext cx="7886700" cy="2223248"/>
          </a:xfrm>
        </p:spPr>
        <p:txBody>
          <a:bodyPr/>
          <a:lstStyle/>
          <a:p>
            <a:r>
              <a:rPr lang="en-US">
                <a:effectLst>
                  <a:glow rad="127000">
                    <a:schemeClr val="bg1"/>
                  </a:glow>
                </a:effectLst>
              </a:rPr>
              <a:t>Tools to Address Physical Hazards </a:t>
            </a:r>
            <a:r>
              <a:rPr lang="en-US" sz="3600">
                <a:solidFill>
                  <a:srgbClr val="FF0000"/>
                </a:solidFill>
                <a:effectLst>
                  <a:glow rad="127000">
                    <a:schemeClr val="bg1"/>
                  </a:glow>
                </a:effectLst>
              </a:rPr>
              <a:t>(Safety Inspections)</a:t>
            </a:r>
            <a:endParaRPr lang="en-US">
              <a:solidFill>
                <a:srgbClr val="FF0000"/>
              </a:solidFill>
              <a:effectLst>
                <a:glow rad="127000">
                  <a:schemeClr val="bg1"/>
                </a:glow>
              </a:effectLst>
            </a:endParaRPr>
          </a:p>
        </p:txBody>
      </p:sp>
      <p:sp>
        <p:nvSpPr>
          <p:cNvPr id="4" name="Text Placeholder 3">
            <a:extLst>
              <a:ext uri="{FF2B5EF4-FFF2-40B4-BE49-F238E27FC236}">
                <a16:creationId xmlns:a16="http://schemas.microsoft.com/office/drawing/2014/main" id="{B2FBE3B0-B095-487E-AD38-F5619C7FFCA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6720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35A167-2660-4C68-BED7-64D3139ABD65}"/>
              </a:ext>
            </a:extLst>
          </p:cNvPr>
          <p:cNvPicPr>
            <a:picLocks noChangeAspect="1"/>
          </p:cNvPicPr>
          <p:nvPr/>
        </p:nvPicPr>
        <p:blipFill>
          <a:blip r:embed="rId2">
            <a:lum bright="70000" contrast="-70000"/>
          </a:blip>
          <a:stretch>
            <a:fillRect/>
          </a:stretch>
        </p:blipFill>
        <p:spPr>
          <a:xfrm>
            <a:off x="-11679" y="0"/>
            <a:ext cx="9167357" cy="6875518"/>
          </a:xfrm>
          <a:prstGeom prst="rect">
            <a:avLst/>
          </a:prstGeom>
        </p:spPr>
      </p:pic>
      <p:sp>
        <p:nvSpPr>
          <p:cNvPr id="979970" name="Rectangle 2">
            <a:extLst>
              <a:ext uri="{FF2B5EF4-FFF2-40B4-BE49-F238E27FC236}">
                <a16:creationId xmlns:a16="http://schemas.microsoft.com/office/drawing/2014/main" id="{D383A004-1C88-4DEF-9806-3CE9120E8B86}"/>
              </a:ext>
            </a:extLst>
          </p:cNvPr>
          <p:cNvSpPr>
            <a:spLocks noGrp="1" noChangeArrowheads="1"/>
          </p:cNvSpPr>
          <p:nvPr>
            <p:ph type="title"/>
          </p:nvPr>
        </p:nvSpPr>
        <p:spPr>
          <a:xfrm>
            <a:off x="628650" y="483577"/>
            <a:ext cx="7886700" cy="1207112"/>
          </a:xfrm>
        </p:spPr>
        <p:txBody>
          <a:bodyPr/>
          <a:lstStyle/>
          <a:p>
            <a:pPr algn="ctr"/>
            <a:r>
              <a:rPr lang="en-US" altLang="en-US"/>
              <a:t>Remember we must address all</a:t>
            </a:r>
            <a:br>
              <a:rPr lang="en-US" altLang="en-US"/>
            </a:br>
            <a:r>
              <a:rPr lang="en-US" altLang="en-US"/>
              <a:t>3 major subsystems </a:t>
            </a:r>
          </a:p>
        </p:txBody>
      </p:sp>
      <p:sp>
        <p:nvSpPr>
          <p:cNvPr id="979971" name="Rectangle 3">
            <a:extLst>
              <a:ext uri="{FF2B5EF4-FFF2-40B4-BE49-F238E27FC236}">
                <a16:creationId xmlns:a16="http://schemas.microsoft.com/office/drawing/2014/main" id="{5A7CB118-50B6-4420-8840-F875E9EABA1C}"/>
              </a:ext>
            </a:extLst>
          </p:cNvPr>
          <p:cNvSpPr>
            <a:spLocks noChangeArrowheads="1"/>
          </p:cNvSpPr>
          <p:nvPr/>
        </p:nvSpPr>
        <p:spPr bwMode="auto">
          <a:xfrm>
            <a:off x="304800" y="1619927"/>
            <a:ext cx="8534400" cy="3982915"/>
          </a:xfrm>
          <a:prstGeom prst="rect">
            <a:avLst/>
          </a:prstGeom>
          <a:noFill/>
          <a:ln w="25400">
            <a:solidFill>
              <a:srgbClr val="FF6600"/>
            </a:solidFill>
            <a:miter lim="800000"/>
            <a:headEnd/>
            <a:tailEnd/>
          </a:ln>
          <a:effectLst/>
          <a:extLst>
            <a:ext uri="{909E8E84-426E-40DD-AFC4-6F175D3DCCD1}">
              <a14:hiddenFill xmlns:a14="http://schemas.microsoft.com/office/drawing/2010/main">
                <a:solidFill>
                  <a:srgbClr val="8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3600">
                <a:solidFill>
                  <a:schemeClr val="bg1"/>
                </a:solidFill>
                <a:effectLst>
                  <a:outerShdw blurRad="38100" dist="38100" dir="2700000" algn="tl">
                    <a:srgbClr val="C0C0C0"/>
                  </a:outerShdw>
                </a:effectLst>
                <a:latin typeface="Arial" pitchFamily="34" charset="0"/>
              </a:defRPr>
            </a:lvl1pPr>
            <a:lvl2pPr algn="ctr">
              <a:defRPr sz="3600">
                <a:solidFill>
                  <a:schemeClr val="bg1"/>
                </a:solidFill>
                <a:effectLst>
                  <a:outerShdw blurRad="38100" dist="38100" dir="2700000" algn="tl">
                    <a:srgbClr val="C0C0C0"/>
                  </a:outerShdw>
                </a:effectLst>
                <a:latin typeface="Arial" pitchFamily="34" charset="0"/>
              </a:defRPr>
            </a:lvl2pPr>
            <a:lvl3pPr algn="ctr">
              <a:defRPr sz="3600">
                <a:solidFill>
                  <a:schemeClr val="bg1"/>
                </a:solidFill>
                <a:effectLst>
                  <a:outerShdw blurRad="38100" dist="38100" dir="2700000" algn="tl">
                    <a:srgbClr val="C0C0C0"/>
                  </a:outerShdw>
                </a:effectLst>
                <a:latin typeface="Arial" pitchFamily="34" charset="0"/>
              </a:defRPr>
            </a:lvl3pPr>
            <a:lvl4pPr algn="ctr">
              <a:defRPr sz="3600">
                <a:solidFill>
                  <a:schemeClr val="bg1"/>
                </a:solidFill>
                <a:effectLst>
                  <a:outerShdw blurRad="38100" dist="38100" dir="2700000" algn="tl">
                    <a:srgbClr val="C0C0C0"/>
                  </a:outerShdw>
                </a:effectLst>
                <a:latin typeface="Arial" pitchFamily="34" charset="0"/>
              </a:defRPr>
            </a:lvl4pPr>
            <a:lvl5pPr algn="ctr">
              <a:defRPr sz="3600">
                <a:solidFill>
                  <a:schemeClr val="bg1"/>
                </a:solidFill>
                <a:effectLst>
                  <a:outerShdw blurRad="38100" dist="38100" dir="2700000" algn="tl">
                    <a:srgbClr val="C0C0C0"/>
                  </a:outerShdw>
                </a:effectLst>
                <a:latin typeface="Arial" pitchFamily="34" charset="0"/>
              </a:defRPr>
            </a:lvl5pPr>
            <a:lvl6pPr marL="457200" algn="ctr" fontAlgn="base">
              <a:spcBef>
                <a:spcPct val="0"/>
              </a:spcBef>
              <a:spcAft>
                <a:spcPct val="0"/>
              </a:spcAft>
              <a:defRPr sz="3600">
                <a:solidFill>
                  <a:schemeClr val="bg1"/>
                </a:solidFill>
                <a:effectLst>
                  <a:outerShdw blurRad="38100" dist="38100" dir="2700000" algn="tl">
                    <a:srgbClr val="C0C0C0"/>
                  </a:outerShdw>
                </a:effectLst>
                <a:latin typeface="Arial" pitchFamily="34" charset="0"/>
              </a:defRPr>
            </a:lvl6pPr>
            <a:lvl7pPr marL="914400" algn="ctr" fontAlgn="base">
              <a:spcBef>
                <a:spcPct val="0"/>
              </a:spcBef>
              <a:spcAft>
                <a:spcPct val="0"/>
              </a:spcAft>
              <a:defRPr sz="3600">
                <a:solidFill>
                  <a:schemeClr val="bg1"/>
                </a:solidFill>
                <a:effectLst>
                  <a:outerShdw blurRad="38100" dist="38100" dir="2700000" algn="tl">
                    <a:srgbClr val="C0C0C0"/>
                  </a:outerShdw>
                </a:effectLst>
                <a:latin typeface="Arial" pitchFamily="34" charset="0"/>
              </a:defRPr>
            </a:lvl7pPr>
            <a:lvl8pPr marL="1371600" algn="ctr" fontAlgn="base">
              <a:spcBef>
                <a:spcPct val="0"/>
              </a:spcBef>
              <a:spcAft>
                <a:spcPct val="0"/>
              </a:spcAft>
              <a:defRPr sz="3600">
                <a:solidFill>
                  <a:schemeClr val="bg1"/>
                </a:solidFill>
                <a:effectLst>
                  <a:outerShdw blurRad="38100" dist="38100" dir="2700000" algn="tl">
                    <a:srgbClr val="C0C0C0"/>
                  </a:outerShdw>
                </a:effectLst>
                <a:latin typeface="Arial" pitchFamily="34" charset="0"/>
              </a:defRPr>
            </a:lvl8pPr>
            <a:lvl9pPr marL="1828800" algn="ctr" fontAlgn="base">
              <a:spcBef>
                <a:spcPct val="0"/>
              </a:spcBef>
              <a:spcAft>
                <a:spcPct val="0"/>
              </a:spcAft>
              <a:defRPr sz="3600">
                <a:solidFill>
                  <a:schemeClr val="bg1"/>
                </a:solidFill>
                <a:effectLst>
                  <a:outerShdw blurRad="38100" dist="38100" dir="2700000" algn="tl">
                    <a:srgbClr val="C0C0C0"/>
                  </a:outerShdw>
                </a:effectLst>
                <a:latin typeface="Arial" pitchFamily="34" charset="0"/>
              </a:defRPr>
            </a:lvl9pPr>
          </a:lstStyle>
          <a:p>
            <a:pPr marL="742950" indent="-742950">
              <a:buAutoNum type="arabicPeriod"/>
              <a:defRPr/>
            </a:pPr>
            <a:r>
              <a:rPr lang="en-US" altLang="en-US">
                <a:solidFill>
                  <a:srgbClr val="FF0000"/>
                </a:solidFill>
              </a:rPr>
              <a:t>Physical</a:t>
            </a:r>
          </a:p>
          <a:p>
            <a:pPr marL="742950" indent="-742950">
              <a:buAutoNum type="arabicPeriod"/>
              <a:defRPr/>
            </a:pPr>
            <a:r>
              <a:rPr lang="en-US" altLang="en-US">
                <a:solidFill>
                  <a:schemeClr val="bg1">
                    <a:lumMod val="65000"/>
                  </a:schemeClr>
                </a:solidFill>
              </a:rPr>
              <a:t>Managerial</a:t>
            </a:r>
          </a:p>
          <a:p>
            <a:pPr marL="742950" indent="-742950">
              <a:buAutoNum type="arabicPeriod"/>
              <a:defRPr/>
            </a:pPr>
            <a:r>
              <a:rPr lang="en-US" altLang="en-US">
                <a:solidFill>
                  <a:schemeClr val="bg1">
                    <a:lumMod val="65000"/>
                  </a:schemeClr>
                </a:solidFill>
              </a:rPr>
              <a:t>Behavioral</a:t>
            </a:r>
          </a:p>
        </p:txBody>
      </p:sp>
      <p:pic>
        <p:nvPicPr>
          <p:cNvPr id="6" name="Picture 5">
            <a:extLst>
              <a:ext uri="{FF2B5EF4-FFF2-40B4-BE49-F238E27FC236}">
                <a16:creationId xmlns:a16="http://schemas.microsoft.com/office/drawing/2014/main" id="{2805B37C-4C22-4C00-A988-7A0405A13C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2181">
            <a:off x="1819488" y="2497883"/>
            <a:ext cx="1252629" cy="1300162"/>
          </a:xfrm>
          <a:prstGeom prst="rect">
            <a:avLst/>
          </a:prstGeom>
        </p:spPr>
      </p:pic>
    </p:spTree>
    <p:extLst>
      <p:ext uri="{BB962C8B-B14F-4D97-AF65-F5344CB8AC3E}">
        <p14:creationId xmlns:p14="http://schemas.microsoft.com/office/powerpoint/2010/main" val="332812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79970"/>
                                        </p:tgtEl>
                                        <p:attrNameLst>
                                          <p:attrName>style.visibility</p:attrName>
                                        </p:attrNameLst>
                                      </p:cBhvr>
                                      <p:to>
                                        <p:strVal val="visible"/>
                                      </p:to>
                                    </p:set>
                                    <p:animEffect transition="in" filter="fade">
                                      <p:cBhvr>
                                        <p:cTn id="7" dur="500"/>
                                        <p:tgtEl>
                                          <p:spTgt spid="97997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997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65BCB1-A694-4375-826A-5724DC7B192C}"/>
              </a:ext>
            </a:extLst>
          </p:cNvPr>
          <p:cNvPicPr>
            <a:picLocks noChangeAspect="1"/>
          </p:cNvPicPr>
          <p:nvPr/>
        </p:nvPicPr>
        <p:blipFill>
          <a:blip r:embed="rId2">
            <a:lum bright="70000" contrast="-70000"/>
          </a:blip>
          <a:stretch>
            <a:fillRect/>
          </a:stretch>
        </p:blipFill>
        <p:spPr>
          <a:xfrm>
            <a:off x="-1143000" y="0"/>
            <a:ext cx="10287000" cy="6858000"/>
          </a:xfrm>
          <a:prstGeom prst="rect">
            <a:avLst/>
          </a:prstGeom>
        </p:spPr>
      </p:pic>
      <p:sp>
        <p:nvSpPr>
          <p:cNvPr id="370690" name="Rectangle 2">
            <a:extLst>
              <a:ext uri="{FF2B5EF4-FFF2-40B4-BE49-F238E27FC236}">
                <a16:creationId xmlns:a16="http://schemas.microsoft.com/office/drawing/2014/main" id="{E01A3774-567A-413B-BBDA-5DA3C25A0FCC}"/>
              </a:ext>
            </a:extLst>
          </p:cNvPr>
          <p:cNvSpPr>
            <a:spLocks noGrp="1" noChangeArrowheads="1"/>
          </p:cNvSpPr>
          <p:nvPr>
            <p:ph type="title"/>
          </p:nvPr>
        </p:nvSpPr>
        <p:spPr/>
        <p:txBody>
          <a:bodyPr/>
          <a:lstStyle/>
          <a:p>
            <a:pPr algn="ctr" eaLnBrk="1" hangingPunct="1">
              <a:defRPr/>
            </a:pPr>
            <a:r>
              <a:rPr lang="en-US" altLang="en-US"/>
              <a:t>Develop a Proactive Inspection Program</a:t>
            </a:r>
          </a:p>
        </p:txBody>
      </p:sp>
      <p:pic>
        <p:nvPicPr>
          <p:cNvPr id="272388" name="Picture 4" descr="marker-focus">
            <a:extLst>
              <a:ext uri="{FF2B5EF4-FFF2-40B4-BE49-F238E27FC236}">
                <a16:creationId xmlns:a16="http://schemas.microsoft.com/office/drawing/2014/main" id="{95B865F1-8B67-44D2-BFBC-B3DE50896A2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628650" y="1949947"/>
            <a:ext cx="3627305" cy="36273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2387" name="Rectangle 3">
            <a:extLst>
              <a:ext uri="{FF2B5EF4-FFF2-40B4-BE49-F238E27FC236}">
                <a16:creationId xmlns:a16="http://schemas.microsoft.com/office/drawing/2014/main" id="{02FAC645-7D4B-45DA-A5DF-7C3CC28501A4}"/>
              </a:ext>
            </a:extLst>
          </p:cNvPr>
          <p:cNvSpPr>
            <a:spLocks noGrp="1" noChangeArrowheads="1"/>
          </p:cNvSpPr>
          <p:nvPr>
            <p:ph type="body" sz="half" idx="4294967295"/>
          </p:nvPr>
        </p:nvSpPr>
        <p:spPr>
          <a:xfrm>
            <a:off x="4572000" y="2728546"/>
            <a:ext cx="4267200" cy="5257800"/>
          </a:xfrm>
        </p:spPr>
        <p:txBody>
          <a:bodyPr/>
          <a:lstStyle/>
          <a:p>
            <a:pPr marL="0" indent="0" eaLnBrk="1" hangingPunct="1">
              <a:buNone/>
            </a:pPr>
            <a:r>
              <a:rPr lang="en-US" altLang="en-US" sz="2800"/>
              <a:t>Sometimes we are so focused on everything else that we sometimes don’t see what's right in front of us.</a:t>
            </a:r>
          </a:p>
        </p:txBody>
      </p:sp>
    </p:spTree>
    <p:extLst>
      <p:ext uri="{BB962C8B-B14F-4D97-AF65-F5344CB8AC3E}">
        <p14:creationId xmlns:p14="http://schemas.microsoft.com/office/powerpoint/2010/main" val="165093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Image result for leaking hydraulic hose">
            <a:extLst>
              <a:ext uri="{FF2B5EF4-FFF2-40B4-BE49-F238E27FC236}">
                <a16:creationId xmlns:a16="http://schemas.microsoft.com/office/drawing/2014/main" id="{8357985D-03B3-4CA6-8B66-7A503FFB7B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03432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8AE21A1-F170-446F-A69B-9441C2D9C284}"/>
              </a:ext>
            </a:extLst>
          </p:cNvPr>
          <p:cNvSpPr>
            <a:spLocks noGrp="1"/>
          </p:cNvSpPr>
          <p:nvPr>
            <p:ph type="title"/>
          </p:nvPr>
        </p:nvSpPr>
        <p:spPr/>
        <p:txBody>
          <a:bodyPr/>
          <a:lstStyle/>
          <a:p>
            <a:pPr algn="l"/>
            <a:r>
              <a:rPr lang="en-US">
                <a:effectLst>
                  <a:glow rad="127000">
                    <a:schemeClr val="bg1"/>
                  </a:glow>
                </a:effectLst>
              </a:rPr>
              <a:t>Include: City Equipment</a:t>
            </a:r>
          </a:p>
        </p:txBody>
      </p:sp>
      <p:sp>
        <p:nvSpPr>
          <p:cNvPr id="3" name="Content Placeholder 2">
            <a:extLst>
              <a:ext uri="{FF2B5EF4-FFF2-40B4-BE49-F238E27FC236}">
                <a16:creationId xmlns:a16="http://schemas.microsoft.com/office/drawing/2014/main" id="{FDD33B18-F77D-4FB2-BD3A-30483CE8A16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2229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638C5E-CA35-4BE0-9115-86A06BDA1A15}"/>
              </a:ext>
            </a:extLst>
          </p:cNvPr>
          <p:cNvPicPr>
            <a:picLocks noChangeAspect="1"/>
          </p:cNvPicPr>
          <p:nvPr/>
        </p:nvPicPr>
        <p:blipFill>
          <a:blip r:embed="rId2">
            <a:lum bright="70000" contrast="-70000"/>
          </a:blip>
          <a:stretch>
            <a:fillRect/>
          </a:stretch>
        </p:blipFill>
        <p:spPr>
          <a:xfrm>
            <a:off x="-36660" y="-11373"/>
            <a:ext cx="9055655" cy="6869373"/>
          </a:xfrm>
          <a:prstGeom prst="rect">
            <a:avLst/>
          </a:prstGeom>
        </p:spPr>
      </p:pic>
      <p:sp>
        <p:nvSpPr>
          <p:cNvPr id="808962" name="Rectangle 2">
            <a:extLst>
              <a:ext uri="{FF2B5EF4-FFF2-40B4-BE49-F238E27FC236}">
                <a16:creationId xmlns:a16="http://schemas.microsoft.com/office/drawing/2014/main" id="{A84D06EB-4754-4CEF-9A78-6EB5CF9A4C05}"/>
              </a:ext>
            </a:extLst>
          </p:cNvPr>
          <p:cNvSpPr>
            <a:spLocks noGrp="1" noChangeArrowheads="1"/>
          </p:cNvSpPr>
          <p:nvPr>
            <p:ph type="title"/>
          </p:nvPr>
        </p:nvSpPr>
        <p:spPr/>
        <p:txBody>
          <a:bodyPr/>
          <a:lstStyle/>
          <a:p>
            <a:pPr eaLnBrk="1" hangingPunct="1">
              <a:defRPr/>
            </a:pPr>
            <a:r>
              <a:rPr lang="en-US" altLang="en-US"/>
              <a:t>Question…. </a:t>
            </a:r>
          </a:p>
        </p:txBody>
      </p:sp>
      <p:pic>
        <p:nvPicPr>
          <p:cNvPr id="27652" name="Picture 8" descr="flipchart%20&amp;%20easel">
            <a:extLst>
              <a:ext uri="{FF2B5EF4-FFF2-40B4-BE49-F238E27FC236}">
                <a16:creationId xmlns:a16="http://schemas.microsoft.com/office/drawing/2014/main" id="{D6696277-7018-4328-952D-FF258341BA8B}"/>
              </a:ext>
            </a:extLst>
          </p:cNvPr>
          <p:cNvPicPr>
            <a:picLocks noGrp="1" noChangeAspect="1" noChangeArrowheads="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1016" y="1600200"/>
            <a:ext cx="3403600" cy="4909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1" name="Rectangle 3">
            <a:extLst>
              <a:ext uri="{FF2B5EF4-FFF2-40B4-BE49-F238E27FC236}">
                <a16:creationId xmlns:a16="http://schemas.microsoft.com/office/drawing/2014/main" id="{E30670F5-DC34-4C44-A2CA-D0124C0D0E8A}"/>
              </a:ext>
            </a:extLst>
          </p:cNvPr>
          <p:cNvSpPr>
            <a:spLocks noGrp="1" noChangeArrowheads="1"/>
          </p:cNvSpPr>
          <p:nvPr>
            <p:ph type="body" sz="half" idx="4294967295"/>
          </p:nvPr>
        </p:nvSpPr>
        <p:spPr>
          <a:xfrm>
            <a:off x="3338513" y="1533525"/>
            <a:ext cx="5576887" cy="5400675"/>
          </a:xfrm>
        </p:spPr>
        <p:txBody>
          <a:bodyPr/>
          <a:lstStyle/>
          <a:p>
            <a:pPr marL="0" indent="0">
              <a:buNone/>
            </a:pPr>
            <a:r>
              <a:rPr lang="en-US" altLang="en-US" sz="2800"/>
              <a:t>What are the items (tasks) that you are doing to “manage” safety within your organization?</a:t>
            </a:r>
          </a:p>
          <a:p>
            <a:pPr marL="0" indent="0" eaLnBrk="1" hangingPunct="1">
              <a:buNone/>
            </a:pPr>
            <a:endParaRPr lang="en-US" altLang="en-US" sz="2800"/>
          </a:p>
          <a:p>
            <a:pPr marL="1371600" lvl="2" indent="-457200" eaLnBrk="1" hangingPunct="1">
              <a:buFont typeface="Wingdings" panose="05000000000000000000" pitchFamily="2" charset="2"/>
              <a:buAutoNum type="arabicPeriod"/>
            </a:pPr>
            <a:r>
              <a:rPr lang="en-US" altLang="en-US" sz="2000"/>
              <a:t>_______________</a:t>
            </a:r>
          </a:p>
          <a:p>
            <a:pPr marL="1371600" lvl="2" indent="-457200" eaLnBrk="1" hangingPunct="1">
              <a:buFont typeface="Wingdings" panose="05000000000000000000" pitchFamily="2" charset="2"/>
              <a:buAutoNum type="arabicPeriod"/>
            </a:pPr>
            <a:r>
              <a:rPr lang="en-US" altLang="en-US" sz="2000"/>
              <a:t>_______________</a:t>
            </a:r>
          </a:p>
          <a:p>
            <a:pPr marL="1371600" lvl="2" indent="-457200" eaLnBrk="1" hangingPunct="1">
              <a:buFont typeface="Wingdings" panose="05000000000000000000" pitchFamily="2" charset="2"/>
              <a:buAutoNum type="arabicPeriod"/>
            </a:pPr>
            <a:r>
              <a:rPr lang="en-US" altLang="en-US" sz="2000"/>
              <a:t>_______________</a:t>
            </a:r>
          </a:p>
          <a:p>
            <a:pPr marL="1371600" lvl="2" indent="-457200" eaLnBrk="1" hangingPunct="1">
              <a:buFont typeface="Wingdings" panose="05000000000000000000" pitchFamily="2" charset="2"/>
              <a:buAutoNum type="arabicPeriod"/>
            </a:pPr>
            <a:r>
              <a:rPr lang="en-US" altLang="en-US" sz="2000"/>
              <a:t>_______________</a:t>
            </a:r>
          </a:p>
          <a:p>
            <a:pPr marL="1371600" lvl="2" indent="-457200" eaLnBrk="1" hangingPunct="1">
              <a:buFont typeface="Wingdings" panose="05000000000000000000" pitchFamily="2" charset="2"/>
              <a:buAutoNum type="arabicPeriod"/>
            </a:pPr>
            <a:r>
              <a:rPr lang="en-US" altLang="en-US" sz="2000"/>
              <a:t>_______________</a:t>
            </a:r>
          </a:p>
          <a:p>
            <a:pPr marL="1371600" lvl="2" indent="-457200" eaLnBrk="1" hangingPunct="1">
              <a:buFont typeface="Wingdings" panose="05000000000000000000" pitchFamily="2" charset="2"/>
              <a:buAutoNum type="arabicPeriod"/>
            </a:pPr>
            <a:r>
              <a:rPr lang="en-US" altLang="en-US" sz="2000"/>
              <a:t>_______________</a:t>
            </a:r>
          </a:p>
          <a:p>
            <a:pPr marL="1371600" lvl="2" indent="-457200" eaLnBrk="1" hangingPunct="1">
              <a:buFont typeface="Wingdings" panose="05000000000000000000" pitchFamily="2" charset="2"/>
              <a:buAutoNum type="arabicPeriod"/>
            </a:pPr>
            <a:r>
              <a:rPr lang="en-US" altLang="en-US" sz="2000"/>
              <a:t>_______________</a:t>
            </a:r>
          </a:p>
          <a:p>
            <a:pPr marL="1371600" lvl="2" indent="-457200" eaLnBrk="1" hangingPunct="1">
              <a:buFont typeface="Wingdings" panose="05000000000000000000" pitchFamily="2" charset="2"/>
              <a:buAutoNum type="arabicPeriod"/>
            </a:pPr>
            <a:r>
              <a:rPr lang="en-US" altLang="en-US" sz="2000"/>
              <a:t>_______________</a:t>
            </a:r>
          </a:p>
          <a:p>
            <a:pPr marL="1371600" lvl="2" indent="-457200" eaLnBrk="1" hangingPunct="1">
              <a:buFont typeface="Wingdings" panose="05000000000000000000" pitchFamily="2" charset="2"/>
              <a:buAutoNum type="arabicPeriod"/>
            </a:pPr>
            <a:endParaRPr lang="en-US" altLang="en-US" sz="2000"/>
          </a:p>
          <a:p>
            <a:pPr marL="609600" indent="-609600" eaLnBrk="1" hangingPunct="1">
              <a:buFontTx/>
              <a:buNone/>
            </a:pPr>
            <a:endParaRPr lang="en-US" altLang="en-US" sz="2800"/>
          </a:p>
        </p:txBody>
      </p:sp>
      <p:pic>
        <p:nvPicPr>
          <p:cNvPr id="2" name="Picture 1">
            <a:extLst>
              <a:ext uri="{FF2B5EF4-FFF2-40B4-BE49-F238E27FC236}">
                <a16:creationId xmlns:a16="http://schemas.microsoft.com/office/drawing/2014/main" id="{C0DFEAC0-422F-4652-9D4B-97A19228D88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01616" y="2438400"/>
            <a:ext cx="1464938" cy="9756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8962"/>
                                        </p:tgtEl>
                                        <p:attrNameLst>
                                          <p:attrName>style.visibility</p:attrName>
                                        </p:attrNameLst>
                                      </p:cBhvr>
                                      <p:to>
                                        <p:strVal val="visible"/>
                                      </p:to>
                                    </p:set>
                                    <p:animEffect transition="in" filter="fade">
                                      <p:cBhvr>
                                        <p:cTn id="7" dur="500"/>
                                        <p:tgtEl>
                                          <p:spTgt spid="8089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651">
                                            <p:txEl>
                                              <p:pRg st="0" end="0"/>
                                            </p:txEl>
                                          </p:spTgt>
                                        </p:tgtEl>
                                        <p:attrNameLst>
                                          <p:attrName>style.visibility</p:attrName>
                                        </p:attrNameLst>
                                      </p:cBhvr>
                                      <p:to>
                                        <p:strVal val="visible"/>
                                      </p:to>
                                    </p:set>
                                    <p:animEffect transition="in" filter="fade">
                                      <p:cBhvr>
                                        <p:cTn id="12" dur="500"/>
                                        <p:tgtEl>
                                          <p:spTgt spid="2765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651">
                                            <p:txEl>
                                              <p:pRg st="2" end="2"/>
                                            </p:txEl>
                                          </p:spTgt>
                                        </p:tgtEl>
                                        <p:attrNameLst>
                                          <p:attrName>style.visibility</p:attrName>
                                        </p:attrNameLst>
                                      </p:cBhvr>
                                      <p:to>
                                        <p:strVal val="visible"/>
                                      </p:to>
                                    </p:set>
                                    <p:animEffect transition="in" filter="fade">
                                      <p:cBhvr>
                                        <p:cTn id="15" dur="500"/>
                                        <p:tgtEl>
                                          <p:spTgt spid="27651">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651">
                                            <p:txEl>
                                              <p:pRg st="3" end="3"/>
                                            </p:txEl>
                                          </p:spTgt>
                                        </p:tgtEl>
                                        <p:attrNameLst>
                                          <p:attrName>style.visibility</p:attrName>
                                        </p:attrNameLst>
                                      </p:cBhvr>
                                      <p:to>
                                        <p:strVal val="visible"/>
                                      </p:to>
                                    </p:set>
                                    <p:animEffect transition="in" filter="fade">
                                      <p:cBhvr>
                                        <p:cTn id="18" dur="500"/>
                                        <p:tgtEl>
                                          <p:spTgt spid="27651">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651">
                                            <p:txEl>
                                              <p:pRg st="4" end="4"/>
                                            </p:txEl>
                                          </p:spTgt>
                                        </p:tgtEl>
                                        <p:attrNameLst>
                                          <p:attrName>style.visibility</p:attrName>
                                        </p:attrNameLst>
                                      </p:cBhvr>
                                      <p:to>
                                        <p:strVal val="visible"/>
                                      </p:to>
                                    </p:set>
                                    <p:animEffect transition="in" filter="fade">
                                      <p:cBhvr>
                                        <p:cTn id="21" dur="500"/>
                                        <p:tgtEl>
                                          <p:spTgt spid="27651">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651">
                                            <p:txEl>
                                              <p:pRg st="5" end="5"/>
                                            </p:txEl>
                                          </p:spTgt>
                                        </p:tgtEl>
                                        <p:attrNameLst>
                                          <p:attrName>style.visibility</p:attrName>
                                        </p:attrNameLst>
                                      </p:cBhvr>
                                      <p:to>
                                        <p:strVal val="visible"/>
                                      </p:to>
                                    </p:set>
                                    <p:animEffect transition="in" filter="fade">
                                      <p:cBhvr>
                                        <p:cTn id="24" dur="500"/>
                                        <p:tgtEl>
                                          <p:spTgt spid="27651">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651">
                                            <p:txEl>
                                              <p:pRg st="6" end="6"/>
                                            </p:txEl>
                                          </p:spTgt>
                                        </p:tgtEl>
                                        <p:attrNameLst>
                                          <p:attrName>style.visibility</p:attrName>
                                        </p:attrNameLst>
                                      </p:cBhvr>
                                      <p:to>
                                        <p:strVal val="visible"/>
                                      </p:to>
                                    </p:set>
                                    <p:animEffect transition="in" filter="fade">
                                      <p:cBhvr>
                                        <p:cTn id="27" dur="500"/>
                                        <p:tgtEl>
                                          <p:spTgt spid="27651">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651">
                                            <p:txEl>
                                              <p:pRg st="7" end="7"/>
                                            </p:txEl>
                                          </p:spTgt>
                                        </p:tgtEl>
                                        <p:attrNameLst>
                                          <p:attrName>style.visibility</p:attrName>
                                        </p:attrNameLst>
                                      </p:cBhvr>
                                      <p:to>
                                        <p:strVal val="visible"/>
                                      </p:to>
                                    </p:set>
                                    <p:animEffect transition="in" filter="fade">
                                      <p:cBhvr>
                                        <p:cTn id="30" dur="500"/>
                                        <p:tgtEl>
                                          <p:spTgt spid="27651">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7651">
                                            <p:txEl>
                                              <p:pRg st="8" end="8"/>
                                            </p:txEl>
                                          </p:spTgt>
                                        </p:tgtEl>
                                        <p:attrNameLst>
                                          <p:attrName>style.visibility</p:attrName>
                                        </p:attrNameLst>
                                      </p:cBhvr>
                                      <p:to>
                                        <p:strVal val="visible"/>
                                      </p:to>
                                    </p:set>
                                    <p:animEffect transition="in" filter="fade">
                                      <p:cBhvr>
                                        <p:cTn id="33" dur="500"/>
                                        <p:tgtEl>
                                          <p:spTgt spid="27651">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7651">
                                            <p:txEl>
                                              <p:pRg st="9" end="9"/>
                                            </p:txEl>
                                          </p:spTgt>
                                        </p:tgtEl>
                                        <p:attrNameLst>
                                          <p:attrName>style.visibility</p:attrName>
                                        </p:attrNameLst>
                                      </p:cBhvr>
                                      <p:to>
                                        <p:strVal val="visible"/>
                                      </p:to>
                                    </p:set>
                                    <p:animEffect transition="in" filter="fade">
                                      <p:cBhvr>
                                        <p:cTn id="36" dur="500"/>
                                        <p:tgtEl>
                                          <p:spTgt spid="2765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62" grpId="0"/>
      <p:bldP spid="2765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Image result for slip trip and fall images">
            <a:extLst>
              <a:ext uri="{FF2B5EF4-FFF2-40B4-BE49-F238E27FC236}">
                <a16:creationId xmlns:a16="http://schemas.microsoft.com/office/drawing/2014/main" id="{EA4103EE-B0BF-4F9E-AE03-11BF9EBC5B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200" y="0"/>
            <a:ext cx="12598400" cy="7086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7EBF81-6EBE-4FAE-9B0C-2CC0FF2B2D6E}"/>
              </a:ext>
            </a:extLst>
          </p:cNvPr>
          <p:cNvSpPr>
            <a:spLocks noGrp="1"/>
          </p:cNvSpPr>
          <p:nvPr>
            <p:ph type="title"/>
          </p:nvPr>
        </p:nvSpPr>
        <p:spPr/>
        <p:txBody>
          <a:bodyPr/>
          <a:lstStyle/>
          <a:p>
            <a:r>
              <a:rPr lang="en-US">
                <a:effectLst>
                  <a:glow rad="127000">
                    <a:schemeClr val="bg1"/>
                  </a:glow>
                </a:effectLst>
              </a:rPr>
              <a:t>Include: City Facilities </a:t>
            </a:r>
          </a:p>
        </p:txBody>
      </p:sp>
      <p:sp>
        <p:nvSpPr>
          <p:cNvPr id="3" name="Content Placeholder 2">
            <a:extLst>
              <a:ext uri="{FF2B5EF4-FFF2-40B4-BE49-F238E27FC236}">
                <a16:creationId xmlns:a16="http://schemas.microsoft.com/office/drawing/2014/main" id="{B5F63D38-0EF6-4265-B450-B36F2DE3432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15456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CD8D64-C660-4C5D-A225-C29F0C26334A}"/>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27EBF81-6EBE-4FAE-9B0C-2CC0FF2B2D6E}"/>
              </a:ext>
            </a:extLst>
          </p:cNvPr>
          <p:cNvSpPr>
            <a:spLocks noGrp="1"/>
          </p:cNvSpPr>
          <p:nvPr>
            <p:ph type="title"/>
          </p:nvPr>
        </p:nvSpPr>
        <p:spPr/>
        <p:txBody>
          <a:bodyPr/>
          <a:lstStyle/>
          <a:p>
            <a:r>
              <a:rPr lang="en-US">
                <a:effectLst>
                  <a:glow rad="127000">
                    <a:schemeClr val="bg1"/>
                  </a:glow>
                </a:effectLst>
              </a:rPr>
              <a:t>Include: City Property </a:t>
            </a:r>
          </a:p>
        </p:txBody>
      </p:sp>
      <p:sp>
        <p:nvSpPr>
          <p:cNvPr id="3" name="Content Placeholder 2">
            <a:extLst>
              <a:ext uri="{FF2B5EF4-FFF2-40B4-BE49-F238E27FC236}">
                <a16:creationId xmlns:a16="http://schemas.microsoft.com/office/drawing/2014/main" id="{B5F63D38-0EF6-4265-B450-B36F2DE3432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9531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Image result for city workers">
            <a:extLst>
              <a:ext uri="{FF2B5EF4-FFF2-40B4-BE49-F238E27FC236}">
                <a16:creationId xmlns:a16="http://schemas.microsoft.com/office/drawing/2014/main" id="{A11B8A74-9505-457C-B7EF-EC16B131FD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7600" y="0"/>
            <a:ext cx="10635680" cy="7086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4CE0098-DD2F-477F-9E36-568DF68BB307}"/>
              </a:ext>
            </a:extLst>
          </p:cNvPr>
          <p:cNvSpPr>
            <a:spLocks noGrp="1"/>
          </p:cNvSpPr>
          <p:nvPr>
            <p:ph type="title"/>
          </p:nvPr>
        </p:nvSpPr>
        <p:spPr/>
        <p:txBody>
          <a:bodyPr/>
          <a:lstStyle/>
          <a:p>
            <a:r>
              <a:rPr lang="en-US">
                <a:effectLst>
                  <a:glow rad="127000">
                    <a:schemeClr val="bg1"/>
                  </a:glow>
                </a:effectLst>
              </a:rPr>
              <a:t>Include: City Workers</a:t>
            </a:r>
          </a:p>
        </p:txBody>
      </p:sp>
      <p:sp>
        <p:nvSpPr>
          <p:cNvPr id="3" name="Content Placeholder 2">
            <a:extLst>
              <a:ext uri="{FF2B5EF4-FFF2-40B4-BE49-F238E27FC236}">
                <a16:creationId xmlns:a16="http://schemas.microsoft.com/office/drawing/2014/main" id="{EAEF7B9F-79DB-4D79-9003-2019BCBBD21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2504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BE59F4-1C80-4940-A1DD-30633AB0EFC0}"/>
              </a:ext>
            </a:extLst>
          </p:cNvPr>
          <p:cNvPicPr>
            <a:picLocks noChangeAspect="1"/>
          </p:cNvPicPr>
          <p:nvPr/>
        </p:nvPicPr>
        <p:blipFill>
          <a:blip r:embed="rId2">
            <a:lum bright="70000" contrast="-70000"/>
          </a:blip>
          <a:stretch>
            <a:fillRect/>
          </a:stretch>
        </p:blipFill>
        <p:spPr>
          <a:xfrm>
            <a:off x="0" y="0"/>
            <a:ext cx="9144000" cy="6858000"/>
          </a:xfrm>
          <a:prstGeom prst="rect">
            <a:avLst/>
          </a:prstGeom>
        </p:spPr>
      </p:pic>
      <p:sp>
        <p:nvSpPr>
          <p:cNvPr id="379906" name="Rectangle 2">
            <a:extLst>
              <a:ext uri="{FF2B5EF4-FFF2-40B4-BE49-F238E27FC236}">
                <a16:creationId xmlns:a16="http://schemas.microsoft.com/office/drawing/2014/main" id="{C36A50BD-8D50-41D2-AA81-BF094502C3BE}"/>
              </a:ext>
            </a:extLst>
          </p:cNvPr>
          <p:cNvSpPr>
            <a:spLocks noGrp="1" noChangeArrowheads="1"/>
          </p:cNvSpPr>
          <p:nvPr>
            <p:ph type="title"/>
          </p:nvPr>
        </p:nvSpPr>
        <p:spPr/>
        <p:txBody>
          <a:bodyPr/>
          <a:lstStyle/>
          <a:p>
            <a:pPr algn="ctr" eaLnBrk="1" hangingPunct="1">
              <a:defRPr/>
            </a:pPr>
            <a:r>
              <a:rPr lang="en-US" altLang="en-US"/>
              <a:t>Who Should Inspect?</a:t>
            </a:r>
          </a:p>
        </p:txBody>
      </p:sp>
      <p:sp>
        <p:nvSpPr>
          <p:cNvPr id="279555" name="Rectangle 3">
            <a:extLst>
              <a:ext uri="{FF2B5EF4-FFF2-40B4-BE49-F238E27FC236}">
                <a16:creationId xmlns:a16="http://schemas.microsoft.com/office/drawing/2014/main" id="{3FAEEB8B-5FA6-45E0-907A-527867223B83}"/>
              </a:ext>
            </a:extLst>
          </p:cNvPr>
          <p:cNvSpPr>
            <a:spLocks noGrp="1" noChangeArrowheads="1"/>
          </p:cNvSpPr>
          <p:nvPr>
            <p:ph type="body" idx="1"/>
          </p:nvPr>
        </p:nvSpPr>
        <p:spPr>
          <a:xfrm>
            <a:off x="1037491" y="1598490"/>
            <a:ext cx="7713291" cy="4876800"/>
          </a:xfrm>
        </p:spPr>
        <p:txBody>
          <a:bodyPr>
            <a:normAutofit lnSpcReduction="10000"/>
          </a:bodyPr>
          <a:lstStyle/>
          <a:p>
            <a:pPr eaLnBrk="1" hangingPunct="1"/>
            <a:r>
              <a:rPr lang="en-US" altLang="en-US"/>
              <a:t>Elected Officials</a:t>
            </a:r>
          </a:p>
          <a:p>
            <a:pPr eaLnBrk="1" hangingPunct="1"/>
            <a:endParaRPr lang="en-US" altLang="en-US" sz="1100"/>
          </a:p>
          <a:p>
            <a:pPr eaLnBrk="1" hangingPunct="1"/>
            <a:r>
              <a:rPr lang="en-US" altLang="en-US"/>
              <a:t>Directors</a:t>
            </a:r>
          </a:p>
          <a:p>
            <a:pPr eaLnBrk="1" hangingPunct="1"/>
            <a:endParaRPr lang="en-US" altLang="en-US" sz="1100"/>
          </a:p>
          <a:p>
            <a:pPr eaLnBrk="1" hangingPunct="1"/>
            <a:r>
              <a:rPr lang="en-US" altLang="en-US"/>
              <a:t>Managers</a:t>
            </a:r>
          </a:p>
          <a:p>
            <a:pPr eaLnBrk="1" hangingPunct="1"/>
            <a:endParaRPr lang="en-US" altLang="en-US" sz="1200"/>
          </a:p>
          <a:p>
            <a:pPr eaLnBrk="1" hangingPunct="1"/>
            <a:r>
              <a:rPr lang="en-US" altLang="en-US"/>
              <a:t>Supervisors</a:t>
            </a:r>
          </a:p>
          <a:p>
            <a:pPr eaLnBrk="1" hangingPunct="1"/>
            <a:endParaRPr lang="en-US" altLang="en-US" sz="1200"/>
          </a:p>
          <a:p>
            <a:pPr eaLnBrk="1" hangingPunct="1"/>
            <a:r>
              <a:rPr lang="en-US" altLang="en-US"/>
              <a:t>Team leaders</a:t>
            </a:r>
          </a:p>
          <a:p>
            <a:pPr eaLnBrk="1" hangingPunct="1"/>
            <a:endParaRPr lang="en-US" altLang="en-US" sz="1200"/>
          </a:p>
          <a:p>
            <a:pPr eaLnBrk="1" hangingPunct="1"/>
            <a:r>
              <a:rPr lang="en-US" altLang="en-US"/>
              <a:t>Committee or cross functional team (if you have)</a:t>
            </a:r>
          </a:p>
          <a:p>
            <a:pPr eaLnBrk="1" hangingPunct="1"/>
            <a:endParaRPr lang="en-US" altLang="en-US" sz="1100"/>
          </a:p>
          <a:p>
            <a:pPr eaLnBrk="1" hangingPunct="1"/>
            <a:r>
              <a:rPr lang="en-US" altLang="en-US"/>
              <a:t>Workers </a:t>
            </a:r>
          </a:p>
          <a:p>
            <a:pPr eaLnBrk="1" hangingPunct="1"/>
            <a:endParaRPr lang="en-US" altLang="en-US"/>
          </a:p>
          <a:p>
            <a:pPr eaLnBrk="1" hangingPunct="1"/>
            <a:r>
              <a:rPr lang="en-US" altLang="en-US"/>
              <a:t> Equipment operators</a:t>
            </a:r>
          </a:p>
        </p:txBody>
      </p:sp>
    </p:spTree>
    <p:extLst>
      <p:ext uri="{BB962C8B-B14F-4D97-AF65-F5344CB8AC3E}">
        <p14:creationId xmlns:p14="http://schemas.microsoft.com/office/powerpoint/2010/main" val="58154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9906"/>
                                        </p:tgtEl>
                                        <p:attrNameLst>
                                          <p:attrName>style.visibility</p:attrName>
                                        </p:attrNameLst>
                                      </p:cBhvr>
                                      <p:to>
                                        <p:strVal val="visible"/>
                                      </p:to>
                                    </p:set>
                                    <p:animEffect transition="in" filter="fade">
                                      <p:cBhvr>
                                        <p:cTn id="7" dur="500"/>
                                        <p:tgtEl>
                                          <p:spTgt spid="37990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79555">
                                            <p:txEl>
                                              <p:pRg st="0" end="0"/>
                                            </p:txEl>
                                          </p:spTgt>
                                        </p:tgtEl>
                                        <p:attrNameLst>
                                          <p:attrName>style.visibility</p:attrName>
                                        </p:attrNameLst>
                                      </p:cBhvr>
                                      <p:to>
                                        <p:strVal val="visible"/>
                                      </p:to>
                                    </p:set>
                                    <p:animEffect transition="in" filter="fade">
                                      <p:cBhvr>
                                        <p:cTn id="12" dur="1000"/>
                                        <p:tgtEl>
                                          <p:spTgt spid="279555">
                                            <p:txEl>
                                              <p:pRg st="0" end="0"/>
                                            </p:txEl>
                                          </p:spTgt>
                                        </p:tgtEl>
                                      </p:cBhvr>
                                    </p:animEffect>
                                    <p:anim calcmode="lin" valueType="num">
                                      <p:cBhvr>
                                        <p:cTn id="13" dur="1000" fill="hold"/>
                                        <p:tgtEl>
                                          <p:spTgt spid="27955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795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79555">
                                            <p:txEl>
                                              <p:pRg st="2" end="2"/>
                                            </p:txEl>
                                          </p:spTgt>
                                        </p:tgtEl>
                                        <p:attrNameLst>
                                          <p:attrName>style.visibility</p:attrName>
                                        </p:attrNameLst>
                                      </p:cBhvr>
                                      <p:to>
                                        <p:strVal val="visible"/>
                                      </p:to>
                                    </p:set>
                                    <p:animEffect transition="in" filter="fade">
                                      <p:cBhvr>
                                        <p:cTn id="19" dur="1000"/>
                                        <p:tgtEl>
                                          <p:spTgt spid="279555">
                                            <p:txEl>
                                              <p:pRg st="2" end="2"/>
                                            </p:txEl>
                                          </p:spTgt>
                                        </p:tgtEl>
                                      </p:cBhvr>
                                    </p:animEffect>
                                    <p:anim calcmode="lin" valueType="num">
                                      <p:cBhvr>
                                        <p:cTn id="20" dur="1000" fill="hold"/>
                                        <p:tgtEl>
                                          <p:spTgt spid="27955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7955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79555">
                                            <p:txEl>
                                              <p:pRg st="4" end="4"/>
                                            </p:txEl>
                                          </p:spTgt>
                                        </p:tgtEl>
                                        <p:attrNameLst>
                                          <p:attrName>style.visibility</p:attrName>
                                        </p:attrNameLst>
                                      </p:cBhvr>
                                      <p:to>
                                        <p:strVal val="visible"/>
                                      </p:to>
                                    </p:set>
                                    <p:animEffect transition="in" filter="fade">
                                      <p:cBhvr>
                                        <p:cTn id="26" dur="1000"/>
                                        <p:tgtEl>
                                          <p:spTgt spid="279555">
                                            <p:txEl>
                                              <p:pRg st="4" end="4"/>
                                            </p:txEl>
                                          </p:spTgt>
                                        </p:tgtEl>
                                      </p:cBhvr>
                                    </p:animEffect>
                                    <p:anim calcmode="lin" valueType="num">
                                      <p:cBhvr>
                                        <p:cTn id="27" dur="1000" fill="hold"/>
                                        <p:tgtEl>
                                          <p:spTgt spid="279555">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27955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79555">
                                            <p:txEl>
                                              <p:pRg st="6" end="6"/>
                                            </p:txEl>
                                          </p:spTgt>
                                        </p:tgtEl>
                                        <p:attrNameLst>
                                          <p:attrName>style.visibility</p:attrName>
                                        </p:attrNameLst>
                                      </p:cBhvr>
                                      <p:to>
                                        <p:strVal val="visible"/>
                                      </p:to>
                                    </p:set>
                                    <p:animEffect transition="in" filter="fade">
                                      <p:cBhvr>
                                        <p:cTn id="33" dur="1000"/>
                                        <p:tgtEl>
                                          <p:spTgt spid="279555">
                                            <p:txEl>
                                              <p:pRg st="6" end="6"/>
                                            </p:txEl>
                                          </p:spTgt>
                                        </p:tgtEl>
                                      </p:cBhvr>
                                    </p:animEffect>
                                    <p:anim calcmode="lin" valueType="num">
                                      <p:cBhvr>
                                        <p:cTn id="34" dur="1000" fill="hold"/>
                                        <p:tgtEl>
                                          <p:spTgt spid="279555">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27955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79555">
                                            <p:txEl>
                                              <p:pRg st="8" end="8"/>
                                            </p:txEl>
                                          </p:spTgt>
                                        </p:tgtEl>
                                        <p:attrNameLst>
                                          <p:attrName>style.visibility</p:attrName>
                                        </p:attrNameLst>
                                      </p:cBhvr>
                                      <p:to>
                                        <p:strVal val="visible"/>
                                      </p:to>
                                    </p:set>
                                    <p:animEffect transition="in" filter="fade">
                                      <p:cBhvr>
                                        <p:cTn id="40" dur="1000"/>
                                        <p:tgtEl>
                                          <p:spTgt spid="279555">
                                            <p:txEl>
                                              <p:pRg st="8" end="8"/>
                                            </p:txEl>
                                          </p:spTgt>
                                        </p:tgtEl>
                                      </p:cBhvr>
                                    </p:animEffect>
                                    <p:anim calcmode="lin" valueType="num">
                                      <p:cBhvr>
                                        <p:cTn id="41" dur="1000" fill="hold"/>
                                        <p:tgtEl>
                                          <p:spTgt spid="279555">
                                            <p:txEl>
                                              <p:pRg st="8" end="8"/>
                                            </p:txEl>
                                          </p:spTgt>
                                        </p:tgtEl>
                                        <p:attrNameLst>
                                          <p:attrName>ppt_x</p:attrName>
                                        </p:attrNameLst>
                                      </p:cBhvr>
                                      <p:tavLst>
                                        <p:tav tm="0">
                                          <p:val>
                                            <p:strVal val="#ppt_x"/>
                                          </p:val>
                                        </p:tav>
                                        <p:tav tm="100000">
                                          <p:val>
                                            <p:strVal val="#ppt_x"/>
                                          </p:val>
                                        </p:tav>
                                      </p:tavLst>
                                    </p:anim>
                                    <p:anim calcmode="lin" valueType="num">
                                      <p:cBhvr>
                                        <p:cTn id="42" dur="1000" fill="hold"/>
                                        <p:tgtEl>
                                          <p:spTgt spid="27955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79555">
                                            <p:txEl>
                                              <p:pRg st="10" end="10"/>
                                            </p:txEl>
                                          </p:spTgt>
                                        </p:tgtEl>
                                        <p:attrNameLst>
                                          <p:attrName>style.visibility</p:attrName>
                                        </p:attrNameLst>
                                      </p:cBhvr>
                                      <p:to>
                                        <p:strVal val="visible"/>
                                      </p:to>
                                    </p:set>
                                    <p:animEffect transition="in" filter="fade">
                                      <p:cBhvr>
                                        <p:cTn id="47" dur="1000"/>
                                        <p:tgtEl>
                                          <p:spTgt spid="279555">
                                            <p:txEl>
                                              <p:pRg st="10" end="10"/>
                                            </p:txEl>
                                          </p:spTgt>
                                        </p:tgtEl>
                                      </p:cBhvr>
                                    </p:animEffect>
                                    <p:anim calcmode="lin" valueType="num">
                                      <p:cBhvr>
                                        <p:cTn id="48" dur="1000" fill="hold"/>
                                        <p:tgtEl>
                                          <p:spTgt spid="279555">
                                            <p:txEl>
                                              <p:pRg st="10" end="10"/>
                                            </p:txEl>
                                          </p:spTgt>
                                        </p:tgtEl>
                                        <p:attrNameLst>
                                          <p:attrName>ppt_x</p:attrName>
                                        </p:attrNameLst>
                                      </p:cBhvr>
                                      <p:tavLst>
                                        <p:tav tm="0">
                                          <p:val>
                                            <p:strVal val="#ppt_x"/>
                                          </p:val>
                                        </p:tav>
                                        <p:tav tm="100000">
                                          <p:val>
                                            <p:strVal val="#ppt_x"/>
                                          </p:val>
                                        </p:tav>
                                      </p:tavLst>
                                    </p:anim>
                                    <p:anim calcmode="lin" valueType="num">
                                      <p:cBhvr>
                                        <p:cTn id="49" dur="1000" fill="hold"/>
                                        <p:tgtEl>
                                          <p:spTgt spid="279555">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79555">
                                            <p:txEl>
                                              <p:pRg st="12" end="12"/>
                                            </p:txEl>
                                          </p:spTgt>
                                        </p:tgtEl>
                                        <p:attrNameLst>
                                          <p:attrName>style.visibility</p:attrName>
                                        </p:attrNameLst>
                                      </p:cBhvr>
                                      <p:to>
                                        <p:strVal val="visible"/>
                                      </p:to>
                                    </p:set>
                                    <p:animEffect transition="in" filter="fade">
                                      <p:cBhvr>
                                        <p:cTn id="54" dur="1000"/>
                                        <p:tgtEl>
                                          <p:spTgt spid="279555">
                                            <p:txEl>
                                              <p:pRg st="12" end="12"/>
                                            </p:txEl>
                                          </p:spTgt>
                                        </p:tgtEl>
                                      </p:cBhvr>
                                    </p:animEffect>
                                    <p:anim calcmode="lin" valueType="num">
                                      <p:cBhvr>
                                        <p:cTn id="55" dur="1000" fill="hold"/>
                                        <p:tgtEl>
                                          <p:spTgt spid="279555">
                                            <p:txEl>
                                              <p:pRg st="12" end="12"/>
                                            </p:txEl>
                                          </p:spTgt>
                                        </p:tgtEl>
                                        <p:attrNameLst>
                                          <p:attrName>ppt_x</p:attrName>
                                        </p:attrNameLst>
                                      </p:cBhvr>
                                      <p:tavLst>
                                        <p:tav tm="0">
                                          <p:val>
                                            <p:strVal val="#ppt_x"/>
                                          </p:val>
                                        </p:tav>
                                        <p:tav tm="100000">
                                          <p:val>
                                            <p:strVal val="#ppt_x"/>
                                          </p:val>
                                        </p:tav>
                                      </p:tavLst>
                                    </p:anim>
                                    <p:anim calcmode="lin" valueType="num">
                                      <p:cBhvr>
                                        <p:cTn id="56" dur="1000" fill="hold"/>
                                        <p:tgtEl>
                                          <p:spTgt spid="279555">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79555">
                                            <p:txEl>
                                              <p:pRg st="14" end="14"/>
                                            </p:txEl>
                                          </p:spTgt>
                                        </p:tgtEl>
                                        <p:attrNameLst>
                                          <p:attrName>style.visibility</p:attrName>
                                        </p:attrNameLst>
                                      </p:cBhvr>
                                      <p:to>
                                        <p:strVal val="visible"/>
                                      </p:to>
                                    </p:set>
                                    <p:animEffect transition="in" filter="fade">
                                      <p:cBhvr>
                                        <p:cTn id="61" dur="1000"/>
                                        <p:tgtEl>
                                          <p:spTgt spid="279555">
                                            <p:txEl>
                                              <p:pRg st="14" end="14"/>
                                            </p:txEl>
                                          </p:spTgt>
                                        </p:tgtEl>
                                      </p:cBhvr>
                                    </p:animEffect>
                                    <p:anim calcmode="lin" valueType="num">
                                      <p:cBhvr>
                                        <p:cTn id="62" dur="1000" fill="hold"/>
                                        <p:tgtEl>
                                          <p:spTgt spid="279555">
                                            <p:txEl>
                                              <p:pRg st="14" end="14"/>
                                            </p:txEl>
                                          </p:spTgt>
                                        </p:tgtEl>
                                        <p:attrNameLst>
                                          <p:attrName>ppt_x</p:attrName>
                                        </p:attrNameLst>
                                      </p:cBhvr>
                                      <p:tavLst>
                                        <p:tav tm="0">
                                          <p:val>
                                            <p:strVal val="#ppt_x"/>
                                          </p:val>
                                        </p:tav>
                                        <p:tav tm="100000">
                                          <p:val>
                                            <p:strVal val="#ppt_x"/>
                                          </p:val>
                                        </p:tav>
                                      </p:tavLst>
                                    </p:anim>
                                    <p:anim calcmode="lin" valueType="num">
                                      <p:cBhvr>
                                        <p:cTn id="63" dur="1000" fill="hold"/>
                                        <p:tgtEl>
                                          <p:spTgt spid="279555">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6" grpId="0"/>
      <p:bldP spid="279555"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93B471-C4CF-438E-9536-69B44221140F}"/>
              </a:ext>
            </a:extLst>
          </p:cNvPr>
          <p:cNvPicPr>
            <a:picLocks noChangeAspect="1"/>
          </p:cNvPicPr>
          <p:nvPr/>
        </p:nvPicPr>
        <p:blipFill>
          <a:blip r:embed="rId2">
            <a:lum bright="70000" contrast="-70000"/>
          </a:blip>
          <a:stretch>
            <a:fillRect/>
          </a:stretch>
        </p:blipFill>
        <p:spPr>
          <a:xfrm>
            <a:off x="-101843" y="0"/>
            <a:ext cx="9372600" cy="6858000"/>
          </a:xfrm>
          <a:prstGeom prst="rect">
            <a:avLst/>
          </a:prstGeom>
        </p:spPr>
      </p:pic>
      <p:pic>
        <p:nvPicPr>
          <p:cNvPr id="2" name="Picture 1">
            <a:extLst>
              <a:ext uri="{FF2B5EF4-FFF2-40B4-BE49-F238E27FC236}">
                <a16:creationId xmlns:a16="http://schemas.microsoft.com/office/drawing/2014/main" id="{8D289CDB-1FBC-4114-8963-962BBCE60981}"/>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4572000" y="3950353"/>
            <a:ext cx="3771900" cy="2118551"/>
          </a:xfrm>
          <a:prstGeom prst="rect">
            <a:avLst/>
          </a:prstGeom>
        </p:spPr>
      </p:pic>
      <p:sp>
        <p:nvSpPr>
          <p:cNvPr id="385026" name="Rectangle 2">
            <a:extLst>
              <a:ext uri="{FF2B5EF4-FFF2-40B4-BE49-F238E27FC236}">
                <a16:creationId xmlns:a16="http://schemas.microsoft.com/office/drawing/2014/main" id="{B0E5FB87-DB52-4D9B-B28E-7C3F07220F68}"/>
              </a:ext>
            </a:extLst>
          </p:cNvPr>
          <p:cNvSpPr>
            <a:spLocks noGrp="1" noChangeArrowheads="1"/>
          </p:cNvSpPr>
          <p:nvPr>
            <p:ph type="title"/>
          </p:nvPr>
        </p:nvSpPr>
        <p:spPr/>
        <p:txBody>
          <a:bodyPr/>
          <a:lstStyle/>
          <a:p>
            <a:pPr algn="ctr" eaLnBrk="1" hangingPunct="1">
              <a:defRPr/>
            </a:pPr>
            <a:r>
              <a:rPr lang="en-US" altLang="en-US" sz="3200"/>
              <a:t>Scheduling Inspections</a:t>
            </a:r>
          </a:p>
        </p:txBody>
      </p:sp>
      <p:sp>
        <p:nvSpPr>
          <p:cNvPr id="284675" name="Rectangle 3">
            <a:extLst>
              <a:ext uri="{FF2B5EF4-FFF2-40B4-BE49-F238E27FC236}">
                <a16:creationId xmlns:a16="http://schemas.microsoft.com/office/drawing/2014/main" id="{94AC4997-2706-4067-B068-622FC9B64DD2}"/>
              </a:ext>
            </a:extLst>
          </p:cNvPr>
          <p:cNvSpPr>
            <a:spLocks noGrp="1" noChangeArrowheads="1"/>
          </p:cNvSpPr>
          <p:nvPr>
            <p:ph type="body" idx="1"/>
          </p:nvPr>
        </p:nvSpPr>
        <p:spPr>
          <a:xfrm>
            <a:off x="505558" y="1494694"/>
            <a:ext cx="7064619" cy="4822948"/>
          </a:xfrm>
        </p:spPr>
        <p:txBody>
          <a:bodyPr>
            <a:normAutofit/>
          </a:bodyPr>
          <a:lstStyle/>
          <a:p>
            <a:pPr marL="0" indent="0">
              <a:buNone/>
            </a:pPr>
            <a:r>
              <a:rPr lang="en-US" altLang="en-US"/>
              <a:t>Develop an objective and measurable schedule:</a:t>
            </a:r>
          </a:p>
          <a:p>
            <a:pPr lvl="1"/>
            <a:r>
              <a:rPr lang="en-US" altLang="en-US"/>
              <a:t>Commercial Vehicles (Daily)</a:t>
            </a:r>
          </a:p>
          <a:p>
            <a:pPr lvl="1"/>
            <a:r>
              <a:rPr lang="en-US" altLang="en-US"/>
              <a:t>Heavy Equipment (Before Use) </a:t>
            </a:r>
          </a:p>
          <a:p>
            <a:pPr lvl="1"/>
            <a:r>
              <a:rPr lang="en-US" altLang="en-US"/>
              <a:t>Passenger Vehicles  (Daily, Every Friday?)</a:t>
            </a:r>
          </a:p>
          <a:p>
            <a:pPr lvl="1"/>
            <a:r>
              <a:rPr lang="en-US" altLang="en-US"/>
              <a:t>Industrial Buildings (Weekly, Monthly, Quarterly?)</a:t>
            </a:r>
          </a:p>
          <a:p>
            <a:pPr lvl="1"/>
            <a:r>
              <a:rPr lang="en-US" altLang="en-US"/>
              <a:t>Office Buildings (Monthly, Quarterly?)</a:t>
            </a:r>
          </a:p>
          <a:p>
            <a:pPr lvl="1"/>
            <a:r>
              <a:rPr lang="en-US" altLang="en-US"/>
              <a:t>Public Areas (Low risk like a permit office- Weekly, Monthly?) </a:t>
            </a:r>
          </a:p>
          <a:p>
            <a:pPr lvl="1"/>
            <a:r>
              <a:rPr lang="en-US" altLang="en-US"/>
              <a:t>Public Areas (High risk like a splash pad- Daily?)</a:t>
            </a:r>
          </a:p>
          <a:p>
            <a:pPr marL="0" indent="0" eaLnBrk="1" hangingPunct="1">
              <a:buNone/>
            </a:pPr>
            <a:endParaRPr lang="en-US" altLang="en-US"/>
          </a:p>
          <a:p>
            <a:pPr marL="0" indent="0" eaLnBrk="1" hangingPunct="1">
              <a:buNone/>
            </a:pPr>
            <a:r>
              <a:rPr lang="en-US" altLang="en-US"/>
              <a:t>The schedule should state: </a:t>
            </a:r>
          </a:p>
          <a:p>
            <a:pPr lvl="1" eaLnBrk="1" hangingPunct="1"/>
            <a:r>
              <a:rPr lang="en-US" altLang="en-US"/>
              <a:t>When to inspect each area or item</a:t>
            </a:r>
          </a:p>
          <a:p>
            <a:pPr lvl="1" eaLnBrk="1" hangingPunct="1"/>
            <a:r>
              <a:rPr lang="en-US" altLang="en-US"/>
              <a:t>Who carries out the inspection </a:t>
            </a:r>
          </a:p>
          <a:p>
            <a:pPr lvl="1" eaLnBrk="1" hangingPunct="1"/>
            <a:r>
              <a:rPr lang="en-US" altLang="en-US"/>
              <a:t>What degree of detail to inspect</a:t>
            </a:r>
            <a:br>
              <a:rPr lang="en-US" altLang="en-US"/>
            </a:br>
            <a:r>
              <a:rPr lang="en-US" altLang="en-US"/>
              <a:t>each area or item </a:t>
            </a:r>
          </a:p>
          <a:p>
            <a:pPr eaLnBrk="1" hangingPunct="1"/>
            <a:endParaRPr lang="en-US" altLang="en-US"/>
          </a:p>
        </p:txBody>
      </p:sp>
    </p:spTree>
    <p:extLst>
      <p:ext uri="{BB962C8B-B14F-4D97-AF65-F5344CB8AC3E}">
        <p14:creationId xmlns:p14="http://schemas.microsoft.com/office/powerpoint/2010/main" val="255107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5026"/>
                                        </p:tgtEl>
                                        <p:attrNameLst>
                                          <p:attrName>style.visibility</p:attrName>
                                        </p:attrNameLst>
                                      </p:cBhvr>
                                      <p:to>
                                        <p:strVal val="visible"/>
                                      </p:to>
                                    </p:set>
                                    <p:animEffect transition="in" filter="fade">
                                      <p:cBhvr>
                                        <p:cTn id="7" dur="500"/>
                                        <p:tgtEl>
                                          <p:spTgt spid="385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84675">
                                            <p:txEl>
                                              <p:pRg st="0" end="0"/>
                                            </p:txEl>
                                          </p:spTgt>
                                        </p:tgtEl>
                                        <p:attrNameLst>
                                          <p:attrName>style.visibility</p:attrName>
                                        </p:attrNameLst>
                                      </p:cBhvr>
                                      <p:to>
                                        <p:strVal val="visible"/>
                                      </p:to>
                                    </p:set>
                                    <p:animEffect transition="in" filter="fade">
                                      <p:cBhvr>
                                        <p:cTn id="12" dur="1000"/>
                                        <p:tgtEl>
                                          <p:spTgt spid="284675">
                                            <p:txEl>
                                              <p:pRg st="0" end="0"/>
                                            </p:txEl>
                                          </p:spTgt>
                                        </p:tgtEl>
                                      </p:cBhvr>
                                    </p:animEffect>
                                    <p:anim calcmode="lin" valueType="num">
                                      <p:cBhvr>
                                        <p:cTn id="13" dur="1000" fill="hold"/>
                                        <p:tgtEl>
                                          <p:spTgt spid="28467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8467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4675">
                                            <p:txEl>
                                              <p:pRg st="1" end="1"/>
                                            </p:txEl>
                                          </p:spTgt>
                                        </p:tgtEl>
                                        <p:attrNameLst>
                                          <p:attrName>style.visibility</p:attrName>
                                        </p:attrNameLst>
                                      </p:cBhvr>
                                      <p:to>
                                        <p:strVal val="visible"/>
                                      </p:to>
                                    </p:set>
                                    <p:animEffect transition="in" filter="fade">
                                      <p:cBhvr>
                                        <p:cTn id="17" dur="1000"/>
                                        <p:tgtEl>
                                          <p:spTgt spid="284675">
                                            <p:txEl>
                                              <p:pRg st="1" end="1"/>
                                            </p:txEl>
                                          </p:spTgt>
                                        </p:tgtEl>
                                      </p:cBhvr>
                                    </p:animEffect>
                                    <p:anim calcmode="lin" valueType="num">
                                      <p:cBhvr>
                                        <p:cTn id="18" dur="1000" fill="hold"/>
                                        <p:tgtEl>
                                          <p:spTgt spid="28467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28467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84675">
                                            <p:txEl>
                                              <p:pRg st="2" end="2"/>
                                            </p:txEl>
                                          </p:spTgt>
                                        </p:tgtEl>
                                        <p:attrNameLst>
                                          <p:attrName>style.visibility</p:attrName>
                                        </p:attrNameLst>
                                      </p:cBhvr>
                                      <p:to>
                                        <p:strVal val="visible"/>
                                      </p:to>
                                    </p:set>
                                    <p:animEffect transition="in" filter="fade">
                                      <p:cBhvr>
                                        <p:cTn id="24" dur="1000"/>
                                        <p:tgtEl>
                                          <p:spTgt spid="284675">
                                            <p:txEl>
                                              <p:pRg st="2" end="2"/>
                                            </p:txEl>
                                          </p:spTgt>
                                        </p:tgtEl>
                                      </p:cBhvr>
                                    </p:animEffect>
                                    <p:anim calcmode="lin" valueType="num">
                                      <p:cBhvr>
                                        <p:cTn id="25" dur="1000" fill="hold"/>
                                        <p:tgtEl>
                                          <p:spTgt spid="284675">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28467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84675">
                                            <p:txEl>
                                              <p:pRg st="3" end="3"/>
                                            </p:txEl>
                                          </p:spTgt>
                                        </p:tgtEl>
                                        <p:attrNameLst>
                                          <p:attrName>style.visibility</p:attrName>
                                        </p:attrNameLst>
                                      </p:cBhvr>
                                      <p:to>
                                        <p:strVal val="visible"/>
                                      </p:to>
                                    </p:set>
                                    <p:animEffect transition="in" filter="fade">
                                      <p:cBhvr>
                                        <p:cTn id="31" dur="1000"/>
                                        <p:tgtEl>
                                          <p:spTgt spid="284675">
                                            <p:txEl>
                                              <p:pRg st="3" end="3"/>
                                            </p:txEl>
                                          </p:spTgt>
                                        </p:tgtEl>
                                      </p:cBhvr>
                                    </p:animEffect>
                                    <p:anim calcmode="lin" valueType="num">
                                      <p:cBhvr>
                                        <p:cTn id="32" dur="1000" fill="hold"/>
                                        <p:tgtEl>
                                          <p:spTgt spid="284675">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28467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84675">
                                            <p:txEl>
                                              <p:pRg st="4" end="4"/>
                                            </p:txEl>
                                          </p:spTgt>
                                        </p:tgtEl>
                                        <p:attrNameLst>
                                          <p:attrName>style.visibility</p:attrName>
                                        </p:attrNameLst>
                                      </p:cBhvr>
                                      <p:to>
                                        <p:strVal val="visible"/>
                                      </p:to>
                                    </p:set>
                                    <p:animEffect transition="in" filter="fade">
                                      <p:cBhvr>
                                        <p:cTn id="38" dur="1000"/>
                                        <p:tgtEl>
                                          <p:spTgt spid="284675">
                                            <p:txEl>
                                              <p:pRg st="4" end="4"/>
                                            </p:txEl>
                                          </p:spTgt>
                                        </p:tgtEl>
                                      </p:cBhvr>
                                    </p:animEffect>
                                    <p:anim calcmode="lin" valueType="num">
                                      <p:cBhvr>
                                        <p:cTn id="39" dur="1000" fill="hold"/>
                                        <p:tgtEl>
                                          <p:spTgt spid="284675">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28467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84675">
                                            <p:txEl>
                                              <p:pRg st="5" end="5"/>
                                            </p:txEl>
                                          </p:spTgt>
                                        </p:tgtEl>
                                        <p:attrNameLst>
                                          <p:attrName>style.visibility</p:attrName>
                                        </p:attrNameLst>
                                      </p:cBhvr>
                                      <p:to>
                                        <p:strVal val="visible"/>
                                      </p:to>
                                    </p:set>
                                    <p:animEffect transition="in" filter="fade">
                                      <p:cBhvr>
                                        <p:cTn id="45" dur="1000"/>
                                        <p:tgtEl>
                                          <p:spTgt spid="284675">
                                            <p:txEl>
                                              <p:pRg st="5" end="5"/>
                                            </p:txEl>
                                          </p:spTgt>
                                        </p:tgtEl>
                                      </p:cBhvr>
                                    </p:animEffect>
                                    <p:anim calcmode="lin" valueType="num">
                                      <p:cBhvr>
                                        <p:cTn id="46" dur="1000" fill="hold"/>
                                        <p:tgtEl>
                                          <p:spTgt spid="284675">
                                            <p:txEl>
                                              <p:pRg st="5" end="5"/>
                                            </p:txEl>
                                          </p:spTgt>
                                        </p:tgtEl>
                                        <p:attrNameLst>
                                          <p:attrName>ppt_x</p:attrName>
                                        </p:attrNameLst>
                                      </p:cBhvr>
                                      <p:tavLst>
                                        <p:tav tm="0">
                                          <p:val>
                                            <p:strVal val="#ppt_x"/>
                                          </p:val>
                                        </p:tav>
                                        <p:tav tm="100000">
                                          <p:val>
                                            <p:strVal val="#ppt_x"/>
                                          </p:val>
                                        </p:tav>
                                      </p:tavLst>
                                    </p:anim>
                                    <p:anim calcmode="lin" valueType="num">
                                      <p:cBhvr>
                                        <p:cTn id="47" dur="1000" fill="hold"/>
                                        <p:tgtEl>
                                          <p:spTgt spid="28467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84675">
                                            <p:txEl>
                                              <p:pRg st="6" end="6"/>
                                            </p:txEl>
                                          </p:spTgt>
                                        </p:tgtEl>
                                        <p:attrNameLst>
                                          <p:attrName>style.visibility</p:attrName>
                                        </p:attrNameLst>
                                      </p:cBhvr>
                                      <p:to>
                                        <p:strVal val="visible"/>
                                      </p:to>
                                    </p:set>
                                    <p:animEffect transition="in" filter="fade">
                                      <p:cBhvr>
                                        <p:cTn id="52" dur="1000"/>
                                        <p:tgtEl>
                                          <p:spTgt spid="284675">
                                            <p:txEl>
                                              <p:pRg st="6" end="6"/>
                                            </p:txEl>
                                          </p:spTgt>
                                        </p:tgtEl>
                                      </p:cBhvr>
                                    </p:animEffect>
                                    <p:anim calcmode="lin" valueType="num">
                                      <p:cBhvr>
                                        <p:cTn id="53" dur="1000" fill="hold"/>
                                        <p:tgtEl>
                                          <p:spTgt spid="284675">
                                            <p:txEl>
                                              <p:pRg st="6" end="6"/>
                                            </p:txEl>
                                          </p:spTgt>
                                        </p:tgtEl>
                                        <p:attrNameLst>
                                          <p:attrName>ppt_x</p:attrName>
                                        </p:attrNameLst>
                                      </p:cBhvr>
                                      <p:tavLst>
                                        <p:tav tm="0">
                                          <p:val>
                                            <p:strVal val="#ppt_x"/>
                                          </p:val>
                                        </p:tav>
                                        <p:tav tm="100000">
                                          <p:val>
                                            <p:strVal val="#ppt_x"/>
                                          </p:val>
                                        </p:tav>
                                      </p:tavLst>
                                    </p:anim>
                                    <p:anim calcmode="lin" valueType="num">
                                      <p:cBhvr>
                                        <p:cTn id="54" dur="1000" fill="hold"/>
                                        <p:tgtEl>
                                          <p:spTgt spid="28467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84675">
                                            <p:txEl>
                                              <p:pRg st="7" end="7"/>
                                            </p:txEl>
                                          </p:spTgt>
                                        </p:tgtEl>
                                        <p:attrNameLst>
                                          <p:attrName>style.visibility</p:attrName>
                                        </p:attrNameLst>
                                      </p:cBhvr>
                                      <p:to>
                                        <p:strVal val="visible"/>
                                      </p:to>
                                    </p:set>
                                    <p:animEffect transition="in" filter="fade">
                                      <p:cBhvr>
                                        <p:cTn id="59" dur="1000"/>
                                        <p:tgtEl>
                                          <p:spTgt spid="284675">
                                            <p:txEl>
                                              <p:pRg st="7" end="7"/>
                                            </p:txEl>
                                          </p:spTgt>
                                        </p:tgtEl>
                                      </p:cBhvr>
                                    </p:animEffect>
                                    <p:anim calcmode="lin" valueType="num">
                                      <p:cBhvr>
                                        <p:cTn id="60" dur="1000" fill="hold"/>
                                        <p:tgtEl>
                                          <p:spTgt spid="284675">
                                            <p:txEl>
                                              <p:pRg st="7" end="7"/>
                                            </p:txEl>
                                          </p:spTgt>
                                        </p:tgtEl>
                                        <p:attrNameLst>
                                          <p:attrName>ppt_x</p:attrName>
                                        </p:attrNameLst>
                                      </p:cBhvr>
                                      <p:tavLst>
                                        <p:tav tm="0">
                                          <p:val>
                                            <p:strVal val="#ppt_x"/>
                                          </p:val>
                                        </p:tav>
                                        <p:tav tm="100000">
                                          <p:val>
                                            <p:strVal val="#ppt_x"/>
                                          </p:val>
                                        </p:tav>
                                      </p:tavLst>
                                    </p:anim>
                                    <p:anim calcmode="lin" valueType="num">
                                      <p:cBhvr>
                                        <p:cTn id="61" dur="1000" fill="hold"/>
                                        <p:tgtEl>
                                          <p:spTgt spid="28467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84675">
                                            <p:txEl>
                                              <p:pRg st="9" end="9"/>
                                            </p:txEl>
                                          </p:spTgt>
                                        </p:tgtEl>
                                        <p:attrNameLst>
                                          <p:attrName>style.visibility</p:attrName>
                                        </p:attrNameLst>
                                      </p:cBhvr>
                                      <p:to>
                                        <p:strVal val="visible"/>
                                      </p:to>
                                    </p:set>
                                    <p:animEffect transition="in" filter="fade">
                                      <p:cBhvr>
                                        <p:cTn id="66" dur="1000"/>
                                        <p:tgtEl>
                                          <p:spTgt spid="284675">
                                            <p:txEl>
                                              <p:pRg st="9" end="9"/>
                                            </p:txEl>
                                          </p:spTgt>
                                        </p:tgtEl>
                                      </p:cBhvr>
                                    </p:animEffect>
                                    <p:anim calcmode="lin" valueType="num">
                                      <p:cBhvr>
                                        <p:cTn id="67" dur="1000" fill="hold"/>
                                        <p:tgtEl>
                                          <p:spTgt spid="284675">
                                            <p:txEl>
                                              <p:pRg st="9" end="9"/>
                                            </p:txEl>
                                          </p:spTgt>
                                        </p:tgtEl>
                                        <p:attrNameLst>
                                          <p:attrName>ppt_x</p:attrName>
                                        </p:attrNameLst>
                                      </p:cBhvr>
                                      <p:tavLst>
                                        <p:tav tm="0">
                                          <p:val>
                                            <p:strVal val="#ppt_x"/>
                                          </p:val>
                                        </p:tav>
                                        <p:tav tm="100000">
                                          <p:val>
                                            <p:strVal val="#ppt_x"/>
                                          </p:val>
                                        </p:tav>
                                      </p:tavLst>
                                    </p:anim>
                                    <p:anim calcmode="lin" valueType="num">
                                      <p:cBhvr>
                                        <p:cTn id="68" dur="1000" fill="hold"/>
                                        <p:tgtEl>
                                          <p:spTgt spid="284675">
                                            <p:txEl>
                                              <p:pRg st="9" end="9"/>
                                            </p:txEl>
                                          </p:spTgt>
                                        </p:tgtEl>
                                        <p:attrNameLst>
                                          <p:attrName>ppt_y</p:attrName>
                                        </p:attrNameLst>
                                      </p:cBhvr>
                                      <p:tavLst>
                                        <p:tav tm="0">
                                          <p:val>
                                            <p:strVal val="#ppt_y+.1"/>
                                          </p:val>
                                        </p:tav>
                                        <p:tav tm="100000">
                                          <p:val>
                                            <p:strVal val="#ppt_y"/>
                                          </p:val>
                                        </p:tav>
                                      </p:tavLst>
                                    </p:anim>
                                  </p:childTnLst>
                                </p:cTn>
                              </p:par>
                            </p:childTnLst>
                          </p:cTn>
                        </p:par>
                        <p:par>
                          <p:cTn id="69" fill="hold">
                            <p:stCondLst>
                              <p:cond delay="1000"/>
                            </p:stCondLst>
                            <p:childTnLst>
                              <p:par>
                                <p:cTn id="70" presetID="10" presetClass="entr" presetSubtype="0" fill="hold" nodeType="after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fade">
                                      <p:cBhvr>
                                        <p:cTn id="72" dur="500"/>
                                        <p:tgtEl>
                                          <p:spTgt spid="2"/>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84675">
                                            <p:txEl>
                                              <p:pRg st="10" end="10"/>
                                            </p:txEl>
                                          </p:spTgt>
                                        </p:tgtEl>
                                        <p:attrNameLst>
                                          <p:attrName>style.visibility</p:attrName>
                                        </p:attrNameLst>
                                      </p:cBhvr>
                                      <p:to>
                                        <p:strVal val="visible"/>
                                      </p:to>
                                    </p:set>
                                    <p:animEffect transition="in" filter="fade">
                                      <p:cBhvr>
                                        <p:cTn id="77" dur="1000"/>
                                        <p:tgtEl>
                                          <p:spTgt spid="284675">
                                            <p:txEl>
                                              <p:pRg st="10" end="10"/>
                                            </p:txEl>
                                          </p:spTgt>
                                        </p:tgtEl>
                                      </p:cBhvr>
                                    </p:animEffect>
                                    <p:anim calcmode="lin" valueType="num">
                                      <p:cBhvr>
                                        <p:cTn id="78" dur="1000" fill="hold"/>
                                        <p:tgtEl>
                                          <p:spTgt spid="284675">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284675">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84675">
                                            <p:txEl>
                                              <p:pRg st="11" end="11"/>
                                            </p:txEl>
                                          </p:spTgt>
                                        </p:tgtEl>
                                        <p:attrNameLst>
                                          <p:attrName>style.visibility</p:attrName>
                                        </p:attrNameLst>
                                      </p:cBhvr>
                                      <p:to>
                                        <p:strVal val="visible"/>
                                      </p:to>
                                    </p:set>
                                    <p:animEffect transition="in" filter="fade">
                                      <p:cBhvr>
                                        <p:cTn id="84" dur="1000"/>
                                        <p:tgtEl>
                                          <p:spTgt spid="284675">
                                            <p:txEl>
                                              <p:pRg st="11" end="11"/>
                                            </p:txEl>
                                          </p:spTgt>
                                        </p:tgtEl>
                                      </p:cBhvr>
                                    </p:animEffect>
                                    <p:anim calcmode="lin" valueType="num">
                                      <p:cBhvr>
                                        <p:cTn id="85" dur="1000" fill="hold"/>
                                        <p:tgtEl>
                                          <p:spTgt spid="284675">
                                            <p:txEl>
                                              <p:pRg st="11" end="11"/>
                                            </p:txEl>
                                          </p:spTgt>
                                        </p:tgtEl>
                                        <p:attrNameLst>
                                          <p:attrName>ppt_x</p:attrName>
                                        </p:attrNameLst>
                                      </p:cBhvr>
                                      <p:tavLst>
                                        <p:tav tm="0">
                                          <p:val>
                                            <p:strVal val="#ppt_x"/>
                                          </p:val>
                                        </p:tav>
                                        <p:tav tm="100000">
                                          <p:val>
                                            <p:strVal val="#ppt_x"/>
                                          </p:val>
                                        </p:tav>
                                      </p:tavLst>
                                    </p:anim>
                                    <p:anim calcmode="lin" valueType="num">
                                      <p:cBhvr>
                                        <p:cTn id="86" dur="1000" fill="hold"/>
                                        <p:tgtEl>
                                          <p:spTgt spid="284675">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84675">
                                            <p:txEl>
                                              <p:pRg st="12" end="12"/>
                                            </p:txEl>
                                          </p:spTgt>
                                        </p:tgtEl>
                                        <p:attrNameLst>
                                          <p:attrName>style.visibility</p:attrName>
                                        </p:attrNameLst>
                                      </p:cBhvr>
                                      <p:to>
                                        <p:strVal val="visible"/>
                                      </p:to>
                                    </p:set>
                                    <p:animEffect transition="in" filter="fade">
                                      <p:cBhvr>
                                        <p:cTn id="91" dur="1000"/>
                                        <p:tgtEl>
                                          <p:spTgt spid="284675">
                                            <p:txEl>
                                              <p:pRg st="12" end="12"/>
                                            </p:txEl>
                                          </p:spTgt>
                                        </p:tgtEl>
                                      </p:cBhvr>
                                    </p:animEffect>
                                    <p:anim calcmode="lin" valueType="num">
                                      <p:cBhvr>
                                        <p:cTn id="92" dur="1000" fill="hold"/>
                                        <p:tgtEl>
                                          <p:spTgt spid="284675">
                                            <p:txEl>
                                              <p:pRg st="12" end="12"/>
                                            </p:txEl>
                                          </p:spTgt>
                                        </p:tgtEl>
                                        <p:attrNameLst>
                                          <p:attrName>ppt_x</p:attrName>
                                        </p:attrNameLst>
                                      </p:cBhvr>
                                      <p:tavLst>
                                        <p:tav tm="0">
                                          <p:val>
                                            <p:strVal val="#ppt_x"/>
                                          </p:val>
                                        </p:tav>
                                        <p:tav tm="100000">
                                          <p:val>
                                            <p:strVal val="#ppt_x"/>
                                          </p:val>
                                        </p:tav>
                                      </p:tavLst>
                                    </p:anim>
                                    <p:anim calcmode="lin" valueType="num">
                                      <p:cBhvr>
                                        <p:cTn id="93" dur="1000" fill="hold"/>
                                        <p:tgtEl>
                                          <p:spTgt spid="284675">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6" grpId="0"/>
      <p:bldP spid="284675"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03EA4D-FB43-486F-A921-919EA58D4B77}"/>
              </a:ext>
            </a:extLst>
          </p:cNvPr>
          <p:cNvPicPr>
            <a:picLocks noChangeAspect="1"/>
          </p:cNvPicPr>
          <p:nvPr/>
        </p:nvPicPr>
        <p:blipFill>
          <a:blip r:embed="rId2">
            <a:lum bright="70000" contrast="-70000"/>
          </a:blip>
          <a:stretch>
            <a:fillRect/>
          </a:stretch>
        </p:blipFill>
        <p:spPr>
          <a:xfrm>
            <a:off x="0" y="0"/>
            <a:ext cx="10061620" cy="6858000"/>
          </a:xfrm>
          <a:prstGeom prst="rect">
            <a:avLst/>
          </a:prstGeom>
        </p:spPr>
      </p:pic>
      <p:sp>
        <p:nvSpPr>
          <p:cNvPr id="400386" name="Rectangle 2">
            <a:extLst>
              <a:ext uri="{FF2B5EF4-FFF2-40B4-BE49-F238E27FC236}">
                <a16:creationId xmlns:a16="http://schemas.microsoft.com/office/drawing/2014/main" id="{E7F15A95-E551-42FD-BDA9-775B813D0B33}"/>
              </a:ext>
            </a:extLst>
          </p:cNvPr>
          <p:cNvSpPr>
            <a:spLocks noGrp="1" noChangeArrowheads="1"/>
          </p:cNvSpPr>
          <p:nvPr>
            <p:ph type="title"/>
          </p:nvPr>
        </p:nvSpPr>
        <p:spPr/>
        <p:txBody>
          <a:bodyPr/>
          <a:lstStyle/>
          <a:p>
            <a:pPr algn="ctr" eaLnBrk="1" hangingPunct="1">
              <a:defRPr/>
            </a:pPr>
            <a:r>
              <a:rPr lang="en-US" altLang="en-US"/>
              <a:t>Corrective Action for Physical Hazards</a:t>
            </a:r>
          </a:p>
        </p:txBody>
      </p:sp>
      <p:pic>
        <p:nvPicPr>
          <p:cNvPr id="31746" name="Picture 2" descr="Image result for workplace hazard">
            <a:extLst>
              <a:ext uri="{FF2B5EF4-FFF2-40B4-BE49-F238E27FC236}">
                <a16:creationId xmlns:a16="http://schemas.microsoft.com/office/drawing/2014/main" id="{98AA48FF-B2F3-44D8-85A7-95BA673C03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30" t="1787" r="16378" b="5253"/>
          <a:stretch/>
        </p:blipFill>
        <p:spPr bwMode="auto">
          <a:xfrm>
            <a:off x="476250" y="1552575"/>
            <a:ext cx="6905626" cy="47910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workplace hazard">
            <a:extLst>
              <a:ext uri="{FF2B5EF4-FFF2-40B4-BE49-F238E27FC236}">
                <a16:creationId xmlns:a16="http://schemas.microsoft.com/office/drawing/2014/main" id="{5AD6D1D5-7102-43B3-BE54-1FC80AF48F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804" t="7039" r="1223" b="2957"/>
          <a:stretch/>
        </p:blipFill>
        <p:spPr bwMode="auto">
          <a:xfrm>
            <a:off x="7543802" y="1552575"/>
            <a:ext cx="1009651"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40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wipe(up)">
                                      <p:cBhvr>
                                        <p:cTn id="7" dur="500"/>
                                        <p:tgtEl>
                                          <p:spTgt spid="317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4" descr="Follow-Up-Book">
            <a:extLst>
              <a:ext uri="{FF2B5EF4-FFF2-40B4-BE49-F238E27FC236}">
                <a16:creationId xmlns:a16="http://schemas.microsoft.com/office/drawing/2014/main" id="{6543296D-0025-44D2-9BA9-EFBAB7162898}"/>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87923" y="-152400"/>
            <a:ext cx="9765323" cy="9505509"/>
          </a:xfrm>
          <a:prstGeom prst="rect">
            <a:avLst/>
          </a:prstGeom>
          <a:ln>
            <a:noFill/>
          </a:ln>
          <a:effectLst>
            <a:outerShdw blurRad="292100" dist="139700" dir="2700000" algn="tl" rotWithShape="0">
              <a:srgbClr val="333333">
                <a:alpha val="65000"/>
              </a:srgbClr>
            </a:outerShdw>
          </a:effectLst>
        </p:spPr>
      </p:pic>
      <p:sp>
        <p:nvSpPr>
          <p:cNvPr id="402434" name="Rectangle 2">
            <a:extLst>
              <a:ext uri="{FF2B5EF4-FFF2-40B4-BE49-F238E27FC236}">
                <a16:creationId xmlns:a16="http://schemas.microsoft.com/office/drawing/2014/main" id="{00FE9986-DB93-4D3A-BD55-FA54FBCD4D00}"/>
              </a:ext>
            </a:extLst>
          </p:cNvPr>
          <p:cNvSpPr>
            <a:spLocks noGrp="1" noChangeArrowheads="1"/>
          </p:cNvSpPr>
          <p:nvPr>
            <p:ph type="title"/>
          </p:nvPr>
        </p:nvSpPr>
        <p:spPr/>
        <p:txBody>
          <a:bodyPr/>
          <a:lstStyle/>
          <a:p>
            <a:pPr algn="ctr"/>
            <a:r>
              <a:rPr lang="en-US" altLang="en-US"/>
              <a:t>Corrective Action Tracking</a:t>
            </a:r>
          </a:p>
        </p:txBody>
      </p:sp>
      <p:sp>
        <p:nvSpPr>
          <p:cNvPr id="5" name="Content Placeholder 4">
            <a:extLst>
              <a:ext uri="{FF2B5EF4-FFF2-40B4-BE49-F238E27FC236}">
                <a16:creationId xmlns:a16="http://schemas.microsoft.com/office/drawing/2014/main" id="{3034A619-3138-4317-B657-082DF0788AE7}"/>
              </a:ext>
            </a:extLst>
          </p:cNvPr>
          <p:cNvSpPr>
            <a:spLocks noGrp="1"/>
          </p:cNvSpPr>
          <p:nvPr>
            <p:ph idx="1"/>
          </p:nvPr>
        </p:nvSpPr>
        <p:spPr/>
        <p:txBody>
          <a:bodyPr>
            <a:normAutofit/>
          </a:bodyPr>
          <a:lstStyle/>
          <a:p>
            <a:pPr marL="0" indent="0">
              <a:buNone/>
            </a:pPr>
            <a:r>
              <a:rPr lang="en-US" altLang="en-US"/>
              <a:t>Did it get fixed?</a:t>
            </a:r>
          </a:p>
          <a:p>
            <a:pPr marL="0" indent="0">
              <a:buNone/>
            </a:pPr>
            <a:endParaRPr lang="en-US" altLang="en-US"/>
          </a:p>
          <a:p>
            <a:pPr marL="0" indent="0">
              <a:buNone/>
            </a:pPr>
            <a:r>
              <a:rPr lang="en-US" altLang="en-US"/>
              <a:t>Did it get fixed on time?</a:t>
            </a:r>
          </a:p>
          <a:p>
            <a:pPr marL="0" indent="0">
              <a:buNone/>
            </a:pPr>
            <a:endParaRPr lang="en-US" altLang="en-US"/>
          </a:p>
          <a:p>
            <a:pPr marL="0" indent="0">
              <a:buNone/>
            </a:pPr>
            <a:r>
              <a:rPr lang="en-US" altLang="en-US"/>
              <a:t>Did the fix solve the root problem?</a:t>
            </a:r>
          </a:p>
          <a:p>
            <a:pPr marL="0" indent="0">
              <a:buNone/>
            </a:pPr>
            <a:endParaRPr lang="en-US" altLang="en-US"/>
          </a:p>
          <a:p>
            <a:pPr marL="0" indent="0">
              <a:buNone/>
            </a:pPr>
            <a:r>
              <a:rPr lang="en-US" altLang="en-US"/>
              <a:t>Will it stay fixed?</a:t>
            </a:r>
          </a:p>
          <a:p>
            <a:endParaRPr lang="en-US" altLang="en-US"/>
          </a:p>
          <a:p>
            <a:pPr marL="0" indent="0" algn="ctr">
              <a:buNone/>
            </a:pPr>
            <a:r>
              <a:rPr lang="en-US" altLang="en-US" sz="2800">
                <a:solidFill>
                  <a:srgbClr val="002060"/>
                </a:solidFill>
              </a:rPr>
              <a:t>Suggestion: </a:t>
            </a:r>
            <a:r>
              <a:rPr lang="en-US" altLang="en-US" sz="2800"/>
              <a:t>Use a Corrective Action Reporting (CAR) system to track uncorrected items! </a:t>
            </a:r>
          </a:p>
          <a:p>
            <a:endParaRPr lang="en-US"/>
          </a:p>
        </p:txBody>
      </p:sp>
      <p:pic>
        <p:nvPicPr>
          <p:cNvPr id="9" name="Picture 4" descr="Follow-Up-Book">
            <a:extLst>
              <a:ext uri="{FF2B5EF4-FFF2-40B4-BE49-F238E27FC236}">
                <a16:creationId xmlns:a16="http://schemas.microsoft.com/office/drawing/2014/main" id="{7BC72FD2-2AD4-42AB-805D-6B65ED297C2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5583116" y="1931133"/>
            <a:ext cx="2466720" cy="24244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233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2434"/>
                                        </p:tgtEl>
                                        <p:attrNameLst>
                                          <p:attrName>style.visibility</p:attrName>
                                        </p:attrNameLst>
                                      </p:cBhvr>
                                      <p:to>
                                        <p:strVal val="visible"/>
                                      </p:to>
                                    </p:set>
                                    <p:animEffect transition="in" filter="fade">
                                      <p:cBhvr>
                                        <p:cTn id="7" dur="500"/>
                                        <p:tgtEl>
                                          <p:spTgt spid="4024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1000"/>
                                        <p:tgtEl>
                                          <p:spTgt spid="5">
                                            <p:txEl>
                                              <p:pRg st="4" end="4"/>
                                            </p:txEl>
                                          </p:spTgt>
                                        </p:tgtEl>
                                      </p:cBhvr>
                                    </p:animEffect>
                                    <p:anim calcmode="lin" valueType="num">
                                      <p:cBhvr>
                                        <p:cTn id="27"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fade">
                                      <p:cBhvr>
                                        <p:cTn id="33" dur="1000"/>
                                        <p:tgtEl>
                                          <p:spTgt spid="5">
                                            <p:txEl>
                                              <p:pRg st="6" end="6"/>
                                            </p:txEl>
                                          </p:spTgt>
                                        </p:tgtEl>
                                      </p:cBhvr>
                                    </p:animEffect>
                                    <p:anim calcmode="lin" valueType="num">
                                      <p:cBhvr>
                                        <p:cTn id="34"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
                                            <p:txEl>
                                              <p:pRg st="8" end="8"/>
                                            </p:txEl>
                                          </p:spTgt>
                                        </p:tgtEl>
                                        <p:attrNameLst>
                                          <p:attrName>style.visibility</p:attrName>
                                        </p:attrNameLst>
                                      </p:cBhvr>
                                      <p:to>
                                        <p:strVal val="visible"/>
                                      </p:to>
                                    </p:set>
                                    <p:animEffect transition="in" filter="fade">
                                      <p:cBhvr>
                                        <p:cTn id="40" dur="1000"/>
                                        <p:tgtEl>
                                          <p:spTgt spid="5">
                                            <p:txEl>
                                              <p:pRg st="8" end="8"/>
                                            </p:txEl>
                                          </p:spTgt>
                                        </p:tgtEl>
                                      </p:cBhvr>
                                    </p:animEffect>
                                    <p:anim calcmode="lin" valueType="num">
                                      <p:cBhvr>
                                        <p:cTn id="41"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4" grpId="0"/>
      <p:bldP spid="5"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a:extLst>
              <a:ext uri="{FF2B5EF4-FFF2-40B4-BE49-F238E27FC236}">
                <a16:creationId xmlns:a16="http://schemas.microsoft.com/office/drawing/2014/main" id="{A302FFBB-AA1E-47E5-897E-8E3B9469F1EE}"/>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984380" y="-33338"/>
            <a:ext cx="13266747" cy="68913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F4BE8CA-2869-44DA-8C55-DC1F6DC8FE1B}"/>
              </a:ext>
            </a:extLst>
          </p:cNvPr>
          <p:cNvSpPr/>
          <p:nvPr/>
        </p:nvSpPr>
        <p:spPr>
          <a:xfrm>
            <a:off x="-194948" y="2956715"/>
            <a:ext cx="9584954" cy="1708117"/>
          </a:xfrm>
          <a:prstGeom prst="rect">
            <a:avLst/>
          </a:prstGeom>
          <a:solidFill>
            <a:srgbClr val="00206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6BC74B-A135-4DE6-BFF0-461A3ECE49C2}"/>
              </a:ext>
            </a:extLst>
          </p:cNvPr>
          <p:cNvSpPr>
            <a:spLocks noGrp="1"/>
          </p:cNvSpPr>
          <p:nvPr>
            <p:ph type="title"/>
          </p:nvPr>
        </p:nvSpPr>
        <p:spPr>
          <a:xfrm>
            <a:off x="623888" y="2268535"/>
            <a:ext cx="7886700" cy="2088311"/>
          </a:xfrm>
        </p:spPr>
        <p:txBody>
          <a:bodyPr/>
          <a:lstStyle/>
          <a:p>
            <a:r>
              <a:rPr lang="en-US">
                <a:effectLst>
                  <a:glow rad="127000">
                    <a:schemeClr val="bg1"/>
                  </a:glow>
                </a:effectLst>
              </a:rPr>
              <a:t>Tools to Address Physical Hazards </a:t>
            </a:r>
            <a:r>
              <a:rPr lang="en-US" sz="3200">
                <a:solidFill>
                  <a:srgbClr val="FF0000"/>
                </a:solidFill>
                <a:effectLst>
                  <a:glow rad="127000">
                    <a:schemeClr val="bg1"/>
                  </a:glow>
                </a:effectLst>
              </a:rPr>
              <a:t>(Incident Reporting and Investigation)</a:t>
            </a:r>
            <a:endParaRPr lang="en-US">
              <a:solidFill>
                <a:srgbClr val="FF0000"/>
              </a:solidFill>
              <a:effectLst>
                <a:glow rad="127000">
                  <a:schemeClr val="bg1"/>
                </a:glow>
              </a:effectLst>
            </a:endParaRPr>
          </a:p>
        </p:txBody>
      </p:sp>
      <p:sp>
        <p:nvSpPr>
          <p:cNvPr id="4" name="Text Placeholder 3">
            <a:extLst>
              <a:ext uri="{FF2B5EF4-FFF2-40B4-BE49-F238E27FC236}">
                <a16:creationId xmlns:a16="http://schemas.microsoft.com/office/drawing/2014/main" id="{B2FBE3B0-B095-487E-AD38-F5619C7FFCA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403091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7B5D3F-7AB4-4969-BC3E-964324D1DC26}"/>
              </a:ext>
            </a:extLst>
          </p:cNvPr>
          <p:cNvPicPr>
            <a:picLocks noChangeAspect="1"/>
          </p:cNvPicPr>
          <p:nvPr/>
        </p:nvPicPr>
        <p:blipFill>
          <a:blip r:embed="rId2">
            <a:lum bright="70000" contrast="-70000"/>
          </a:blip>
          <a:stretch>
            <a:fillRect/>
          </a:stretch>
        </p:blipFill>
        <p:spPr>
          <a:xfrm>
            <a:off x="0" y="0"/>
            <a:ext cx="10568836" cy="6858000"/>
          </a:xfrm>
          <a:prstGeom prst="rect">
            <a:avLst/>
          </a:prstGeom>
        </p:spPr>
      </p:pic>
      <p:sp>
        <p:nvSpPr>
          <p:cNvPr id="215042" name="Rectangle 2">
            <a:extLst>
              <a:ext uri="{FF2B5EF4-FFF2-40B4-BE49-F238E27FC236}">
                <a16:creationId xmlns:a16="http://schemas.microsoft.com/office/drawing/2014/main" id="{2099F56B-0B1F-481E-980C-A754248CCF4E}"/>
              </a:ext>
            </a:extLst>
          </p:cNvPr>
          <p:cNvSpPr>
            <a:spLocks noGrp="1" noChangeArrowheads="1"/>
          </p:cNvSpPr>
          <p:nvPr>
            <p:ph type="title"/>
          </p:nvPr>
        </p:nvSpPr>
        <p:spPr/>
        <p:txBody>
          <a:bodyPr/>
          <a:lstStyle/>
          <a:p>
            <a:pPr algn="ctr" eaLnBrk="1" hangingPunct="1">
              <a:defRPr/>
            </a:pPr>
            <a:r>
              <a:rPr lang="en-US" altLang="en-US"/>
              <a:t>Definition of an Incident</a:t>
            </a:r>
          </a:p>
        </p:txBody>
      </p:sp>
      <p:sp>
        <p:nvSpPr>
          <p:cNvPr id="312323" name="Rectangle 3">
            <a:extLst>
              <a:ext uri="{FF2B5EF4-FFF2-40B4-BE49-F238E27FC236}">
                <a16:creationId xmlns:a16="http://schemas.microsoft.com/office/drawing/2014/main" id="{C59B33E9-B024-4D32-9EC4-518ADD4CDF1E}"/>
              </a:ext>
            </a:extLst>
          </p:cNvPr>
          <p:cNvSpPr>
            <a:spLocks noGrp="1" noChangeArrowheads="1"/>
          </p:cNvSpPr>
          <p:nvPr>
            <p:ph type="body" idx="1"/>
          </p:nvPr>
        </p:nvSpPr>
        <p:spPr/>
        <p:txBody>
          <a:bodyPr>
            <a:normAutofit/>
          </a:bodyPr>
          <a:lstStyle/>
          <a:p>
            <a:pPr marL="0" indent="0" eaLnBrk="1" hangingPunct="1">
              <a:buNone/>
            </a:pPr>
            <a:r>
              <a:rPr lang="en-US" altLang="en-US" sz="2400"/>
              <a:t>An incident is a situation that </a:t>
            </a:r>
            <a:r>
              <a:rPr lang="en-US" altLang="en-US" sz="2400" u="sng"/>
              <a:t>could or does</a:t>
            </a:r>
            <a:r>
              <a:rPr lang="en-US" altLang="en-US" sz="2400"/>
              <a:t> result in unintended harm or damage.</a:t>
            </a:r>
          </a:p>
        </p:txBody>
      </p:sp>
      <p:sp>
        <p:nvSpPr>
          <p:cNvPr id="215044" name="Rectangle 4">
            <a:extLst>
              <a:ext uri="{FF2B5EF4-FFF2-40B4-BE49-F238E27FC236}">
                <a16:creationId xmlns:a16="http://schemas.microsoft.com/office/drawing/2014/main" id="{6C8E8F4F-47FA-4FC5-AF27-288DE9A24D52}"/>
              </a:ext>
            </a:extLst>
          </p:cNvPr>
          <p:cNvSpPr>
            <a:spLocks noChangeArrowheads="1"/>
          </p:cNvSpPr>
          <p:nvPr/>
        </p:nvSpPr>
        <p:spPr bwMode="auto">
          <a:xfrm>
            <a:off x="457200" y="2859882"/>
            <a:ext cx="8305800" cy="2438400"/>
          </a:xfrm>
          <a:prstGeom prst="rect">
            <a:avLst/>
          </a:prstGeom>
          <a:noFill/>
          <a:ln w="25400">
            <a:solidFill>
              <a:srgbClr val="FF6600"/>
            </a:solidFill>
            <a:miter lim="800000"/>
            <a:headEnd/>
            <a:tailEnd/>
          </a:ln>
          <a:effectLst/>
          <a:extLst>
            <a:ext uri="{909E8E84-426E-40DD-AFC4-6F175D3DCCD1}">
              <a14:hiddenFill xmlns:a14="http://schemas.microsoft.com/office/drawing/2010/main">
                <a:solidFill>
                  <a:srgbClr val="8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3600">
                <a:solidFill>
                  <a:schemeClr val="bg1"/>
                </a:solidFill>
                <a:effectLst>
                  <a:outerShdw blurRad="38100" dist="38100" dir="2700000" algn="tl">
                    <a:srgbClr val="C0C0C0"/>
                  </a:outerShdw>
                </a:effectLst>
                <a:latin typeface="Arial" pitchFamily="34" charset="0"/>
              </a:defRPr>
            </a:lvl1pPr>
            <a:lvl2pPr algn="ctr">
              <a:defRPr sz="3600">
                <a:solidFill>
                  <a:schemeClr val="bg1"/>
                </a:solidFill>
                <a:effectLst>
                  <a:outerShdw blurRad="38100" dist="38100" dir="2700000" algn="tl">
                    <a:srgbClr val="C0C0C0"/>
                  </a:outerShdw>
                </a:effectLst>
                <a:latin typeface="Arial" pitchFamily="34" charset="0"/>
              </a:defRPr>
            </a:lvl2pPr>
            <a:lvl3pPr algn="ctr">
              <a:defRPr sz="3600">
                <a:solidFill>
                  <a:schemeClr val="bg1"/>
                </a:solidFill>
                <a:effectLst>
                  <a:outerShdw blurRad="38100" dist="38100" dir="2700000" algn="tl">
                    <a:srgbClr val="C0C0C0"/>
                  </a:outerShdw>
                </a:effectLst>
                <a:latin typeface="Arial" pitchFamily="34" charset="0"/>
              </a:defRPr>
            </a:lvl3pPr>
            <a:lvl4pPr algn="ctr">
              <a:defRPr sz="3600">
                <a:solidFill>
                  <a:schemeClr val="bg1"/>
                </a:solidFill>
                <a:effectLst>
                  <a:outerShdw blurRad="38100" dist="38100" dir="2700000" algn="tl">
                    <a:srgbClr val="C0C0C0"/>
                  </a:outerShdw>
                </a:effectLst>
                <a:latin typeface="Arial" pitchFamily="34" charset="0"/>
              </a:defRPr>
            </a:lvl4pPr>
            <a:lvl5pPr algn="ctr">
              <a:defRPr sz="3600">
                <a:solidFill>
                  <a:schemeClr val="bg1"/>
                </a:solidFill>
                <a:effectLst>
                  <a:outerShdw blurRad="38100" dist="38100" dir="2700000" algn="tl">
                    <a:srgbClr val="C0C0C0"/>
                  </a:outerShdw>
                </a:effectLst>
                <a:latin typeface="Arial" pitchFamily="34" charset="0"/>
              </a:defRPr>
            </a:lvl5pPr>
            <a:lvl6pPr marL="457200" algn="ctr" fontAlgn="base">
              <a:spcBef>
                <a:spcPct val="0"/>
              </a:spcBef>
              <a:spcAft>
                <a:spcPct val="0"/>
              </a:spcAft>
              <a:defRPr sz="3600">
                <a:solidFill>
                  <a:schemeClr val="bg1"/>
                </a:solidFill>
                <a:effectLst>
                  <a:outerShdw blurRad="38100" dist="38100" dir="2700000" algn="tl">
                    <a:srgbClr val="C0C0C0"/>
                  </a:outerShdw>
                </a:effectLst>
                <a:latin typeface="Arial" pitchFamily="34" charset="0"/>
              </a:defRPr>
            </a:lvl6pPr>
            <a:lvl7pPr marL="914400" algn="ctr" fontAlgn="base">
              <a:spcBef>
                <a:spcPct val="0"/>
              </a:spcBef>
              <a:spcAft>
                <a:spcPct val="0"/>
              </a:spcAft>
              <a:defRPr sz="3600">
                <a:solidFill>
                  <a:schemeClr val="bg1"/>
                </a:solidFill>
                <a:effectLst>
                  <a:outerShdw blurRad="38100" dist="38100" dir="2700000" algn="tl">
                    <a:srgbClr val="C0C0C0"/>
                  </a:outerShdw>
                </a:effectLst>
                <a:latin typeface="Arial" pitchFamily="34" charset="0"/>
              </a:defRPr>
            </a:lvl7pPr>
            <a:lvl8pPr marL="1371600" algn="ctr" fontAlgn="base">
              <a:spcBef>
                <a:spcPct val="0"/>
              </a:spcBef>
              <a:spcAft>
                <a:spcPct val="0"/>
              </a:spcAft>
              <a:defRPr sz="3600">
                <a:solidFill>
                  <a:schemeClr val="bg1"/>
                </a:solidFill>
                <a:effectLst>
                  <a:outerShdw blurRad="38100" dist="38100" dir="2700000" algn="tl">
                    <a:srgbClr val="C0C0C0"/>
                  </a:outerShdw>
                </a:effectLst>
                <a:latin typeface="Arial" pitchFamily="34" charset="0"/>
              </a:defRPr>
            </a:lvl8pPr>
            <a:lvl9pPr marL="1828800" algn="ctr" fontAlgn="base">
              <a:spcBef>
                <a:spcPct val="0"/>
              </a:spcBef>
              <a:spcAft>
                <a:spcPct val="0"/>
              </a:spcAft>
              <a:defRPr sz="3600">
                <a:solidFill>
                  <a:schemeClr val="bg1"/>
                </a:solidFill>
                <a:effectLst>
                  <a:outerShdw blurRad="38100" dist="38100" dir="2700000" algn="tl">
                    <a:srgbClr val="C0C0C0"/>
                  </a:outerShdw>
                </a:effectLst>
                <a:latin typeface="Arial" pitchFamily="34" charset="0"/>
              </a:defRPr>
            </a:lvl9pPr>
          </a:lstStyle>
          <a:p>
            <a:pPr>
              <a:defRPr/>
            </a:pPr>
            <a:r>
              <a:rPr lang="en-US" altLang="en-US" sz="2800">
                <a:solidFill>
                  <a:schemeClr val="tx1"/>
                </a:solidFill>
              </a:rPr>
              <a:t>In other words...</a:t>
            </a:r>
            <a:br>
              <a:rPr lang="en-US" altLang="en-US" sz="2800" b="1">
                <a:solidFill>
                  <a:schemeClr val="tx1"/>
                </a:solidFill>
              </a:rPr>
            </a:br>
            <a:br>
              <a:rPr lang="en-US" altLang="en-US" sz="2800" b="1">
                <a:solidFill>
                  <a:schemeClr val="tx1"/>
                </a:solidFill>
              </a:rPr>
            </a:br>
            <a:r>
              <a:rPr lang="en-US" altLang="en-US" sz="2800" b="1">
                <a:solidFill>
                  <a:schemeClr val="tx1"/>
                </a:solidFill>
              </a:rPr>
              <a:t>When something happened that we did not expect and it caused </a:t>
            </a:r>
            <a:r>
              <a:rPr lang="en-US" altLang="en-US" sz="2800" b="1" u="sng">
                <a:solidFill>
                  <a:schemeClr val="tx1"/>
                </a:solidFill>
              </a:rPr>
              <a:t>or could have caused</a:t>
            </a:r>
            <a:r>
              <a:rPr lang="en-US" altLang="en-US" sz="2800" b="1">
                <a:solidFill>
                  <a:schemeClr val="tx1"/>
                </a:solidFill>
              </a:rPr>
              <a:t> us grief, we had an incident!</a:t>
            </a:r>
          </a:p>
        </p:txBody>
      </p:sp>
      <p:sp>
        <p:nvSpPr>
          <p:cNvPr id="215045" name="Rectangle 5">
            <a:extLst>
              <a:ext uri="{FF2B5EF4-FFF2-40B4-BE49-F238E27FC236}">
                <a16:creationId xmlns:a16="http://schemas.microsoft.com/office/drawing/2014/main" id="{9417A31D-1F2A-4C82-8887-187A893BE31B}"/>
              </a:ext>
            </a:extLst>
          </p:cNvPr>
          <p:cNvSpPr>
            <a:spLocks noChangeArrowheads="1"/>
          </p:cNvSpPr>
          <p:nvPr/>
        </p:nvSpPr>
        <p:spPr bwMode="auto">
          <a:xfrm>
            <a:off x="1295400" y="4343400"/>
            <a:ext cx="6400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2400">
                <a:solidFill>
                  <a:schemeClr val="bg1"/>
                </a:solidFill>
                <a:effectLst>
                  <a:outerShdw blurRad="38100" dist="38100" dir="2700000" algn="tl">
                    <a:srgbClr val="C0C0C0"/>
                  </a:outerShdw>
                </a:effectLst>
                <a:latin typeface="Arial" pitchFamily="34" charset="0"/>
              </a:defRPr>
            </a:lvl1pPr>
            <a:lvl2pPr algn="ctr">
              <a:spcBef>
                <a:spcPct val="20000"/>
              </a:spcBef>
              <a:defRPr sz="2800">
                <a:solidFill>
                  <a:schemeClr val="tx1"/>
                </a:solidFill>
                <a:latin typeface="Arial" pitchFamily="34" charset="0"/>
              </a:defRPr>
            </a:lvl2pPr>
            <a:lvl3pPr algn="ctr">
              <a:spcBef>
                <a:spcPct val="20000"/>
              </a:spcBef>
              <a:buFont typeface="Wingdings" pitchFamily="2" charset="2"/>
              <a:defRPr sz="2400">
                <a:solidFill>
                  <a:schemeClr val="tx1"/>
                </a:solidFill>
                <a:latin typeface="Arial" pitchFamily="34" charset="0"/>
              </a:defRPr>
            </a:lvl3pPr>
            <a:lvl4pPr algn="ctr">
              <a:spcBef>
                <a:spcPct val="20000"/>
              </a:spcBef>
              <a:defRPr sz="2000">
                <a:solidFill>
                  <a:schemeClr val="tx1"/>
                </a:solidFill>
                <a:latin typeface="Arial" pitchFamily="34" charset="0"/>
              </a:defRPr>
            </a:lvl4pPr>
            <a:lvl5pPr algn="ctr">
              <a:spcBef>
                <a:spcPct val="20000"/>
              </a:spcBef>
              <a:defRPr sz="2000">
                <a:solidFill>
                  <a:schemeClr val="tx1"/>
                </a:solidFill>
                <a:latin typeface="Arial" pitchFamily="34" charset="0"/>
              </a:defRPr>
            </a:lvl5pPr>
            <a:lvl6pPr algn="ctr" fontAlgn="base">
              <a:spcBef>
                <a:spcPct val="20000"/>
              </a:spcBef>
              <a:spcAft>
                <a:spcPct val="0"/>
              </a:spcAft>
              <a:defRPr sz="2000">
                <a:solidFill>
                  <a:schemeClr val="tx1"/>
                </a:solidFill>
                <a:latin typeface="Arial" pitchFamily="34" charset="0"/>
              </a:defRPr>
            </a:lvl6pPr>
            <a:lvl7pPr algn="ctr" fontAlgn="base">
              <a:spcBef>
                <a:spcPct val="20000"/>
              </a:spcBef>
              <a:spcAft>
                <a:spcPct val="0"/>
              </a:spcAft>
              <a:defRPr sz="2000">
                <a:solidFill>
                  <a:schemeClr val="tx1"/>
                </a:solidFill>
                <a:latin typeface="Arial" pitchFamily="34" charset="0"/>
              </a:defRPr>
            </a:lvl7pPr>
            <a:lvl8pPr algn="ctr" fontAlgn="base">
              <a:spcBef>
                <a:spcPct val="20000"/>
              </a:spcBef>
              <a:spcAft>
                <a:spcPct val="0"/>
              </a:spcAft>
              <a:defRPr sz="2000">
                <a:solidFill>
                  <a:schemeClr val="tx1"/>
                </a:solidFill>
                <a:latin typeface="Arial" pitchFamily="34" charset="0"/>
              </a:defRPr>
            </a:lvl8pPr>
            <a:lvl9pPr algn="ctr" fontAlgn="base">
              <a:spcBef>
                <a:spcPct val="20000"/>
              </a:spcBef>
              <a:spcAft>
                <a:spcPct val="0"/>
              </a:spcAft>
              <a:defRPr sz="2000">
                <a:solidFill>
                  <a:schemeClr val="tx1"/>
                </a:solidFill>
                <a:latin typeface="Arial" pitchFamily="34" charset="0"/>
              </a:defRPr>
            </a:lvl9pPr>
          </a:lstStyle>
          <a:p>
            <a:pPr>
              <a:defRPr/>
            </a:pPr>
            <a:endParaRPr lang="en-US" altLang="en-US"/>
          </a:p>
        </p:txBody>
      </p:sp>
    </p:spTree>
    <p:extLst>
      <p:ext uri="{BB962C8B-B14F-4D97-AF65-F5344CB8AC3E}">
        <p14:creationId xmlns:p14="http://schemas.microsoft.com/office/powerpoint/2010/main" val="283270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15044"/>
                                        </p:tgtEl>
                                        <p:attrNameLst>
                                          <p:attrName>style.visibility</p:attrName>
                                        </p:attrNameLst>
                                      </p:cBhvr>
                                      <p:to>
                                        <p:strVal val="visible"/>
                                      </p:to>
                                    </p:set>
                                    <p:anim calcmode="lin" valueType="num">
                                      <p:cBhvr>
                                        <p:cTn id="7" dur="1000" fill="hold"/>
                                        <p:tgtEl>
                                          <p:spTgt spid="215044"/>
                                        </p:tgtEl>
                                        <p:attrNameLst>
                                          <p:attrName>ppt_w</p:attrName>
                                        </p:attrNameLst>
                                      </p:cBhvr>
                                      <p:tavLst>
                                        <p:tav tm="0">
                                          <p:val>
                                            <p:strVal val="#ppt_w*0.70"/>
                                          </p:val>
                                        </p:tav>
                                        <p:tav tm="100000">
                                          <p:val>
                                            <p:strVal val="#ppt_w"/>
                                          </p:val>
                                        </p:tav>
                                      </p:tavLst>
                                    </p:anim>
                                    <p:anim calcmode="lin" valueType="num">
                                      <p:cBhvr>
                                        <p:cTn id="8" dur="1000" fill="hold"/>
                                        <p:tgtEl>
                                          <p:spTgt spid="215044"/>
                                        </p:tgtEl>
                                        <p:attrNameLst>
                                          <p:attrName>ppt_h</p:attrName>
                                        </p:attrNameLst>
                                      </p:cBhvr>
                                      <p:tavLst>
                                        <p:tav tm="0">
                                          <p:val>
                                            <p:strVal val="#ppt_h"/>
                                          </p:val>
                                        </p:tav>
                                        <p:tav tm="100000">
                                          <p:val>
                                            <p:strVal val="#ppt_h"/>
                                          </p:val>
                                        </p:tav>
                                      </p:tavLst>
                                    </p:anim>
                                    <p:animEffect transition="in" filter="fade">
                                      <p:cBhvr>
                                        <p:cTn id="9" dur="1000"/>
                                        <p:tgtEl>
                                          <p:spTgt spid="215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4"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58D10E-7F2E-4D1A-A225-546A3DB8FFAD}"/>
              </a:ext>
            </a:extLst>
          </p:cNvPr>
          <p:cNvPicPr>
            <a:picLocks noChangeAspect="1"/>
          </p:cNvPicPr>
          <p:nvPr/>
        </p:nvPicPr>
        <p:blipFill>
          <a:blip r:embed="rId3">
            <a:lum bright="70000" contrast="-70000"/>
          </a:blip>
          <a:stretch>
            <a:fillRect/>
          </a:stretch>
        </p:blipFill>
        <p:spPr>
          <a:xfrm>
            <a:off x="0" y="0"/>
            <a:ext cx="10568836" cy="6858000"/>
          </a:xfrm>
          <a:prstGeom prst="rect">
            <a:avLst/>
          </a:prstGeom>
        </p:spPr>
      </p:pic>
      <p:sp>
        <p:nvSpPr>
          <p:cNvPr id="240642" name="Rectangle 2">
            <a:extLst>
              <a:ext uri="{FF2B5EF4-FFF2-40B4-BE49-F238E27FC236}">
                <a16:creationId xmlns:a16="http://schemas.microsoft.com/office/drawing/2014/main" id="{882979B5-33D9-4083-946A-E51D5DA13D74}"/>
              </a:ext>
            </a:extLst>
          </p:cNvPr>
          <p:cNvSpPr>
            <a:spLocks noGrp="1" noChangeArrowheads="1"/>
          </p:cNvSpPr>
          <p:nvPr>
            <p:ph type="title"/>
          </p:nvPr>
        </p:nvSpPr>
        <p:spPr/>
        <p:txBody>
          <a:bodyPr/>
          <a:lstStyle/>
          <a:p>
            <a:pPr algn="ctr"/>
            <a:r>
              <a:rPr lang="en-US" altLang="en-US"/>
              <a:t>The “could have” is known as the </a:t>
            </a:r>
            <a:br>
              <a:rPr lang="en-US" altLang="en-US"/>
            </a:br>
            <a:r>
              <a:rPr lang="en-US" altLang="en-US"/>
              <a:t>“Near-miss” Incident</a:t>
            </a:r>
          </a:p>
        </p:txBody>
      </p:sp>
      <p:sp>
        <p:nvSpPr>
          <p:cNvPr id="2" name="Content Placeholder 1">
            <a:extLst>
              <a:ext uri="{FF2B5EF4-FFF2-40B4-BE49-F238E27FC236}">
                <a16:creationId xmlns:a16="http://schemas.microsoft.com/office/drawing/2014/main" id="{421E3F7D-47B2-45BF-8451-D3FE42D640A4}"/>
              </a:ext>
            </a:extLst>
          </p:cNvPr>
          <p:cNvSpPr>
            <a:spLocks noGrp="1"/>
          </p:cNvSpPr>
          <p:nvPr>
            <p:ph idx="1"/>
          </p:nvPr>
        </p:nvSpPr>
        <p:spPr>
          <a:xfrm>
            <a:off x="4876800" y="3276600"/>
            <a:ext cx="4038600" cy="3276600"/>
          </a:xfrm>
        </p:spPr>
        <p:txBody>
          <a:bodyPr>
            <a:normAutofit/>
          </a:bodyPr>
          <a:lstStyle/>
          <a:p>
            <a:pPr marL="0" indent="0">
              <a:buNone/>
            </a:pPr>
            <a:r>
              <a:rPr lang="en-US" altLang="en-US" sz="2400"/>
              <a:t>Near miss: An Incident that does not quite result in injury or damage (but could have).</a:t>
            </a:r>
          </a:p>
          <a:p>
            <a:pPr marL="0" indent="0">
              <a:buNone/>
            </a:pPr>
            <a:endParaRPr lang="en-US" altLang="en-US"/>
          </a:p>
        </p:txBody>
      </p:sp>
      <p:pic>
        <p:nvPicPr>
          <p:cNvPr id="5" name="Picture 4">
            <a:extLst>
              <a:ext uri="{FF2B5EF4-FFF2-40B4-BE49-F238E27FC236}">
                <a16:creationId xmlns:a16="http://schemas.microsoft.com/office/drawing/2014/main" id="{B59B7E0E-B2B3-4EAC-B07B-3C92120B967F}"/>
              </a:ext>
            </a:extLst>
          </p:cNvPr>
          <p:cNvPicPr>
            <a:picLocks noChangeAspect="1"/>
          </p:cNvPicPr>
          <p:nvPr/>
        </p:nvPicPr>
        <p:blipFill>
          <a:blip r:embed="rId4"/>
          <a:stretch>
            <a:fillRect/>
          </a:stretch>
        </p:blipFill>
        <p:spPr>
          <a:xfrm>
            <a:off x="771459" y="1776414"/>
            <a:ext cx="3800541" cy="4258014"/>
          </a:xfrm>
          <a:prstGeom prst="rect">
            <a:avLst/>
          </a:prstGeom>
        </p:spPr>
      </p:pic>
    </p:spTree>
    <p:extLst>
      <p:ext uri="{BB962C8B-B14F-4D97-AF65-F5344CB8AC3E}">
        <p14:creationId xmlns:p14="http://schemas.microsoft.com/office/powerpoint/2010/main" val="1553170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0642"/>
                                        </p:tgtEl>
                                        <p:attrNameLst>
                                          <p:attrName>style.visibility</p:attrName>
                                        </p:attrNameLst>
                                      </p:cBhvr>
                                      <p:to>
                                        <p:strVal val="visible"/>
                                      </p:to>
                                    </p:set>
                                    <p:animEffect transition="in" filter="fade">
                                      <p:cBhvr>
                                        <p:cTn id="7" dur="1000"/>
                                        <p:tgtEl>
                                          <p:spTgt spid="2406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safety in the 1900">
            <a:extLst>
              <a:ext uri="{FF2B5EF4-FFF2-40B4-BE49-F238E27FC236}">
                <a16:creationId xmlns:a16="http://schemas.microsoft.com/office/drawing/2014/main" id="{BF698487-DA3B-49D9-8199-FA307B156A4B}"/>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91269" y="1"/>
            <a:ext cx="10899761" cy="729105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F4BE8CA-2869-44DA-8C55-DC1F6DC8FE1B}"/>
              </a:ext>
            </a:extLst>
          </p:cNvPr>
          <p:cNvSpPr/>
          <p:nvPr/>
        </p:nvSpPr>
        <p:spPr>
          <a:xfrm>
            <a:off x="-194948" y="2956715"/>
            <a:ext cx="9584954" cy="1708117"/>
          </a:xfrm>
          <a:prstGeom prst="rect">
            <a:avLst/>
          </a:prstGeom>
          <a:solidFill>
            <a:srgbClr val="00206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6BC74B-A135-4DE6-BFF0-461A3ECE49C2}"/>
              </a:ext>
            </a:extLst>
          </p:cNvPr>
          <p:cNvSpPr>
            <a:spLocks noGrp="1"/>
          </p:cNvSpPr>
          <p:nvPr>
            <p:ph type="title"/>
          </p:nvPr>
        </p:nvSpPr>
        <p:spPr>
          <a:xfrm>
            <a:off x="623888" y="1584413"/>
            <a:ext cx="7886700" cy="2852737"/>
          </a:xfrm>
        </p:spPr>
        <p:txBody>
          <a:bodyPr/>
          <a:lstStyle/>
          <a:p>
            <a:r>
              <a:rPr lang="en-US">
                <a:effectLst>
                  <a:glow rad="127000">
                    <a:schemeClr val="bg1"/>
                  </a:glow>
                </a:effectLst>
              </a:rPr>
              <a:t>A Brief Historical Look at</a:t>
            </a:r>
            <a:br>
              <a:rPr lang="en-US">
                <a:effectLst>
                  <a:glow rad="127000">
                    <a:schemeClr val="bg1"/>
                  </a:glow>
                </a:effectLst>
              </a:rPr>
            </a:br>
            <a:r>
              <a:rPr lang="en-US">
                <a:effectLst>
                  <a:glow rad="127000">
                    <a:schemeClr val="bg1"/>
                  </a:glow>
                </a:effectLst>
              </a:rPr>
              <a:t>Risk and Safety Management</a:t>
            </a:r>
          </a:p>
        </p:txBody>
      </p:sp>
      <p:sp>
        <p:nvSpPr>
          <p:cNvPr id="4" name="Text Placeholder 3">
            <a:extLst>
              <a:ext uri="{FF2B5EF4-FFF2-40B4-BE49-F238E27FC236}">
                <a16:creationId xmlns:a16="http://schemas.microsoft.com/office/drawing/2014/main" id="{B2FBE3B0-B095-487E-AD38-F5619C7FFCA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391226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22262D-6D2D-4B4C-86D4-652A0B05CC0D}"/>
              </a:ext>
            </a:extLst>
          </p:cNvPr>
          <p:cNvPicPr>
            <a:picLocks noChangeAspect="1"/>
          </p:cNvPicPr>
          <p:nvPr/>
        </p:nvPicPr>
        <p:blipFill>
          <a:blip r:embed="rId2">
            <a:lum bright="70000" contrast="-70000"/>
          </a:blip>
          <a:stretch>
            <a:fillRect/>
          </a:stretch>
        </p:blipFill>
        <p:spPr>
          <a:xfrm>
            <a:off x="-3434150" y="0"/>
            <a:ext cx="12797225" cy="6858000"/>
          </a:xfrm>
          <a:prstGeom prst="rect">
            <a:avLst/>
          </a:prstGeom>
        </p:spPr>
      </p:pic>
      <p:sp>
        <p:nvSpPr>
          <p:cNvPr id="251906" name="Rectangle 2">
            <a:extLst>
              <a:ext uri="{FF2B5EF4-FFF2-40B4-BE49-F238E27FC236}">
                <a16:creationId xmlns:a16="http://schemas.microsoft.com/office/drawing/2014/main" id="{EE8F898D-9120-4357-B65C-AE1FF47225E3}"/>
              </a:ext>
            </a:extLst>
          </p:cNvPr>
          <p:cNvSpPr>
            <a:spLocks noGrp="1" noChangeArrowheads="1"/>
          </p:cNvSpPr>
          <p:nvPr>
            <p:ph type="title"/>
          </p:nvPr>
        </p:nvSpPr>
        <p:spPr>
          <a:xfrm>
            <a:off x="290640" y="493713"/>
            <a:ext cx="8562720" cy="1173162"/>
          </a:xfrm>
        </p:spPr>
        <p:txBody>
          <a:bodyPr/>
          <a:lstStyle/>
          <a:p>
            <a:pPr algn="ctr" eaLnBrk="1" hangingPunct="1">
              <a:defRPr/>
            </a:pPr>
            <a:r>
              <a:rPr lang="en-US" altLang="en-US" sz="3200"/>
              <a:t>Why do People </a:t>
            </a:r>
            <a:r>
              <a:rPr lang="en-US" altLang="en-US" sz="3200">
                <a:solidFill>
                  <a:srgbClr val="FF0000"/>
                </a:solidFill>
              </a:rPr>
              <a:t>NOT</a:t>
            </a:r>
            <a:r>
              <a:rPr lang="en-US" altLang="en-US" sz="3200"/>
              <a:t> Report Incidents? </a:t>
            </a:r>
          </a:p>
        </p:txBody>
      </p:sp>
      <p:sp>
        <p:nvSpPr>
          <p:cNvPr id="339971" name="Rectangle 3">
            <a:extLst>
              <a:ext uri="{FF2B5EF4-FFF2-40B4-BE49-F238E27FC236}">
                <a16:creationId xmlns:a16="http://schemas.microsoft.com/office/drawing/2014/main" id="{F96A9276-1332-4519-B208-199AEE121912}"/>
              </a:ext>
            </a:extLst>
          </p:cNvPr>
          <p:cNvSpPr>
            <a:spLocks noGrp="1" noChangeArrowheads="1"/>
          </p:cNvSpPr>
          <p:nvPr>
            <p:ph type="body" idx="1"/>
          </p:nvPr>
        </p:nvSpPr>
        <p:spPr>
          <a:xfrm>
            <a:off x="3938954" y="1825625"/>
            <a:ext cx="4576396" cy="4351338"/>
          </a:xfrm>
        </p:spPr>
        <p:txBody>
          <a:bodyPr>
            <a:normAutofit/>
          </a:bodyPr>
          <a:lstStyle/>
          <a:p>
            <a:pPr marL="0" indent="0" eaLnBrk="1" hangingPunct="1">
              <a:buNone/>
            </a:pPr>
            <a:r>
              <a:rPr lang="en-US" altLang="en-US" sz="2400"/>
              <a:t>It is common for employees and supervisors to hide incidents because: </a:t>
            </a:r>
          </a:p>
          <a:p>
            <a:pPr lvl="1" eaLnBrk="1" hangingPunct="1"/>
            <a:r>
              <a:rPr lang="en-US" altLang="en-US" sz="2000"/>
              <a:t>Fear of discipline</a:t>
            </a:r>
          </a:p>
          <a:p>
            <a:pPr lvl="1" eaLnBrk="1" hangingPunct="1"/>
            <a:r>
              <a:rPr lang="en-US" altLang="en-US" sz="2000"/>
              <a:t>Concern about the accident record</a:t>
            </a:r>
          </a:p>
          <a:p>
            <a:pPr lvl="1" eaLnBrk="1" hangingPunct="1"/>
            <a:r>
              <a:rPr lang="en-US" altLang="en-US" sz="2000"/>
              <a:t>Concern of their reputation</a:t>
            </a:r>
          </a:p>
          <a:p>
            <a:pPr lvl="1" eaLnBrk="1" hangingPunct="1"/>
            <a:r>
              <a:rPr lang="en-US" altLang="en-US" sz="2000"/>
              <a:t>Fear of medical treatment</a:t>
            </a:r>
          </a:p>
          <a:p>
            <a:pPr lvl="1" eaLnBrk="1" hangingPunct="1"/>
            <a:r>
              <a:rPr lang="en-US" altLang="en-US" sz="2000"/>
              <a:t>Desire not to interrupt work</a:t>
            </a:r>
          </a:p>
          <a:p>
            <a:pPr lvl="1" eaLnBrk="1" hangingPunct="1"/>
            <a:r>
              <a:rPr lang="en-US" altLang="en-US" sz="2000"/>
              <a:t>Avoidance of red tape</a:t>
            </a:r>
          </a:p>
          <a:p>
            <a:pPr lvl="1" eaLnBrk="1" hangingPunct="1"/>
            <a:r>
              <a:rPr lang="en-US" altLang="en-US" sz="2000"/>
              <a:t>Concern of what others might think</a:t>
            </a:r>
          </a:p>
          <a:p>
            <a:pPr lvl="1" eaLnBrk="1" hangingPunct="1"/>
            <a:r>
              <a:rPr lang="en-US" altLang="en-US" sz="2000"/>
              <a:t>Poor understanding of the need to report</a:t>
            </a:r>
          </a:p>
          <a:p>
            <a:pPr lvl="1" eaLnBrk="1" hangingPunct="1"/>
            <a:endParaRPr lang="en-US" altLang="en-US" sz="2000"/>
          </a:p>
        </p:txBody>
      </p:sp>
      <p:pic>
        <p:nvPicPr>
          <p:cNvPr id="3" name="Picture 2">
            <a:extLst>
              <a:ext uri="{FF2B5EF4-FFF2-40B4-BE49-F238E27FC236}">
                <a16:creationId xmlns:a16="http://schemas.microsoft.com/office/drawing/2014/main" id="{7E8B592F-719B-4C51-B3A0-C5E7056DE65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46426" y="2568453"/>
            <a:ext cx="2143125" cy="2143125"/>
          </a:xfrm>
          <a:prstGeom prst="rect">
            <a:avLst/>
          </a:prstGeom>
        </p:spPr>
      </p:pic>
    </p:spTree>
    <p:extLst>
      <p:ext uri="{BB962C8B-B14F-4D97-AF65-F5344CB8AC3E}">
        <p14:creationId xmlns:p14="http://schemas.microsoft.com/office/powerpoint/2010/main" val="189613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9971">
                                            <p:txEl>
                                              <p:pRg st="0" end="0"/>
                                            </p:txEl>
                                          </p:spTgt>
                                        </p:tgtEl>
                                        <p:attrNameLst>
                                          <p:attrName>style.visibility</p:attrName>
                                        </p:attrNameLst>
                                      </p:cBhvr>
                                      <p:to>
                                        <p:strVal val="visible"/>
                                      </p:to>
                                    </p:set>
                                    <p:animEffect transition="in" filter="fade">
                                      <p:cBhvr>
                                        <p:cTn id="7" dur="500"/>
                                        <p:tgtEl>
                                          <p:spTgt spid="3399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9971">
                                            <p:txEl>
                                              <p:pRg st="1" end="1"/>
                                            </p:txEl>
                                          </p:spTgt>
                                        </p:tgtEl>
                                        <p:attrNameLst>
                                          <p:attrName>style.visibility</p:attrName>
                                        </p:attrNameLst>
                                      </p:cBhvr>
                                      <p:to>
                                        <p:strVal val="visible"/>
                                      </p:to>
                                    </p:set>
                                    <p:animEffect transition="in" filter="fade">
                                      <p:cBhvr>
                                        <p:cTn id="12" dur="500"/>
                                        <p:tgtEl>
                                          <p:spTgt spid="3399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9971">
                                            <p:txEl>
                                              <p:pRg st="2" end="2"/>
                                            </p:txEl>
                                          </p:spTgt>
                                        </p:tgtEl>
                                        <p:attrNameLst>
                                          <p:attrName>style.visibility</p:attrName>
                                        </p:attrNameLst>
                                      </p:cBhvr>
                                      <p:to>
                                        <p:strVal val="visible"/>
                                      </p:to>
                                    </p:set>
                                    <p:animEffect transition="in" filter="fade">
                                      <p:cBhvr>
                                        <p:cTn id="17" dur="500"/>
                                        <p:tgtEl>
                                          <p:spTgt spid="3399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9971">
                                            <p:txEl>
                                              <p:pRg st="3" end="3"/>
                                            </p:txEl>
                                          </p:spTgt>
                                        </p:tgtEl>
                                        <p:attrNameLst>
                                          <p:attrName>style.visibility</p:attrName>
                                        </p:attrNameLst>
                                      </p:cBhvr>
                                      <p:to>
                                        <p:strVal val="visible"/>
                                      </p:to>
                                    </p:set>
                                    <p:animEffect transition="in" filter="fade">
                                      <p:cBhvr>
                                        <p:cTn id="22" dur="500"/>
                                        <p:tgtEl>
                                          <p:spTgt spid="3399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9971">
                                            <p:txEl>
                                              <p:pRg st="4" end="4"/>
                                            </p:txEl>
                                          </p:spTgt>
                                        </p:tgtEl>
                                        <p:attrNameLst>
                                          <p:attrName>style.visibility</p:attrName>
                                        </p:attrNameLst>
                                      </p:cBhvr>
                                      <p:to>
                                        <p:strVal val="visible"/>
                                      </p:to>
                                    </p:set>
                                    <p:animEffect transition="in" filter="fade">
                                      <p:cBhvr>
                                        <p:cTn id="27" dur="500"/>
                                        <p:tgtEl>
                                          <p:spTgt spid="3399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9971">
                                            <p:txEl>
                                              <p:pRg st="5" end="5"/>
                                            </p:txEl>
                                          </p:spTgt>
                                        </p:tgtEl>
                                        <p:attrNameLst>
                                          <p:attrName>style.visibility</p:attrName>
                                        </p:attrNameLst>
                                      </p:cBhvr>
                                      <p:to>
                                        <p:strVal val="visible"/>
                                      </p:to>
                                    </p:set>
                                    <p:animEffect transition="in" filter="fade">
                                      <p:cBhvr>
                                        <p:cTn id="32" dur="500"/>
                                        <p:tgtEl>
                                          <p:spTgt spid="3399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9971">
                                            <p:txEl>
                                              <p:pRg st="6" end="6"/>
                                            </p:txEl>
                                          </p:spTgt>
                                        </p:tgtEl>
                                        <p:attrNameLst>
                                          <p:attrName>style.visibility</p:attrName>
                                        </p:attrNameLst>
                                      </p:cBhvr>
                                      <p:to>
                                        <p:strVal val="visible"/>
                                      </p:to>
                                    </p:set>
                                    <p:animEffect transition="in" filter="fade">
                                      <p:cBhvr>
                                        <p:cTn id="37" dur="500"/>
                                        <p:tgtEl>
                                          <p:spTgt spid="3399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39971">
                                            <p:txEl>
                                              <p:pRg st="7" end="7"/>
                                            </p:txEl>
                                          </p:spTgt>
                                        </p:tgtEl>
                                        <p:attrNameLst>
                                          <p:attrName>style.visibility</p:attrName>
                                        </p:attrNameLst>
                                      </p:cBhvr>
                                      <p:to>
                                        <p:strVal val="visible"/>
                                      </p:to>
                                    </p:set>
                                    <p:animEffect transition="in" filter="fade">
                                      <p:cBhvr>
                                        <p:cTn id="42" dur="500"/>
                                        <p:tgtEl>
                                          <p:spTgt spid="3399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39971">
                                            <p:txEl>
                                              <p:pRg st="8" end="8"/>
                                            </p:txEl>
                                          </p:spTgt>
                                        </p:tgtEl>
                                        <p:attrNameLst>
                                          <p:attrName>style.visibility</p:attrName>
                                        </p:attrNameLst>
                                      </p:cBhvr>
                                      <p:to>
                                        <p:strVal val="visible"/>
                                      </p:to>
                                    </p:set>
                                    <p:animEffect transition="in" filter="fade">
                                      <p:cBhvr>
                                        <p:cTn id="47" dur="500"/>
                                        <p:tgtEl>
                                          <p:spTgt spid="3399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BAABA7-BEE5-41CB-A108-A683C755D2BD}"/>
              </a:ext>
            </a:extLst>
          </p:cNvPr>
          <p:cNvPicPr>
            <a:picLocks noChangeAspect="1"/>
          </p:cNvPicPr>
          <p:nvPr/>
        </p:nvPicPr>
        <p:blipFill>
          <a:blip r:embed="rId2">
            <a:lum bright="70000" contrast="-70000"/>
          </a:blip>
          <a:stretch>
            <a:fillRect/>
          </a:stretch>
        </p:blipFill>
        <p:spPr>
          <a:xfrm>
            <a:off x="-116961" y="0"/>
            <a:ext cx="9999514" cy="6858000"/>
          </a:xfrm>
          <a:prstGeom prst="rect">
            <a:avLst/>
          </a:prstGeom>
        </p:spPr>
      </p:pic>
      <p:sp>
        <p:nvSpPr>
          <p:cNvPr id="2" name="Title 1">
            <a:extLst>
              <a:ext uri="{FF2B5EF4-FFF2-40B4-BE49-F238E27FC236}">
                <a16:creationId xmlns:a16="http://schemas.microsoft.com/office/drawing/2014/main" id="{23A91996-5528-435B-9FC1-1F8160564B04}"/>
              </a:ext>
            </a:extLst>
          </p:cNvPr>
          <p:cNvSpPr>
            <a:spLocks noGrp="1"/>
          </p:cNvSpPr>
          <p:nvPr>
            <p:ph type="title"/>
          </p:nvPr>
        </p:nvSpPr>
        <p:spPr/>
        <p:txBody>
          <a:bodyPr/>
          <a:lstStyle/>
          <a:p>
            <a:pPr algn="ctr"/>
            <a:r>
              <a:rPr lang="en-US" altLang="en-US" sz="3600"/>
              <a:t>To Improve Incident Reporting</a:t>
            </a:r>
            <a:endParaRPr lang="en-US"/>
          </a:p>
        </p:txBody>
      </p:sp>
      <p:sp>
        <p:nvSpPr>
          <p:cNvPr id="3" name="Content Placeholder 2">
            <a:extLst>
              <a:ext uri="{FF2B5EF4-FFF2-40B4-BE49-F238E27FC236}">
                <a16:creationId xmlns:a16="http://schemas.microsoft.com/office/drawing/2014/main" id="{DCEC4BDD-8F6B-4AD7-ACE8-9B1A0F3D101B}"/>
              </a:ext>
            </a:extLst>
          </p:cNvPr>
          <p:cNvSpPr>
            <a:spLocks noGrp="1"/>
          </p:cNvSpPr>
          <p:nvPr>
            <p:ph idx="1"/>
          </p:nvPr>
        </p:nvSpPr>
        <p:spPr>
          <a:xfrm>
            <a:off x="628650" y="1825625"/>
            <a:ext cx="7886700" cy="2948598"/>
          </a:xfrm>
        </p:spPr>
        <p:txBody>
          <a:bodyPr>
            <a:normAutofit fontScale="92500" lnSpcReduction="10000"/>
          </a:bodyPr>
          <a:lstStyle/>
          <a:p>
            <a:pPr marL="0" indent="0">
              <a:buNone/>
            </a:pPr>
            <a:r>
              <a:rPr lang="en-US" altLang="en-US" sz="2400"/>
              <a:t>Reduce or remove all “red tape”</a:t>
            </a:r>
          </a:p>
          <a:p>
            <a:pPr lvl="1"/>
            <a:r>
              <a:rPr lang="en-US" sz="2100"/>
              <a:t>Make the forms easy to complete (online)</a:t>
            </a:r>
          </a:p>
          <a:p>
            <a:endParaRPr lang="en-US" sz="2400"/>
          </a:p>
          <a:p>
            <a:pPr marL="0" indent="0">
              <a:buNone/>
            </a:pPr>
            <a:r>
              <a:rPr lang="en-US" sz="2400"/>
              <a:t>Stop measuring and rewarding safety based on incidents</a:t>
            </a:r>
          </a:p>
          <a:p>
            <a:pPr marL="0" indent="0">
              <a:buNone/>
            </a:pPr>
            <a:endParaRPr lang="en-US" sz="2400"/>
          </a:p>
          <a:p>
            <a:pPr marL="0" indent="0">
              <a:buNone/>
            </a:pPr>
            <a:r>
              <a:rPr lang="en-US" sz="2400"/>
              <a:t>Educate everyone about the need to report (prevent reoccurrence) </a:t>
            </a:r>
          </a:p>
          <a:p>
            <a:endParaRPr lang="en-US" sz="2400"/>
          </a:p>
          <a:p>
            <a:pPr marL="0" indent="0">
              <a:buNone/>
            </a:pPr>
            <a:r>
              <a:rPr lang="en-US" sz="2400"/>
              <a:t>STOP blaming the worker for everything!</a:t>
            </a:r>
            <a:endParaRPr lang="en-US"/>
          </a:p>
        </p:txBody>
      </p:sp>
      <p:sp>
        <p:nvSpPr>
          <p:cNvPr id="5" name="Rectangle 4">
            <a:extLst>
              <a:ext uri="{FF2B5EF4-FFF2-40B4-BE49-F238E27FC236}">
                <a16:creationId xmlns:a16="http://schemas.microsoft.com/office/drawing/2014/main" id="{8EEEA137-37C1-45BA-AD12-4564E459F3A0}"/>
              </a:ext>
            </a:extLst>
          </p:cNvPr>
          <p:cNvSpPr>
            <a:spLocks noChangeArrowheads="1"/>
          </p:cNvSpPr>
          <p:nvPr/>
        </p:nvSpPr>
        <p:spPr bwMode="auto">
          <a:xfrm>
            <a:off x="419100" y="4988900"/>
            <a:ext cx="8305800" cy="1295400"/>
          </a:xfrm>
          <a:prstGeom prst="rect">
            <a:avLst/>
          </a:prstGeom>
          <a:solidFill>
            <a:srgbClr val="FFCC00">
              <a:alpha val="48000"/>
            </a:srgbClr>
          </a:solidFill>
          <a:ln w="2540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3600">
                <a:solidFill>
                  <a:schemeClr val="bg1"/>
                </a:solidFill>
                <a:effectLst>
                  <a:outerShdw blurRad="38100" dist="38100" dir="2700000" algn="tl">
                    <a:srgbClr val="000000"/>
                  </a:outerShdw>
                </a:effectLst>
                <a:latin typeface="Arial" pitchFamily="34" charset="0"/>
              </a:defRPr>
            </a:lvl1pPr>
            <a:lvl2pPr algn="ctr">
              <a:defRPr sz="3600">
                <a:solidFill>
                  <a:schemeClr val="bg1"/>
                </a:solidFill>
                <a:effectLst>
                  <a:outerShdw blurRad="38100" dist="38100" dir="2700000" algn="tl">
                    <a:srgbClr val="000000"/>
                  </a:outerShdw>
                </a:effectLst>
                <a:latin typeface="Arial" pitchFamily="34" charset="0"/>
              </a:defRPr>
            </a:lvl2pPr>
            <a:lvl3pPr algn="ctr">
              <a:defRPr sz="3600">
                <a:solidFill>
                  <a:schemeClr val="bg1"/>
                </a:solidFill>
                <a:effectLst>
                  <a:outerShdw blurRad="38100" dist="38100" dir="2700000" algn="tl">
                    <a:srgbClr val="000000"/>
                  </a:outerShdw>
                </a:effectLst>
                <a:latin typeface="Arial" pitchFamily="34" charset="0"/>
              </a:defRPr>
            </a:lvl3pPr>
            <a:lvl4pPr algn="ctr">
              <a:defRPr sz="3600">
                <a:solidFill>
                  <a:schemeClr val="bg1"/>
                </a:solidFill>
                <a:effectLst>
                  <a:outerShdw blurRad="38100" dist="38100" dir="2700000" algn="tl">
                    <a:srgbClr val="000000"/>
                  </a:outerShdw>
                </a:effectLst>
                <a:latin typeface="Arial" pitchFamily="34" charset="0"/>
              </a:defRPr>
            </a:lvl4pPr>
            <a:lvl5pPr algn="ctr">
              <a:defRPr sz="3600">
                <a:solidFill>
                  <a:schemeClr val="bg1"/>
                </a:solidFill>
                <a:effectLst>
                  <a:outerShdw blurRad="38100" dist="38100" dir="2700000" algn="tl">
                    <a:srgbClr val="000000"/>
                  </a:outerShdw>
                </a:effectLst>
                <a:latin typeface="Arial" pitchFamily="34" charset="0"/>
              </a:defRPr>
            </a:lvl5pPr>
            <a:lvl6pPr marL="457200" algn="ctr" fontAlgn="base">
              <a:spcBef>
                <a:spcPct val="0"/>
              </a:spcBef>
              <a:spcAft>
                <a:spcPct val="0"/>
              </a:spcAft>
              <a:defRPr sz="3600">
                <a:solidFill>
                  <a:schemeClr val="bg1"/>
                </a:solidFill>
                <a:effectLst>
                  <a:outerShdw blurRad="38100" dist="38100" dir="2700000" algn="tl">
                    <a:srgbClr val="000000"/>
                  </a:outerShdw>
                </a:effectLst>
                <a:latin typeface="Arial" pitchFamily="34" charset="0"/>
              </a:defRPr>
            </a:lvl6pPr>
            <a:lvl7pPr marL="914400" algn="ctr" fontAlgn="base">
              <a:spcBef>
                <a:spcPct val="0"/>
              </a:spcBef>
              <a:spcAft>
                <a:spcPct val="0"/>
              </a:spcAft>
              <a:defRPr sz="3600">
                <a:solidFill>
                  <a:schemeClr val="bg1"/>
                </a:solidFill>
                <a:effectLst>
                  <a:outerShdw blurRad="38100" dist="38100" dir="2700000" algn="tl">
                    <a:srgbClr val="000000"/>
                  </a:outerShdw>
                </a:effectLst>
                <a:latin typeface="Arial" pitchFamily="34" charset="0"/>
              </a:defRPr>
            </a:lvl7pPr>
            <a:lvl8pPr marL="1371600" algn="ctr" fontAlgn="base">
              <a:spcBef>
                <a:spcPct val="0"/>
              </a:spcBef>
              <a:spcAft>
                <a:spcPct val="0"/>
              </a:spcAft>
              <a:defRPr sz="3600">
                <a:solidFill>
                  <a:schemeClr val="bg1"/>
                </a:solidFill>
                <a:effectLst>
                  <a:outerShdw blurRad="38100" dist="38100" dir="2700000" algn="tl">
                    <a:srgbClr val="000000"/>
                  </a:outerShdw>
                </a:effectLst>
                <a:latin typeface="Arial" pitchFamily="34" charset="0"/>
              </a:defRPr>
            </a:lvl8pPr>
            <a:lvl9pPr marL="1828800" algn="ctr" fontAlgn="base">
              <a:spcBef>
                <a:spcPct val="0"/>
              </a:spcBef>
              <a:spcAft>
                <a:spcPct val="0"/>
              </a:spcAft>
              <a:defRPr sz="3600">
                <a:solidFill>
                  <a:schemeClr val="bg1"/>
                </a:solidFill>
                <a:effectLst>
                  <a:outerShdw blurRad="38100" dist="38100" dir="2700000" algn="tl">
                    <a:srgbClr val="000000"/>
                  </a:outerShdw>
                </a:effectLst>
                <a:latin typeface="Arial" pitchFamily="34" charset="0"/>
              </a:defRPr>
            </a:lvl9pPr>
          </a:lstStyle>
          <a:p>
            <a:pPr>
              <a:defRPr/>
            </a:pPr>
            <a:r>
              <a:rPr lang="en-US" altLang="en-US" sz="4000">
                <a:solidFill>
                  <a:schemeClr val="tx1"/>
                </a:solidFill>
                <a:effectLst>
                  <a:outerShdw blurRad="38100" dist="38100" dir="2700000" algn="tl">
                    <a:srgbClr val="FFFFFF"/>
                  </a:outerShdw>
                </a:effectLst>
              </a:rPr>
              <a:t>The Japanese say:</a:t>
            </a:r>
            <a:br>
              <a:rPr lang="en-US" altLang="en-US" sz="4000">
                <a:solidFill>
                  <a:schemeClr val="tx1"/>
                </a:solidFill>
                <a:effectLst>
                  <a:outerShdw blurRad="38100" dist="38100" dir="2700000" algn="tl">
                    <a:srgbClr val="FFFFFF"/>
                  </a:outerShdw>
                </a:effectLst>
              </a:rPr>
            </a:br>
            <a:r>
              <a:rPr lang="en-US" altLang="en-US" b="1">
                <a:solidFill>
                  <a:schemeClr val="tx1"/>
                </a:solidFill>
                <a:effectLst>
                  <a:outerShdw blurRad="38100" dist="38100" dir="2700000" algn="tl">
                    <a:srgbClr val="FFFFFF"/>
                  </a:outerShdw>
                </a:effectLst>
              </a:rPr>
              <a:t>“ Fix the problem, not the blame”</a:t>
            </a:r>
          </a:p>
        </p:txBody>
      </p:sp>
    </p:spTree>
    <p:extLst>
      <p:ext uri="{BB962C8B-B14F-4D97-AF65-F5344CB8AC3E}">
        <p14:creationId xmlns:p14="http://schemas.microsoft.com/office/powerpoint/2010/main" val="86390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par>
                          <p:cTn id="28" fill="hold">
                            <p:stCondLst>
                              <p:cond delay="500"/>
                            </p:stCondLst>
                            <p:childTnLst>
                              <p:par>
                                <p:cTn id="29" presetID="55"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strVal val="#ppt_w*0.70"/>
                                          </p:val>
                                        </p:tav>
                                        <p:tav tm="100000">
                                          <p:val>
                                            <p:strVal val="#ppt_w"/>
                                          </p:val>
                                        </p:tav>
                                      </p:tavLst>
                                    </p:anim>
                                    <p:anim calcmode="lin" valueType="num">
                                      <p:cBhvr>
                                        <p:cTn id="32" dur="1000" fill="hold"/>
                                        <p:tgtEl>
                                          <p:spTgt spid="5"/>
                                        </p:tgtEl>
                                        <p:attrNameLst>
                                          <p:attrName>ppt_h</p:attrName>
                                        </p:attrNameLst>
                                      </p:cBhvr>
                                      <p:tavLst>
                                        <p:tav tm="0">
                                          <p:val>
                                            <p:strVal val="#ppt_h"/>
                                          </p:val>
                                        </p:tav>
                                        <p:tav tm="100000">
                                          <p:val>
                                            <p:strVal val="#ppt_h"/>
                                          </p:val>
                                        </p:tav>
                                      </p:tavLst>
                                    </p:anim>
                                    <p:animEffect transition="in" filter="fade">
                                      <p:cBhvr>
                                        <p:cTn id="3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2C3526-C563-4DCA-89F1-E7F931830AEE}"/>
              </a:ext>
            </a:extLst>
          </p:cNvPr>
          <p:cNvPicPr>
            <a:picLocks noChangeAspect="1"/>
          </p:cNvPicPr>
          <p:nvPr/>
        </p:nvPicPr>
        <p:blipFill>
          <a:blip r:embed="rId2">
            <a:lum bright="70000" contrast="-70000"/>
          </a:blip>
          <a:stretch>
            <a:fillRect/>
          </a:stretch>
        </p:blipFill>
        <p:spPr>
          <a:xfrm>
            <a:off x="0" y="0"/>
            <a:ext cx="9144000" cy="6858000"/>
          </a:xfrm>
          <a:prstGeom prst="rect">
            <a:avLst/>
          </a:prstGeom>
        </p:spPr>
      </p:pic>
      <p:sp>
        <p:nvSpPr>
          <p:cNvPr id="220162" name="Rectangle 2">
            <a:extLst>
              <a:ext uri="{FF2B5EF4-FFF2-40B4-BE49-F238E27FC236}">
                <a16:creationId xmlns:a16="http://schemas.microsoft.com/office/drawing/2014/main" id="{A5446B69-7137-454F-9A0C-AE911FB1C693}"/>
              </a:ext>
            </a:extLst>
          </p:cNvPr>
          <p:cNvSpPr>
            <a:spLocks noGrp="1" noChangeArrowheads="1"/>
          </p:cNvSpPr>
          <p:nvPr>
            <p:ph type="title"/>
          </p:nvPr>
        </p:nvSpPr>
        <p:spPr>
          <a:xfrm>
            <a:off x="505080" y="274638"/>
            <a:ext cx="8362440" cy="1173162"/>
          </a:xfrm>
        </p:spPr>
        <p:txBody>
          <a:bodyPr/>
          <a:lstStyle/>
          <a:p>
            <a:pPr algn="ctr" eaLnBrk="1" hangingPunct="1">
              <a:defRPr/>
            </a:pPr>
            <a:r>
              <a:rPr lang="en-US" altLang="en-US" sz="3200"/>
              <a:t>Incidents are Usually Complex Events</a:t>
            </a:r>
          </a:p>
        </p:txBody>
      </p:sp>
      <p:pic>
        <p:nvPicPr>
          <p:cNvPr id="318468" name="Picture 4">
            <a:extLst>
              <a:ext uri="{FF2B5EF4-FFF2-40B4-BE49-F238E27FC236}">
                <a16:creationId xmlns:a16="http://schemas.microsoft.com/office/drawing/2014/main" id="{EC05BA25-EF9A-487A-B54E-C973AEAC635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3770" r="-2" b="1501"/>
          <a:stretch>
            <a:fillRect/>
          </a:stretch>
        </p:blipFill>
        <p:spPr>
          <a:xfrm>
            <a:off x="4710111" y="4114798"/>
            <a:ext cx="3" cy="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8467" name="Rectangle 3">
            <a:extLst>
              <a:ext uri="{FF2B5EF4-FFF2-40B4-BE49-F238E27FC236}">
                <a16:creationId xmlns:a16="http://schemas.microsoft.com/office/drawing/2014/main" id="{DA0CE4CB-6496-4AFD-884E-E53A297A725F}"/>
              </a:ext>
            </a:extLst>
          </p:cNvPr>
          <p:cNvSpPr>
            <a:spLocks noGrp="1" noChangeArrowheads="1"/>
          </p:cNvSpPr>
          <p:nvPr>
            <p:ph type="body" sz="half" idx="4294967295"/>
          </p:nvPr>
        </p:nvSpPr>
        <p:spPr>
          <a:xfrm>
            <a:off x="505080" y="1645920"/>
            <a:ext cx="8257920" cy="5257800"/>
          </a:xfrm>
        </p:spPr>
        <p:txBody>
          <a:bodyPr/>
          <a:lstStyle/>
          <a:p>
            <a:pPr marL="0" indent="0" eaLnBrk="1" hangingPunct="1">
              <a:buNone/>
            </a:pPr>
            <a:r>
              <a:rPr lang="en-US" altLang="en-US" sz="2800"/>
              <a:t>An incident may have multiple events that can in some way contribute to the causes</a:t>
            </a:r>
            <a:r>
              <a:rPr lang="en-US" altLang="en-US" sz="2400"/>
              <a:t> </a:t>
            </a:r>
          </a:p>
        </p:txBody>
      </p:sp>
      <p:pic>
        <p:nvPicPr>
          <p:cNvPr id="36868" name="Picture 4" descr="Image result for Loss causation model">
            <a:extLst>
              <a:ext uri="{FF2B5EF4-FFF2-40B4-BE49-F238E27FC236}">
                <a16:creationId xmlns:a16="http://schemas.microsoft.com/office/drawing/2014/main" id="{6B2E6AFD-D92F-4EC5-9B4B-37D2E684C14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9530" y="2610430"/>
            <a:ext cx="7661162" cy="376396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7432290-8C7C-48C7-BE14-93504C03E6EF}"/>
              </a:ext>
            </a:extLst>
          </p:cNvPr>
          <p:cNvSpPr/>
          <p:nvPr/>
        </p:nvSpPr>
        <p:spPr>
          <a:xfrm>
            <a:off x="976316" y="3457575"/>
            <a:ext cx="1157247" cy="2190742"/>
          </a:xfrm>
          <a:prstGeom prst="rect">
            <a:avLst/>
          </a:prstGeom>
          <a:noFill/>
          <a:ln w="1270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755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8467">
                                            <p:txEl>
                                              <p:pRg st="0" end="0"/>
                                            </p:txEl>
                                          </p:spTgt>
                                        </p:tgtEl>
                                        <p:attrNameLst>
                                          <p:attrName>style.visibility</p:attrName>
                                        </p:attrNameLst>
                                      </p:cBhvr>
                                      <p:to>
                                        <p:strVal val="visible"/>
                                      </p:to>
                                    </p:set>
                                    <p:animEffect transition="in" filter="fade">
                                      <p:cBhvr>
                                        <p:cTn id="7" dur="500"/>
                                        <p:tgtEl>
                                          <p:spTgt spid="3184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868"/>
                                        </p:tgtEl>
                                        <p:attrNameLst>
                                          <p:attrName>style.visibility</p:attrName>
                                        </p:attrNameLst>
                                      </p:cBhvr>
                                      <p:to>
                                        <p:strVal val="visible"/>
                                      </p:to>
                                    </p:set>
                                    <p:animEffect transition="in" filter="fade">
                                      <p:cBhvr>
                                        <p:cTn id="12" dur="500"/>
                                        <p:tgtEl>
                                          <p:spTgt spid="3686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7" grpId="0" build="p"/>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DDB68B-5540-4727-9701-8B742B221D85}"/>
              </a:ext>
            </a:extLst>
          </p:cNvPr>
          <p:cNvPicPr>
            <a:picLocks noChangeAspect="1"/>
          </p:cNvPicPr>
          <p:nvPr/>
        </p:nvPicPr>
        <p:blipFill>
          <a:blip r:embed="rId2">
            <a:lum bright="70000" contrast="-70000"/>
          </a:blip>
          <a:stretch>
            <a:fillRect/>
          </a:stretch>
        </p:blipFill>
        <p:spPr>
          <a:xfrm>
            <a:off x="0" y="0"/>
            <a:ext cx="9144000" cy="6876288"/>
          </a:xfrm>
          <a:prstGeom prst="rect">
            <a:avLst/>
          </a:prstGeom>
        </p:spPr>
      </p:pic>
      <p:sp>
        <p:nvSpPr>
          <p:cNvPr id="226306" name="Rectangle 2">
            <a:extLst>
              <a:ext uri="{FF2B5EF4-FFF2-40B4-BE49-F238E27FC236}">
                <a16:creationId xmlns:a16="http://schemas.microsoft.com/office/drawing/2014/main" id="{0CACCE9C-A8C6-42A8-A723-0C1797EEAB57}"/>
              </a:ext>
            </a:extLst>
          </p:cNvPr>
          <p:cNvSpPr>
            <a:spLocks noGrp="1" noChangeArrowheads="1"/>
          </p:cNvSpPr>
          <p:nvPr>
            <p:ph type="title"/>
          </p:nvPr>
        </p:nvSpPr>
        <p:spPr/>
        <p:txBody>
          <a:bodyPr/>
          <a:lstStyle/>
          <a:p>
            <a:pPr algn="ctr" eaLnBrk="1" hangingPunct="1">
              <a:defRPr/>
            </a:pPr>
            <a:r>
              <a:rPr lang="en-US" altLang="en-US" u="sng"/>
              <a:t>Key Principle #3</a:t>
            </a:r>
          </a:p>
        </p:txBody>
      </p:sp>
      <p:sp>
        <p:nvSpPr>
          <p:cNvPr id="226307" name="Rectangle 3">
            <a:extLst>
              <a:ext uri="{FF2B5EF4-FFF2-40B4-BE49-F238E27FC236}">
                <a16:creationId xmlns:a16="http://schemas.microsoft.com/office/drawing/2014/main" id="{8D116631-7B62-4EB1-BBEB-1EB863352A32}"/>
              </a:ext>
            </a:extLst>
          </p:cNvPr>
          <p:cNvSpPr>
            <a:spLocks noChangeArrowheads="1"/>
          </p:cNvSpPr>
          <p:nvPr/>
        </p:nvSpPr>
        <p:spPr bwMode="auto">
          <a:xfrm>
            <a:off x="323850" y="3519122"/>
            <a:ext cx="8305800" cy="2438400"/>
          </a:xfrm>
          <a:prstGeom prst="rect">
            <a:avLst/>
          </a:prstGeom>
          <a:noFill/>
          <a:ln w="25400">
            <a:solidFill>
              <a:srgbClr val="FF6600"/>
            </a:solidFill>
            <a:miter lim="800000"/>
            <a:headEnd/>
            <a:tailEnd/>
          </a:ln>
          <a:effectLst/>
          <a:extLst>
            <a:ext uri="{909E8E84-426E-40DD-AFC4-6F175D3DCCD1}">
              <a14:hiddenFill xmlns:a14="http://schemas.microsoft.com/office/drawing/2010/main">
                <a:solidFill>
                  <a:srgbClr val="8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3600">
                <a:solidFill>
                  <a:schemeClr val="bg1"/>
                </a:solidFill>
                <a:effectLst>
                  <a:outerShdw blurRad="38100" dist="38100" dir="2700000" algn="tl">
                    <a:srgbClr val="C0C0C0"/>
                  </a:outerShdw>
                </a:effectLst>
                <a:latin typeface="Arial" pitchFamily="34" charset="0"/>
              </a:defRPr>
            </a:lvl1pPr>
            <a:lvl2pPr algn="ctr">
              <a:defRPr sz="3600">
                <a:solidFill>
                  <a:schemeClr val="bg1"/>
                </a:solidFill>
                <a:effectLst>
                  <a:outerShdw blurRad="38100" dist="38100" dir="2700000" algn="tl">
                    <a:srgbClr val="C0C0C0"/>
                  </a:outerShdw>
                </a:effectLst>
                <a:latin typeface="Arial" pitchFamily="34" charset="0"/>
              </a:defRPr>
            </a:lvl2pPr>
            <a:lvl3pPr algn="ctr">
              <a:defRPr sz="3600">
                <a:solidFill>
                  <a:schemeClr val="bg1"/>
                </a:solidFill>
                <a:effectLst>
                  <a:outerShdw blurRad="38100" dist="38100" dir="2700000" algn="tl">
                    <a:srgbClr val="C0C0C0"/>
                  </a:outerShdw>
                </a:effectLst>
                <a:latin typeface="Arial" pitchFamily="34" charset="0"/>
              </a:defRPr>
            </a:lvl3pPr>
            <a:lvl4pPr algn="ctr">
              <a:defRPr sz="3600">
                <a:solidFill>
                  <a:schemeClr val="bg1"/>
                </a:solidFill>
                <a:effectLst>
                  <a:outerShdw blurRad="38100" dist="38100" dir="2700000" algn="tl">
                    <a:srgbClr val="C0C0C0"/>
                  </a:outerShdw>
                </a:effectLst>
                <a:latin typeface="Arial" pitchFamily="34" charset="0"/>
              </a:defRPr>
            </a:lvl4pPr>
            <a:lvl5pPr algn="ctr">
              <a:defRPr sz="3600">
                <a:solidFill>
                  <a:schemeClr val="bg1"/>
                </a:solidFill>
                <a:effectLst>
                  <a:outerShdw blurRad="38100" dist="38100" dir="2700000" algn="tl">
                    <a:srgbClr val="C0C0C0"/>
                  </a:outerShdw>
                </a:effectLst>
                <a:latin typeface="Arial" pitchFamily="34" charset="0"/>
              </a:defRPr>
            </a:lvl5pPr>
            <a:lvl6pPr marL="457200" algn="ctr" fontAlgn="base">
              <a:spcBef>
                <a:spcPct val="0"/>
              </a:spcBef>
              <a:spcAft>
                <a:spcPct val="0"/>
              </a:spcAft>
              <a:defRPr sz="3600">
                <a:solidFill>
                  <a:schemeClr val="bg1"/>
                </a:solidFill>
                <a:effectLst>
                  <a:outerShdw blurRad="38100" dist="38100" dir="2700000" algn="tl">
                    <a:srgbClr val="C0C0C0"/>
                  </a:outerShdw>
                </a:effectLst>
                <a:latin typeface="Arial" pitchFamily="34" charset="0"/>
              </a:defRPr>
            </a:lvl6pPr>
            <a:lvl7pPr marL="914400" algn="ctr" fontAlgn="base">
              <a:spcBef>
                <a:spcPct val="0"/>
              </a:spcBef>
              <a:spcAft>
                <a:spcPct val="0"/>
              </a:spcAft>
              <a:defRPr sz="3600">
                <a:solidFill>
                  <a:schemeClr val="bg1"/>
                </a:solidFill>
                <a:effectLst>
                  <a:outerShdw blurRad="38100" dist="38100" dir="2700000" algn="tl">
                    <a:srgbClr val="C0C0C0"/>
                  </a:outerShdw>
                </a:effectLst>
                <a:latin typeface="Arial" pitchFamily="34" charset="0"/>
              </a:defRPr>
            </a:lvl7pPr>
            <a:lvl8pPr marL="1371600" algn="ctr" fontAlgn="base">
              <a:spcBef>
                <a:spcPct val="0"/>
              </a:spcBef>
              <a:spcAft>
                <a:spcPct val="0"/>
              </a:spcAft>
              <a:defRPr sz="3600">
                <a:solidFill>
                  <a:schemeClr val="bg1"/>
                </a:solidFill>
                <a:effectLst>
                  <a:outerShdw blurRad="38100" dist="38100" dir="2700000" algn="tl">
                    <a:srgbClr val="C0C0C0"/>
                  </a:outerShdw>
                </a:effectLst>
                <a:latin typeface="Arial" pitchFamily="34" charset="0"/>
              </a:defRPr>
            </a:lvl8pPr>
            <a:lvl9pPr marL="1828800" algn="ctr" fontAlgn="base">
              <a:spcBef>
                <a:spcPct val="0"/>
              </a:spcBef>
              <a:spcAft>
                <a:spcPct val="0"/>
              </a:spcAft>
              <a:defRPr sz="3600">
                <a:solidFill>
                  <a:schemeClr val="bg1"/>
                </a:solidFill>
                <a:effectLst>
                  <a:outerShdw blurRad="38100" dist="38100" dir="2700000" algn="tl">
                    <a:srgbClr val="C0C0C0"/>
                  </a:outerShdw>
                </a:effectLst>
                <a:latin typeface="Arial" pitchFamily="34" charset="0"/>
              </a:defRPr>
            </a:lvl9pPr>
          </a:lstStyle>
          <a:p>
            <a:pPr>
              <a:defRPr/>
            </a:pPr>
            <a:r>
              <a:rPr lang="en-US" altLang="en-US">
                <a:solidFill>
                  <a:schemeClr val="tx1"/>
                </a:solidFill>
              </a:rPr>
              <a:t>An unsafe act, condition or incident are symptoms of something wrong in the management system.</a:t>
            </a:r>
          </a:p>
        </p:txBody>
      </p:sp>
      <p:pic>
        <p:nvPicPr>
          <p:cNvPr id="5" name="Picture 4" descr="Image result for Loss causation model">
            <a:extLst>
              <a:ext uri="{FF2B5EF4-FFF2-40B4-BE49-F238E27FC236}">
                <a16:creationId xmlns:a16="http://schemas.microsoft.com/office/drawing/2014/main" id="{80514DA8-0FDD-44E4-96DA-A6CA2B2F714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7708" y="1550066"/>
            <a:ext cx="3359092" cy="16503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367D516-55A5-4C6B-ADD7-2FB4AEE6271B}"/>
              </a:ext>
            </a:extLst>
          </p:cNvPr>
          <p:cNvPicPr>
            <a:picLocks noChangeAspect="1"/>
          </p:cNvPicPr>
          <p:nvPr/>
        </p:nvPicPr>
        <p:blipFill>
          <a:blip r:embed="rId4"/>
          <a:stretch>
            <a:fillRect/>
          </a:stretch>
        </p:blipFill>
        <p:spPr>
          <a:xfrm>
            <a:off x="3450724" y="2375234"/>
            <a:ext cx="1959476" cy="1471085"/>
          </a:xfrm>
          <a:prstGeom prst="rect">
            <a:avLst/>
          </a:prstGeom>
        </p:spPr>
      </p:pic>
    </p:spTree>
    <p:extLst>
      <p:ext uri="{BB962C8B-B14F-4D97-AF65-F5344CB8AC3E}">
        <p14:creationId xmlns:p14="http://schemas.microsoft.com/office/powerpoint/2010/main" val="402586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26307"/>
                                        </p:tgtEl>
                                        <p:attrNameLst>
                                          <p:attrName>style.visibility</p:attrName>
                                        </p:attrNameLst>
                                      </p:cBhvr>
                                      <p:to>
                                        <p:strVal val="visible"/>
                                      </p:to>
                                    </p:set>
                                    <p:anim calcmode="lin" valueType="num">
                                      <p:cBhvr>
                                        <p:cTn id="11" dur="1000" fill="hold"/>
                                        <p:tgtEl>
                                          <p:spTgt spid="226307"/>
                                        </p:tgtEl>
                                        <p:attrNameLst>
                                          <p:attrName>ppt_w</p:attrName>
                                        </p:attrNameLst>
                                      </p:cBhvr>
                                      <p:tavLst>
                                        <p:tav tm="0">
                                          <p:val>
                                            <p:strVal val="#ppt_w*0.70"/>
                                          </p:val>
                                        </p:tav>
                                        <p:tav tm="100000">
                                          <p:val>
                                            <p:strVal val="#ppt_w"/>
                                          </p:val>
                                        </p:tav>
                                      </p:tavLst>
                                    </p:anim>
                                    <p:anim calcmode="lin" valueType="num">
                                      <p:cBhvr>
                                        <p:cTn id="12" dur="1000" fill="hold"/>
                                        <p:tgtEl>
                                          <p:spTgt spid="226307"/>
                                        </p:tgtEl>
                                        <p:attrNameLst>
                                          <p:attrName>ppt_h</p:attrName>
                                        </p:attrNameLst>
                                      </p:cBhvr>
                                      <p:tavLst>
                                        <p:tav tm="0">
                                          <p:val>
                                            <p:strVal val="#ppt_h"/>
                                          </p:val>
                                        </p:tav>
                                        <p:tav tm="100000">
                                          <p:val>
                                            <p:strVal val="#ppt_h"/>
                                          </p:val>
                                        </p:tav>
                                      </p:tavLst>
                                    </p:anim>
                                    <p:animEffect transition="in" filter="fade">
                                      <p:cBhvr>
                                        <p:cTn id="13" dur="1000"/>
                                        <p:tgtEl>
                                          <p:spTgt spid="226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inspect">
            <a:extLst>
              <a:ext uri="{FF2B5EF4-FFF2-40B4-BE49-F238E27FC236}">
                <a16:creationId xmlns:a16="http://schemas.microsoft.com/office/drawing/2014/main" id="{2CADD26A-3C94-4817-B98A-93A343CB8C18}"/>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847725"/>
            <a:ext cx="9272838" cy="11750314"/>
          </a:xfrm>
          <a:prstGeom prst="rect">
            <a:avLst/>
          </a:prstGeom>
        </p:spPr>
      </p:pic>
      <p:sp>
        <p:nvSpPr>
          <p:cNvPr id="258050" name="Rectangle 2">
            <a:extLst>
              <a:ext uri="{FF2B5EF4-FFF2-40B4-BE49-F238E27FC236}">
                <a16:creationId xmlns:a16="http://schemas.microsoft.com/office/drawing/2014/main" id="{A94DC4DA-2B29-4E52-8FE6-41A9AA16E5D9}"/>
              </a:ext>
            </a:extLst>
          </p:cNvPr>
          <p:cNvSpPr>
            <a:spLocks noGrp="1" noChangeArrowheads="1"/>
          </p:cNvSpPr>
          <p:nvPr>
            <p:ph type="title"/>
          </p:nvPr>
        </p:nvSpPr>
        <p:spPr/>
        <p:txBody>
          <a:bodyPr/>
          <a:lstStyle/>
          <a:p>
            <a:pPr algn="ctr" eaLnBrk="1" hangingPunct="1">
              <a:defRPr/>
            </a:pPr>
            <a:r>
              <a:rPr lang="en-US" altLang="en-US" sz="3200"/>
              <a:t>Incident Investigation Team</a:t>
            </a:r>
          </a:p>
        </p:txBody>
      </p:sp>
      <p:sp>
        <p:nvSpPr>
          <p:cNvPr id="345091" name="Rectangle 3">
            <a:extLst>
              <a:ext uri="{FF2B5EF4-FFF2-40B4-BE49-F238E27FC236}">
                <a16:creationId xmlns:a16="http://schemas.microsoft.com/office/drawing/2014/main" id="{83581A69-9F27-4FA3-A3C2-2110BDC3AF88}"/>
              </a:ext>
            </a:extLst>
          </p:cNvPr>
          <p:cNvSpPr>
            <a:spLocks noGrp="1" noChangeArrowheads="1"/>
          </p:cNvSpPr>
          <p:nvPr>
            <p:ph type="body" idx="1"/>
          </p:nvPr>
        </p:nvSpPr>
        <p:spPr>
          <a:xfrm>
            <a:off x="663373" y="1905000"/>
            <a:ext cx="8500680" cy="4678362"/>
          </a:xfrm>
        </p:spPr>
        <p:txBody>
          <a:bodyPr>
            <a:normAutofit/>
          </a:bodyPr>
          <a:lstStyle/>
          <a:p>
            <a:pPr eaLnBrk="1" hangingPunct="1"/>
            <a:r>
              <a:rPr lang="en-US" altLang="en-US"/>
              <a:t>Front line supervisors </a:t>
            </a:r>
            <a:r>
              <a:rPr lang="en-US" altLang="en-US" u="sng"/>
              <a:t>who are trained</a:t>
            </a:r>
            <a:r>
              <a:rPr lang="en-US" altLang="en-US"/>
              <a:t> </a:t>
            </a:r>
          </a:p>
          <a:p>
            <a:pPr eaLnBrk="1" hangingPunct="1"/>
            <a:endParaRPr lang="en-US" altLang="en-US"/>
          </a:p>
          <a:p>
            <a:pPr eaLnBrk="1" hangingPunct="1"/>
            <a:r>
              <a:rPr lang="en-US" altLang="en-US"/>
              <a:t>Management </a:t>
            </a:r>
            <a:r>
              <a:rPr lang="en-US" altLang="en-US" u="sng"/>
              <a:t>who are trained</a:t>
            </a:r>
          </a:p>
          <a:p>
            <a:pPr eaLnBrk="1" hangingPunct="1"/>
            <a:endParaRPr lang="en-US" altLang="en-US"/>
          </a:p>
          <a:p>
            <a:pPr eaLnBrk="1" hangingPunct="1"/>
            <a:r>
              <a:rPr lang="en-US" altLang="en-US"/>
              <a:t>Safety Committee rep’s </a:t>
            </a:r>
            <a:r>
              <a:rPr lang="en-US" altLang="en-US" u="sng"/>
              <a:t>who are trained</a:t>
            </a:r>
          </a:p>
          <a:p>
            <a:pPr eaLnBrk="1" hangingPunct="1"/>
            <a:endParaRPr lang="en-US" altLang="en-US"/>
          </a:p>
          <a:p>
            <a:r>
              <a:rPr lang="en-US" altLang="en-US"/>
              <a:t>Skilled operators/workers </a:t>
            </a:r>
            <a:r>
              <a:rPr lang="en-US" altLang="en-US" u="sng"/>
              <a:t>who are trained</a:t>
            </a:r>
            <a:r>
              <a:rPr lang="en-US" altLang="en-US"/>
              <a:t> </a:t>
            </a:r>
          </a:p>
          <a:p>
            <a:pPr eaLnBrk="1" hangingPunct="1"/>
            <a:endParaRPr lang="en-US" altLang="en-US"/>
          </a:p>
          <a:p>
            <a:pPr eaLnBrk="1" hangingPunct="1"/>
            <a:r>
              <a:rPr lang="en-US" altLang="en-US"/>
              <a:t>Consultants </a:t>
            </a:r>
            <a:r>
              <a:rPr lang="en-US" altLang="en-US" sz="2400"/>
              <a:t>(especially for high potential incidents) </a:t>
            </a:r>
          </a:p>
        </p:txBody>
      </p:sp>
    </p:spTree>
    <p:extLst>
      <p:ext uri="{BB962C8B-B14F-4D97-AF65-F5344CB8AC3E}">
        <p14:creationId xmlns:p14="http://schemas.microsoft.com/office/powerpoint/2010/main" val="2601718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5091">
                                            <p:txEl>
                                              <p:pRg st="0" end="0"/>
                                            </p:txEl>
                                          </p:spTgt>
                                        </p:tgtEl>
                                        <p:attrNameLst>
                                          <p:attrName>style.visibility</p:attrName>
                                        </p:attrNameLst>
                                      </p:cBhvr>
                                      <p:to>
                                        <p:strVal val="visible"/>
                                      </p:to>
                                    </p:set>
                                    <p:animEffect transition="in" filter="fade">
                                      <p:cBhvr>
                                        <p:cTn id="7" dur="500"/>
                                        <p:tgtEl>
                                          <p:spTgt spid="3450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5091">
                                            <p:txEl>
                                              <p:pRg st="2" end="2"/>
                                            </p:txEl>
                                          </p:spTgt>
                                        </p:tgtEl>
                                        <p:attrNameLst>
                                          <p:attrName>style.visibility</p:attrName>
                                        </p:attrNameLst>
                                      </p:cBhvr>
                                      <p:to>
                                        <p:strVal val="visible"/>
                                      </p:to>
                                    </p:set>
                                    <p:animEffect transition="in" filter="fade">
                                      <p:cBhvr>
                                        <p:cTn id="12" dur="500"/>
                                        <p:tgtEl>
                                          <p:spTgt spid="34509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5091">
                                            <p:txEl>
                                              <p:pRg st="4" end="4"/>
                                            </p:txEl>
                                          </p:spTgt>
                                        </p:tgtEl>
                                        <p:attrNameLst>
                                          <p:attrName>style.visibility</p:attrName>
                                        </p:attrNameLst>
                                      </p:cBhvr>
                                      <p:to>
                                        <p:strVal val="visible"/>
                                      </p:to>
                                    </p:set>
                                    <p:animEffect transition="in" filter="fade">
                                      <p:cBhvr>
                                        <p:cTn id="17" dur="500"/>
                                        <p:tgtEl>
                                          <p:spTgt spid="34509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5091">
                                            <p:txEl>
                                              <p:pRg st="6" end="6"/>
                                            </p:txEl>
                                          </p:spTgt>
                                        </p:tgtEl>
                                        <p:attrNameLst>
                                          <p:attrName>style.visibility</p:attrName>
                                        </p:attrNameLst>
                                      </p:cBhvr>
                                      <p:to>
                                        <p:strVal val="visible"/>
                                      </p:to>
                                    </p:set>
                                    <p:animEffect transition="in" filter="fade">
                                      <p:cBhvr>
                                        <p:cTn id="22" dur="500"/>
                                        <p:tgtEl>
                                          <p:spTgt spid="345091">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5091">
                                            <p:txEl>
                                              <p:pRg st="8" end="8"/>
                                            </p:txEl>
                                          </p:spTgt>
                                        </p:tgtEl>
                                        <p:attrNameLst>
                                          <p:attrName>style.visibility</p:attrName>
                                        </p:attrNameLst>
                                      </p:cBhvr>
                                      <p:to>
                                        <p:strVal val="visible"/>
                                      </p:to>
                                    </p:set>
                                    <p:animEffect transition="in" filter="fade">
                                      <p:cBhvr>
                                        <p:cTn id="27" dur="500"/>
                                        <p:tgtEl>
                                          <p:spTgt spid="34509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4BB85C-1493-49C1-85F8-98166167DFEC}"/>
              </a:ext>
            </a:extLst>
          </p:cNvPr>
          <p:cNvPicPr>
            <a:picLocks noChangeAspect="1"/>
          </p:cNvPicPr>
          <p:nvPr/>
        </p:nvPicPr>
        <p:blipFill>
          <a:blip r:embed="rId3">
            <a:lum bright="70000" contrast="-70000"/>
          </a:blip>
          <a:stretch>
            <a:fillRect/>
          </a:stretch>
        </p:blipFill>
        <p:spPr>
          <a:xfrm>
            <a:off x="-553730" y="-25705"/>
            <a:ext cx="10251460" cy="6909409"/>
          </a:xfrm>
          <a:prstGeom prst="rect">
            <a:avLst/>
          </a:prstGeom>
        </p:spPr>
      </p:pic>
      <p:sp>
        <p:nvSpPr>
          <p:cNvPr id="283650" name="Rectangle 2">
            <a:extLst>
              <a:ext uri="{FF2B5EF4-FFF2-40B4-BE49-F238E27FC236}">
                <a16:creationId xmlns:a16="http://schemas.microsoft.com/office/drawing/2014/main" id="{0D297BE3-6410-4351-B2E0-B3FFCD409B7F}"/>
              </a:ext>
            </a:extLst>
          </p:cNvPr>
          <p:cNvSpPr>
            <a:spLocks noGrp="1" noChangeArrowheads="1"/>
          </p:cNvSpPr>
          <p:nvPr>
            <p:ph type="title"/>
          </p:nvPr>
        </p:nvSpPr>
        <p:spPr/>
        <p:txBody>
          <a:bodyPr/>
          <a:lstStyle/>
          <a:p>
            <a:pPr algn="ctr">
              <a:defRPr/>
            </a:pPr>
            <a:r>
              <a:rPr lang="en-US" altLang="en-US"/>
              <a:t>Root Cause Analysis</a:t>
            </a:r>
          </a:p>
        </p:txBody>
      </p:sp>
      <p:sp>
        <p:nvSpPr>
          <p:cNvPr id="283651" name="Rectangle 3">
            <a:extLst>
              <a:ext uri="{FF2B5EF4-FFF2-40B4-BE49-F238E27FC236}">
                <a16:creationId xmlns:a16="http://schemas.microsoft.com/office/drawing/2014/main" id="{521FA4FC-71E5-4314-A3D4-F4E7B268CBC3}"/>
              </a:ext>
            </a:extLst>
          </p:cNvPr>
          <p:cNvSpPr>
            <a:spLocks noGrp="1" noChangeArrowheads="1"/>
          </p:cNvSpPr>
          <p:nvPr>
            <p:ph type="body" idx="1"/>
          </p:nvPr>
        </p:nvSpPr>
        <p:spPr>
          <a:xfrm>
            <a:off x="653073" y="1701191"/>
            <a:ext cx="8188070" cy="1236663"/>
          </a:xfrm>
        </p:spPr>
        <p:txBody>
          <a:bodyPr/>
          <a:lstStyle/>
          <a:p>
            <a:pPr marL="0" indent="0" eaLnBrk="1" hangingPunct="1">
              <a:buFontTx/>
              <a:buNone/>
            </a:pPr>
            <a:r>
              <a:rPr lang="en-US" altLang="en-US"/>
              <a:t>Use a process called 5-Whyʻs to find root causes:</a:t>
            </a:r>
          </a:p>
        </p:txBody>
      </p:sp>
      <p:sp>
        <p:nvSpPr>
          <p:cNvPr id="283652" name="Text Box 4">
            <a:extLst>
              <a:ext uri="{FF2B5EF4-FFF2-40B4-BE49-F238E27FC236}">
                <a16:creationId xmlns:a16="http://schemas.microsoft.com/office/drawing/2014/main" id="{9F5E1882-9BDA-4348-9D31-9DF38544BD48}"/>
              </a:ext>
            </a:extLst>
          </p:cNvPr>
          <p:cNvSpPr txBox="1">
            <a:spLocks noChangeArrowheads="1"/>
          </p:cNvSpPr>
          <p:nvPr/>
        </p:nvSpPr>
        <p:spPr bwMode="auto">
          <a:xfrm>
            <a:off x="2286000" y="2262555"/>
            <a:ext cx="4584700" cy="588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latin typeface="Times New Roman" panose="02020603050405020304" pitchFamily="18" charset="0"/>
              </a:rPr>
              <a:t>Person slips on oil on floor</a:t>
            </a:r>
          </a:p>
        </p:txBody>
      </p:sp>
      <p:sp>
        <p:nvSpPr>
          <p:cNvPr id="283653" name="Line 5">
            <a:extLst>
              <a:ext uri="{FF2B5EF4-FFF2-40B4-BE49-F238E27FC236}">
                <a16:creationId xmlns:a16="http://schemas.microsoft.com/office/drawing/2014/main" id="{61091F06-A5DB-4CAC-BCD3-FBE8D51D8937}"/>
              </a:ext>
            </a:extLst>
          </p:cNvPr>
          <p:cNvSpPr>
            <a:spLocks noChangeShapeType="1"/>
          </p:cNvSpPr>
          <p:nvPr/>
        </p:nvSpPr>
        <p:spPr bwMode="auto">
          <a:xfrm>
            <a:off x="4419600" y="2872155"/>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3654" name="Text Box 6">
            <a:extLst>
              <a:ext uri="{FF2B5EF4-FFF2-40B4-BE49-F238E27FC236}">
                <a16:creationId xmlns:a16="http://schemas.microsoft.com/office/drawing/2014/main" id="{606EDAC4-E8D0-4386-A439-B2242CA435D6}"/>
              </a:ext>
            </a:extLst>
          </p:cNvPr>
          <p:cNvSpPr txBox="1">
            <a:spLocks noChangeArrowheads="1"/>
          </p:cNvSpPr>
          <p:nvPr/>
        </p:nvSpPr>
        <p:spPr bwMode="auto">
          <a:xfrm>
            <a:off x="3886200" y="3100755"/>
            <a:ext cx="1165225" cy="58896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latin typeface="Times New Roman" panose="02020603050405020304" pitchFamily="18" charset="0"/>
              </a:rPr>
              <a:t>Why?</a:t>
            </a:r>
          </a:p>
        </p:txBody>
      </p:sp>
      <p:sp>
        <p:nvSpPr>
          <p:cNvPr id="283655" name="Line 7">
            <a:extLst>
              <a:ext uri="{FF2B5EF4-FFF2-40B4-BE49-F238E27FC236}">
                <a16:creationId xmlns:a16="http://schemas.microsoft.com/office/drawing/2014/main" id="{51DDC64C-97C9-4082-AE68-2A6554A9388E}"/>
              </a:ext>
            </a:extLst>
          </p:cNvPr>
          <p:cNvSpPr>
            <a:spLocks noChangeShapeType="1"/>
          </p:cNvSpPr>
          <p:nvPr/>
        </p:nvSpPr>
        <p:spPr bwMode="auto">
          <a:xfrm flipH="1">
            <a:off x="3352800" y="3710355"/>
            <a:ext cx="1066800" cy="76200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3656" name="Line 8">
            <a:extLst>
              <a:ext uri="{FF2B5EF4-FFF2-40B4-BE49-F238E27FC236}">
                <a16:creationId xmlns:a16="http://schemas.microsoft.com/office/drawing/2014/main" id="{C816DF5B-3CB9-4BD3-AE7E-CB0DC73FD6BB}"/>
              </a:ext>
            </a:extLst>
          </p:cNvPr>
          <p:cNvSpPr>
            <a:spLocks noChangeShapeType="1"/>
          </p:cNvSpPr>
          <p:nvPr/>
        </p:nvSpPr>
        <p:spPr bwMode="auto">
          <a:xfrm>
            <a:off x="4419600" y="3710355"/>
            <a:ext cx="1066800" cy="76200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3657" name="Text Box 9">
            <a:extLst>
              <a:ext uri="{FF2B5EF4-FFF2-40B4-BE49-F238E27FC236}">
                <a16:creationId xmlns:a16="http://schemas.microsoft.com/office/drawing/2014/main" id="{14EA033E-1A06-4CB8-99D9-5686C38BE8F2}"/>
              </a:ext>
            </a:extLst>
          </p:cNvPr>
          <p:cNvSpPr txBox="1">
            <a:spLocks noChangeArrowheads="1"/>
          </p:cNvSpPr>
          <p:nvPr/>
        </p:nvSpPr>
        <p:spPr bwMode="auto">
          <a:xfrm>
            <a:off x="228600" y="4472355"/>
            <a:ext cx="4032250" cy="588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latin typeface="Times New Roman" panose="02020603050405020304" pitchFamily="18" charset="0"/>
              </a:rPr>
              <a:t>Oil was spilled on floor</a:t>
            </a:r>
          </a:p>
        </p:txBody>
      </p:sp>
      <p:sp>
        <p:nvSpPr>
          <p:cNvPr id="283658" name="Text Box 10">
            <a:extLst>
              <a:ext uri="{FF2B5EF4-FFF2-40B4-BE49-F238E27FC236}">
                <a16:creationId xmlns:a16="http://schemas.microsoft.com/office/drawing/2014/main" id="{92837A7A-F619-4589-A495-92EB606A2F29}"/>
              </a:ext>
            </a:extLst>
          </p:cNvPr>
          <p:cNvSpPr txBox="1">
            <a:spLocks noChangeArrowheads="1"/>
          </p:cNvSpPr>
          <p:nvPr/>
        </p:nvSpPr>
        <p:spPr bwMode="auto">
          <a:xfrm>
            <a:off x="4800600" y="4472355"/>
            <a:ext cx="3592513" cy="588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latin typeface="Times New Roman" panose="02020603050405020304" pitchFamily="18" charset="0"/>
              </a:rPr>
              <a:t>Person stepped in oil</a:t>
            </a:r>
          </a:p>
        </p:txBody>
      </p:sp>
    </p:spTree>
    <p:extLst>
      <p:ext uri="{BB962C8B-B14F-4D97-AF65-F5344CB8AC3E}">
        <p14:creationId xmlns:p14="http://schemas.microsoft.com/office/powerpoint/2010/main" val="174417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83651">
                                            <p:txEl>
                                              <p:pRg st="0" end="0"/>
                                            </p:txEl>
                                          </p:spTgt>
                                        </p:tgtEl>
                                        <p:attrNameLst>
                                          <p:attrName>style.visibility</p:attrName>
                                        </p:attrNameLst>
                                      </p:cBhvr>
                                      <p:to>
                                        <p:strVal val="visible"/>
                                      </p:to>
                                    </p:set>
                                    <p:anim calcmode="lin" valueType="num">
                                      <p:cBhvr>
                                        <p:cTn id="7" dur="500" fill="hold"/>
                                        <p:tgtEl>
                                          <p:spTgt spid="2836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36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8365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83653"/>
                                        </p:tgtEl>
                                        <p:attrNameLst>
                                          <p:attrName>style.visibility</p:attrName>
                                        </p:attrNameLst>
                                      </p:cBhvr>
                                      <p:to>
                                        <p:strVal val="visible"/>
                                      </p:to>
                                    </p:set>
                                    <p:animEffect transition="in" filter="box(in)">
                                      <p:cBhvr>
                                        <p:cTn id="17" dur="500"/>
                                        <p:tgtEl>
                                          <p:spTgt spid="283653"/>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283654"/>
                                        </p:tgtEl>
                                        <p:attrNameLst>
                                          <p:attrName>style.visibility</p:attrName>
                                        </p:attrNameLst>
                                      </p:cBhvr>
                                      <p:to>
                                        <p:strVal val="visible"/>
                                      </p:to>
                                    </p:set>
                                    <p:animEffect transition="in" filter="box(in)">
                                      <p:cBhvr>
                                        <p:cTn id="20" dur="500"/>
                                        <p:tgtEl>
                                          <p:spTgt spid="28365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283655"/>
                                        </p:tgtEl>
                                        <p:attrNameLst>
                                          <p:attrName>style.visibility</p:attrName>
                                        </p:attrNameLst>
                                      </p:cBhvr>
                                      <p:to>
                                        <p:strVal val="visible"/>
                                      </p:to>
                                    </p:set>
                                    <p:anim calcmode="lin" valueType="num">
                                      <p:cBhvr additive="base">
                                        <p:cTn id="25" dur="500" fill="hold"/>
                                        <p:tgtEl>
                                          <p:spTgt spid="283655"/>
                                        </p:tgtEl>
                                        <p:attrNameLst>
                                          <p:attrName>ppt_x</p:attrName>
                                        </p:attrNameLst>
                                      </p:cBhvr>
                                      <p:tavLst>
                                        <p:tav tm="0">
                                          <p:val>
                                            <p:strVal val="0-#ppt_w/2"/>
                                          </p:val>
                                        </p:tav>
                                        <p:tav tm="100000">
                                          <p:val>
                                            <p:strVal val="#ppt_x"/>
                                          </p:val>
                                        </p:tav>
                                      </p:tavLst>
                                    </p:anim>
                                    <p:anim calcmode="lin" valueType="num">
                                      <p:cBhvr additive="base">
                                        <p:cTn id="26" dur="500" fill="hold"/>
                                        <p:tgtEl>
                                          <p:spTgt spid="283655"/>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83657"/>
                                        </p:tgtEl>
                                        <p:attrNameLst>
                                          <p:attrName>style.visibility</p:attrName>
                                        </p:attrNameLst>
                                      </p:cBhvr>
                                      <p:to>
                                        <p:strVal val="visible"/>
                                      </p:to>
                                    </p:set>
                                    <p:anim calcmode="lin" valueType="num">
                                      <p:cBhvr additive="base">
                                        <p:cTn id="29" dur="500" fill="hold"/>
                                        <p:tgtEl>
                                          <p:spTgt spid="283657"/>
                                        </p:tgtEl>
                                        <p:attrNameLst>
                                          <p:attrName>ppt_x</p:attrName>
                                        </p:attrNameLst>
                                      </p:cBhvr>
                                      <p:tavLst>
                                        <p:tav tm="0">
                                          <p:val>
                                            <p:strVal val="0-#ppt_w/2"/>
                                          </p:val>
                                        </p:tav>
                                        <p:tav tm="100000">
                                          <p:val>
                                            <p:strVal val="#ppt_x"/>
                                          </p:val>
                                        </p:tav>
                                      </p:tavLst>
                                    </p:anim>
                                    <p:anim calcmode="lin" valueType="num">
                                      <p:cBhvr additive="base">
                                        <p:cTn id="30" dur="500" fill="hold"/>
                                        <p:tgtEl>
                                          <p:spTgt spid="283657"/>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2" fill="hold" nodeType="clickEffect">
                                  <p:stCondLst>
                                    <p:cond delay="0"/>
                                  </p:stCondLst>
                                  <p:childTnLst>
                                    <p:set>
                                      <p:cBhvr>
                                        <p:cTn id="34" dur="1" fill="hold">
                                          <p:stCondLst>
                                            <p:cond delay="0"/>
                                          </p:stCondLst>
                                        </p:cTn>
                                        <p:tgtEl>
                                          <p:spTgt spid="283656"/>
                                        </p:tgtEl>
                                        <p:attrNameLst>
                                          <p:attrName>style.visibility</p:attrName>
                                        </p:attrNameLst>
                                      </p:cBhvr>
                                      <p:to>
                                        <p:strVal val="visible"/>
                                      </p:to>
                                    </p:set>
                                    <p:anim calcmode="lin" valueType="num">
                                      <p:cBhvr additive="base">
                                        <p:cTn id="35" dur="500" fill="hold"/>
                                        <p:tgtEl>
                                          <p:spTgt spid="283656"/>
                                        </p:tgtEl>
                                        <p:attrNameLst>
                                          <p:attrName>ppt_x</p:attrName>
                                        </p:attrNameLst>
                                      </p:cBhvr>
                                      <p:tavLst>
                                        <p:tav tm="0">
                                          <p:val>
                                            <p:strVal val="1+#ppt_w/2"/>
                                          </p:val>
                                        </p:tav>
                                        <p:tav tm="100000">
                                          <p:val>
                                            <p:strVal val="#ppt_x"/>
                                          </p:val>
                                        </p:tav>
                                      </p:tavLst>
                                    </p:anim>
                                    <p:anim calcmode="lin" valueType="num">
                                      <p:cBhvr additive="base">
                                        <p:cTn id="36" dur="500" fill="hold"/>
                                        <p:tgtEl>
                                          <p:spTgt spid="283656"/>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83658"/>
                                        </p:tgtEl>
                                        <p:attrNameLst>
                                          <p:attrName>style.visibility</p:attrName>
                                        </p:attrNameLst>
                                      </p:cBhvr>
                                      <p:to>
                                        <p:strVal val="visible"/>
                                      </p:to>
                                    </p:set>
                                    <p:anim calcmode="lin" valueType="num">
                                      <p:cBhvr additive="base">
                                        <p:cTn id="39" dur="500" fill="hold"/>
                                        <p:tgtEl>
                                          <p:spTgt spid="283658"/>
                                        </p:tgtEl>
                                        <p:attrNameLst>
                                          <p:attrName>ppt_x</p:attrName>
                                        </p:attrNameLst>
                                      </p:cBhvr>
                                      <p:tavLst>
                                        <p:tav tm="0">
                                          <p:val>
                                            <p:strVal val="1+#ppt_w/2"/>
                                          </p:val>
                                        </p:tav>
                                        <p:tav tm="100000">
                                          <p:val>
                                            <p:strVal val="#ppt_x"/>
                                          </p:val>
                                        </p:tav>
                                      </p:tavLst>
                                    </p:anim>
                                    <p:anim calcmode="lin" valueType="num">
                                      <p:cBhvr additive="base">
                                        <p:cTn id="40" dur="500" fill="hold"/>
                                        <p:tgtEl>
                                          <p:spTgt spid="2836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1" grpId="0" build="p" autoUpdateAnimBg="0"/>
      <p:bldP spid="283652" grpId="0" animBg="1" autoUpdateAnimBg="0"/>
      <p:bldP spid="283654" grpId="0" animBg="1" autoUpdateAnimBg="0"/>
      <p:bldP spid="283657" grpId="0" animBg="1" autoUpdateAnimBg="0"/>
      <p:bldP spid="283658"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49D5E01-60B4-4248-98A2-4D76846A41D8}"/>
              </a:ext>
            </a:extLst>
          </p:cNvPr>
          <p:cNvPicPr>
            <a:picLocks noChangeAspect="1"/>
          </p:cNvPicPr>
          <p:nvPr/>
        </p:nvPicPr>
        <p:blipFill>
          <a:blip r:embed="rId3">
            <a:lum bright="70000" contrast="-70000"/>
          </a:blip>
          <a:stretch>
            <a:fillRect/>
          </a:stretch>
        </p:blipFill>
        <p:spPr>
          <a:xfrm>
            <a:off x="-553730" y="-25705"/>
            <a:ext cx="10251460" cy="6909409"/>
          </a:xfrm>
          <a:prstGeom prst="rect">
            <a:avLst/>
          </a:prstGeom>
        </p:spPr>
      </p:pic>
      <p:sp>
        <p:nvSpPr>
          <p:cNvPr id="285698" name="Rectangle 2">
            <a:extLst>
              <a:ext uri="{FF2B5EF4-FFF2-40B4-BE49-F238E27FC236}">
                <a16:creationId xmlns:a16="http://schemas.microsoft.com/office/drawing/2014/main" id="{F4B05E5B-479D-4305-9863-FBF3059D9E34}"/>
              </a:ext>
            </a:extLst>
          </p:cNvPr>
          <p:cNvSpPr>
            <a:spLocks noGrp="1" noChangeArrowheads="1"/>
          </p:cNvSpPr>
          <p:nvPr>
            <p:ph type="title"/>
          </p:nvPr>
        </p:nvSpPr>
        <p:spPr/>
        <p:txBody>
          <a:bodyPr/>
          <a:lstStyle/>
          <a:p>
            <a:pPr algn="ctr" eaLnBrk="1" hangingPunct="1">
              <a:defRPr/>
            </a:pPr>
            <a:r>
              <a:rPr lang="en-US" altLang="en-US"/>
              <a:t>Examining Contributing Factors</a:t>
            </a:r>
          </a:p>
        </p:txBody>
      </p:sp>
      <p:sp>
        <p:nvSpPr>
          <p:cNvPr id="285699" name="Text Box 3">
            <a:extLst>
              <a:ext uri="{FF2B5EF4-FFF2-40B4-BE49-F238E27FC236}">
                <a16:creationId xmlns:a16="http://schemas.microsoft.com/office/drawing/2014/main" id="{1A48FCDF-44B0-4276-A82F-9AA6ABDDCD1F}"/>
              </a:ext>
            </a:extLst>
          </p:cNvPr>
          <p:cNvSpPr txBox="1">
            <a:spLocks noChangeArrowheads="1"/>
          </p:cNvSpPr>
          <p:nvPr/>
        </p:nvSpPr>
        <p:spPr bwMode="auto">
          <a:xfrm>
            <a:off x="381000" y="2209800"/>
            <a:ext cx="4032250" cy="588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latin typeface="Times New Roman" panose="02020603050405020304" pitchFamily="18" charset="0"/>
              </a:rPr>
              <a:t>Oil was spilled on floor</a:t>
            </a:r>
          </a:p>
        </p:txBody>
      </p:sp>
      <p:sp>
        <p:nvSpPr>
          <p:cNvPr id="285700" name="Text Box 4">
            <a:extLst>
              <a:ext uri="{FF2B5EF4-FFF2-40B4-BE49-F238E27FC236}">
                <a16:creationId xmlns:a16="http://schemas.microsoft.com/office/drawing/2014/main" id="{4CB5B709-4F93-477B-BCE9-996751FF81C2}"/>
              </a:ext>
            </a:extLst>
          </p:cNvPr>
          <p:cNvSpPr txBox="1">
            <a:spLocks noChangeArrowheads="1"/>
          </p:cNvSpPr>
          <p:nvPr/>
        </p:nvSpPr>
        <p:spPr bwMode="auto">
          <a:xfrm>
            <a:off x="4953000" y="2209800"/>
            <a:ext cx="3592513" cy="588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latin typeface="Times New Roman" panose="02020603050405020304" pitchFamily="18" charset="0"/>
              </a:rPr>
              <a:t>Person stepped in oil</a:t>
            </a:r>
          </a:p>
        </p:txBody>
      </p:sp>
      <p:sp>
        <p:nvSpPr>
          <p:cNvPr id="285701" name="Line 5">
            <a:extLst>
              <a:ext uri="{FF2B5EF4-FFF2-40B4-BE49-F238E27FC236}">
                <a16:creationId xmlns:a16="http://schemas.microsoft.com/office/drawing/2014/main" id="{C85D0D96-D468-4712-A963-7299F7A4A79C}"/>
              </a:ext>
            </a:extLst>
          </p:cNvPr>
          <p:cNvSpPr>
            <a:spLocks noChangeShapeType="1"/>
          </p:cNvSpPr>
          <p:nvPr/>
        </p:nvSpPr>
        <p:spPr bwMode="auto">
          <a:xfrm>
            <a:off x="2362200" y="2819400"/>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5702" name="Text Box 6">
            <a:extLst>
              <a:ext uri="{FF2B5EF4-FFF2-40B4-BE49-F238E27FC236}">
                <a16:creationId xmlns:a16="http://schemas.microsoft.com/office/drawing/2014/main" id="{85C92463-4781-47BB-8E53-A58602495EF5}"/>
              </a:ext>
            </a:extLst>
          </p:cNvPr>
          <p:cNvSpPr txBox="1">
            <a:spLocks noChangeArrowheads="1"/>
          </p:cNvSpPr>
          <p:nvPr/>
        </p:nvSpPr>
        <p:spPr bwMode="auto">
          <a:xfrm>
            <a:off x="1828800" y="3048000"/>
            <a:ext cx="1165225" cy="58896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latin typeface="Times New Roman" panose="02020603050405020304" pitchFamily="18" charset="0"/>
              </a:rPr>
              <a:t>Why?</a:t>
            </a:r>
          </a:p>
        </p:txBody>
      </p:sp>
      <p:sp>
        <p:nvSpPr>
          <p:cNvPr id="285703" name="Line 7">
            <a:extLst>
              <a:ext uri="{FF2B5EF4-FFF2-40B4-BE49-F238E27FC236}">
                <a16:creationId xmlns:a16="http://schemas.microsoft.com/office/drawing/2014/main" id="{1F806EFF-BAAF-4E49-BC22-11E6F0C2B456}"/>
              </a:ext>
            </a:extLst>
          </p:cNvPr>
          <p:cNvSpPr>
            <a:spLocks noChangeShapeType="1"/>
          </p:cNvSpPr>
          <p:nvPr/>
        </p:nvSpPr>
        <p:spPr bwMode="auto">
          <a:xfrm>
            <a:off x="2362200" y="3657600"/>
            <a:ext cx="0" cy="45720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85704" name="Text Box 8">
            <a:extLst>
              <a:ext uri="{FF2B5EF4-FFF2-40B4-BE49-F238E27FC236}">
                <a16:creationId xmlns:a16="http://schemas.microsoft.com/office/drawing/2014/main" id="{D7A8F518-AD0A-46A2-95B6-04C0D6AC88B8}"/>
              </a:ext>
            </a:extLst>
          </p:cNvPr>
          <p:cNvSpPr txBox="1">
            <a:spLocks noChangeArrowheads="1"/>
          </p:cNvSpPr>
          <p:nvPr/>
        </p:nvSpPr>
        <p:spPr bwMode="auto">
          <a:xfrm>
            <a:off x="533400" y="4114800"/>
            <a:ext cx="3954463" cy="1076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a:latin typeface="Times New Roman" panose="02020603050405020304" pitchFamily="18" charset="0"/>
              </a:rPr>
              <a:t>Machine was being</a:t>
            </a:r>
          </a:p>
          <a:p>
            <a:pPr algn="ctr"/>
            <a:r>
              <a:rPr lang="en-US" altLang="en-US" sz="3200">
                <a:latin typeface="Times New Roman" panose="02020603050405020304" pitchFamily="18" charset="0"/>
              </a:rPr>
              <a:t>serviced and oil spilled</a:t>
            </a:r>
          </a:p>
        </p:txBody>
      </p:sp>
      <p:sp>
        <p:nvSpPr>
          <p:cNvPr id="285705" name="Text Box 9">
            <a:extLst>
              <a:ext uri="{FF2B5EF4-FFF2-40B4-BE49-F238E27FC236}">
                <a16:creationId xmlns:a16="http://schemas.microsoft.com/office/drawing/2014/main" id="{9FEA3B19-B807-4F6D-B00C-9BE98B862495}"/>
              </a:ext>
            </a:extLst>
          </p:cNvPr>
          <p:cNvSpPr txBox="1">
            <a:spLocks noChangeArrowheads="1"/>
          </p:cNvSpPr>
          <p:nvPr/>
        </p:nvSpPr>
        <p:spPr bwMode="auto">
          <a:xfrm>
            <a:off x="4953000" y="4114800"/>
            <a:ext cx="3941763" cy="1076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a:latin typeface="Times New Roman" panose="02020603050405020304" pitchFamily="18" charset="0"/>
              </a:rPr>
              <a:t>Person walked through</a:t>
            </a:r>
          </a:p>
          <a:p>
            <a:pPr algn="ctr"/>
            <a:r>
              <a:rPr lang="en-US" altLang="en-US" sz="3200">
                <a:latin typeface="Times New Roman" panose="02020603050405020304" pitchFamily="18" charset="0"/>
              </a:rPr>
              <a:t>work area</a:t>
            </a:r>
          </a:p>
        </p:txBody>
      </p:sp>
      <p:sp>
        <p:nvSpPr>
          <p:cNvPr id="285706" name="Line 10">
            <a:extLst>
              <a:ext uri="{FF2B5EF4-FFF2-40B4-BE49-F238E27FC236}">
                <a16:creationId xmlns:a16="http://schemas.microsoft.com/office/drawing/2014/main" id="{33FFA665-49EF-4F4C-96AE-F8DAD230BF8D}"/>
              </a:ext>
            </a:extLst>
          </p:cNvPr>
          <p:cNvSpPr>
            <a:spLocks noChangeShapeType="1"/>
          </p:cNvSpPr>
          <p:nvPr/>
        </p:nvSpPr>
        <p:spPr bwMode="auto">
          <a:xfrm>
            <a:off x="6781800" y="2819400"/>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5707" name="Text Box 11">
            <a:extLst>
              <a:ext uri="{FF2B5EF4-FFF2-40B4-BE49-F238E27FC236}">
                <a16:creationId xmlns:a16="http://schemas.microsoft.com/office/drawing/2014/main" id="{1FB517C9-8E3A-47D5-8127-D233CAEE7A8F}"/>
              </a:ext>
            </a:extLst>
          </p:cNvPr>
          <p:cNvSpPr txBox="1">
            <a:spLocks noChangeArrowheads="1"/>
          </p:cNvSpPr>
          <p:nvPr/>
        </p:nvSpPr>
        <p:spPr bwMode="auto">
          <a:xfrm>
            <a:off x="6248400" y="3048000"/>
            <a:ext cx="1165225" cy="58896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latin typeface="Times New Roman" panose="02020603050405020304" pitchFamily="18" charset="0"/>
              </a:rPr>
              <a:t>Why?</a:t>
            </a:r>
          </a:p>
        </p:txBody>
      </p:sp>
      <p:sp>
        <p:nvSpPr>
          <p:cNvPr id="285708" name="Line 12">
            <a:extLst>
              <a:ext uri="{FF2B5EF4-FFF2-40B4-BE49-F238E27FC236}">
                <a16:creationId xmlns:a16="http://schemas.microsoft.com/office/drawing/2014/main" id="{09A20277-5210-4371-9187-4D79BE006947}"/>
              </a:ext>
            </a:extLst>
          </p:cNvPr>
          <p:cNvSpPr>
            <a:spLocks noChangeShapeType="1"/>
          </p:cNvSpPr>
          <p:nvPr/>
        </p:nvSpPr>
        <p:spPr bwMode="auto">
          <a:xfrm>
            <a:off x="6781800" y="3657600"/>
            <a:ext cx="0" cy="45720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102033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857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8570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85703"/>
                                        </p:tgtEl>
                                        <p:attrNameLst>
                                          <p:attrName>style.visibility</p:attrName>
                                        </p:attrNameLst>
                                      </p:cBhvr>
                                      <p:to>
                                        <p:strVal val="visible"/>
                                      </p:to>
                                    </p:set>
                                    <p:anim calcmode="lin" valueType="num">
                                      <p:cBhvr additive="base">
                                        <p:cTn id="13" dur="500" fill="hold"/>
                                        <p:tgtEl>
                                          <p:spTgt spid="285703"/>
                                        </p:tgtEl>
                                        <p:attrNameLst>
                                          <p:attrName>ppt_x</p:attrName>
                                        </p:attrNameLst>
                                      </p:cBhvr>
                                      <p:tavLst>
                                        <p:tav tm="0">
                                          <p:val>
                                            <p:strVal val="0-#ppt_w/2"/>
                                          </p:val>
                                        </p:tav>
                                        <p:tav tm="100000">
                                          <p:val>
                                            <p:strVal val="#ppt_x"/>
                                          </p:val>
                                        </p:tav>
                                      </p:tavLst>
                                    </p:anim>
                                    <p:anim calcmode="lin" valueType="num">
                                      <p:cBhvr additive="base">
                                        <p:cTn id="14" dur="500" fill="hold"/>
                                        <p:tgtEl>
                                          <p:spTgt spid="285703"/>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85704"/>
                                        </p:tgtEl>
                                        <p:attrNameLst>
                                          <p:attrName>style.visibility</p:attrName>
                                        </p:attrNameLst>
                                      </p:cBhvr>
                                      <p:to>
                                        <p:strVal val="visible"/>
                                      </p:to>
                                    </p:set>
                                    <p:anim calcmode="lin" valueType="num">
                                      <p:cBhvr additive="base">
                                        <p:cTn id="17" dur="500" fill="hold"/>
                                        <p:tgtEl>
                                          <p:spTgt spid="285704"/>
                                        </p:tgtEl>
                                        <p:attrNameLst>
                                          <p:attrName>ppt_x</p:attrName>
                                        </p:attrNameLst>
                                      </p:cBhvr>
                                      <p:tavLst>
                                        <p:tav tm="0">
                                          <p:val>
                                            <p:strVal val="0-#ppt_w/2"/>
                                          </p:val>
                                        </p:tav>
                                        <p:tav tm="100000">
                                          <p:val>
                                            <p:strVal val="#ppt_x"/>
                                          </p:val>
                                        </p:tav>
                                      </p:tavLst>
                                    </p:anim>
                                    <p:anim calcmode="lin" valueType="num">
                                      <p:cBhvr additive="base">
                                        <p:cTn id="18" dur="500" fill="hold"/>
                                        <p:tgtEl>
                                          <p:spTgt spid="28570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8570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28570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285708"/>
                                        </p:tgtEl>
                                        <p:attrNameLst>
                                          <p:attrName>style.visibility</p:attrName>
                                        </p:attrNameLst>
                                      </p:cBhvr>
                                      <p:to>
                                        <p:strVal val="visible"/>
                                      </p:to>
                                    </p:set>
                                    <p:anim calcmode="lin" valueType="num">
                                      <p:cBhvr additive="base">
                                        <p:cTn id="29" dur="500" fill="hold"/>
                                        <p:tgtEl>
                                          <p:spTgt spid="285708"/>
                                        </p:tgtEl>
                                        <p:attrNameLst>
                                          <p:attrName>ppt_x</p:attrName>
                                        </p:attrNameLst>
                                      </p:cBhvr>
                                      <p:tavLst>
                                        <p:tav tm="0">
                                          <p:val>
                                            <p:strVal val="0-#ppt_w/2"/>
                                          </p:val>
                                        </p:tav>
                                        <p:tav tm="100000">
                                          <p:val>
                                            <p:strVal val="#ppt_x"/>
                                          </p:val>
                                        </p:tav>
                                      </p:tavLst>
                                    </p:anim>
                                    <p:anim calcmode="lin" valueType="num">
                                      <p:cBhvr additive="base">
                                        <p:cTn id="30" dur="500" fill="hold"/>
                                        <p:tgtEl>
                                          <p:spTgt spid="285708"/>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285705"/>
                                        </p:tgtEl>
                                        <p:attrNameLst>
                                          <p:attrName>style.visibility</p:attrName>
                                        </p:attrNameLst>
                                      </p:cBhvr>
                                      <p:to>
                                        <p:strVal val="visible"/>
                                      </p:to>
                                    </p:set>
                                    <p:anim calcmode="lin" valueType="num">
                                      <p:cBhvr additive="base">
                                        <p:cTn id="33" dur="500" fill="hold"/>
                                        <p:tgtEl>
                                          <p:spTgt spid="285705"/>
                                        </p:tgtEl>
                                        <p:attrNameLst>
                                          <p:attrName>ppt_x</p:attrName>
                                        </p:attrNameLst>
                                      </p:cBhvr>
                                      <p:tavLst>
                                        <p:tav tm="0">
                                          <p:val>
                                            <p:strVal val="1+#ppt_w/2"/>
                                          </p:val>
                                        </p:tav>
                                        <p:tav tm="100000">
                                          <p:val>
                                            <p:strVal val="#ppt_x"/>
                                          </p:val>
                                        </p:tav>
                                      </p:tavLst>
                                    </p:anim>
                                    <p:anim calcmode="lin" valueType="num">
                                      <p:cBhvr additive="base">
                                        <p:cTn id="34" dur="500" fill="hold"/>
                                        <p:tgtEl>
                                          <p:spTgt spid="2857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2" grpId="0" animBg="1" autoUpdateAnimBg="0"/>
      <p:bldP spid="285704" grpId="0" animBg="1" autoUpdateAnimBg="0"/>
      <p:bldP spid="285705" grpId="0" animBg="1" autoUpdateAnimBg="0"/>
      <p:bldP spid="285707"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C888CEA-A390-4427-89AC-8065D9102C9B}"/>
              </a:ext>
            </a:extLst>
          </p:cNvPr>
          <p:cNvPicPr>
            <a:picLocks noChangeAspect="1"/>
          </p:cNvPicPr>
          <p:nvPr/>
        </p:nvPicPr>
        <p:blipFill>
          <a:blip r:embed="rId3">
            <a:lum bright="70000" contrast="-70000"/>
          </a:blip>
          <a:stretch>
            <a:fillRect/>
          </a:stretch>
        </p:blipFill>
        <p:spPr>
          <a:xfrm>
            <a:off x="-553730" y="-25705"/>
            <a:ext cx="10251460" cy="6909409"/>
          </a:xfrm>
          <a:prstGeom prst="rect">
            <a:avLst/>
          </a:prstGeom>
        </p:spPr>
      </p:pic>
      <p:sp>
        <p:nvSpPr>
          <p:cNvPr id="371714" name="Text Box 2">
            <a:extLst>
              <a:ext uri="{FF2B5EF4-FFF2-40B4-BE49-F238E27FC236}">
                <a16:creationId xmlns:a16="http://schemas.microsoft.com/office/drawing/2014/main" id="{EB368B6E-4CEB-451F-922F-02E15A4C7473}"/>
              </a:ext>
            </a:extLst>
          </p:cNvPr>
          <p:cNvSpPr txBox="1">
            <a:spLocks noChangeArrowheads="1"/>
          </p:cNvSpPr>
          <p:nvPr/>
        </p:nvSpPr>
        <p:spPr bwMode="auto">
          <a:xfrm>
            <a:off x="381000" y="1638300"/>
            <a:ext cx="3954463" cy="1076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a:latin typeface="Times New Roman" panose="02020603050405020304" pitchFamily="18" charset="0"/>
              </a:rPr>
              <a:t>Machine was being</a:t>
            </a:r>
          </a:p>
          <a:p>
            <a:pPr algn="ctr"/>
            <a:r>
              <a:rPr lang="en-US" altLang="en-US" sz="3200">
                <a:latin typeface="Times New Roman" panose="02020603050405020304" pitchFamily="18" charset="0"/>
              </a:rPr>
              <a:t>serviced and oil spilled</a:t>
            </a:r>
          </a:p>
        </p:txBody>
      </p:sp>
      <p:sp>
        <p:nvSpPr>
          <p:cNvPr id="371715" name="Text Box 3">
            <a:extLst>
              <a:ext uri="{FF2B5EF4-FFF2-40B4-BE49-F238E27FC236}">
                <a16:creationId xmlns:a16="http://schemas.microsoft.com/office/drawing/2014/main" id="{B65DF1CC-EE25-4DEC-90F2-76D44F5174B1}"/>
              </a:ext>
            </a:extLst>
          </p:cNvPr>
          <p:cNvSpPr txBox="1">
            <a:spLocks noChangeArrowheads="1"/>
          </p:cNvSpPr>
          <p:nvPr/>
        </p:nvSpPr>
        <p:spPr bwMode="auto">
          <a:xfrm>
            <a:off x="4800600" y="1638300"/>
            <a:ext cx="3941763" cy="1076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a:latin typeface="Times New Roman" panose="02020603050405020304" pitchFamily="18" charset="0"/>
              </a:rPr>
              <a:t>Person walked through</a:t>
            </a:r>
          </a:p>
          <a:p>
            <a:pPr algn="ctr"/>
            <a:r>
              <a:rPr lang="en-US" altLang="en-US" sz="3200">
                <a:latin typeface="Times New Roman" panose="02020603050405020304" pitchFamily="18" charset="0"/>
              </a:rPr>
              <a:t>work area</a:t>
            </a:r>
          </a:p>
        </p:txBody>
      </p:sp>
      <p:sp>
        <p:nvSpPr>
          <p:cNvPr id="287748" name="Rectangle 4">
            <a:extLst>
              <a:ext uri="{FF2B5EF4-FFF2-40B4-BE49-F238E27FC236}">
                <a16:creationId xmlns:a16="http://schemas.microsoft.com/office/drawing/2014/main" id="{E32B294B-70A9-4450-93FB-5E024EEE09BE}"/>
              </a:ext>
            </a:extLst>
          </p:cNvPr>
          <p:cNvSpPr>
            <a:spLocks noGrp="1" noChangeArrowheads="1"/>
          </p:cNvSpPr>
          <p:nvPr>
            <p:ph type="title"/>
          </p:nvPr>
        </p:nvSpPr>
        <p:spPr>
          <a:xfrm>
            <a:off x="628650" y="98426"/>
            <a:ext cx="7886700" cy="1325563"/>
          </a:xfrm>
        </p:spPr>
        <p:txBody>
          <a:bodyPr/>
          <a:lstStyle/>
          <a:p>
            <a:pPr algn="ctr" eaLnBrk="1" hangingPunct="1">
              <a:defRPr/>
            </a:pPr>
            <a:r>
              <a:rPr lang="en-US" altLang="en-US"/>
              <a:t>Examining Contributing Factors</a:t>
            </a:r>
          </a:p>
        </p:txBody>
      </p:sp>
      <p:grpSp>
        <p:nvGrpSpPr>
          <p:cNvPr id="287749" name="Group 5">
            <a:extLst>
              <a:ext uri="{FF2B5EF4-FFF2-40B4-BE49-F238E27FC236}">
                <a16:creationId xmlns:a16="http://schemas.microsoft.com/office/drawing/2014/main" id="{7510F9DD-1EB2-4B97-90A1-080D059BD030}"/>
              </a:ext>
            </a:extLst>
          </p:cNvPr>
          <p:cNvGrpSpPr>
            <a:grpSpLocks/>
          </p:cNvGrpSpPr>
          <p:nvPr/>
        </p:nvGrpSpPr>
        <p:grpSpPr bwMode="auto">
          <a:xfrm>
            <a:off x="1143000" y="2705100"/>
            <a:ext cx="2133600" cy="1600200"/>
            <a:chOff x="720" y="1872"/>
            <a:chExt cx="1344" cy="1008"/>
          </a:xfrm>
        </p:grpSpPr>
        <p:sp>
          <p:nvSpPr>
            <p:cNvPr id="371725" name="Line 6">
              <a:extLst>
                <a:ext uri="{FF2B5EF4-FFF2-40B4-BE49-F238E27FC236}">
                  <a16:creationId xmlns:a16="http://schemas.microsoft.com/office/drawing/2014/main" id="{AC4E0764-12BD-40A7-97BD-2A02B4363D72}"/>
                </a:ext>
              </a:extLst>
            </p:cNvPr>
            <p:cNvSpPr>
              <a:spLocks noChangeShapeType="1"/>
            </p:cNvSpPr>
            <p:nvPr/>
          </p:nvSpPr>
          <p:spPr bwMode="auto">
            <a:xfrm>
              <a:off x="1392" y="1872"/>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1726" name="Text Box 7">
              <a:extLst>
                <a:ext uri="{FF2B5EF4-FFF2-40B4-BE49-F238E27FC236}">
                  <a16:creationId xmlns:a16="http://schemas.microsoft.com/office/drawing/2014/main" id="{46E15B45-FDE2-4E90-91D2-2F6008BFBA6C}"/>
                </a:ext>
              </a:extLst>
            </p:cNvPr>
            <p:cNvSpPr txBox="1">
              <a:spLocks noChangeArrowheads="1"/>
            </p:cNvSpPr>
            <p:nvPr/>
          </p:nvSpPr>
          <p:spPr bwMode="auto">
            <a:xfrm>
              <a:off x="1056" y="2016"/>
              <a:ext cx="734" cy="371"/>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latin typeface="Times New Roman" panose="02020603050405020304" pitchFamily="18" charset="0"/>
                </a:rPr>
                <a:t>Why?</a:t>
              </a:r>
            </a:p>
          </p:txBody>
        </p:sp>
        <p:sp>
          <p:nvSpPr>
            <p:cNvPr id="371727" name="Line 8">
              <a:extLst>
                <a:ext uri="{FF2B5EF4-FFF2-40B4-BE49-F238E27FC236}">
                  <a16:creationId xmlns:a16="http://schemas.microsoft.com/office/drawing/2014/main" id="{AFA7B89A-9238-45CE-B480-1950A6059783}"/>
                </a:ext>
              </a:extLst>
            </p:cNvPr>
            <p:cNvSpPr>
              <a:spLocks noChangeShapeType="1"/>
            </p:cNvSpPr>
            <p:nvPr/>
          </p:nvSpPr>
          <p:spPr bwMode="auto">
            <a:xfrm flipH="1">
              <a:off x="720" y="2400"/>
              <a:ext cx="672" cy="48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1728" name="Line 9">
              <a:extLst>
                <a:ext uri="{FF2B5EF4-FFF2-40B4-BE49-F238E27FC236}">
                  <a16:creationId xmlns:a16="http://schemas.microsoft.com/office/drawing/2014/main" id="{C592725D-A89C-463B-8E4F-739F5E3352F0}"/>
                </a:ext>
              </a:extLst>
            </p:cNvPr>
            <p:cNvSpPr>
              <a:spLocks noChangeShapeType="1"/>
            </p:cNvSpPr>
            <p:nvPr/>
          </p:nvSpPr>
          <p:spPr bwMode="auto">
            <a:xfrm>
              <a:off x="1392" y="2400"/>
              <a:ext cx="672" cy="48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87754" name="Text Box 10">
            <a:extLst>
              <a:ext uri="{FF2B5EF4-FFF2-40B4-BE49-F238E27FC236}">
                <a16:creationId xmlns:a16="http://schemas.microsoft.com/office/drawing/2014/main" id="{B1B84B5B-65D0-40BB-9D83-C2574E71B0E1}"/>
              </a:ext>
            </a:extLst>
          </p:cNvPr>
          <p:cNvSpPr txBox="1">
            <a:spLocks noChangeArrowheads="1"/>
          </p:cNvSpPr>
          <p:nvPr/>
        </p:nvSpPr>
        <p:spPr bwMode="auto">
          <a:xfrm>
            <a:off x="381000" y="4305300"/>
            <a:ext cx="1797050" cy="1076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a:latin typeface="Times New Roman" panose="02020603050405020304" pitchFamily="18" charset="0"/>
              </a:rPr>
              <a:t>Spill not</a:t>
            </a:r>
          </a:p>
          <a:p>
            <a:pPr algn="ctr"/>
            <a:r>
              <a:rPr lang="en-US" altLang="en-US" sz="3200">
                <a:latin typeface="Times New Roman" panose="02020603050405020304" pitchFamily="18" charset="0"/>
              </a:rPr>
              <a:t>prevented</a:t>
            </a:r>
          </a:p>
        </p:txBody>
      </p:sp>
      <p:sp>
        <p:nvSpPr>
          <p:cNvPr id="287755" name="Text Box 11">
            <a:extLst>
              <a:ext uri="{FF2B5EF4-FFF2-40B4-BE49-F238E27FC236}">
                <a16:creationId xmlns:a16="http://schemas.microsoft.com/office/drawing/2014/main" id="{8AE61429-AD3B-453F-BFE9-2D6D4A4CC521}"/>
              </a:ext>
            </a:extLst>
          </p:cNvPr>
          <p:cNvSpPr txBox="1">
            <a:spLocks noChangeArrowheads="1"/>
          </p:cNvSpPr>
          <p:nvPr/>
        </p:nvSpPr>
        <p:spPr bwMode="auto">
          <a:xfrm>
            <a:off x="2463800" y="4305300"/>
            <a:ext cx="2057400" cy="1076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a:latin typeface="Times New Roman" panose="02020603050405020304" pitchFamily="18" charset="0"/>
              </a:rPr>
              <a:t>Oil spill</a:t>
            </a:r>
          </a:p>
          <a:p>
            <a:pPr algn="ctr"/>
            <a:r>
              <a:rPr lang="en-US" altLang="en-US" sz="3200">
                <a:latin typeface="Times New Roman" panose="02020603050405020304" pitchFamily="18" charset="0"/>
              </a:rPr>
              <a:t>not cleaned</a:t>
            </a:r>
          </a:p>
        </p:txBody>
      </p:sp>
      <p:sp>
        <p:nvSpPr>
          <p:cNvPr id="287756" name="Text Box 12">
            <a:extLst>
              <a:ext uri="{FF2B5EF4-FFF2-40B4-BE49-F238E27FC236}">
                <a16:creationId xmlns:a16="http://schemas.microsoft.com/office/drawing/2014/main" id="{691DB86F-B6FD-4D88-8932-B797A64BC671}"/>
              </a:ext>
            </a:extLst>
          </p:cNvPr>
          <p:cNvSpPr txBox="1">
            <a:spLocks noChangeArrowheads="1"/>
          </p:cNvSpPr>
          <p:nvPr/>
        </p:nvSpPr>
        <p:spPr bwMode="auto">
          <a:xfrm>
            <a:off x="5326063" y="4305300"/>
            <a:ext cx="3038475" cy="1076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a:latin typeface="Times New Roman" panose="02020603050405020304" pitchFamily="18" charset="0"/>
              </a:rPr>
              <a:t>Person worked in</a:t>
            </a:r>
          </a:p>
          <a:p>
            <a:pPr algn="ctr"/>
            <a:r>
              <a:rPr lang="en-US" altLang="en-US" sz="3200">
                <a:latin typeface="Times New Roman" panose="02020603050405020304" pitchFamily="18" charset="0"/>
              </a:rPr>
              <a:t>department</a:t>
            </a:r>
          </a:p>
        </p:txBody>
      </p:sp>
      <p:grpSp>
        <p:nvGrpSpPr>
          <p:cNvPr id="287757" name="Group 13">
            <a:extLst>
              <a:ext uri="{FF2B5EF4-FFF2-40B4-BE49-F238E27FC236}">
                <a16:creationId xmlns:a16="http://schemas.microsoft.com/office/drawing/2014/main" id="{D4E20296-9BE9-4B5E-87F5-440B6FF0D769}"/>
              </a:ext>
            </a:extLst>
          </p:cNvPr>
          <p:cNvGrpSpPr>
            <a:grpSpLocks/>
          </p:cNvGrpSpPr>
          <p:nvPr/>
        </p:nvGrpSpPr>
        <p:grpSpPr bwMode="auto">
          <a:xfrm>
            <a:off x="6248400" y="2705100"/>
            <a:ext cx="1165225" cy="1600200"/>
            <a:chOff x="3936" y="1872"/>
            <a:chExt cx="734" cy="1008"/>
          </a:xfrm>
        </p:grpSpPr>
        <p:sp>
          <p:nvSpPr>
            <p:cNvPr id="371722" name="Line 14">
              <a:extLst>
                <a:ext uri="{FF2B5EF4-FFF2-40B4-BE49-F238E27FC236}">
                  <a16:creationId xmlns:a16="http://schemas.microsoft.com/office/drawing/2014/main" id="{01C6A0E3-1832-4DF7-92D2-236CC00EFFE9}"/>
                </a:ext>
              </a:extLst>
            </p:cNvPr>
            <p:cNvSpPr>
              <a:spLocks noChangeShapeType="1"/>
            </p:cNvSpPr>
            <p:nvPr/>
          </p:nvSpPr>
          <p:spPr bwMode="auto">
            <a:xfrm>
              <a:off x="4272" y="1872"/>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1723" name="Text Box 15">
              <a:extLst>
                <a:ext uri="{FF2B5EF4-FFF2-40B4-BE49-F238E27FC236}">
                  <a16:creationId xmlns:a16="http://schemas.microsoft.com/office/drawing/2014/main" id="{D565B6E2-538E-46DA-8DA9-974B26314EDA}"/>
                </a:ext>
              </a:extLst>
            </p:cNvPr>
            <p:cNvSpPr txBox="1">
              <a:spLocks noChangeArrowheads="1"/>
            </p:cNvSpPr>
            <p:nvPr/>
          </p:nvSpPr>
          <p:spPr bwMode="auto">
            <a:xfrm>
              <a:off x="3936" y="2016"/>
              <a:ext cx="734" cy="371"/>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latin typeface="Times New Roman" panose="02020603050405020304" pitchFamily="18" charset="0"/>
                </a:rPr>
                <a:t>Why?</a:t>
              </a:r>
            </a:p>
          </p:txBody>
        </p:sp>
        <p:sp>
          <p:nvSpPr>
            <p:cNvPr id="371724" name="Line 16">
              <a:extLst>
                <a:ext uri="{FF2B5EF4-FFF2-40B4-BE49-F238E27FC236}">
                  <a16:creationId xmlns:a16="http://schemas.microsoft.com/office/drawing/2014/main" id="{A91BAAB2-CFAE-431E-87E2-43972E1E79C7}"/>
                </a:ext>
              </a:extLst>
            </p:cNvPr>
            <p:cNvSpPr>
              <a:spLocks noChangeShapeType="1"/>
            </p:cNvSpPr>
            <p:nvPr/>
          </p:nvSpPr>
          <p:spPr bwMode="auto">
            <a:xfrm>
              <a:off x="4272" y="2400"/>
              <a:ext cx="0" cy="48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8" name="Group 5">
            <a:extLst>
              <a:ext uri="{FF2B5EF4-FFF2-40B4-BE49-F238E27FC236}">
                <a16:creationId xmlns:a16="http://schemas.microsoft.com/office/drawing/2014/main" id="{F8F2314F-FD04-4BC7-9A46-837D901E3ED4}"/>
              </a:ext>
            </a:extLst>
          </p:cNvPr>
          <p:cNvGrpSpPr>
            <a:grpSpLocks/>
          </p:cNvGrpSpPr>
          <p:nvPr/>
        </p:nvGrpSpPr>
        <p:grpSpPr bwMode="auto">
          <a:xfrm>
            <a:off x="187325" y="5381625"/>
            <a:ext cx="2133600" cy="1600200"/>
            <a:chOff x="720" y="1872"/>
            <a:chExt cx="1344" cy="1008"/>
          </a:xfrm>
        </p:grpSpPr>
        <p:sp>
          <p:nvSpPr>
            <p:cNvPr id="19" name="Line 6">
              <a:extLst>
                <a:ext uri="{FF2B5EF4-FFF2-40B4-BE49-F238E27FC236}">
                  <a16:creationId xmlns:a16="http://schemas.microsoft.com/office/drawing/2014/main" id="{AAF40352-490A-4851-A8B3-E8BD54CB242C}"/>
                </a:ext>
              </a:extLst>
            </p:cNvPr>
            <p:cNvSpPr>
              <a:spLocks noChangeShapeType="1"/>
            </p:cNvSpPr>
            <p:nvPr/>
          </p:nvSpPr>
          <p:spPr bwMode="auto">
            <a:xfrm>
              <a:off x="1392" y="1872"/>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0" name="Text Box 7">
              <a:extLst>
                <a:ext uri="{FF2B5EF4-FFF2-40B4-BE49-F238E27FC236}">
                  <a16:creationId xmlns:a16="http://schemas.microsoft.com/office/drawing/2014/main" id="{0AD31F52-0BF6-43A2-B21F-778533D236E2}"/>
                </a:ext>
              </a:extLst>
            </p:cNvPr>
            <p:cNvSpPr txBox="1">
              <a:spLocks noChangeArrowheads="1"/>
            </p:cNvSpPr>
            <p:nvPr/>
          </p:nvSpPr>
          <p:spPr bwMode="auto">
            <a:xfrm>
              <a:off x="1056" y="2016"/>
              <a:ext cx="734" cy="371"/>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latin typeface="Times New Roman" panose="02020603050405020304" pitchFamily="18" charset="0"/>
                </a:rPr>
                <a:t>Why?</a:t>
              </a:r>
            </a:p>
          </p:txBody>
        </p:sp>
        <p:sp>
          <p:nvSpPr>
            <p:cNvPr id="21" name="Line 8">
              <a:extLst>
                <a:ext uri="{FF2B5EF4-FFF2-40B4-BE49-F238E27FC236}">
                  <a16:creationId xmlns:a16="http://schemas.microsoft.com/office/drawing/2014/main" id="{0B460E17-878A-4BEE-80B6-77FA8BF780E2}"/>
                </a:ext>
              </a:extLst>
            </p:cNvPr>
            <p:cNvSpPr>
              <a:spLocks noChangeShapeType="1"/>
            </p:cNvSpPr>
            <p:nvPr/>
          </p:nvSpPr>
          <p:spPr bwMode="auto">
            <a:xfrm flipH="1">
              <a:off x="720" y="2400"/>
              <a:ext cx="672" cy="48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2" name="Line 9">
              <a:extLst>
                <a:ext uri="{FF2B5EF4-FFF2-40B4-BE49-F238E27FC236}">
                  <a16:creationId xmlns:a16="http://schemas.microsoft.com/office/drawing/2014/main" id="{42C30885-0AFC-41E8-9C21-681F8D39D3FA}"/>
                </a:ext>
              </a:extLst>
            </p:cNvPr>
            <p:cNvSpPr>
              <a:spLocks noChangeShapeType="1"/>
            </p:cNvSpPr>
            <p:nvPr/>
          </p:nvSpPr>
          <p:spPr bwMode="auto">
            <a:xfrm>
              <a:off x="1392" y="2400"/>
              <a:ext cx="672" cy="48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3" name="Group 5">
            <a:extLst>
              <a:ext uri="{FF2B5EF4-FFF2-40B4-BE49-F238E27FC236}">
                <a16:creationId xmlns:a16="http://schemas.microsoft.com/office/drawing/2014/main" id="{D0A68B59-8A8F-4B49-A3E0-7527278411CC}"/>
              </a:ext>
            </a:extLst>
          </p:cNvPr>
          <p:cNvGrpSpPr>
            <a:grpSpLocks/>
          </p:cNvGrpSpPr>
          <p:nvPr/>
        </p:nvGrpSpPr>
        <p:grpSpPr bwMode="auto">
          <a:xfrm>
            <a:off x="2438400" y="5391150"/>
            <a:ext cx="2133600" cy="1600200"/>
            <a:chOff x="720" y="1872"/>
            <a:chExt cx="1344" cy="1008"/>
          </a:xfrm>
        </p:grpSpPr>
        <p:sp>
          <p:nvSpPr>
            <p:cNvPr id="24" name="Line 6">
              <a:extLst>
                <a:ext uri="{FF2B5EF4-FFF2-40B4-BE49-F238E27FC236}">
                  <a16:creationId xmlns:a16="http://schemas.microsoft.com/office/drawing/2014/main" id="{EF25B0C6-56D9-466D-A278-D639591E9B9C}"/>
                </a:ext>
              </a:extLst>
            </p:cNvPr>
            <p:cNvSpPr>
              <a:spLocks noChangeShapeType="1"/>
            </p:cNvSpPr>
            <p:nvPr/>
          </p:nvSpPr>
          <p:spPr bwMode="auto">
            <a:xfrm>
              <a:off x="1392" y="1872"/>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5" name="Text Box 7">
              <a:extLst>
                <a:ext uri="{FF2B5EF4-FFF2-40B4-BE49-F238E27FC236}">
                  <a16:creationId xmlns:a16="http://schemas.microsoft.com/office/drawing/2014/main" id="{287FF2BC-724A-490A-BCD0-0CB342D4B255}"/>
                </a:ext>
              </a:extLst>
            </p:cNvPr>
            <p:cNvSpPr txBox="1">
              <a:spLocks noChangeArrowheads="1"/>
            </p:cNvSpPr>
            <p:nvPr/>
          </p:nvSpPr>
          <p:spPr bwMode="auto">
            <a:xfrm>
              <a:off x="1056" y="2016"/>
              <a:ext cx="734" cy="371"/>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latin typeface="Times New Roman" panose="02020603050405020304" pitchFamily="18" charset="0"/>
                </a:rPr>
                <a:t>Why?</a:t>
              </a:r>
            </a:p>
          </p:txBody>
        </p:sp>
        <p:sp>
          <p:nvSpPr>
            <p:cNvPr id="26" name="Line 8">
              <a:extLst>
                <a:ext uri="{FF2B5EF4-FFF2-40B4-BE49-F238E27FC236}">
                  <a16:creationId xmlns:a16="http://schemas.microsoft.com/office/drawing/2014/main" id="{3EE507B6-472D-431D-91B8-99E2F0EE2A36}"/>
                </a:ext>
              </a:extLst>
            </p:cNvPr>
            <p:cNvSpPr>
              <a:spLocks noChangeShapeType="1"/>
            </p:cNvSpPr>
            <p:nvPr/>
          </p:nvSpPr>
          <p:spPr bwMode="auto">
            <a:xfrm flipH="1">
              <a:off x="720" y="2400"/>
              <a:ext cx="672" cy="48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 name="Line 9">
              <a:extLst>
                <a:ext uri="{FF2B5EF4-FFF2-40B4-BE49-F238E27FC236}">
                  <a16:creationId xmlns:a16="http://schemas.microsoft.com/office/drawing/2014/main" id="{6D0D3203-8B25-47CB-AE95-58BDCC01A94F}"/>
                </a:ext>
              </a:extLst>
            </p:cNvPr>
            <p:cNvSpPr>
              <a:spLocks noChangeShapeType="1"/>
            </p:cNvSpPr>
            <p:nvPr/>
          </p:nvSpPr>
          <p:spPr bwMode="auto">
            <a:xfrm>
              <a:off x="1392" y="2400"/>
              <a:ext cx="672" cy="48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Tree>
    <p:extLst>
      <p:ext uri="{BB962C8B-B14F-4D97-AF65-F5344CB8AC3E}">
        <p14:creationId xmlns:p14="http://schemas.microsoft.com/office/powerpoint/2010/main" val="273486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7749"/>
                                        </p:tgtEl>
                                        <p:attrNameLst>
                                          <p:attrName>style.visibility</p:attrName>
                                        </p:attrNameLst>
                                      </p:cBhvr>
                                      <p:to>
                                        <p:strVal val="visible"/>
                                      </p:to>
                                    </p:set>
                                    <p:anim calcmode="lin" valueType="num">
                                      <p:cBhvr additive="base">
                                        <p:cTn id="7" dur="500" fill="hold"/>
                                        <p:tgtEl>
                                          <p:spTgt spid="287749"/>
                                        </p:tgtEl>
                                        <p:attrNameLst>
                                          <p:attrName>ppt_x</p:attrName>
                                        </p:attrNameLst>
                                      </p:cBhvr>
                                      <p:tavLst>
                                        <p:tav tm="0">
                                          <p:val>
                                            <p:strVal val="#ppt_x"/>
                                          </p:val>
                                        </p:tav>
                                        <p:tav tm="100000">
                                          <p:val>
                                            <p:strVal val="#ppt_x"/>
                                          </p:val>
                                        </p:tav>
                                      </p:tavLst>
                                    </p:anim>
                                    <p:anim calcmode="lin" valueType="num">
                                      <p:cBhvr additive="base">
                                        <p:cTn id="8" dur="500" fill="hold"/>
                                        <p:tgtEl>
                                          <p:spTgt spid="28774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7755"/>
                                        </p:tgtEl>
                                        <p:attrNameLst>
                                          <p:attrName>style.visibility</p:attrName>
                                        </p:attrNameLst>
                                      </p:cBhvr>
                                      <p:to>
                                        <p:strVal val="visible"/>
                                      </p:to>
                                    </p:set>
                                    <p:anim calcmode="lin" valueType="num">
                                      <p:cBhvr additive="base">
                                        <p:cTn id="13" dur="500" fill="hold"/>
                                        <p:tgtEl>
                                          <p:spTgt spid="287755"/>
                                        </p:tgtEl>
                                        <p:attrNameLst>
                                          <p:attrName>ppt_x</p:attrName>
                                        </p:attrNameLst>
                                      </p:cBhvr>
                                      <p:tavLst>
                                        <p:tav tm="0">
                                          <p:val>
                                            <p:strVal val="0-#ppt_w/2"/>
                                          </p:val>
                                        </p:tav>
                                        <p:tav tm="100000">
                                          <p:val>
                                            <p:strVal val="#ppt_x"/>
                                          </p:val>
                                        </p:tav>
                                      </p:tavLst>
                                    </p:anim>
                                    <p:anim calcmode="lin" valueType="num">
                                      <p:cBhvr additive="base">
                                        <p:cTn id="14" dur="500" fill="hold"/>
                                        <p:tgtEl>
                                          <p:spTgt spid="28775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87754"/>
                                        </p:tgtEl>
                                        <p:attrNameLst>
                                          <p:attrName>style.visibility</p:attrName>
                                        </p:attrNameLst>
                                      </p:cBhvr>
                                      <p:to>
                                        <p:strVal val="visible"/>
                                      </p:to>
                                    </p:set>
                                    <p:anim calcmode="lin" valueType="num">
                                      <p:cBhvr additive="base">
                                        <p:cTn id="19" dur="500" fill="hold"/>
                                        <p:tgtEl>
                                          <p:spTgt spid="287754"/>
                                        </p:tgtEl>
                                        <p:attrNameLst>
                                          <p:attrName>ppt_x</p:attrName>
                                        </p:attrNameLst>
                                      </p:cBhvr>
                                      <p:tavLst>
                                        <p:tav tm="0">
                                          <p:val>
                                            <p:strVal val="0-#ppt_w/2"/>
                                          </p:val>
                                        </p:tav>
                                        <p:tav tm="100000">
                                          <p:val>
                                            <p:strVal val="#ppt_x"/>
                                          </p:val>
                                        </p:tav>
                                      </p:tavLst>
                                    </p:anim>
                                    <p:anim calcmode="lin" valueType="num">
                                      <p:cBhvr additive="base">
                                        <p:cTn id="20" dur="500" fill="hold"/>
                                        <p:tgtEl>
                                          <p:spTgt spid="28775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87757"/>
                                        </p:tgtEl>
                                        <p:attrNameLst>
                                          <p:attrName>style.visibility</p:attrName>
                                        </p:attrNameLst>
                                      </p:cBhvr>
                                      <p:to>
                                        <p:strVal val="visible"/>
                                      </p:to>
                                    </p:set>
                                    <p:anim calcmode="lin" valueType="num">
                                      <p:cBhvr additive="base">
                                        <p:cTn id="37" dur="500" fill="hold"/>
                                        <p:tgtEl>
                                          <p:spTgt spid="287757"/>
                                        </p:tgtEl>
                                        <p:attrNameLst>
                                          <p:attrName>ppt_x</p:attrName>
                                        </p:attrNameLst>
                                      </p:cBhvr>
                                      <p:tavLst>
                                        <p:tav tm="0">
                                          <p:val>
                                            <p:strVal val="#ppt_x"/>
                                          </p:val>
                                        </p:tav>
                                        <p:tav tm="100000">
                                          <p:val>
                                            <p:strVal val="#ppt_x"/>
                                          </p:val>
                                        </p:tav>
                                      </p:tavLst>
                                    </p:anim>
                                    <p:anim calcmode="lin" valueType="num">
                                      <p:cBhvr additive="base">
                                        <p:cTn id="38" dur="500" fill="hold"/>
                                        <p:tgtEl>
                                          <p:spTgt spid="287757"/>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87756"/>
                                        </p:tgtEl>
                                        <p:attrNameLst>
                                          <p:attrName>style.visibility</p:attrName>
                                        </p:attrNameLst>
                                      </p:cBhvr>
                                      <p:to>
                                        <p:strVal val="visible"/>
                                      </p:to>
                                    </p:set>
                                    <p:anim calcmode="lin" valueType="num">
                                      <p:cBhvr additive="base">
                                        <p:cTn id="43" dur="500" fill="hold"/>
                                        <p:tgtEl>
                                          <p:spTgt spid="287756"/>
                                        </p:tgtEl>
                                        <p:attrNameLst>
                                          <p:attrName>ppt_x</p:attrName>
                                        </p:attrNameLst>
                                      </p:cBhvr>
                                      <p:tavLst>
                                        <p:tav tm="0">
                                          <p:val>
                                            <p:strVal val="1+#ppt_w/2"/>
                                          </p:val>
                                        </p:tav>
                                        <p:tav tm="100000">
                                          <p:val>
                                            <p:strVal val="#ppt_x"/>
                                          </p:val>
                                        </p:tav>
                                      </p:tavLst>
                                    </p:anim>
                                    <p:anim calcmode="lin" valueType="num">
                                      <p:cBhvr additive="base">
                                        <p:cTn id="44" dur="500" fill="hold"/>
                                        <p:tgtEl>
                                          <p:spTgt spid="2877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54" grpId="0" animBg="1" autoUpdateAnimBg="0"/>
      <p:bldP spid="287755" grpId="0" animBg="1" autoUpdateAnimBg="0"/>
      <p:bldP spid="287756"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a:extLst>
              <a:ext uri="{FF2B5EF4-FFF2-40B4-BE49-F238E27FC236}">
                <a16:creationId xmlns:a16="http://schemas.microsoft.com/office/drawing/2014/main" id="{A302FFBB-AA1E-47E5-897E-8E3B9469F1EE}"/>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984380" y="-33338"/>
            <a:ext cx="13266747" cy="68913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F4BE8CA-2869-44DA-8C55-DC1F6DC8FE1B}"/>
              </a:ext>
            </a:extLst>
          </p:cNvPr>
          <p:cNvSpPr/>
          <p:nvPr/>
        </p:nvSpPr>
        <p:spPr>
          <a:xfrm>
            <a:off x="-194948" y="2956715"/>
            <a:ext cx="9584954" cy="1708117"/>
          </a:xfrm>
          <a:prstGeom prst="rect">
            <a:avLst/>
          </a:prstGeom>
          <a:solidFill>
            <a:srgbClr val="00206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6BC74B-A135-4DE6-BFF0-461A3ECE49C2}"/>
              </a:ext>
            </a:extLst>
          </p:cNvPr>
          <p:cNvSpPr>
            <a:spLocks noGrp="1"/>
          </p:cNvSpPr>
          <p:nvPr>
            <p:ph type="title"/>
          </p:nvPr>
        </p:nvSpPr>
        <p:spPr>
          <a:xfrm>
            <a:off x="623888" y="1801908"/>
            <a:ext cx="7886700" cy="2429436"/>
          </a:xfrm>
        </p:spPr>
        <p:txBody>
          <a:bodyPr/>
          <a:lstStyle/>
          <a:p>
            <a:r>
              <a:rPr lang="en-US">
                <a:effectLst>
                  <a:glow rad="127000">
                    <a:schemeClr val="bg1"/>
                  </a:glow>
                </a:effectLst>
              </a:rPr>
              <a:t>Managerial Tools</a:t>
            </a:r>
            <a:br>
              <a:rPr lang="en-US">
                <a:effectLst>
                  <a:glow rad="127000">
                    <a:schemeClr val="bg1"/>
                  </a:glow>
                </a:effectLst>
              </a:rPr>
            </a:br>
            <a:r>
              <a:rPr lang="en-US" sz="2800">
                <a:solidFill>
                  <a:srgbClr val="FF0000"/>
                </a:solidFill>
                <a:effectLst>
                  <a:glow rad="127000">
                    <a:schemeClr val="bg1"/>
                  </a:glow>
                </a:effectLst>
              </a:rPr>
              <a:t>(Understanding Risk Taking) </a:t>
            </a:r>
            <a:endParaRPr lang="en-US">
              <a:solidFill>
                <a:srgbClr val="FF0000"/>
              </a:solidFill>
              <a:effectLst>
                <a:glow rad="127000">
                  <a:schemeClr val="bg1"/>
                </a:glow>
              </a:effectLst>
            </a:endParaRPr>
          </a:p>
        </p:txBody>
      </p:sp>
      <p:sp>
        <p:nvSpPr>
          <p:cNvPr id="4" name="Text Placeholder 3">
            <a:extLst>
              <a:ext uri="{FF2B5EF4-FFF2-40B4-BE49-F238E27FC236}">
                <a16:creationId xmlns:a16="http://schemas.microsoft.com/office/drawing/2014/main" id="{B2FBE3B0-B095-487E-AD38-F5619C7FFCA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868205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35A167-2660-4C68-BED7-64D3139ABD65}"/>
              </a:ext>
            </a:extLst>
          </p:cNvPr>
          <p:cNvPicPr>
            <a:picLocks noChangeAspect="1"/>
          </p:cNvPicPr>
          <p:nvPr/>
        </p:nvPicPr>
        <p:blipFill>
          <a:blip r:embed="rId2">
            <a:lum bright="70000" contrast="-70000"/>
          </a:blip>
          <a:stretch>
            <a:fillRect/>
          </a:stretch>
        </p:blipFill>
        <p:spPr>
          <a:xfrm>
            <a:off x="-11679" y="0"/>
            <a:ext cx="9167357" cy="6875518"/>
          </a:xfrm>
          <a:prstGeom prst="rect">
            <a:avLst/>
          </a:prstGeom>
        </p:spPr>
      </p:pic>
      <p:sp>
        <p:nvSpPr>
          <p:cNvPr id="979970" name="Rectangle 2">
            <a:extLst>
              <a:ext uri="{FF2B5EF4-FFF2-40B4-BE49-F238E27FC236}">
                <a16:creationId xmlns:a16="http://schemas.microsoft.com/office/drawing/2014/main" id="{D383A004-1C88-4DEF-9806-3CE9120E8B86}"/>
              </a:ext>
            </a:extLst>
          </p:cNvPr>
          <p:cNvSpPr>
            <a:spLocks noGrp="1" noChangeArrowheads="1"/>
          </p:cNvSpPr>
          <p:nvPr>
            <p:ph type="title"/>
          </p:nvPr>
        </p:nvSpPr>
        <p:spPr>
          <a:xfrm>
            <a:off x="628650" y="483577"/>
            <a:ext cx="7886700" cy="1207112"/>
          </a:xfrm>
        </p:spPr>
        <p:txBody>
          <a:bodyPr/>
          <a:lstStyle/>
          <a:p>
            <a:pPr algn="ctr"/>
            <a:r>
              <a:rPr lang="en-US" altLang="en-US"/>
              <a:t>Remember we must address all</a:t>
            </a:r>
            <a:br>
              <a:rPr lang="en-US" altLang="en-US"/>
            </a:br>
            <a:r>
              <a:rPr lang="en-US" altLang="en-US"/>
              <a:t>3 major subsystems </a:t>
            </a:r>
          </a:p>
        </p:txBody>
      </p:sp>
      <p:sp>
        <p:nvSpPr>
          <p:cNvPr id="979971" name="Rectangle 3">
            <a:extLst>
              <a:ext uri="{FF2B5EF4-FFF2-40B4-BE49-F238E27FC236}">
                <a16:creationId xmlns:a16="http://schemas.microsoft.com/office/drawing/2014/main" id="{5A7CB118-50B6-4420-8840-F875E9EABA1C}"/>
              </a:ext>
            </a:extLst>
          </p:cNvPr>
          <p:cNvSpPr>
            <a:spLocks noChangeArrowheads="1"/>
          </p:cNvSpPr>
          <p:nvPr/>
        </p:nvSpPr>
        <p:spPr bwMode="auto">
          <a:xfrm>
            <a:off x="304800" y="1619927"/>
            <a:ext cx="8534400" cy="3982915"/>
          </a:xfrm>
          <a:prstGeom prst="rect">
            <a:avLst/>
          </a:prstGeom>
          <a:noFill/>
          <a:ln w="25400">
            <a:solidFill>
              <a:srgbClr val="FF6600"/>
            </a:solidFill>
            <a:miter lim="800000"/>
            <a:headEnd/>
            <a:tailEnd/>
          </a:ln>
          <a:effectLst/>
          <a:extLst>
            <a:ext uri="{909E8E84-426E-40DD-AFC4-6F175D3DCCD1}">
              <a14:hiddenFill xmlns:a14="http://schemas.microsoft.com/office/drawing/2010/main">
                <a:solidFill>
                  <a:srgbClr val="8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3600">
                <a:solidFill>
                  <a:schemeClr val="bg1"/>
                </a:solidFill>
                <a:effectLst>
                  <a:outerShdw blurRad="38100" dist="38100" dir="2700000" algn="tl">
                    <a:srgbClr val="C0C0C0"/>
                  </a:outerShdw>
                </a:effectLst>
                <a:latin typeface="Arial" pitchFamily="34" charset="0"/>
              </a:defRPr>
            </a:lvl1pPr>
            <a:lvl2pPr algn="ctr">
              <a:defRPr sz="3600">
                <a:solidFill>
                  <a:schemeClr val="bg1"/>
                </a:solidFill>
                <a:effectLst>
                  <a:outerShdw blurRad="38100" dist="38100" dir="2700000" algn="tl">
                    <a:srgbClr val="C0C0C0"/>
                  </a:outerShdw>
                </a:effectLst>
                <a:latin typeface="Arial" pitchFamily="34" charset="0"/>
              </a:defRPr>
            </a:lvl2pPr>
            <a:lvl3pPr algn="ctr">
              <a:defRPr sz="3600">
                <a:solidFill>
                  <a:schemeClr val="bg1"/>
                </a:solidFill>
                <a:effectLst>
                  <a:outerShdw blurRad="38100" dist="38100" dir="2700000" algn="tl">
                    <a:srgbClr val="C0C0C0"/>
                  </a:outerShdw>
                </a:effectLst>
                <a:latin typeface="Arial" pitchFamily="34" charset="0"/>
              </a:defRPr>
            </a:lvl3pPr>
            <a:lvl4pPr algn="ctr">
              <a:defRPr sz="3600">
                <a:solidFill>
                  <a:schemeClr val="bg1"/>
                </a:solidFill>
                <a:effectLst>
                  <a:outerShdw blurRad="38100" dist="38100" dir="2700000" algn="tl">
                    <a:srgbClr val="C0C0C0"/>
                  </a:outerShdw>
                </a:effectLst>
                <a:latin typeface="Arial" pitchFamily="34" charset="0"/>
              </a:defRPr>
            </a:lvl4pPr>
            <a:lvl5pPr algn="ctr">
              <a:defRPr sz="3600">
                <a:solidFill>
                  <a:schemeClr val="bg1"/>
                </a:solidFill>
                <a:effectLst>
                  <a:outerShdw blurRad="38100" dist="38100" dir="2700000" algn="tl">
                    <a:srgbClr val="C0C0C0"/>
                  </a:outerShdw>
                </a:effectLst>
                <a:latin typeface="Arial" pitchFamily="34" charset="0"/>
              </a:defRPr>
            </a:lvl5pPr>
            <a:lvl6pPr marL="457200" algn="ctr" fontAlgn="base">
              <a:spcBef>
                <a:spcPct val="0"/>
              </a:spcBef>
              <a:spcAft>
                <a:spcPct val="0"/>
              </a:spcAft>
              <a:defRPr sz="3600">
                <a:solidFill>
                  <a:schemeClr val="bg1"/>
                </a:solidFill>
                <a:effectLst>
                  <a:outerShdw blurRad="38100" dist="38100" dir="2700000" algn="tl">
                    <a:srgbClr val="C0C0C0"/>
                  </a:outerShdw>
                </a:effectLst>
                <a:latin typeface="Arial" pitchFamily="34" charset="0"/>
              </a:defRPr>
            </a:lvl6pPr>
            <a:lvl7pPr marL="914400" algn="ctr" fontAlgn="base">
              <a:spcBef>
                <a:spcPct val="0"/>
              </a:spcBef>
              <a:spcAft>
                <a:spcPct val="0"/>
              </a:spcAft>
              <a:defRPr sz="3600">
                <a:solidFill>
                  <a:schemeClr val="bg1"/>
                </a:solidFill>
                <a:effectLst>
                  <a:outerShdw blurRad="38100" dist="38100" dir="2700000" algn="tl">
                    <a:srgbClr val="C0C0C0"/>
                  </a:outerShdw>
                </a:effectLst>
                <a:latin typeface="Arial" pitchFamily="34" charset="0"/>
              </a:defRPr>
            </a:lvl7pPr>
            <a:lvl8pPr marL="1371600" algn="ctr" fontAlgn="base">
              <a:spcBef>
                <a:spcPct val="0"/>
              </a:spcBef>
              <a:spcAft>
                <a:spcPct val="0"/>
              </a:spcAft>
              <a:defRPr sz="3600">
                <a:solidFill>
                  <a:schemeClr val="bg1"/>
                </a:solidFill>
                <a:effectLst>
                  <a:outerShdw blurRad="38100" dist="38100" dir="2700000" algn="tl">
                    <a:srgbClr val="C0C0C0"/>
                  </a:outerShdw>
                </a:effectLst>
                <a:latin typeface="Arial" pitchFamily="34" charset="0"/>
              </a:defRPr>
            </a:lvl8pPr>
            <a:lvl9pPr marL="1828800" algn="ctr" fontAlgn="base">
              <a:spcBef>
                <a:spcPct val="0"/>
              </a:spcBef>
              <a:spcAft>
                <a:spcPct val="0"/>
              </a:spcAft>
              <a:defRPr sz="3600">
                <a:solidFill>
                  <a:schemeClr val="bg1"/>
                </a:solidFill>
                <a:effectLst>
                  <a:outerShdw blurRad="38100" dist="38100" dir="2700000" algn="tl">
                    <a:srgbClr val="C0C0C0"/>
                  </a:outerShdw>
                </a:effectLst>
                <a:latin typeface="Arial" pitchFamily="34" charset="0"/>
              </a:defRPr>
            </a:lvl9pPr>
          </a:lstStyle>
          <a:p>
            <a:pPr marL="742950" indent="-742950">
              <a:buAutoNum type="arabicPeriod"/>
              <a:defRPr/>
            </a:pPr>
            <a:r>
              <a:rPr lang="en-US" altLang="en-US">
                <a:solidFill>
                  <a:schemeClr val="bg1">
                    <a:lumMod val="65000"/>
                  </a:schemeClr>
                </a:solidFill>
              </a:rPr>
              <a:t>Physical</a:t>
            </a:r>
          </a:p>
          <a:p>
            <a:pPr marL="742950" indent="-742950">
              <a:buAutoNum type="arabicPeriod"/>
              <a:defRPr/>
            </a:pPr>
            <a:r>
              <a:rPr lang="en-US" altLang="en-US">
                <a:solidFill>
                  <a:srgbClr val="FF0000"/>
                </a:solidFill>
              </a:rPr>
              <a:t>Managerial</a:t>
            </a:r>
          </a:p>
          <a:p>
            <a:pPr marL="742950" indent="-742950">
              <a:buAutoNum type="arabicPeriod"/>
              <a:defRPr/>
            </a:pPr>
            <a:r>
              <a:rPr lang="en-US" altLang="en-US">
                <a:solidFill>
                  <a:schemeClr val="bg1">
                    <a:lumMod val="65000"/>
                  </a:schemeClr>
                </a:solidFill>
              </a:rPr>
              <a:t>Behavioral</a:t>
            </a:r>
          </a:p>
        </p:txBody>
      </p:sp>
      <p:pic>
        <p:nvPicPr>
          <p:cNvPr id="6" name="Picture 5">
            <a:extLst>
              <a:ext uri="{FF2B5EF4-FFF2-40B4-BE49-F238E27FC236}">
                <a16:creationId xmlns:a16="http://schemas.microsoft.com/office/drawing/2014/main" id="{2805B37C-4C22-4C00-A988-7A0405A13C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2181">
            <a:off x="1819489" y="2996685"/>
            <a:ext cx="1252629" cy="1300162"/>
          </a:xfrm>
          <a:prstGeom prst="rect">
            <a:avLst/>
          </a:prstGeom>
        </p:spPr>
      </p:pic>
    </p:spTree>
    <p:extLst>
      <p:ext uri="{BB962C8B-B14F-4D97-AF65-F5344CB8AC3E}">
        <p14:creationId xmlns:p14="http://schemas.microsoft.com/office/powerpoint/2010/main" val="181102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79970"/>
                                        </p:tgtEl>
                                        <p:attrNameLst>
                                          <p:attrName>style.visibility</p:attrName>
                                        </p:attrNameLst>
                                      </p:cBhvr>
                                      <p:to>
                                        <p:strVal val="visible"/>
                                      </p:to>
                                    </p:set>
                                    <p:animEffect transition="in" filter="fade">
                                      <p:cBhvr>
                                        <p:cTn id="7" dur="500"/>
                                        <p:tgtEl>
                                          <p:spTgt spid="97997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9970"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5" descr="65986">
            <a:extLst>
              <a:ext uri="{FF2B5EF4-FFF2-40B4-BE49-F238E27FC236}">
                <a16:creationId xmlns:a16="http://schemas.microsoft.com/office/drawing/2014/main" id="{E9B8F9E2-4C74-484A-903C-C078F0603552}"/>
              </a:ext>
            </a:extLst>
          </p:cNvPr>
          <p:cNvPicPr>
            <a:picLocks noGrp="1" noChangeAspect="1" noChangeArrowheads="1"/>
          </p:cNvPicPr>
          <p:nvPr>
            <p:ph sz="quarter" idx="10"/>
          </p:nvPr>
        </p:nvPicPr>
        <p:blipFill>
          <a:blip r:embed="rId3">
            <a:lum bright="70000" contrast="-70000"/>
            <a:extLst>
              <a:ext uri="{28A0092B-C50C-407E-A947-70E740481C1C}">
                <a14:useLocalDpi xmlns:a14="http://schemas.microsoft.com/office/drawing/2010/main" val="0"/>
              </a:ext>
            </a:extLst>
          </a:blip>
          <a:stretch>
            <a:fillRect/>
          </a:stretch>
        </p:blipFill>
        <p:spPr>
          <a:xfrm>
            <a:off x="-18861" y="-37306"/>
            <a:ext cx="10450418" cy="7657306"/>
          </a:xfrm>
        </p:spPr>
      </p:pic>
      <p:sp>
        <p:nvSpPr>
          <p:cNvPr id="463874" name="Rectangle 2">
            <a:extLst>
              <a:ext uri="{FF2B5EF4-FFF2-40B4-BE49-F238E27FC236}">
                <a16:creationId xmlns:a16="http://schemas.microsoft.com/office/drawing/2014/main" id="{B17E45B3-138B-4C92-8985-326CC69AE2D9}"/>
              </a:ext>
            </a:extLst>
          </p:cNvPr>
          <p:cNvSpPr>
            <a:spLocks noGrp="1" noChangeArrowheads="1"/>
          </p:cNvSpPr>
          <p:nvPr>
            <p:ph type="title"/>
          </p:nvPr>
        </p:nvSpPr>
        <p:spPr/>
        <p:txBody>
          <a:bodyPr/>
          <a:lstStyle/>
          <a:p>
            <a:pPr algn="ctr"/>
            <a:r>
              <a:rPr lang="en-US" altLang="en-US"/>
              <a:t>History of Safety Management</a:t>
            </a:r>
          </a:p>
        </p:txBody>
      </p:sp>
      <p:sp>
        <p:nvSpPr>
          <p:cNvPr id="463875" name="Rectangle 3">
            <a:extLst>
              <a:ext uri="{FF2B5EF4-FFF2-40B4-BE49-F238E27FC236}">
                <a16:creationId xmlns:a16="http://schemas.microsoft.com/office/drawing/2014/main" id="{5F6ECCBF-D1A7-490B-A2C7-CE2CB625874B}"/>
              </a:ext>
            </a:extLst>
          </p:cNvPr>
          <p:cNvSpPr>
            <a:spLocks noGrp="1" noChangeArrowheads="1"/>
          </p:cNvSpPr>
          <p:nvPr>
            <p:ph type="body" sz="half" idx="4294967295"/>
          </p:nvPr>
        </p:nvSpPr>
        <p:spPr>
          <a:xfrm>
            <a:off x="1035113" y="1901032"/>
            <a:ext cx="8458200" cy="5257800"/>
          </a:xfrm>
        </p:spPr>
        <p:txBody>
          <a:bodyPr>
            <a:normAutofit/>
          </a:bodyPr>
          <a:lstStyle/>
          <a:p>
            <a:pPr marL="0" indent="0">
              <a:lnSpc>
                <a:spcPct val="90000"/>
              </a:lnSpc>
              <a:buNone/>
            </a:pPr>
            <a:r>
              <a:rPr lang="en-US" altLang="en-US" sz="2800"/>
              <a:t>THE INSPECTION ERA</a:t>
            </a:r>
          </a:p>
          <a:p>
            <a:pPr>
              <a:lnSpc>
                <a:spcPct val="90000"/>
              </a:lnSpc>
            </a:pPr>
            <a:endParaRPr lang="en-US" altLang="en-US" sz="1800"/>
          </a:p>
          <a:p>
            <a:pPr lvl="1">
              <a:lnSpc>
                <a:spcPct val="90000"/>
              </a:lnSpc>
            </a:pPr>
            <a:r>
              <a:rPr lang="en-US" altLang="en-US" sz="2400"/>
              <a:t>Concentrated on cleaning up the hazardous conditions</a:t>
            </a:r>
          </a:p>
          <a:p>
            <a:pPr lvl="1">
              <a:lnSpc>
                <a:spcPct val="90000"/>
              </a:lnSpc>
            </a:pPr>
            <a:endParaRPr lang="en-US" altLang="en-US" sz="2400"/>
          </a:p>
          <a:p>
            <a:pPr lvl="1">
              <a:lnSpc>
                <a:spcPct val="90000"/>
              </a:lnSpc>
            </a:pPr>
            <a:r>
              <a:rPr lang="en-US" altLang="en-US" sz="2400"/>
              <a:t>Somewhat successful results</a:t>
            </a:r>
          </a:p>
          <a:p>
            <a:pPr lvl="2">
              <a:lnSpc>
                <a:spcPct val="90000"/>
              </a:lnSpc>
            </a:pPr>
            <a:r>
              <a:rPr lang="en-US" altLang="en-US" sz="1800"/>
              <a:t>1911 (21,000 workplace deaths)</a:t>
            </a:r>
          </a:p>
          <a:p>
            <a:pPr lvl="2">
              <a:lnSpc>
                <a:spcPct val="90000"/>
              </a:lnSpc>
            </a:pPr>
            <a:r>
              <a:rPr lang="en-US" altLang="en-US" sz="1800"/>
              <a:t>1933 (14,500 workplace deaths)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3874"/>
                                        </p:tgtEl>
                                        <p:attrNameLst>
                                          <p:attrName>style.visibility</p:attrName>
                                        </p:attrNameLst>
                                      </p:cBhvr>
                                      <p:to>
                                        <p:strVal val="visible"/>
                                      </p:to>
                                    </p:set>
                                    <p:animEffect transition="in" filter="fade">
                                      <p:cBhvr>
                                        <p:cTn id="7" dur="1000"/>
                                        <p:tgtEl>
                                          <p:spTgt spid="4638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63875">
                                            <p:txEl>
                                              <p:pRg st="0" end="0"/>
                                            </p:txEl>
                                          </p:spTgt>
                                        </p:tgtEl>
                                        <p:attrNameLst>
                                          <p:attrName>style.visibility</p:attrName>
                                        </p:attrNameLst>
                                      </p:cBhvr>
                                      <p:to>
                                        <p:strVal val="visible"/>
                                      </p:to>
                                    </p:set>
                                    <p:anim calcmode="lin" valueType="num">
                                      <p:cBhvr>
                                        <p:cTn id="12" dur="1000" fill="hold"/>
                                        <p:tgtEl>
                                          <p:spTgt spid="463875">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463875">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46387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463875">
                                            <p:txEl>
                                              <p:pRg st="2" end="2"/>
                                            </p:txEl>
                                          </p:spTgt>
                                        </p:tgtEl>
                                        <p:attrNameLst>
                                          <p:attrName>style.visibility</p:attrName>
                                        </p:attrNameLst>
                                      </p:cBhvr>
                                      <p:to>
                                        <p:strVal val="visible"/>
                                      </p:to>
                                    </p:set>
                                    <p:anim calcmode="lin" valueType="num">
                                      <p:cBhvr>
                                        <p:cTn id="19" dur="1000" fill="hold"/>
                                        <p:tgtEl>
                                          <p:spTgt spid="463875">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463875">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46387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463875">
                                            <p:txEl>
                                              <p:pRg st="4" end="4"/>
                                            </p:txEl>
                                          </p:spTgt>
                                        </p:tgtEl>
                                        <p:attrNameLst>
                                          <p:attrName>style.visibility</p:attrName>
                                        </p:attrNameLst>
                                      </p:cBhvr>
                                      <p:to>
                                        <p:strVal val="visible"/>
                                      </p:to>
                                    </p:set>
                                    <p:anim calcmode="lin" valueType="num">
                                      <p:cBhvr>
                                        <p:cTn id="26" dur="1000" fill="hold"/>
                                        <p:tgtEl>
                                          <p:spTgt spid="463875">
                                            <p:txEl>
                                              <p:pRg st="4" end="4"/>
                                            </p:txEl>
                                          </p:spTgt>
                                        </p:tgtEl>
                                        <p:attrNameLst>
                                          <p:attrName>ppt_w</p:attrName>
                                        </p:attrNameLst>
                                      </p:cBhvr>
                                      <p:tavLst>
                                        <p:tav tm="0">
                                          <p:val>
                                            <p:strVal val="#ppt_w*0.70"/>
                                          </p:val>
                                        </p:tav>
                                        <p:tav tm="100000">
                                          <p:val>
                                            <p:strVal val="#ppt_w"/>
                                          </p:val>
                                        </p:tav>
                                      </p:tavLst>
                                    </p:anim>
                                    <p:anim calcmode="lin" valueType="num">
                                      <p:cBhvr>
                                        <p:cTn id="27" dur="1000" fill="hold"/>
                                        <p:tgtEl>
                                          <p:spTgt spid="463875">
                                            <p:txEl>
                                              <p:pRg st="4" end="4"/>
                                            </p:txEl>
                                          </p:spTgt>
                                        </p:tgtEl>
                                        <p:attrNameLst>
                                          <p:attrName>ppt_h</p:attrName>
                                        </p:attrNameLst>
                                      </p:cBhvr>
                                      <p:tavLst>
                                        <p:tav tm="0">
                                          <p:val>
                                            <p:strVal val="#ppt_h"/>
                                          </p:val>
                                        </p:tav>
                                        <p:tav tm="100000">
                                          <p:val>
                                            <p:strVal val="#ppt_h"/>
                                          </p:val>
                                        </p:tav>
                                      </p:tavLst>
                                    </p:anim>
                                    <p:animEffect transition="in" filter="fade">
                                      <p:cBhvr>
                                        <p:cTn id="28" dur="1000"/>
                                        <p:tgtEl>
                                          <p:spTgt spid="463875">
                                            <p:txEl>
                                              <p:pRg st="4" end="4"/>
                                            </p:txEl>
                                          </p:spTgt>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463875">
                                            <p:txEl>
                                              <p:pRg st="5" end="5"/>
                                            </p:txEl>
                                          </p:spTgt>
                                        </p:tgtEl>
                                        <p:attrNameLst>
                                          <p:attrName>style.visibility</p:attrName>
                                        </p:attrNameLst>
                                      </p:cBhvr>
                                      <p:to>
                                        <p:strVal val="visible"/>
                                      </p:to>
                                    </p:set>
                                    <p:anim calcmode="lin" valueType="num">
                                      <p:cBhvr>
                                        <p:cTn id="31" dur="1000" fill="hold"/>
                                        <p:tgtEl>
                                          <p:spTgt spid="463875">
                                            <p:txEl>
                                              <p:pRg st="5" end="5"/>
                                            </p:txEl>
                                          </p:spTgt>
                                        </p:tgtEl>
                                        <p:attrNameLst>
                                          <p:attrName>ppt_w</p:attrName>
                                        </p:attrNameLst>
                                      </p:cBhvr>
                                      <p:tavLst>
                                        <p:tav tm="0">
                                          <p:val>
                                            <p:strVal val="#ppt_w*0.70"/>
                                          </p:val>
                                        </p:tav>
                                        <p:tav tm="100000">
                                          <p:val>
                                            <p:strVal val="#ppt_w"/>
                                          </p:val>
                                        </p:tav>
                                      </p:tavLst>
                                    </p:anim>
                                    <p:anim calcmode="lin" valueType="num">
                                      <p:cBhvr>
                                        <p:cTn id="32" dur="1000" fill="hold"/>
                                        <p:tgtEl>
                                          <p:spTgt spid="463875">
                                            <p:txEl>
                                              <p:pRg st="5" end="5"/>
                                            </p:txEl>
                                          </p:spTgt>
                                        </p:tgtEl>
                                        <p:attrNameLst>
                                          <p:attrName>ppt_h</p:attrName>
                                        </p:attrNameLst>
                                      </p:cBhvr>
                                      <p:tavLst>
                                        <p:tav tm="0">
                                          <p:val>
                                            <p:strVal val="#ppt_h"/>
                                          </p:val>
                                        </p:tav>
                                        <p:tav tm="100000">
                                          <p:val>
                                            <p:strVal val="#ppt_h"/>
                                          </p:val>
                                        </p:tav>
                                      </p:tavLst>
                                    </p:anim>
                                    <p:animEffect transition="in" filter="fade">
                                      <p:cBhvr>
                                        <p:cTn id="33" dur="1000"/>
                                        <p:tgtEl>
                                          <p:spTgt spid="463875">
                                            <p:txEl>
                                              <p:pRg st="5" end="5"/>
                                            </p:txEl>
                                          </p:spTgt>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463875">
                                            <p:txEl>
                                              <p:pRg st="6" end="6"/>
                                            </p:txEl>
                                          </p:spTgt>
                                        </p:tgtEl>
                                        <p:attrNameLst>
                                          <p:attrName>style.visibility</p:attrName>
                                        </p:attrNameLst>
                                      </p:cBhvr>
                                      <p:to>
                                        <p:strVal val="visible"/>
                                      </p:to>
                                    </p:set>
                                    <p:anim calcmode="lin" valueType="num">
                                      <p:cBhvr>
                                        <p:cTn id="36" dur="1000" fill="hold"/>
                                        <p:tgtEl>
                                          <p:spTgt spid="463875">
                                            <p:txEl>
                                              <p:pRg st="6" end="6"/>
                                            </p:txEl>
                                          </p:spTgt>
                                        </p:tgtEl>
                                        <p:attrNameLst>
                                          <p:attrName>ppt_w</p:attrName>
                                        </p:attrNameLst>
                                      </p:cBhvr>
                                      <p:tavLst>
                                        <p:tav tm="0">
                                          <p:val>
                                            <p:strVal val="#ppt_w*0.70"/>
                                          </p:val>
                                        </p:tav>
                                        <p:tav tm="100000">
                                          <p:val>
                                            <p:strVal val="#ppt_w"/>
                                          </p:val>
                                        </p:tav>
                                      </p:tavLst>
                                    </p:anim>
                                    <p:anim calcmode="lin" valueType="num">
                                      <p:cBhvr>
                                        <p:cTn id="37" dur="1000" fill="hold"/>
                                        <p:tgtEl>
                                          <p:spTgt spid="463875">
                                            <p:txEl>
                                              <p:pRg st="6" end="6"/>
                                            </p:txEl>
                                          </p:spTgt>
                                        </p:tgtEl>
                                        <p:attrNameLst>
                                          <p:attrName>ppt_h</p:attrName>
                                        </p:attrNameLst>
                                      </p:cBhvr>
                                      <p:tavLst>
                                        <p:tav tm="0">
                                          <p:val>
                                            <p:strVal val="#ppt_h"/>
                                          </p:val>
                                        </p:tav>
                                        <p:tav tm="100000">
                                          <p:val>
                                            <p:strVal val="#ppt_h"/>
                                          </p:val>
                                        </p:tav>
                                      </p:tavLst>
                                    </p:anim>
                                    <p:animEffect transition="in" filter="fade">
                                      <p:cBhvr>
                                        <p:cTn id="38" dur="1000"/>
                                        <p:tgtEl>
                                          <p:spTgt spid="4638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74" grpId="0"/>
      <p:bldP spid="463875"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895775AF-B091-4C69-900B-C06ED1EA0FEE}"/>
              </a:ext>
            </a:extLst>
          </p:cNvPr>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PR" altLang="en-US"/>
          </a:p>
        </p:txBody>
      </p:sp>
      <p:sp>
        <p:nvSpPr>
          <p:cNvPr id="873475" name="Rectangle 3">
            <a:extLst>
              <a:ext uri="{FF2B5EF4-FFF2-40B4-BE49-F238E27FC236}">
                <a16:creationId xmlns:a16="http://schemas.microsoft.com/office/drawing/2014/main" id="{D2DF1A40-BD2F-46DB-805A-2BE0DAA39C7A}"/>
              </a:ext>
            </a:extLst>
          </p:cNvPr>
          <p:cNvSpPr>
            <a:spLocks noGrp="1" noChangeArrowheads="1"/>
          </p:cNvSpPr>
          <p:nvPr>
            <p:ph type="title"/>
          </p:nvPr>
        </p:nvSpPr>
        <p:spPr>
          <a:xfrm>
            <a:off x="5548884" y="1371600"/>
            <a:ext cx="2995041" cy="762000"/>
          </a:xfrm>
        </p:spPr>
        <p:txBody>
          <a:bodyPr>
            <a:normAutofit fontScale="90000"/>
          </a:bodyPr>
          <a:lstStyle/>
          <a:p>
            <a:pPr eaLnBrk="1" hangingPunct="1">
              <a:defRPr/>
            </a:pPr>
            <a:r>
              <a:rPr lang="en-US" altLang="en-US" sz="4400">
                <a:solidFill>
                  <a:schemeClr val="tx1"/>
                </a:solidFill>
              </a:rPr>
              <a:t>Why do people take risks?</a:t>
            </a:r>
            <a:r>
              <a:rPr lang="en-US" altLang="en-US" sz="2400"/>
              <a:t> </a:t>
            </a:r>
          </a:p>
        </p:txBody>
      </p:sp>
      <p:pic>
        <p:nvPicPr>
          <p:cNvPr id="100356" name="Picture 4" descr="Ladder Safety">
            <a:extLst>
              <a:ext uri="{FF2B5EF4-FFF2-40B4-BE49-F238E27FC236}">
                <a16:creationId xmlns:a16="http://schemas.microsoft.com/office/drawing/2014/main" id="{ABBA973A-9D7C-414A-8D61-D83F7322B35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8001"/>
            <a:ext cx="54102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0357" name="Rectangle 5">
            <a:extLst>
              <a:ext uri="{FF2B5EF4-FFF2-40B4-BE49-F238E27FC236}">
                <a16:creationId xmlns:a16="http://schemas.microsoft.com/office/drawing/2014/main" id="{ECDC7015-7348-4CDB-80A2-4195F0EFEF63}"/>
              </a:ext>
            </a:extLst>
          </p:cNvPr>
          <p:cNvSpPr>
            <a:spLocks noChangeArrowheads="1"/>
          </p:cNvSpPr>
          <p:nvPr/>
        </p:nvSpPr>
        <p:spPr bwMode="auto">
          <a:xfrm>
            <a:off x="5410200" y="3124200"/>
            <a:ext cx="3733800" cy="3081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anose="020B0604020202020204" pitchFamily="34" charset="0"/>
              </a:defRPr>
            </a:lvl1pPr>
            <a:lvl2pPr marL="800100" indent="-342900" eaLnBrk="0" hangingPunct="0">
              <a:defRPr>
                <a:solidFill>
                  <a:schemeClr val="tx1"/>
                </a:solidFill>
                <a:latin typeface="Arial" panose="020B0604020202020204" pitchFamily="34" charset="0"/>
              </a:defRPr>
            </a:lvl2pPr>
            <a:lvl3pPr marL="1257300" indent="-342900" eaLnBrk="0" hangingPunct="0">
              <a:defRPr>
                <a:solidFill>
                  <a:schemeClr val="tx1"/>
                </a:solidFill>
                <a:latin typeface="Arial" panose="020B0604020202020204" pitchFamily="34" charset="0"/>
              </a:defRPr>
            </a:lvl3pPr>
            <a:lvl4pPr marL="1714500" indent="-342900" eaLnBrk="0" hangingPunct="0">
              <a:defRPr>
                <a:solidFill>
                  <a:schemeClr val="tx1"/>
                </a:solidFill>
                <a:latin typeface="Arial" panose="020B0604020202020204" pitchFamily="34" charset="0"/>
              </a:defRPr>
            </a:lvl4pPr>
            <a:lvl5pPr marL="2171700" indent="-342900"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AutoNum type="arabicPeriod"/>
            </a:pPr>
            <a:r>
              <a:rPr lang="en-US" altLang="en-US" sz="2800"/>
              <a:t>_______________</a:t>
            </a:r>
          </a:p>
          <a:p>
            <a:pPr eaLnBrk="1" hangingPunct="1">
              <a:buFontTx/>
              <a:buAutoNum type="arabicPeriod"/>
            </a:pPr>
            <a:r>
              <a:rPr lang="en-US" altLang="en-US" sz="2800"/>
              <a:t>_______________</a:t>
            </a:r>
          </a:p>
          <a:p>
            <a:pPr eaLnBrk="1" hangingPunct="1">
              <a:buFontTx/>
              <a:buAutoNum type="arabicPeriod"/>
            </a:pPr>
            <a:r>
              <a:rPr lang="en-US" altLang="en-US" sz="2800"/>
              <a:t>_______________</a:t>
            </a:r>
          </a:p>
          <a:p>
            <a:pPr eaLnBrk="1" hangingPunct="1">
              <a:buFontTx/>
              <a:buAutoNum type="arabicPeriod"/>
            </a:pPr>
            <a:r>
              <a:rPr lang="en-US" altLang="en-US" sz="2800"/>
              <a:t>_______________</a:t>
            </a:r>
          </a:p>
          <a:p>
            <a:pPr eaLnBrk="1" hangingPunct="1">
              <a:buFontTx/>
              <a:buAutoNum type="arabicPeriod"/>
            </a:pPr>
            <a:r>
              <a:rPr lang="en-US" altLang="en-US" sz="2800"/>
              <a:t>_______________</a:t>
            </a:r>
          </a:p>
          <a:p>
            <a:pPr eaLnBrk="1" hangingPunct="1">
              <a:buFontTx/>
              <a:buAutoNum type="arabicPeriod"/>
            </a:pPr>
            <a:r>
              <a:rPr lang="en-US" altLang="en-US" sz="2800"/>
              <a:t>_______________</a:t>
            </a:r>
          </a:p>
          <a:p>
            <a:pPr lvl="2" eaLnBrk="1" hangingPunct="1">
              <a:buFontTx/>
              <a:buAutoNum type="arabicPeriod"/>
            </a:pPr>
            <a:endParaRPr lang="en-US" altLang="en-US" sz="28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79" name="Picture 3" descr="333-Lunc_hires">
            <a:extLst>
              <a:ext uri="{FF2B5EF4-FFF2-40B4-BE49-F238E27FC236}">
                <a16:creationId xmlns:a16="http://schemas.microsoft.com/office/drawing/2014/main" id="{4AF16B2A-8F69-4A8F-A4D1-1856910F8616}"/>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tretch>
            <a:fillRect/>
          </a:stretch>
        </p:blipFill>
        <p:spPr>
          <a:xfrm>
            <a:off x="-76200" y="-227004"/>
            <a:ext cx="10349440" cy="7313604"/>
          </a:xfrm>
          <a:noFill/>
        </p:spPr>
      </p:pic>
      <p:sp>
        <p:nvSpPr>
          <p:cNvPr id="193540" name="Text Box 4">
            <a:extLst>
              <a:ext uri="{FF2B5EF4-FFF2-40B4-BE49-F238E27FC236}">
                <a16:creationId xmlns:a16="http://schemas.microsoft.com/office/drawing/2014/main" id="{3EF111FB-6C99-486C-9A90-34C06B2359EB}"/>
              </a:ext>
            </a:extLst>
          </p:cNvPr>
          <p:cNvSpPr txBox="1">
            <a:spLocks noChangeArrowheads="1"/>
          </p:cNvSpPr>
          <p:nvPr/>
        </p:nvSpPr>
        <p:spPr bwMode="auto">
          <a:xfrm>
            <a:off x="381000" y="2274838"/>
            <a:ext cx="8382000" cy="2308324"/>
          </a:xfrm>
          <a:prstGeom prst="rect">
            <a:avLst/>
          </a:prstGeom>
          <a:solidFill>
            <a:schemeClr val="bg1">
              <a:alpha val="78038"/>
            </a:schemeClr>
          </a:solidFill>
          <a:ln w="9525">
            <a:solidFill>
              <a:srgbClr val="800000"/>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600"/>
              <a:t>Unsafe acts have been learned and are maintained, because they </a:t>
            </a:r>
            <a:r>
              <a:rPr lang="en-US" altLang="en-US" sz="3600" u="sng"/>
              <a:t>have been (and continue to be) reinforced by satisfying events</a:t>
            </a:r>
          </a:p>
        </p:txBody>
      </p:sp>
    </p:spTree>
    <p:custDataLst>
      <p:tags r:id="rId1"/>
    </p:custDataLst>
    <p:extLst>
      <p:ext uri="{BB962C8B-B14F-4D97-AF65-F5344CB8AC3E}">
        <p14:creationId xmlns:p14="http://schemas.microsoft.com/office/powerpoint/2010/main" val="425030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3540"/>
                                        </p:tgtEl>
                                        <p:attrNameLst>
                                          <p:attrName>style.visibility</p:attrName>
                                        </p:attrNameLst>
                                      </p:cBhvr>
                                      <p:to>
                                        <p:strVal val="visible"/>
                                      </p:to>
                                    </p:set>
                                    <p:animEffect transition="in" filter="fade">
                                      <p:cBhvr>
                                        <p:cTn id="7" dur="2000"/>
                                        <p:tgtEl>
                                          <p:spTgt spid="193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0"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2" descr="Image result for trash collectors">
            <a:extLst>
              <a:ext uri="{FF2B5EF4-FFF2-40B4-BE49-F238E27FC236}">
                <a16:creationId xmlns:a16="http://schemas.microsoft.com/office/drawing/2014/main" id="{4550B3F5-F5F5-4537-A13F-783D8FF0645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419100" y="-1143000"/>
            <a:ext cx="9982200" cy="12026747"/>
          </a:xfrm>
          <a:prstGeom prst="rect">
            <a:avLst/>
          </a:prstGeom>
          <a:noFill/>
          <a:extLst>
            <a:ext uri="{909E8E84-426E-40DD-AFC4-6F175D3DCCD1}">
              <a14:hiddenFill xmlns:a14="http://schemas.microsoft.com/office/drawing/2010/main">
                <a:solidFill>
                  <a:srgbClr val="FFFFFF"/>
                </a:solidFill>
              </a14:hiddenFill>
            </a:ext>
          </a:extLst>
        </p:spPr>
      </p:pic>
      <p:sp>
        <p:nvSpPr>
          <p:cNvPr id="188418" name="Rectangle 2">
            <a:extLst>
              <a:ext uri="{FF2B5EF4-FFF2-40B4-BE49-F238E27FC236}">
                <a16:creationId xmlns:a16="http://schemas.microsoft.com/office/drawing/2014/main" id="{67065C71-5C20-48CD-849E-E094721C57EC}"/>
              </a:ext>
            </a:extLst>
          </p:cNvPr>
          <p:cNvSpPr>
            <a:spLocks noGrp="1" noChangeArrowheads="1"/>
          </p:cNvSpPr>
          <p:nvPr>
            <p:ph type="title"/>
          </p:nvPr>
        </p:nvSpPr>
        <p:spPr/>
        <p:txBody>
          <a:bodyPr/>
          <a:lstStyle/>
          <a:p>
            <a:pPr algn="ctr" eaLnBrk="1" hangingPunct="1">
              <a:defRPr/>
            </a:pPr>
            <a:r>
              <a:rPr lang="en-US"/>
              <a:t>Satisfying Events?</a:t>
            </a:r>
          </a:p>
        </p:txBody>
      </p:sp>
      <p:sp>
        <p:nvSpPr>
          <p:cNvPr id="22531" name="Rectangle 3">
            <a:extLst>
              <a:ext uri="{FF2B5EF4-FFF2-40B4-BE49-F238E27FC236}">
                <a16:creationId xmlns:a16="http://schemas.microsoft.com/office/drawing/2014/main" id="{54CA1680-38B7-4B8A-8CDA-78DC3146C753}"/>
              </a:ext>
            </a:extLst>
          </p:cNvPr>
          <p:cNvSpPr>
            <a:spLocks noGrp="1" noChangeArrowheads="1"/>
          </p:cNvSpPr>
          <p:nvPr>
            <p:ph idx="1"/>
          </p:nvPr>
        </p:nvSpPr>
        <p:spPr>
          <a:xfrm>
            <a:off x="505080" y="1752600"/>
            <a:ext cx="5295009" cy="4800600"/>
          </a:xfrm>
        </p:spPr>
        <p:txBody>
          <a:bodyPr>
            <a:normAutofit/>
          </a:bodyPr>
          <a:lstStyle/>
          <a:p>
            <a:pPr marL="0" indent="0" eaLnBrk="1" hangingPunct="1">
              <a:buNone/>
            </a:pPr>
            <a:r>
              <a:rPr lang="en-US" altLang="en-US"/>
              <a:t>In other words good things happen for people who take risks. (Most of the time!)</a:t>
            </a:r>
          </a:p>
          <a:p>
            <a:pPr eaLnBrk="1" hangingPunct="1"/>
            <a:endParaRPr lang="en-US" altLang="en-US"/>
          </a:p>
          <a:p>
            <a:pPr marL="0" indent="0" eaLnBrk="1" hangingPunct="1">
              <a:buNone/>
            </a:pPr>
            <a:r>
              <a:rPr lang="en-US" altLang="en-US"/>
              <a:t>Avoiding Effort</a:t>
            </a:r>
          </a:p>
          <a:p>
            <a:pPr marL="0" indent="0" eaLnBrk="1" hangingPunct="1">
              <a:buNone/>
            </a:pPr>
            <a:endParaRPr lang="en-US" altLang="en-US"/>
          </a:p>
          <a:p>
            <a:pPr marL="0" indent="0" eaLnBrk="1" hangingPunct="1">
              <a:buNone/>
            </a:pPr>
            <a:r>
              <a:rPr lang="en-US" altLang="en-US"/>
              <a:t>Improved Comfort </a:t>
            </a:r>
          </a:p>
          <a:p>
            <a:pPr marL="0" indent="0" eaLnBrk="1" hangingPunct="1">
              <a:buNone/>
            </a:pPr>
            <a:endParaRPr lang="en-US" altLang="en-US"/>
          </a:p>
          <a:p>
            <a:pPr marL="0" indent="0">
              <a:buNone/>
            </a:pPr>
            <a:r>
              <a:rPr lang="en-US" altLang="en-US"/>
              <a:t>Personal satisfaction</a:t>
            </a:r>
          </a:p>
          <a:p>
            <a:pPr eaLnBrk="1" hangingPunct="1"/>
            <a:endParaRPr lang="en-US" altLang="en-US"/>
          </a:p>
          <a:p>
            <a:pPr marL="0" indent="0">
              <a:buNone/>
            </a:pPr>
            <a:r>
              <a:rPr lang="en-US" altLang="en-US"/>
              <a:t>Pay strategies, performance measurement, culture acceptance, </a:t>
            </a:r>
            <a:r>
              <a:rPr lang="en-US" altLang="en-US" err="1"/>
              <a:t>etc</a:t>
            </a:r>
            <a:r>
              <a:rPr lang="en-US" altLang="en-US"/>
              <a:t>…   </a:t>
            </a:r>
          </a:p>
        </p:txBody>
      </p:sp>
      <p:pic>
        <p:nvPicPr>
          <p:cNvPr id="12290" name="Picture 2" descr="Image result for trash collectors">
            <a:extLst>
              <a:ext uri="{FF2B5EF4-FFF2-40B4-BE49-F238E27FC236}">
                <a16:creationId xmlns:a16="http://schemas.microsoft.com/office/drawing/2014/main" id="{D01A200A-B46F-4D4A-9583-29CAEDFB0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0088" y="1765223"/>
            <a:ext cx="3067431" cy="3695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9486FB2-3C36-494F-B7B5-749649A7F750}"/>
              </a:ext>
            </a:extLst>
          </p:cNvPr>
          <p:cNvSpPr txBox="1"/>
          <p:nvPr/>
        </p:nvSpPr>
        <p:spPr>
          <a:xfrm>
            <a:off x="5715000" y="5019608"/>
            <a:ext cx="3276599" cy="1077218"/>
          </a:xfrm>
          <a:prstGeom prst="rect">
            <a:avLst/>
          </a:prstGeom>
          <a:solidFill>
            <a:schemeClr val="bg1">
              <a:alpha val="72000"/>
            </a:schemeClr>
          </a:solidFill>
          <a:effectLst>
            <a:outerShdw blurRad="88900" dist="190500" dir="4140000" sx="106000" sy="106000" algn="ctr" rotWithShape="0">
              <a:srgbClr val="000000">
                <a:alpha val="83000"/>
              </a:srgbClr>
            </a:outerShdw>
          </a:effectLst>
          <a:scene3d>
            <a:camera prst="orthographicFront"/>
            <a:lightRig rig="threePt" dir="t"/>
          </a:scene3d>
          <a:sp3d>
            <a:bevelT/>
          </a:sp3d>
        </p:spPr>
        <p:txBody>
          <a:bodyPr wrap="square" rtlCol="0">
            <a:spAutoFit/>
          </a:bodyPr>
          <a:lstStyle/>
          <a:p>
            <a:pPr algn="ct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3200">
                <a:solidFill>
                  <a:srgbClr val="FF0000"/>
                </a:solidFill>
              </a:rPr>
              <a:t>Example: </a:t>
            </a:r>
            <a:br>
              <a:rPr lang="en-US" sz="3200">
                <a:solidFill>
                  <a:srgbClr val="FF0000"/>
                </a:solidFill>
              </a:rPr>
            </a:br>
            <a:r>
              <a:rPr lang="en-US" sz="3200">
                <a:solidFill>
                  <a:srgbClr val="FF0000"/>
                </a:solidFill>
              </a:rPr>
              <a:t>Trash Collectors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8418"/>
                                        </p:tgtEl>
                                        <p:attrNameLst>
                                          <p:attrName>style.visibility</p:attrName>
                                        </p:attrNameLst>
                                      </p:cBhvr>
                                      <p:to>
                                        <p:strVal val="visible"/>
                                      </p:to>
                                    </p:set>
                                    <p:animEffect transition="in" filter="fade">
                                      <p:cBhvr>
                                        <p:cTn id="7" dur="1000"/>
                                        <p:tgtEl>
                                          <p:spTgt spid="188418"/>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2531">
                                            <p:txEl>
                                              <p:pRg st="0" end="0"/>
                                            </p:txEl>
                                          </p:spTgt>
                                        </p:tgtEl>
                                        <p:attrNameLst>
                                          <p:attrName>style.visibility</p:attrName>
                                        </p:attrNameLst>
                                      </p:cBhvr>
                                      <p:to>
                                        <p:strVal val="visible"/>
                                      </p:to>
                                    </p:set>
                                    <p:anim calcmode="lin" valueType="num">
                                      <p:cBhvr>
                                        <p:cTn id="10" dur="1000" fill="hold"/>
                                        <p:tgtEl>
                                          <p:spTgt spid="22531">
                                            <p:txEl>
                                              <p:pRg st="0" end="0"/>
                                            </p:txEl>
                                          </p:spTgt>
                                        </p:tgtEl>
                                        <p:attrNameLst>
                                          <p:attrName>ppt_w</p:attrName>
                                        </p:attrNameLst>
                                      </p:cBhvr>
                                      <p:tavLst>
                                        <p:tav tm="0">
                                          <p:val>
                                            <p:strVal val="#ppt_w*0.70"/>
                                          </p:val>
                                        </p:tav>
                                        <p:tav tm="100000">
                                          <p:val>
                                            <p:strVal val="#ppt_w"/>
                                          </p:val>
                                        </p:tav>
                                      </p:tavLst>
                                    </p:anim>
                                    <p:anim calcmode="lin" valueType="num">
                                      <p:cBhvr>
                                        <p:cTn id="11" dur="1000" fill="hold"/>
                                        <p:tgtEl>
                                          <p:spTgt spid="22531">
                                            <p:txEl>
                                              <p:pRg st="0" end="0"/>
                                            </p:txEl>
                                          </p:spTgt>
                                        </p:tgtEl>
                                        <p:attrNameLst>
                                          <p:attrName>ppt_h</p:attrName>
                                        </p:attrNameLst>
                                      </p:cBhvr>
                                      <p:tavLst>
                                        <p:tav tm="0">
                                          <p:val>
                                            <p:strVal val="#ppt_h"/>
                                          </p:val>
                                        </p:tav>
                                        <p:tav tm="100000">
                                          <p:val>
                                            <p:strVal val="#ppt_h"/>
                                          </p:val>
                                        </p:tav>
                                      </p:tavLst>
                                    </p:anim>
                                    <p:animEffect transition="in" filter="fade">
                                      <p:cBhvr>
                                        <p:cTn id="12" dur="1000"/>
                                        <p:tgtEl>
                                          <p:spTgt spid="2253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22531">
                                            <p:txEl>
                                              <p:pRg st="2" end="2"/>
                                            </p:txEl>
                                          </p:spTgt>
                                        </p:tgtEl>
                                        <p:attrNameLst>
                                          <p:attrName>style.visibility</p:attrName>
                                        </p:attrNameLst>
                                      </p:cBhvr>
                                      <p:to>
                                        <p:strVal val="visible"/>
                                      </p:to>
                                    </p:set>
                                    <p:anim calcmode="lin" valueType="num">
                                      <p:cBhvr>
                                        <p:cTn id="17" dur="1000" fill="hold"/>
                                        <p:tgtEl>
                                          <p:spTgt spid="22531">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22531">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22531">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22531">
                                            <p:txEl>
                                              <p:pRg st="4" end="4"/>
                                            </p:txEl>
                                          </p:spTgt>
                                        </p:tgtEl>
                                        <p:attrNameLst>
                                          <p:attrName>style.visibility</p:attrName>
                                        </p:attrNameLst>
                                      </p:cBhvr>
                                      <p:to>
                                        <p:strVal val="visible"/>
                                      </p:to>
                                    </p:set>
                                    <p:anim calcmode="lin" valueType="num">
                                      <p:cBhvr>
                                        <p:cTn id="24" dur="1000" fill="hold"/>
                                        <p:tgtEl>
                                          <p:spTgt spid="22531">
                                            <p:txEl>
                                              <p:pRg st="4" end="4"/>
                                            </p:txEl>
                                          </p:spTgt>
                                        </p:tgtEl>
                                        <p:attrNameLst>
                                          <p:attrName>ppt_w</p:attrName>
                                        </p:attrNameLst>
                                      </p:cBhvr>
                                      <p:tavLst>
                                        <p:tav tm="0">
                                          <p:val>
                                            <p:strVal val="#ppt_w*0.70"/>
                                          </p:val>
                                        </p:tav>
                                        <p:tav tm="100000">
                                          <p:val>
                                            <p:strVal val="#ppt_w"/>
                                          </p:val>
                                        </p:tav>
                                      </p:tavLst>
                                    </p:anim>
                                    <p:anim calcmode="lin" valueType="num">
                                      <p:cBhvr>
                                        <p:cTn id="25" dur="1000" fill="hold"/>
                                        <p:tgtEl>
                                          <p:spTgt spid="22531">
                                            <p:txEl>
                                              <p:pRg st="4" end="4"/>
                                            </p:txEl>
                                          </p:spTgt>
                                        </p:tgtEl>
                                        <p:attrNameLst>
                                          <p:attrName>ppt_h</p:attrName>
                                        </p:attrNameLst>
                                      </p:cBhvr>
                                      <p:tavLst>
                                        <p:tav tm="0">
                                          <p:val>
                                            <p:strVal val="#ppt_h"/>
                                          </p:val>
                                        </p:tav>
                                        <p:tav tm="100000">
                                          <p:val>
                                            <p:strVal val="#ppt_h"/>
                                          </p:val>
                                        </p:tav>
                                      </p:tavLst>
                                    </p:anim>
                                    <p:animEffect transition="in" filter="fade">
                                      <p:cBhvr>
                                        <p:cTn id="26" dur="1000"/>
                                        <p:tgtEl>
                                          <p:spTgt spid="22531">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22531">
                                            <p:txEl>
                                              <p:pRg st="6" end="6"/>
                                            </p:txEl>
                                          </p:spTgt>
                                        </p:tgtEl>
                                        <p:attrNameLst>
                                          <p:attrName>style.visibility</p:attrName>
                                        </p:attrNameLst>
                                      </p:cBhvr>
                                      <p:to>
                                        <p:strVal val="visible"/>
                                      </p:to>
                                    </p:set>
                                    <p:anim calcmode="lin" valueType="num">
                                      <p:cBhvr>
                                        <p:cTn id="31" dur="1000" fill="hold"/>
                                        <p:tgtEl>
                                          <p:spTgt spid="22531">
                                            <p:txEl>
                                              <p:pRg st="6" end="6"/>
                                            </p:txEl>
                                          </p:spTgt>
                                        </p:tgtEl>
                                        <p:attrNameLst>
                                          <p:attrName>ppt_w</p:attrName>
                                        </p:attrNameLst>
                                      </p:cBhvr>
                                      <p:tavLst>
                                        <p:tav tm="0">
                                          <p:val>
                                            <p:strVal val="#ppt_w*0.70"/>
                                          </p:val>
                                        </p:tav>
                                        <p:tav tm="100000">
                                          <p:val>
                                            <p:strVal val="#ppt_w"/>
                                          </p:val>
                                        </p:tav>
                                      </p:tavLst>
                                    </p:anim>
                                    <p:anim calcmode="lin" valueType="num">
                                      <p:cBhvr>
                                        <p:cTn id="32" dur="1000" fill="hold"/>
                                        <p:tgtEl>
                                          <p:spTgt spid="22531">
                                            <p:txEl>
                                              <p:pRg st="6" end="6"/>
                                            </p:txEl>
                                          </p:spTgt>
                                        </p:tgtEl>
                                        <p:attrNameLst>
                                          <p:attrName>ppt_h</p:attrName>
                                        </p:attrNameLst>
                                      </p:cBhvr>
                                      <p:tavLst>
                                        <p:tav tm="0">
                                          <p:val>
                                            <p:strVal val="#ppt_h"/>
                                          </p:val>
                                        </p:tav>
                                        <p:tav tm="100000">
                                          <p:val>
                                            <p:strVal val="#ppt_h"/>
                                          </p:val>
                                        </p:tav>
                                      </p:tavLst>
                                    </p:anim>
                                    <p:animEffect transition="in" filter="fade">
                                      <p:cBhvr>
                                        <p:cTn id="33" dur="1000"/>
                                        <p:tgtEl>
                                          <p:spTgt spid="22531">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22531">
                                            <p:txEl>
                                              <p:pRg st="8" end="8"/>
                                            </p:txEl>
                                          </p:spTgt>
                                        </p:tgtEl>
                                        <p:attrNameLst>
                                          <p:attrName>style.visibility</p:attrName>
                                        </p:attrNameLst>
                                      </p:cBhvr>
                                      <p:to>
                                        <p:strVal val="visible"/>
                                      </p:to>
                                    </p:set>
                                    <p:anim calcmode="lin" valueType="num">
                                      <p:cBhvr>
                                        <p:cTn id="38" dur="1000" fill="hold"/>
                                        <p:tgtEl>
                                          <p:spTgt spid="22531">
                                            <p:txEl>
                                              <p:pRg st="8" end="8"/>
                                            </p:txEl>
                                          </p:spTgt>
                                        </p:tgtEl>
                                        <p:attrNameLst>
                                          <p:attrName>ppt_w</p:attrName>
                                        </p:attrNameLst>
                                      </p:cBhvr>
                                      <p:tavLst>
                                        <p:tav tm="0">
                                          <p:val>
                                            <p:strVal val="#ppt_w*0.70"/>
                                          </p:val>
                                        </p:tav>
                                        <p:tav tm="100000">
                                          <p:val>
                                            <p:strVal val="#ppt_w"/>
                                          </p:val>
                                        </p:tav>
                                      </p:tavLst>
                                    </p:anim>
                                    <p:anim calcmode="lin" valueType="num">
                                      <p:cBhvr>
                                        <p:cTn id="39" dur="1000" fill="hold"/>
                                        <p:tgtEl>
                                          <p:spTgt spid="22531">
                                            <p:txEl>
                                              <p:pRg st="8" end="8"/>
                                            </p:txEl>
                                          </p:spTgt>
                                        </p:tgtEl>
                                        <p:attrNameLst>
                                          <p:attrName>ppt_h</p:attrName>
                                        </p:attrNameLst>
                                      </p:cBhvr>
                                      <p:tavLst>
                                        <p:tav tm="0">
                                          <p:val>
                                            <p:strVal val="#ppt_h"/>
                                          </p:val>
                                        </p:tav>
                                        <p:tav tm="100000">
                                          <p:val>
                                            <p:strVal val="#ppt_h"/>
                                          </p:val>
                                        </p:tav>
                                      </p:tavLst>
                                    </p:anim>
                                    <p:animEffect transition="in" filter="fade">
                                      <p:cBhvr>
                                        <p:cTn id="40" dur="1000"/>
                                        <p:tgtEl>
                                          <p:spTgt spid="22531">
                                            <p:txEl>
                                              <p:pRg st="8" end="8"/>
                                            </p:txEl>
                                          </p:spTgt>
                                        </p:tgtEl>
                                      </p:cBhvr>
                                    </p:animEffect>
                                  </p:childTnLst>
                                </p:cTn>
                              </p:par>
                              <p:par>
                                <p:cTn id="41" presetID="42" presetClass="entr" presetSubtype="0" fill="hold" nodeType="withEffect">
                                  <p:stCondLst>
                                    <p:cond delay="0"/>
                                  </p:stCondLst>
                                  <p:childTnLst>
                                    <p:set>
                                      <p:cBhvr>
                                        <p:cTn id="42" dur="1" fill="hold">
                                          <p:stCondLst>
                                            <p:cond delay="0"/>
                                          </p:stCondLst>
                                        </p:cTn>
                                        <p:tgtEl>
                                          <p:spTgt spid="12290"/>
                                        </p:tgtEl>
                                        <p:attrNameLst>
                                          <p:attrName>style.visibility</p:attrName>
                                        </p:attrNameLst>
                                      </p:cBhvr>
                                      <p:to>
                                        <p:strVal val="visible"/>
                                      </p:to>
                                    </p:set>
                                    <p:animEffect transition="in" filter="fade">
                                      <p:cBhvr>
                                        <p:cTn id="43" dur="1000"/>
                                        <p:tgtEl>
                                          <p:spTgt spid="12290"/>
                                        </p:tgtEl>
                                      </p:cBhvr>
                                    </p:animEffect>
                                    <p:anim calcmode="lin" valueType="num">
                                      <p:cBhvr>
                                        <p:cTn id="44" dur="1000" fill="hold"/>
                                        <p:tgtEl>
                                          <p:spTgt spid="12290"/>
                                        </p:tgtEl>
                                        <p:attrNameLst>
                                          <p:attrName>ppt_x</p:attrName>
                                        </p:attrNameLst>
                                      </p:cBhvr>
                                      <p:tavLst>
                                        <p:tav tm="0">
                                          <p:val>
                                            <p:strVal val="#ppt_x"/>
                                          </p:val>
                                        </p:tav>
                                        <p:tav tm="100000">
                                          <p:val>
                                            <p:strVal val="#ppt_x"/>
                                          </p:val>
                                        </p:tav>
                                      </p:tavLst>
                                    </p:anim>
                                    <p:anim calcmode="lin" valueType="num">
                                      <p:cBhvr>
                                        <p:cTn id="45" dur="1000" fill="hold"/>
                                        <p:tgtEl>
                                          <p:spTgt spid="12290"/>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1000"/>
                                        <p:tgtEl>
                                          <p:spTgt spid="2"/>
                                        </p:tgtEl>
                                      </p:cBhvr>
                                    </p:animEffect>
                                    <p:anim calcmode="lin" valueType="num">
                                      <p:cBhvr>
                                        <p:cTn id="49" dur="1000" fill="hold"/>
                                        <p:tgtEl>
                                          <p:spTgt spid="2"/>
                                        </p:tgtEl>
                                        <p:attrNameLst>
                                          <p:attrName>ppt_x</p:attrName>
                                        </p:attrNameLst>
                                      </p:cBhvr>
                                      <p:tavLst>
                                        <p:tav tm="0">
                                          <p:val>
                                            <p:strVal val="#ppt_x"/>
                                          </p:val>
                                        </p:tav>
                                        <p:tav tm="100000">
                                          <p:val>
                                            <p:strVal val="#ppt_x"/>
                                          </p:val>
                                        </p:tav>
                                      </p:tavLst>
                                    </p:anim>
                                    <p:anim calcmode="lin" valueType="num">
                                      <p:cBhvr>
                                        <p:cTn id="5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8" grpId="0"/>
      <p:bldP spid="22531" grpId="0" uiExpand="1" build="p"/>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PICT0031">
            <a:extLst>
              <a:ext uri="{FF2B5EF4-FFF2-40B4-BE49-F238E27FC236}">
                <a16:creationId xmlns:a16="http://schemas.microsoft.com/office/drawing/2014/main" id="{7E2A4E8C-FF3C-4436-9191-28DE1831C67E}"/>
              </a:ext>
            </a:extLst>
          </p:cNvPr>
          <p:cNvPicPr>
            <a:picLocks noChangeAspect="1" noChangeArrowheads="1"/>
          </p:cNvPicPr>
          <p:nvPr/>
        </p:nvPicPr>
        <p:blipFill>
          <a:blip r:embed="rId3">
            <a:lum bright="70000" contrast="-70000"/>
          </a:blip>
          <a:stretch>
            <a:fillRect/>
          </a:stretch>
        </p:blipFill>
        <p:spPr>
          <a:xfrm>
            <a:off x="-210312" y="0"/>
            <a:ext cx="9357360" cy="7018020"/>
          </a:xfrm>
          <a:prstGeom prst="rect">
            <a:avLst/>
          </a:prstGeom>
          <a:effectLst>
            <a:outerShdw blurRad="292100" dist="139700" dir="2700000" algn="tl" rotWithShape="0">
              <a:srgbClr val="333333">
                <a:alpha val="65000"/>
              </a:srgbClr>
            </a:outerShdw>
          </a:effectLst>
        </p:spPr>
      </p:pic>
      <p:sp>
        <p:nvSpPr>
          <p:cNvPr id="189442" name="Rectangle 2">
            <a:extLst>
              <a:ext uri="{FF2B5EF4-FFF2-40B4-BE49-F238E27FC236}">
                <a16:creationId xmlns:a16="http://schemas.microsoft.com/office/drawing/2014/main" id="{86C46E97-B222-4EE1-A3ED-C6E8C41A30AF}"/>
              </a:ext>
            </a:extLst>
          </p:cNvPr>
          <p:cNvSpPr>
            <a:spLocks noGrp="1" noChangeArrowheads="1"/>
          </p:cNvSpPr>
          <p:nvPr>
            <p:ph type="title"/>
          </p:nvPr>
        </p:nvSpPr>
        <p:spPr/>
        <p:txBody>
          <a:bodyPr/>
          <a:lstStyle/>
          <a:p>
            <a:pPr algn="ctr" eaLnBrk="1" hangingPunct="1">
              <a:defRPr/>
            </a:pPr>
            <a:r>
              <a:rPr lang="en-US"/>
              <a:t>Benefits From Being Unsafe</a:t>
            </a:r>
          </a:p>
        </p:txBody>
      </p:sp>
      <p:pic>
        <p:nvPicPr>
          <p:cNvPr id="189444" name="Picture 4" descr="PICT0031">
            <a:extLst>
              <a:ext uri="{FF2B5EF4-FFF2-40B4-BE49-F238E27FC236}">
                <a16:creationId xmlns:a16="http://schemas.microsoft.com/office/drawing/2014/main" id="{F79E4E68-6908-49B1-B916-A1DFCB88B629}"/>
              </a:ext>
            </a:extLst>
          </p:cNvPr>
          <p:cNvPicPr>
            <a:picLocks noGrp="1" noChangeAspect="1" noChangeArrowheads="1"/>
          </p:cNvPicPr>
          <p:nvPr>
            <p:ph idx="1"/>
          </p:nvPr>
        </p:nvPicPr>
        <p:blipFill rotWithShape="1">
          <a:blip r:embed="rId3"/>
          <a:srcRect l="33788" t="28968" r="40649" b="28974"/>
          <a:stretch/>
        </p:blipFill>
        <p:spPr>
          <a:xfrm>
            <a:off x="5543550" y="1660209"/>
            <a:ext cx="2971800" cy="3667125"/>
          </a:xfrm>
          <a:effectLst>
            <a:outerShdw blurRad="292100" dist="139700" dir="2700000" algn="tl" rotWithShape="0">
              <a:srgbClr val="333333">
                <a:alpha val="65000"/>
              </a:srgbClr>
            </a:outerShdw>
          </a:effectLst>
        </p:spPr>
      </p:pic>
      <p:sp>
        <p:nvSpPr>
          <p:cNvPr id="189443" name="Rectangle 3">
            <a:extLst>
              <a:ext uri="{FF2B5EF4-FFF2-40B4-BE49-F238E27FC236}">
                <a16:creationId xmlns:a16="http://schemas.microsoft.com/office/drawing/2014/main" id="{04C2DA8A-7B10-4EB8-99BD-D0939762A8E2}"/>
              </a:ext>
            </a:extLst>
          </p:cNvPr>
          <p:cNvSpPr>
            <a:spLocks noGrp="1" noChangeArrowheads="1"/>
          </p:cNvSpPr>
          <p:nvPr>
            <p:ph type="body" sz="half" idx="4294967295"/>
          </p:nvPr>
        </p:nvSpPr>
        <p:spPr>
          <a:xfrm>
            <a:off x="419100" y="1760220"/>
            <a:ext cx="4762500" cy="5257800"/>
          </a:xfrm>
        </p:spPr>
        <p:txBody>
          <a:bodyPr/>
          <a:lstStyle/>
          <a:p>
            <a:pPr eaLnBrk="1" hangingPunct="1">
              <a:lnSpc>
                <a:spcPct val="90000"/>
              </a:lnSpc>
              <a:buFontTx/>
              <a:buNone/>
            </a:pPr>
            <a:r>
              <a:rPr lang="en-US" altLang="en-US"/>
              <a:t>   Unsafe acts “make real sense’’ to most employees.</a:t>
            </a:r>
          </a:p>
          <a:p>
            <a:pPr eaLnBrk="1" hangingPunct="1">
              <a:lnSpc>
                <a:spcPct val="90000"/>
              </a:lnSpc>
              <a:buFontTx/>
              <a:buNone/>
            </a:pPr>
            <a:endParaRPr lang="en-US" altLang="en-US"/>
          </a:p>
          <a:p>
            <a:pPr lvl="1"/>
            <a:r>
              <a:rPr lang="en-US" altLang="en-US"/>
              <a:t>May attract the attention of co-workers </a:t>
            </a:r>
          </a:p>
          <a:p>
            <a:pPr lvl="1"/>
            <a:endParaRPr lang="en-US" altLang="en-US"/>
          </a:p>
          <a:p>
            <a:pPr lvl="1"/>
            <a:r>
              <a:rPr lang="en-US" altLang="en-US"/>
              <a:t>Thrill of taking a chance</a:t>
            </a:r>
          </a:p>
          <a:p>
            <a:pPr lvl="1"/>
            <a:endParaRPr lang="en-US" altLang="en-US"/>
          </a:p>
          <a:p>
            <a:pPr lvl="1"/>
            <a:r>
              <a:rPr lang="en-US" altLang="en-US"/>
              <a:t>Satisfaction of bucking authority</a:t>
            </a:r>
          </a:p>
          <a:p>
            <a:pPr lvl="1"/>
            <a:endParaRPr lang="en-US" altLang="en-US"/>
          </a:p>
          <a:p>
            <a:pPr lvl="1"/>
            <a:r>
              <a:rPr lang="en-US" altLang="en-US"/>
              <a:t>Employees often perceive this an incentive to take risks, as long as it more productive.</a:t>
            </a:r>
          </a:p>
          <a:p>
            <a:pPr lvl="1"/>
            <a:endParaRPr lang="en-US" altLang="en-US">
              <a:effectLst>
                <a:glow rad="127000">
                  <a:schemeClr val="bg1"/>
                </a:glow>
              </a:effectLst>
            </a:endParaRPr>
          </a:p>
          <a:p>
            <a:pPr lvl="1"/>
            <a:endParaRPr lang="en-US" altLang="en-US" sz="2100"/>
          </a:p>
          <a:p>
            <a:pPr lvl="1"/>
            <a:endParaRPr lang="en-US" altLang="en-US" sz="2100"/>
          </a:p>
        </p:txBody>
      </p:sp>
      <p:sp>
        <p:nvSpPr>
          <p:cNvPr id="6" name="Rectangle 3">
            <a:extLst>
              <a:ext uri="{FF2B5EF4-FFF2-40B4-BE49-F238E27FC236}">
                <a16:creationId xmlns:a16="http://schemas.microsoft.com/office/drawing/2014/main" id="{48FF4232-84C9-41E0-85E8-8298FED10A80}"/>
              </a:ext>
            </a:extLst>
          </p:cNvPr>
          <p:cNvSpPr txBox="1">
            <a:spLocks noChangeArrowheads="1"/>
          </p:cNvSpPr>
          <p:nvPr/>
        </p:nvSpPr>
        <p:spPr>
          <a:xfrm>
            <a:off x="314580" y="5554504"/>
            <a:ext cx="8410320" cy="1209675"/>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ctr">
              <a:buFontTx/>
              <a:buNone/>
            </a:pPr>
            <a:r>
              <a:rPr lang="en-US" altLang="en-US" sz="4800">
                <a:solidFill>
                  <a:srgbClr val="FF0000"/>
                </a:solidFill>
                <a:latin typeface="Copperplate Gothic Bold" panose="020E0705020206020404" pitchFamily="34" charset="0"/>
              </a:rPr>
              <a:t>This is normal behavior!</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9442"/>
                                        </p:tgtEl>
                                        <p:attrNameLst>
                                          <p:attrName>style.visibility</p:attrName>
                                        </p:attrNameLst>
                                      </p:cBhvr>
                                      <p:to>
                                        <p:strVal val="visible"/>
                                      </p:to>
                                    </p:set>
                                    <p:animEffect transition="in" filter="fade">
                                      <p:cBhvr>
                                        <p:cTn id="7" dur="1000"/>
                                        <p:tgtEl>
                                          <p:spTgt spid="1894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9444">
                                            <p:bg/>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944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944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89443">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89443">
                                            <p:txEl>
                                              <p:pRg st="6" end="6"/>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89443">
                                            <p:txEl>
                                              <p:pRg st="8" end="8"/>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fade">
                                      <p:cBhvr>
                                        <p:cTn id="36" dur="1000"/>
                                        <p:tgtEl>
                                          <p:spTgt spid="6">
                                            <p:txEl>
                                              <p:pRg st="0" end="0"/>
                                            </p:txEl>
                                          </p:spTgt>
                                        </p:tgtEl>
                                      </p:cBhvr>
                                    </p:animEffect>
                                    <p:anim calcmode="lin" valueType="num">
                                      <p:cBhvr>
                                        <p:cTn id="3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2" grpId="0"/>
      <p:bldP spid="189444" grpId="0" build="p" animBg="1"/>
      <p:bldP spid="189443" grpId="0" uiExpand="1" build="p"/>
      <p:bldP spid="6"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FA12E3-DD74-4A22-8F07-17824BE3A8FF}"/>
              </a:ext>
            </a:extLst>
          </p:cNvPr>
          <p:cNvPicPr>
            <a:picLocks noChangeAspect="1"/>
          </p:cNvPicPr>
          <p:nvPr/>
        </p:nvPicPr>
        <p:blipFill rotWithShape="1">
          <a:blip r:embed="rId3">
            <a:lum bright="70000" contrast="-70000"/>
          </a:blip>
          <a:srcRect t="8889" b="17361"/>
          <a:stretch/>
        </p:blipFill>
        <p:spPr>
          <a:xfrm>
            <a:off x="0" y="-30480"/>
            <a:ext cx="9144000" cy="8608754"/>
          </a:xfrm>
          <a:prstGeom prst="rect">
            <a:avLst/>
          </a:prstGeom>
          <a:ln>
            <a:noFill/>
          </a:ln>
          <a:effectLst>
            <a:outerShdw blurRad="292100" dist="139700" dir="2700000" algn="tl" rotWithShape="0">
              <a:srgbClr val="333333">
                <a:alpha val="65000"/>
              </a:srgbClr>
            </a:outerShdw>
          </a:effectLst>
        </p:spPr>
      </p:pic>
      <p:sp>
        <p:nvSpPr>
          <p:cNvPr id="193540" name="Text Box 4">
            <a:extLst>
              <a:ext uri="{FF2B5EF4-FFF2-40B4-BE49-F238E27FC236}">
                <a16:creationId xmlns:a16="http://schemas.microsoft.com/office/drawing/2014/main" id="{3EF111FB-6C99-486C-9A90-34C06B2359EB}"/>
              </a:ext>
            </a:extLst>
          </p:cNvPr>
          <p:cNvSpPr txBox="1">
            <a:spLocks noChangeArrowheads="1"/>
          </p:cNvSpPr>
          <p:nvPr/>
        </p:nvSpPr>
        <p:spPr bwMode="auto">
          <a:xfrm>
            <a:off x="885825" y="3724275"/>
            <a:ext cx="7296150" cy="2308324"/>
          </a:xfrm>
          <a:prstGeom prst="rect">
            <a:avLst/>
          </a:prstGeom>
          <a:solidFill>
            <a:schemeClr val="bg1">
              <a:alpha val="25000"/>
            </a:schemeClr>
          </a:solidFill>
          <a:ln w="9525">
            <a:solidFill>
              <a:srgbClr val="800000"/>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600"/>
              <a:t>Understanding why people take risks is crucial to understand why the managerial and behavioral aspects are so important!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3540"/>
                                        </p:tgtEl>
                                        <p:attrNameLst>
                                          <p:attrName>style.visibility</p:attrName>
                                        </p:attrNameLst>
                                      </p:cBhvr>
                                      <p:to>
                                        <p:strVal val="visible"/>
                                      </p:to>
                                    </p:set>
                                    <p:animEffect transition="in" filter="fade">
                                      <p:cBhvr>
                                        <p:cTn id="7" dur="2000"/>
                                        <p:tgtEl>
                                          <p:spTgt spid="193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a:extLst>
              <a:ext uri="{FF2B5EF4-FFF2-40B4-BE49-F238E27FC236}">
                <a16:creationId xmlns:a16="http://schemas.microsoft.com/office/drawing/2014/main" id="{DCF1366D-B829-4A4F-BE34-D07CC6D627E6}"/>
              </a:ext>
            </a:extLst>
          </p:cNvPr>
          <p:cNvSpPr>
            <a:spLocks noGrp="1" noChangeArrowheads="1"/>
          </p:cNvSpPr>
          <p:nvPr>
            <p:ph type="title"/>
          </p:nvPr>
        </p:nvSpPr>
        <p:spPr/>
        <p:txBody>
          <a:bodyPr/>
          <a:lstStyle/>
          <a:p>
            <a:pPr algn="ctr" eaLnBrk="1" hangingPunct="1">
              <a:defRPr/>
            </a:pPr>
            <a:r>
              <a:rPr lang="en-US" altLang="en-US" u="sng"/>
              <a:t>Key Principle #4</a:t>
            </a:r>
          </a:p>
        </p:txBody>
      </p:sp>
      <p:sp>
        <p:nvSpPr>
          <p:cNvPr id="967683" name="Rectangle 3">
            <a:extLst>
              <a:ext uri="{FF2B5EF4-FFF2-40B4-BE49-F238E27FC236}">
                <a16:creationId xmlns:a16="http://schemas.microsoft.com/office/drawing/2014/main" id="{04A05A3C-77B8-4840-AA2A-A3F6159C3D2B}"/>
              </a:ext>
            </a:extLst>
          </p:cNvPr>
          <p:cNvSpPr>
            <a:spLocks noChangeArrowheads="1"/>
          </p:cNvSpPr>
          <p:nvPr/>
        </p:nvSpPr>
        <p:spPr bwMode="auto">
          <a:xfrm>
            <a:off x="304800" y="1400175"/>
            <a:ext cx="8534400" cy="3581400"/>
          </a:xfrm>
          <a:prstGeom prst="rect">
            <a:avLst/>
          </a:prstGeom>
          <a:noFill/>
          <a:ln w="25400">
            <a:solidFill>
              <a:srgbClr val="FF6600"/>
            </a:solidFill>
            <a:miter lim="800000"/>
            <a:headEnd/>
            <a:tailEnd/>
          </a:ln>
          <a:effectLst/>
          <a:extLst>
            <a:ext uri="{909E8E84-426E-40DD-AFC4-6F175D3DCCD1}">
              <a14:hiddenFill xmlns:a14="http://schemas.microsoft.com/office/drawing/2010/main">
                <a:solidFill>
                  <a:srgbClr val="8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3600">
                <a:solidFill>
                  <a:schemeClr val="bg1"/>
                </a:solidFill>
                <a:effectLst>
                  <a:outerShdw blurRad="38100" dist="38100" dir="2700000" algn="tl">
                    <a:srgbClr val="C0C0C0"/>
                  </a:outerShdw>
                </a:effectLst>
                <a:latin typeface="Arial" pitchFamily="34" charset="0"/>
              </a:defRPr>
            </a:lvl1pPr>
            <a:lvl2pPr algn="ctr">
              <a:defRPr sz="3600">
                <a:solidFill>
                  <a:schemeClr val="bg1"/>
                </a:solidFill>
                <a:effectLst>
                  <a:outerShdw blurRad="38100" dist="38100" dir="2700000" algn="tl">
                    <a:srgbClr val="C0C0C0"/>
                  </a:outerShdw>
                </a:effectLst>
                <a:latin typeface="Arial" pitchFamily="34" charset="0"/>
              </a:defRPr>
            </a:lvl2pPr>
            <a:lvl3pPr algn="ctr">
              <a:defRPr sz="3600">
                <a:solidFill>
                  <a:schemeClr val="bg1"/>
                </a:solidFill>
                <a:effectLst>
                  <a:outerShdw blurRad="38100" dist="38100" dir="2700000" algn="tl">
                    <a:srgbClr val="C0C0C0"/>
                  </a:outerShdw>
                </a:effectLst>
                <a:latin typeface="Arial" pitchFamily="34" charset="0"/>
              </a:defRPr>
            </a:lvl3pPr>
            <a:lvl4pPr algn="ctr">
              <a:defRPr sz="3600">
                <a:solidFill>
                  <a:schemeClr val="bg1"/>
                </a:solidFill>
                <a:effectLst>
                  <a:outerShdw blurRad="38100" dist="38100" dir="2700000" algn="tl">
                    <a:srgbClr val="C0C0C0"/>
                  </a:outerShdw>
                </a:effectLst>
                <a:latin typeface="Arial" pitchFamily="34" charset="0"/>
              </a:defRPr>
            </a:lvl4pPr>
            <a:lvl5pPr algn="ctr">
              <a:defRPr sz="3600">
                <a:solidFill>
                  <a:schemeClr val="bg1"/>
                </a:solidFill>
                <a:effectLst>
                  <a:outerShdw blurRad="38100" dist="38100" dir="2700000" algn="tl">
                    <a:srgbClr val="C0C0C0"/>
                  </a:outerShdw>
                </a:effectLst>
                <a:latin typeface="Arial" pitchFamily="34" charset="0"/>
              </a:defRPr>
            </a:lvl5pPr>
            <a:lvl6pPr marL="457200" algn="ctr" fontAlgn="base">
              <a:spcBef>
                <a:spcPct val="0"/>
              </a:spcBef>
              <a:spcAft>
                <a:spcPct val="0"/>
              </a:spcAft>
              <a:defRPr sz="3600">
                <a:solidFill>
                  <a:schemeClr val="bg1"/>
                </a:solidFill>
                <a:effectLst>
                  <a:outerShdw blurRad="38100" dist="38100" dir="2700000" algn="tl">
                    <a:srgbClr val="C0C0C0"/>
                  </a:outerShdw>
                </a:effectLst>
                <a:latin typeface="Arial" pitchFamily="34" charset="0"/>
              </a:defRPr>
            </a:lvl6pPr>
            <a:lvl7pPr marL="914400" algn="ctr" fontAlgn="base">
              <a:spcBef>
                <a:spcPct val="0"/>
              </a:spcBef>
              <a:spcAft>
                <a:spcPct val="0"/>
              </a:spcAft>
              <a:defRPr sz="3600">
                <a:solidFill>
                  <a:schemeClr val="bg1"/>
                </a:solidFill>
                <a:effectLst>
                  <a:outerShdw blurRad="38100" dist="38100" dir="2700000" algn="tl">
                    <a:srgbClr val="C0C0C0"/>
                  </a:outerShdw>
                </a:effectLst>
                <a:latin typeface="Arial" pitchFamily="34" charset="0"/>
              </a:defRPr>
            </a:lvl7pPr>
            <a:lvl8pPr marL="1371600" algn="ctr" fontAlgn="base">
              <a:spcBef>
                <a:spcPct val="0"/>
              </a:spcBef>
              <a:spcAft>
                <a:spcPct val="0"/>
              </a:spcAft>
              <a:defRPr sz="3600">
                <a:solidFill>
                  <a:schemeClr val="bg1"/>
                </a:solidFill>
                <a:effectLst>
                  <a:outerShdw blurRad="38100" dist="38100" dir="2700000" algn="tl">
                    <a:srgbClr val="C0C0C0"/>
                  </a:outerShdw>
                </a:effectLst>
                <a:latin typeface="Arial" pitchFamily="34" charset="0"/>
              </a:defRPr>
            </a:lvl8pPr>
            <a:lvl9pPr marL="1828800" algn="ctr" fontAlgn="base">
              <a:spcBef>
                <a:spcPct val="0"/>
              </a:spcBef>
              <a:spcAft>
                <a:spcPct val="0"/>
              </a:spcAft>
              <a:defRPr sz="3600">
                <a:solidFill>
                  <a:schemeClr val="bg1"/>
                </a:solidFill>
                <a:effectLst>
                  <a:outerShdw blurRad="38100" dist="38100" dir="2700000" algn="tl">
                    <a:srgbClr val="C0C0C0"/>
                  </a:outerShdw>
                </a:effectLst>
                <a:latin typeface="Arial" pitchFamily="34" charset="0"/>
              </a:defRPr>
            </a:lvl9pPr>
          </a:lstStyle>
          <a:p>
            <a:pPr>
              <a:defRPr/>
            </a:pPr>
            <a:r>
              <a:rPr lang="en-US" altLang="en-US">
                <a:solidFill>
                  <a:schemeClr val="tx1"/>
                </a:solidFill>
              </a:rPr>
              <a:t>In most cases unsafe behavior is normal human behavior; it is the result of normal people reacting to their environment. </a:t>
            </a:r>
            <a:br>
              <a:rPr lang="en-US" altLang="en-US">
                <a:solidFill>
                  <a:schemeClr val="tx1"/>
                </a:solidFill>
              </a:rPr>
            </a:br>
            <a:br>
              <a:rPr lang="en-US" altLang="en-US">
                <a:solidFill>
                  <a:schemeClr val="tx1"/>
                </a:solidFill>
              </a:rPr>
            </a:br>
            <a:r>
              <a:rPr lang="en-US" altLang="en-US">
                <a:solidFill>
                  <a:schemeClr val="tx1"/>
                </a:solidFill>
              </a:rPr>
              <a:t>It is our job to change the environment that leads to unsafe behavior!</a:t>
            </a:r>
          </a:p>
        </p:txBody>
      </p:sp>
    </p:spTree>
    <p:extLst>
      <p:ext uri="{BB962C8B-B14F-4D97-AF65-F5344CB8AC3E}">
        <p14:creationId xmlns:p14="http://schemas.microsoft.com/office/powerpoint/2010/main" val="350237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67683"/>
                                        </p:tgtEl>
                                        <p:attrNameLst>
                                          <p:attrName>style.visibility</p:attrName>
                                        </p:attrNameLst>
                                      </p:cBhvr>
                                      <p:to>
                                        <p:strVal val="visible"/>
                                      </p:to>
                                    </p:set>
                                    <p:anim calcmode="lin" valueType="num">
                                      <p:cBhvr>
                                        <p:cTn id="7" dur="1000" fill="hold"/>
                                        <p:tgtEl>
                                          <p:spTgt spid="967683"/>
                                        </p:tgtEl>
                                        <p:attrNameLst>
                                          <p:attrName>ppt_w</p:attrName>
                                        </p:attrNameLst>
                                      </p:cBhvr>
                                      <p:tavLst>
                                        <p:tav tm="0">
                                          <p:val>
                                            <p:strVal val="#ppt_w*0.70"/>
                                          </p:val>
                                        </p:tav>
                                        <p:tav tm="100000">
                                          <p:val>
                                            <p:strVal val="#ppt_w"/>
                                          </p:val>
                                        </p:tav>
                                      </p:tavLst>
                                    </p:anim>
                                    <p:anim calcmode="lin" valueType="num">
                                      <p:cBhvr>
                                        <p:cTn id="8" dur="1000" fill="hold"/>
                                        <p:tgtEl>
                                          <p:spTgt spid="967683"/>
                                        </p:tgtEl>
                                        <p:attrNameLst>
                                          <p:attrName>ppt_h</p:attrName>
                                        </p:attrNameLst>
                                      </p:cBhvr>
                                      <p:tavLst>
                                        <p:tav tm="0">
                                          <p:val>
                                            <p:strVal val="#ppt_h"/>
                                          </p:val>
                                        </p:tav>
                                        <p:tav tm="100000">
                                          <p:val>
                                            <p:strVal val="#ppt_h"/>
                                          </p:val>
                                        </p:tav>
                                      </p:tavLst>
                                    </p:anim>
                                    <p:animEffect transition="in" filter="fade">
                                      <p:cBhvr>
                                        <p:cTn id="9" dur="1000"/>
                                        <p:tgtEl>
                                          <p:spTgt spid="967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683"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F584155-F3FD-42E4-94C5-09C34A2A3B7D}"/>
              </a:ext>
            </a:extLst>
          </p:cNvPr>
          <p:cNvPicPr>
            <a:picLocks noChangeAspect="1"/>
          </p:cNvPicPr>
          <p:nvPr/>
        </p:nvPicPr>
        <p:blipFill rotWithShape="1">
          <a:blip r:embed="rId2">
            <a:lum bright="70000" contrast="-70000"/>
          </a:blip>
          <a:srcRect t="8889" b="17361"/>
          <a:stretch/>
        </p:blipFill>
        <p:spPr>
          <a:xfrm>
            <a:off x="0" y="-30480"/>
            <a:ext cx="9144000" cy="8608754"/>
          </a:xfrm>
          <a:prstGeom prst="rect">
            <a:avLst/>
          </a:prstGeom>
          <a:ln>
            <a:noFill/>
          </a:ln>
          <a:effectLst>
            <a:outerShdw blurRad="292100" dist="139700" dir="2700000" algn="tl" rotWithShape="0">
              <a:srgbClr val="333333">
                <a:alpha val="65000"/>
              </a:srgbClr>
            </a:outerShdw>
          </a:effectLst>
        </p:spPr>
      </p:pic>
      <p:sp>
        <p:nvSpPr>
          <p:cNvPr id="1099778" name="Rectangle 2">
            <a:extLst>
              <a:ext uri="{FF2B5EF4-FFF2-40B4-BE49-F238E27FC236}">
                <a16:creationId xmlns:a16="http://schemas.microsoft.com/office/drawing/2014/main" id="{F9E7C68A-AD4B-4C25-BF37-FB254502F00E}"/>
              </a:ext>
            </a:extLst>
          </p:cNvPr>
          <p:cNvSpPr>
            <a:spLocks noGrp="1" noChangeArrowheads="1"/>
          </p:cNvSpPr>
          <p:nvPr>
            <p:ph type="title"/>
          </p:nvPr>
        </p:nvSpPr>
        <p:spPr>
          <a:xfrm>
            <a:off x="276572" y="582394"/>
            <a:ext cx="8610600" cy="990600"/>
          </a:xfrm>
        </p:spPr>
        <p:txBody>
          <a:bodyPr/>
          <a:lstStyle/>
          <a:p>
            <a:pPr algn="ctr" eaLnBrk="1" hangingPunct="1">
              <a:defRPr/>
            </a:pPr>
            <a:r>
              <a:rPr lang="en-US" altLang="en-US" sz="3200"/>
              <a:t>SO HOW DO WE MOTIVATE </a:t>
            </a:r>
            <a:br>
              <a:rPr lang="en-US" altLang="en-US" sz="3200"/>
            </a:br>
            <a:r>
              <a:rPr lang="en-US" altLang="en-US" sz="3200"/>
              <a:t>EMPLOYEES TO BE SAFE? </a:t>
            </a:r>
          </a:p>
        </p:txBody>
      </p:sp>
      <p:sp>
        <p:nvSpPr>
          <p:cNvPr id="1099782" name="Rectangle 6">
            <a:extLst>
              <a:ext uri="{FF2B5EF4-FFF2-40B4-BE49-F238E27FC236}">
                <a16:creationId xmlns:a16="http://schemas.microsoft.com/office/drawing/2014/main" id="{FA235E3D-501B-4190-9794-3BB435960400}"/>
              </a:ext>
            </a:extLst>
          </p:cNvPr>
          <p:cNvSpPr>
            <a:spLocks noChangeArrowheads="1"/>
          </p:cNvSpPr>
          <p:nvPr/>
        </p:nvSpPr>
        <p:spPr bwMode="auto">
          <a:xfrm>
            <a:off x="2005013" y="5525869"/>
            <a:ext cx="5153719" cy="646331"/>
          </a:xfrm>
          <a:prstGeom prst="rect">
            <a:avLst/>
          </a:prstGeom>
          <a:noFill/>
          <a:ln>
            <a:noFill/>
          </a:ln>
          <a:effectLst/>
        </p:spPr>
        <p:txBody>
          <a:bodyPr wrap="none">
            <a:spAutoFit/>
          </a:bodyPr>
          <a:lstStyle/>
          <a:p>
            <a:pPr algn="ctr">
              <a:defRPr/>
            </a:pPr>
            <a:r>
              <a:rPr lang="en-US" altLang="en-US" sz="3600">
                <a:effectLst>
                  <a:glow rad="127000">
                    <a:schemeClr val="bg1"/>
                  </a:glow>
                  <a:outerShdw blurRad="38100" dist="38100" dir="2700000" algn="tl">
                    <a:srgbClr val="C0C0C0"/>
                  </a:outerShdw>
                </a:effectLst>
              </a:rPr>
              <a:t>To measure is to motivate!</a:t>
            </a:r>
          </a:p>
        </p:txBody>
      </p:sp>
      <p:pic>
        <p:nvPicPr>
          <p:cNvPr id="13314" name="Picture 2" descr="Related image">
            <a:extLst>
              <a:ext uri="{FF2B5EF4-FFF2-40B4-BE49-F238E27FC236}">
                <a16:creationId xmlns:a16="http://schemas.microsoft.com/office/drawing/2014/main" id="{4EEA9708-85DC-43E6-83FC-C4B583EF4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15869"/>
            <a:ext cx="6524625" cy="3667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340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99782"/>
                                        </p:tgtEl>
                                        <p:attrNameLst>
                                          <p:attrName>style.visibility</p:attrName>
                                        </p:attrNameLst>
                                      </p:cBhvr>
                                      <p:to>
                                        <p:strVal val="visible"/>
                                      </p:to>
                                    </p:set>
                                    <p:animEffect transition="in" filter="fade">
                                      <p:cBhvr>
                                        <p:cTn id="7" dur="2000"/>
                                        <p:tgtEl>
                                          <p:spTgt spid="1099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978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a:extLst>
              <a:ext uri="{FF2B5EF4-FFF2-40B4-BE49-F238E27FC236}">
                <a16:creationId xmlns:a16="http://schemas.microsoft.com/office/drawing/2014/main" id="{A302FFBB-AA1E-47E5-897E-8E3B9469F1EE}"/>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984380" y="-33338"/>
            <a:ext cx="13266747" cy="68913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F4BE8CA-2869-44DA-8C55-DC1F6DC8FE1B}"/>
              </a:ext>
            </a:extLst>
          </p:cNvPr>
          <p:cNvSpPr/>
          <p:nvPr/>
        </p:nvSpPr>
        <p:spPr>
          <a:xfrm>
            <a:off x="-194948" y="2918615"/>
            <a:ext cx="9584954" cy="1708117"/>
          </a:xfrm>
          <a:prstGeom prst="rect">
            <a:avLst/>
          </a:prstGeom>
          <a:solidFill>
            <a:srgbClr val="00206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6BC74B-A135-4DE6-BFF0-461A3ECE49C2}"/>
              </a:ext>
            </a:extLst>
          </p:cNvPr>
          <p:cNvSpPr>
            <a:spLocks noGrp="1"/>
          </p:cNvSpPr>
          <p:nvPr>
            <p:ph type="title"/>
          </p:nvPr>
        </p:nvSpPr>
        <p:spPr>
          <a:xfrm>
            <a:off x="623888" y="1801908"/>
            <a:ext cx="7886700" cy="2429436"/>
          </a:xfrm>
        </p:spPr>
        <p:txBody>
          <a:bodyPr/>
          <a:lstStyle/>
          <a:p>
            <a:r>
              <a:rPr lang="en-US">
                <a:effectLst>
                  <a:glow rad="127000">
                    <a:schemeClr val="bg1"/>
                  </a:glow>
                </a:effectLst>
              </a:rPr>
              <a:t>Managerial Tools</a:t>
            </a:r>
            <a:br>
              <a:rPr lang="en-US">
                <a:effectLst>
                  <a:glow rad="127000">
                    <a:schemeClr val="bg1"/>
                  </a:glow>
                </a:effectLst>
              </a:rPr>
            </a:br>
            <a:r>
              <a:rPr lang="en-US" sz="2800">
                <a:solidFill>
                  <a:srgbClr val="FF0000"/>
                </a:solidFill>
                <a:effectLst>
                  <a:glow rad="127000">
                    <a:schemeClr val="bg1"/>
                  </a:glow>
                </a:effectLst>
              </a:rPr>
              <a:t>(Performance Measurement) </a:t>
            </a:r>
            <a:endParaRPr lang="en-US">
              <a:solidFill>
                <a:srgbClr val="FF0000"/>
              </a:solidFill>
              <a:effectLst>
                <a:glow rad="127000">
                  <a:schemeClr val="bg1"/>
                </a:glow>
              </a:effectLst>
            </a:endParaRPr>
          </a:p>
        </p:txBody>
      </p:sp>
    </p:spTree>
    <p:extLst>
      <p:ext uri="{BB962C8B-B14F-4D97-AF65-F5344CB8AC3E}">
        <p14:creationId xmlns:p14="http://schemas.microsoft.com/office/powerpoint/2010/main" val="24853017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98B78BA-2F55-4376-93FE-C01D0B3EE511}"/>
              </a:ext>
            </a:extLst>
          </p:cNvPr>
          <p:cNvPicPr>
            <a:picLocks noChangeAspect="1"/>
          </p:cNvPicPr>
          <p:nvPr/>
        </p:nvPicPr>
        <p:blipFill rotWithShape="1">
          <a:blip r:embed="rId4">
            <a:lum bright="70000" contrast="-70000"/>
          </a:blip>
          <a:srcRect t="8889" b="17361"/>
          <a:stretch/>
        </p:blipFill>
        <p:spPr>
          <a:xfrm>
            <a:off x="0" y="-30480"/>
            <a:ext cx="9144000" cy="8608754"/>
          </a:xfrm>
          <a:prstGeom prst="rect">
            <a:avLst/>
          </a:prstGeom>
          <a:ln>
            <a:noFill/>
          </a:ln>
          <a:effectLst>
            <a:outerShdw blurRad="292100" dist="139700" dir="2700000" algn="tl" rotWithShape="0">
              <a:srgbClr val="333333">
                <a:alpha val="65000"/>
              </a:srgbClr>
            </a:outerShdw>
          </a:effectLst>
        </p:spPr>
      </p:pic>
      <p:sp>
        <p:nvSpPr>
          <p:cNvPr id="215042" name="Rectangle 2"/>
          <p:cNvSpPr>
            <a:spLocks noGrp="1" noChangeArrowheads="1"/>
          </p:cNvSpPr>
          <p:nvPr>
            <p:ph type="title"/>
          </p:nvPr>
        </p:nvSpPr>
        <p:spPr>
          <a:xfrm>
            <a:off x="628650" y="365126"/>
            <a:ext cx="7886700" cy="1325563"/>
          </a:xfrm>
        </p:spPr>
        <p:txBody>
          <a:bodyPr/>
          <a:lstStyle/>
          <a:p>
            <a:pPr algn="ctr"/>
            <a:r>
              <a:rPr lang="en-US" sz="3200"/>
              <a:t>To Measure is to Motivate! </a:t>
            </a:r>
          </a:p>
        </p:txBody>
      </p:sp>
      <p:sp>
        <p:nvSpPr>
          <p:cNvPr id="2" name="Content Placeholder 1"/>
          <p:cNvSpPr>
            <a:spLocks noGrp="1"/>
          </p:cNvSpPr>
          <p:nvPr>
            <p:ph idx="1"/>
          </p:nvPr>
        </p:nvSpPr>
        <p:spPr>
          <a:xfrm>
            <a:off x="505080" y="1676400"/>
            <a:ext cx="8410320" cy="1981200"/>
          </a:xfrm>
        </p:spPr>
        <p:txBody>
          <a:bodyPr>
            <a:normAutofit/>
          </a:bodyPr>
          <a:lstStyle/>
          <a:p>
            <a:pPr marL="0" indent="0">
              <a:buNone/>
            </a:pPr>
            <a:r>
              <a:rPr lang="en-US"/>
              <a:t>The problem is what do we measure?</a:t>
            </a:r>
          </a:p>
          <a:p>
            <a:pPr marL="0" indent="0">
              <a:buNone/>
            </a:pPr>
            <a:endParaRPr lang="en-US" sz="1400"/>
          </a:p>
          <a:p>
            <a:pPr lvl="1"/>
            <a:r>
              <a:rPr lang="en-US"/>
              <a:t>Safety is opposite of from other key business processes. </a:t>
            </a:r>
          </a:p>
          <a:p>
            <a:pPr marL="457200" lvl="1" indent="0">
              <a:buNone/>
            </a:pPr>
            <a:endParaRPr lang="en-US"/>
          </a:p>
          <a:p>
            <a:pPr lvl="1"/>
            <a:r>
              <a:rPr lang="en-US"/>
              <a:t>If we do everything right nothing happens!</a:t>
            </a:r>
          </a:p>
          <a:p>
            <a:pPr lvl="1"/>
            <a:endParaRPr lang="en-US"/>
          </a:p>
          <a:p>
            <a:endParaRPr lang="en-US"/>
          </a:p>
        </p:txBody>
      </p:sp>
      <p:pic>
        <p:nvPicPr>
          <p:cNvPr id="133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76821" y="3590244"/>
            <a:ext cx="3541766" cy="24220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60227">
            <a:off x="5986699" y="3912127"/>
            <a:ext cx="1839363" cy="147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6364235" y="4561493"/>
            <a:ext cx="1143000" cy="523220"/>
          </a:xfrm>
          <a:prstGeom prst="rect">
            <a:avLst/>
          </a:prstGeom>
          <a:noFill/>
        </p:spPr>
        <p:txBody>
          <a:bodyPr wrap="square" rtlCol="0">
            <a:spAutoFit/>
          </a:bodyPr>
          <a:lstStyle/>
          <a:p>
            <a:r>
              <a:rPr lang="en-US" sz="1400"/>
              <a:t>Insurance Rates</a:t>
            </a:r>
          </a:p>
        </p:txBody>
      </p:sp>
    </p:spTree>
    <p:custDataLst>
      <p:tags r:id="rId1"/>
    </p:custDataLst>
    <p:extLst>
      <p:ext uri="{BB962C8B-B14F-4D97-AF65-F5344CB8AC3E}">
        <p14:creationId xmlns:p14="http://schemas.microsoft.com/office/powerpoint/2010/main" val="225011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5042"/>
                                        </p:tgtEl>
                                        <p:attrNameLst>
                                          <p:attrName>style.visibility</p:attrName>
                                        </p:attrNameLst>
                                      </p:cBhvr>
                                      <p:to>
                                        <p:strVal val="visible"/>
                                      </p:to>
                                    </p:set>
                                    <p:animEffect transition="in" filter="fade">
                                      <p:cBhvr>
                                        <p:cTn id="7" dur="1000"/>
                                        <p:tgtEl>
                                          <p:spTgt spid="2150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3315"/>
                                        </p:tgtEl>
                                        <p:attrNameLst>
                                          <p:attrName>style.visibility</p:attrName>
                                        </p:attrNameLst>
                                      </p:cBhvr>
                                      <p:to>
                                        <p:strVal val="visible"/>
                                      </p:to>
                                    </p:set>
                                    <p:animEffect transition="in" filter="fade">
                                      <p:cBhvr>
                                        <p:cTn id="25" dur="500"/>
                                        <p:tgtEl>
                                          <p:spTgt spid="133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mph" presetSubtype="0" fill="hold" nodeType="clickEffect">
                                  <p:stCondLst>
                                    <p:cond delay="0"/>
                                  </p:stCondLst>
                                  <p:childTnLst>
                                    <p:animRot by="10800000">
                                      <p:cBhvr>
                                        <p:cTn id="35"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2" grpId="0"/>
      <p:bldP spid="2" grpId="0" uiExpand="1" build="p"/>
      <p:bldP spid="12" grpId="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 name="Picture 4" descr="hawaii-lava-0178-20050405">
            <a:extLst>
              <a:ext uri="{FF2B5EF4-FFF2-40B4-BE49-F238E27FC236}">
                <a16:creationId xmlns:a16="http://schemas.microsoft.com/office/drawing/2014/main" id="{FF6E0994-23F0-467E-8502-1B0DBD4D8CE1}"/>
              </a:ext>
            </a:extLst>
          </p:cNvPr>
          <p:cNvPicPr>
            <a:picLocks noChangeAspect="1" noChangeArrowheads="1"/>
          </p:cNvPicPr>
          <p:nvPr/>
        </p:nvPicPr>
        <p:blipFill>
          <a:blip r:embed="rId4" cstate="print">
            <a:lum bright="70000" contrast="-70000"/>
          </a:blip>
          <a:stretch>
            <a:fillRect/>
          </a:stretch>
        </p:blipFill>
        <p:spPr>
          <a:xfrm>
            <a:off x="-123391" y="-96474"/>
            <a:ext cx="10187033" cy="7640274"/>
          </a:xfrm>
          <a:prstGeom prst="rect">
            <a:avLst/>
          </a:prstGeom>
        </p:spPr>
      </p:pic>
      <p:sp>
        <p:nvSpPr>
          <p:cNvPr id="216066" name="Rectangle 2"/>
          <p:cNvSpPr>
            <a:spLocks noGrp="1" noChangeArrowheads="1"/>
          </p:cNvSpPr>
          <p:nvPr>
            <p:ph type="title"/>
          </p:nvPr>
        </p:nvSpPr>
        <p:spPr/>
        <p:txBody>
          <a:bodyPr/>
          <a:lstStyle/>
          <a:p>
            <a:pPr algn="ctr"/>
            <a:r>
              <a:rPr lang="en-US"/>
              <a:t>Types of Safety Measurements</a:t>
            </a:r>
          </a:p>
        </p:txBody>
      </p:sp>
      <p:sp>
        <p:nvSpPr>
          <p:cNvPr id="216067" name="Text Box 3"/>
          <p:cNvSpPr txBox="1">
            <a:spLocks noChangeArrowheads="1"/>
          </p:cNvSpPr>
          <p:nvPr/>
        </p:nvSpPr>
        <p:spPr bwMode="auto">
          <a:xfrm>
            <a:off x="6044541" y="1750731"/>
            <a:ext cx="2743200" cy="369332"/>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wrap="square">
            <a:spAutoFit/>
          </a:bodyPr>
          <a:lstStyle/>
          <a:p>
            <a:pPr>
              <a:spcBef>
                <a:spcPct val="50000"/>
              </a:spcBef>
            </a:pPr>
            <a:r>
              <a:rPr lang="en-US" b="1"/>
              <a:t>Performance Measures</a:t>
            </a:r>
          </a:p>
        </p:txBody>
      </p:sp>
      <p:sp>
        <p:nvSpPr>
          <p:cNvPr id="216068" name="Text Box 4"/>
          <p:cNvSpPr txBox="1">
            <a:spLocks noChangeArrowheads="1"/>
          </p:cNvSpPr>
          <p:nvPr/>
        </p:nvSpPr>
        <p:spPr bwMode="auto">
          <a:xfrm>
            <a:off x="3506190" y="2320376"/>
            <a:ext cx="2286000" cy="376238"/>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a:spAutoFit/>
          </a:bodyPr>
          <a:lstStyle/>
          <a:p>
            <a:pPr>
              <a:spcBef>
                <a:spcPct val="50000"/>
              </a:spcBef>
            </a:pPr>
            <a:r>
              <a:rPr lang="en-US" b="1"/>
              <a:t>Before the Incident</a:t>
            </a:r>
          </a:p>
        </p:txBody>
      </p:sp>
      <p:sp>
        <p:nvSpPr>
          <p:cNvPr id="216069" name="Text Box 5"/>
          <p:cNvSpPr txBox="1">
            <a:spLocks noChangeArrowheads="1"/>
          </p:cNvSpPr>
          <p:nvPr/>
        </p:nvSpPr>
        <p:spPr bwMode="auto">
          <a:xfrm>
            <a:off x="533400" y="2320376"/>
            <a:ext cx="2514600" cy="788988"/>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spAutoFit/>
          </a:bodyPr>
          <a:lstStyle/>
          <a:p>
            <a:pPr algn="ctr">
              <a:spcBef>
                <a:spcPct val="50000"/>
              </a:spcBef>
            </a:pPr>
            <a:r>
              <a:rPr lang="en-US" b="1"/>
              <a:t>After the Incident</a:t>
            </a:r>
          </a:p>
          <a:p>
            <a:pPr algn="ctr">
              <a:spcBef>
                <a:spcPct val="50000"/>
              </a:spcBef>
            </a:pPr>
            <a:r>
              <a:rPr lang="en-US" b="1"/>
              <a:t>(Lagging Indicators)</a:t>
            </a:r>
          </a:p>
        </p:txBody>
      </p:sp>
      <p:sp>
        <p:nvSpPr>
          <p:cNvPr id="216070" name="Text Box 6"/>
          <p:cNvSpPr txBox="1">
            <a:spLocks noChangeArrowheads="1"/>
          </p:cNvSpPr>
          <p:nvPr/>
        </p:nvSpPr>
        <p:spPr bwMode="auto">
          <a:xfrm>
            <a:off x="1974768" y="1791738"/>
            <a:ext cx="2209800" cy="376238"/>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spAutoFit/>
          </a:bodyPr>
          <a:lstStyle/>
          <a:p>
            <a:pPr>
              <a:spcBef>
                <a:spcPct val="50000"/>
              </a:spcBef>
            </a:pPr>
            <a:r>
              <a:rPr lang="en-US" b="1"/>
              <a:t>Results Measures</a:t>
            </a:r>
          </a:p>
        </p:txBody>
      </p:sp>
      <p:sp>
        <p:nvSpPr>
          <p:cNvPr id="216071" name="Text Box 7"/>
          <p:cNvSpPr txBox="1">
            <a:spLocks noChangeArrowheads="1"/>
          </p:cNvSpPr>
          <p:nvPr/>
        </p:nvSpPr>
        <p:spPr bwMode="auto">
          <a:xfrm>
            <a:off x="6235041" y="2224651"/>
            <a:ext cx="2362200" cy="4359275"/>
          </a:xfrm>
          <a:prstGeom prst="rect">
            <a:avLst/>
          </a:prstGeom>
          <a:noFill/>
          <a:ln w="9525">
            <a:noFill/>
            <a:miter lim="800000"/>
            <a:headEnd/>
            <a:tailEnd/>
          </a:ln>
          <a:effectLst/>
        </p:spPr>
        <p:txBody>
          <a:bodyPr>
            <a:spAutoFit/>
          </a:bodyPr>
          <a:lstStyle/>
          <a:p>
            <a:pPr>
              <a:spcBef>
                <a:spcPct val="50000"/>
              </a:spcBef>
            </a:pPr>
            <a:r>
              <a:rPr lang="en-US" sz="2000" b="1"/>
              <a:t>-Are supervisors inspecting more than before?</a:t>
            </a:r>
          </a:p>
          <a:p>
            <a:pPr>
              <a:spcBef>
                <a:spcPct val="50000"/>
              </a:spcBef>
            </a:pPr>
            <a:r>
              <a:rPr lang="en-US" sz="2000" b="1"/>
              <a:t>- Are they finding and correcting more hazards?</a:t>
            </a:r>
          </a:p>
          <a:p>
            <a:pPr>
              <a:spcBef>
                <a:spcPct val="50000"/>
              </a:spcBef>
              <a:buFontTx/>
              <a:buChar char="-"/>
            </a:pPr>
            <a:r>
              <a:rPr lang="en-US" sz="2000" b="1"/>
              <a:t>Are more employees receiving training or orientations?</a:t>
            </a:r>
          </a:p>
          <a:p>
            <a:pPr>
              <a:spcBef>
                <a:spcPct val="50000"/>
              </a:spcBef>
              <a:buFontTx/>
              <a:buChar char="-"/>
            </a:pPr>
            <a:r>
              <a:rPr lang="en-US" sz="2000" b="1"/>
              <a:t>Etc…</a:t>
            </a:r>
          </a:p>
          <a:p>
            <a:pPr>
              <a:spcBef>
                <a:spcPct val="50000"/>
              </a:spcBef>
              <a:buFontTx/>
              <a:buChar char="-"/>
            </a:pPr>
            <a:endParaRPr lang="en-US" sz="2000" b="1"/>
          </a:p>
        </p:txBody>
      </p:sp>
      <p:sp>
        <p:nvSpPr>
          <p:cNvPr id="216072" name="Text Box 8"/>
          <p:cNvSpPr txBox="1">
            <a:spLocks noChangeArrowheads="1"/>
          </p:cNvSpPr>
          <p:nvPr/>
        </p:nvSpPr>
        <p:spPr bwMode="auto">
          <a:xfrm>
            <a:off x="3454730" y="2853775"/>
            <a:ext cx="2488870" cy="2378075"/>
          </a:xfrm>
          <a:prstGeom prst="rect">
            <a:avLst/>
          </a:prstGeom>
          <a:noFill/>
          <a:ln w="9525">
            <a:noFill/>
            <a:miter lim="800000"/>
            <a:headEnd/>
            <a:tailEnd/>
          </a:ln>
          <a:effectLst/>
        </p:spPr>
        <p:txBody>
          <a:bodyPr wrap="square">
            <a:spAutoFit/>
          </a:bodyPr>
          <a:lstStyle/>
          <a:p>
            <a:pPr>
              <a:spcBef>
                <a:spcPct val="50000"/>
              </a:spcBef>
            </a:pPr>
            <a:r>
              <a:rPr lang="en-US" sz="2000" b="1"/>
              <a:t>-Are people working more safely than before?</a:t>
            </a:r>
          </a:p>
          <a:p>
            <a:pPr>
              <a:spcBef>
                <a:spcPct val="50000"/>
              </a:spcBef>
              <a:buFontTx/>
              <a:buChar char="-"/>
            </a:pPr>
            <a:r>
              <a:rPr lang="en-US" sz="2000" b="1"/>
              <a:t>Are physical conditions improving?</a:t>
            </a:r>
          </a:p>
        </p:txBody>
      </p:sp>
      <p:sp>
        <p:nvSpPr>
          <p:cNvPr id="216073" name="Text Box 9"/>
          <p:cNvSpPr txBox="1">
            <a:spLocks noChangeArrowheads="1"/>
          </p:cNvSpPr>
          <p:nvPr/>
        </p:nvSpPr>
        <p:spPr bwMode="auto">
          <a:xfrm>
            <a:off x="381990" y="3154886"/>
            <a:ext cx="3124200" cy="3170099"/>
          </a:xfrm>
          <a:prstGeom prst="rect">
            <a:avLst/>
          </a:prstGeom>
          <a:noFill/>
          <a:ln w="9525">
            <a:noFill/>
            <a:miter lim="800000"/>
            <a:headEnd/>
            <a:tailEnd/>
          </a:ln>
          <a:effectLst/>
        </p:spPr>
        <p:txBody>
          <a:bodyPr>
            <a:spAutoFit/>
          </a:bodyPr>
          <a:lstStyle/>
          <a:p>
            <a:pPr>
              <a:spcBef>
                <a:spcPct val="50000"/>
              </a:spcBef>
            </a:pPr>
            <a:r>
              <a:rPr lang="en-US" sz="2000" b="1"/>
              <a:t>-Are there fewer incidents than before?</a:t>
            </a:r>
          </a:p>
          <a:p>
            <a:pPr>
              <a:spcBef>
                <a:spcPct val="50000"/>
              </a:spcBef>
            </a:pPr>
            <a:r>
              <a:rPr lang="en-US" sz="2000" b="1"/>
              <a:t>-Fatalities, Medical, </a:t>
            </a:r>
            <a:br>
              <a:rPr lang="en-US" sz="2000" b="1"/>
            </a:br>
            <a:r>
              <a:rPr lang="en-US" sz="2000" b="1"/>
              <a:t>First Aid, and so on..</a:t>
            </a:r>
          </a:p>
          <a:p>
            <a:pPr>
              <a:spcBef>
                <a:spcPct val="50000"/>
              </a:spcBef>
            </a:pPr>
            <a:r>
              <a:rPr lang="en-US" sz="2000" b="1"/>
              <a:t>- Is the severity of the incidents decreasing? </a:t>
            </a:r>
          </a:p>
          <a:p>
            <a:pPr>
              <a:spcBef>
                <a:spcPct val="50000"/>
              </a:spcBef>
            </a:pPr>
            <a:r>
              <a:rPr lang="en-US" sz="2000" b="1"/>
              <a:t>-Less dollars lost?</a:t>
            </a:r>
          </a:p>
          <a:p>
            <a:pPr>
              <a:spcBef>
                <a:spcPct val="50000"/>
              </a:spcBef>
            </a:pPr>
            <a:r>
              <a:rPr lang="en-US" sz="2000" b="1"/>
              <a:t>-Lower insurance costs? </a:t>
            </a:r>
          </a:p>
        </p:txBody>
      </p:sp>
      <p:sp>
        <p:nvSpPr>
          <p:cNvPr id="216074" name="Line 10"/>
          <p:cNvSpPr>
            <a:spLocks noChangeShapeType="1"/>
          </p:cNvSpPr>
          <p:nvPr/>
        </p:nvSpPr>
        <p:spPr bwMode="auto">
          <a:xfrm flipH="1">
            <a:off x="5943600" y="2335220"/>
            <a:ext cx="17813" cy="4359274"/>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pic>
        <p:nvPicPr>
          <p:cNvPr id="2" name="Picture 1">
            <a:extLst>
              <a:ext uri="{FF2B5EF4-FFF2-40B4-BE49-F238E27FC236}">
                <a16:creationId xmlns:a16="http://schemas.microsoft.com/office/drawing/2014/main" id="{FEE06047-6045-4B2B-B8BE-7DA4CB65BE8A}"/>
              </a:ext>
            </a:extLst>
          </p:cNvPr>
          <p:cNvPicPr>
            <a:picLocks noChangeAspect="1"/>
          </p:cNvPicPr>
          <p:nvPr/>
        </p:nvPicPr>
        <p:blipFill rotWithShape="1">
          <a:blip r:embed="rId5">
            <a:clrChange>
              <a:clrFrom>
                <a:srgbClr val="FFFFFF"/>
              </a:clrFrom>
              <a:clrTo>
                <a:srgbClr val="FFFFFF">
                  <a:alpha val="0"/>
                </a:srgbClr>
              </a:clrTo>
            </a:clrChange>
          </a:blip>
          <a:srcRect l="35670" t="51818"/>
          <a:stretch/>
        </p:blipFill>
        <p:spPr>
          <a:xfrm>
            <a:off x="7514282" y="986019"/>
            <a:ext cx="2526970" cy="1064458"/>
          </a:xfrm>
          <a:prstGeom prst="rect">
            <a:avLst/>
          </a:prstGeom>
        </p:spPr>
      </p:pic>
      <p:pic>
        <p:nvPicPr>
          <p:cNvPr id="14" name="Picture 13">
            <a:extLst>
              <a:ext uri="{FF2B5EF4-FFF2-40B4-BE49-F238E27FC236}">
                <a16:creationId xmlns:a16="http://schemas.microsoft.com/office/drawing/2014/main" id="{DBADCE5F-33E4-486A-8136-E4B79D257A7C}"/>
              </a:ext>
            </a:extLst>
          </p:cNvPr>
          <p:cNvPicPr>
            <a:picLocks noChangeAspect="1"/>
          </p:cNvPicPr>
          <p:nvPr/>
        </p:nvPicPr>
        <p:blipFill rotWithShape="1">
          <a:blip r:embed="rId5">
            <a:clrChange>
              <a:clrFrom>
                <a:srgbClr val="FFFFFF"/>
              </a:clrFrom>
              <a:clrTo>
                <a:srgbClr val="FFFFFF">
                  <a:alpha val="0"/>
                </a:srgbClr>
              </a:clrTo>
            </a:clrChange>
          </a:blip>
          <a:srcRect l="23205" t="30024" r="30266" b="49781"/>
          <a:stretch/>
        </p:blipFill>
        <p:spPr>
          <a:xfrm rot="20667290">
            <a:off x="4181505" y="1754692"/>
            <a:ext cx="1825335" cy="445569"/>
          </a:xfrm>
          <a:prstGeom prst="rect">
            <a:avLst/>
          </a:prstGeom>
        </p:spPr>
      </p:pic>
      <p:pic>
        <p:nvPicPr>
          <p:cNvPr id="15" name="Picture 14">
            <a:extLst>
              <a:ext uri="{FF2B5EF4-FFF2-40B4-BE49-F238E27FC236}">
                <a16:creationId xmlns:a16="http://schemas.microsoft.com/office/drawing/2014/main" id="{4EC7B3F0-7FEF-4051-861D-9DDB1A352D0A}"/>
              </a:ext>
            </a:extLst>
          </p:cNvPr>
          <p:cNvPicPr>
            <a:picLocks noChangeAspect="1"/>
          </p:cNvPicPr>
          <p:nvPr/>
        </p:nvPicPr>
        <p:blipFill rotWithShape="1">
          <a:blip r:embed="rId5">
            <a:clrChange>
              <a:clrFrom>
                <a:srgbClr val="FFFFFF"/>
              </a:clrFrom>
              <a:clrTo>
                <a:srgbClr val="FFFFFF">
                  <a:alpha val="0"/>
                </a:srgbClr>
              </a:clrTo>
            </a:clrChange>
          </a:blip>
          <a:srcRect l="5161" t="5327" r="63950" b="70049"/>
          <a:stretch/>
        </p:blipFill>
        <p:spPr>
          <a:xfrm rot="20979142">
            <a:off x="258615" y="1877022"/>
            <a:ext cx="1251889" cy="561324"/>
          </a:xfrm>
          <a:prstGeom prst="rect">
            <a:avLst/>
          </a:prstGeom>
        </p:spPr>
      </p:pic>
    </p:spTree>
    <p:custDataLst>
      <p:tags r:id="rId1"/>
    </p:custDataLst>
    <p:extLst>
      <p:ext uri="{BB962C8B-B14F-4D97-AF65-F5344CB8AC3E}">
        <p14:creationId xmlns:p14="http://schemas.microsoft.com/office/powerpoint/2010/main" val="296720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6066"/>
                                        </p:tgtEl>
                                        <p:attrNameLst>
                                          <p:attrName>style.visibility</p:attrName>
                                        </p:attrNameLst>
                                      </p:cBhvr>
                                      <p:to>
                                        <p:strVal val="visible"/>
                                      </p:to>
                                    </p:set>
                                    <p:animEffect transition="in" filter="fade">
                                      <p:cBhvr>
                                        <p:cTn id="7" dur="500"/>
                                        <p:tgtEl>
                                          <p:spTgt spid="21606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16070"/>
                                        </p:tgtEl>
                                        <p:attrNameLst>
                                          <p:attrName>style.visibility</p:attrName>
                                        </p:attrNameLst>
                                      </p:cBhvr>
                                      <p:to>
                                        <p:strVal val="visible"/>
                                      </p:to>
                                    </p:set>
                                  </p:childTnLst>
                                </p:cTn>
                              </p:par>
                              <p:par>
                                <p:cTn id="14" presetID="16" presetClass="entr" presetSubtype="26" fill="hold" grpId="0" nodeType="withEffect">
                                  <p:stCondLst>
                                    <p:cond delay="0"/>
                                  </p:stCondLst>
                                  <p:childTnLst>
                                    <p:set>
                                      <p:cBhvr>
                                        <p:cTn id="15" dur="1" fill="hold">
                                          <p:stCondLst>
                                            <p:cond delay="0"/>
                                          </p:stCondLst>
                                        </p:cTn>
                                        <p:tgtEl>
                                          <p:spTgt spid="216069"/>
                                        </p:tgtEl>
                                        <p:attrNameLst>
                                          <p:attrName>style.visibility</p:attrName>
                                        </p:attrNameLst>
                                      </p:cBhvr>
                                      <p:to>
                                        <p:strVal val="visible"/>
                                      </p:to>
                                    </p:set>
                                    <p:animEffect transition="in" filter="barn(inHorizontal)">
                                      <p:cBhvr>
                                        <p:cTn id="16" dur="500"/>
                                        <p:tgtEl>
                                          <p:spTgt spid="21606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16073"/>
                                        </p:tgtEl>
                                        <p:attrNameLst>
                                          <p:attrName>style.visibility</p:attrName>
                                        </p:attrNameLst>
                                      </p:cBhvr>
                                      <p:to>
                                        <p:strVal val="visible"/>
                                      </p:to>
                                    </p:set>
                                    <p:anim calcmode="lin" valueType="num">
                                      <p:cBhvr>
                                        <p:cTn id="21" dur="500" fill="hold"/>
                                        <p:tgtEl>
                                          <p:spTgt spid="216073"/>
                                        </p:tgtEl>
                                        <p:attrNameLst>
                                          <p:attrName>ppt_w</p:attrName>
                                        </p:attrNameLst>
                                      </p:cBhvr>
                                      <p:tavLst>
                                        <p:tav tm="0">
                                          <p:val>
                                            <p:fltVal val="0"/>
                                          </p:val>
                                        </p:tav>
                                        <p:tav tm="100000">
                                          <p:val>
                                            <p:strVal val="#ppt_w"/>
                                          </p:val>
                                        </p:tav>
                                      </p:tavLst>
                                    </p:anim>
                                    <p:anim calcmode="lin" valueType="num">
                                      <p:cBhvr>
                                        <p:cTn id="22" dur="500" fill="hold"/>
                                        <p:tgtEl>
                                          <p:spTgt spid="216073"/>
                                        </p:tgtEl>
                                        <p:attrNameLst>
                                          <p:attrName>ppt_h</p:attrName>
                                        </p:attrNameLst>
                                      </p:cBhvr>
                                      <p:tavLst>
                                        <p:tav tm="0">
                                          <p:val>
                                            <p:fltVal val="0"/>
                                          </p:val>
                                        </p:tav>
                                        <p:tav tm="100000">
                                          <p:val>
                                            <p:strVal val="#ppt_h"/>
                                          </p:val>
                                        </p:tav>
                                      </p:tavLst>
                                    </p:anim>
                                    <p:animEffect transition="in" filter="fade">
                                      <p:cBhvr>
                                        <p:cTn id="23" dur="500"/>
                                        <p:tgtEl>
                                          <p:spTgt spid="21607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216068"/>
                                        </p:tgtEl>
                                        <p:attrNameLst>
                                          <p:attrName>style.visibility</p:attrName>
                                        </p:attrNameLst>
                                      </p:cBhvr>
                                      <p:to>
                                        <p:strVal val="visible"/>
                                      </p:to>
                                    </p:set>
                                    <p:animEffect transition="in" filter="barn(inHorizontal)">
                                      <p:cBhvr>
                                        <p:cTn id="28" dur="500"/>
                                        <p:tgtEl>
                                          <p:spTgt spid="216068"/>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grpId="0" nodeType="clickEffect">
                                  <p:stCondLst>
                                    <p:cond delay="0"/>
                                  </p:stCondLst>
                                  <p:childTnLst>
                                    <p:set>
                                      <p:cBhvr>
                                        <p:cTn id="35" dur="1" fill="hold">
                                          <p:stCondLst>
                                            <p:cond delay="0"/>
                                          </p:stCondLst>
                                        </p:cTn>
                                        <p:tgtEl>
                                          <p:spTgt spid="216072"/>
                                        </p:tgtEl>
                                        <p:attrNameLst>
                                          <p:attrName>style.visibility</p:attrName>
                                        </p:attrNameLst>
                                      </p:cBhvr>
                                      <p:to>
                                        <p:strVal val="visible"/>
                                      </p:to>
                                    </p:set>
                                    <p:anim calcmode="lin" valueType="num">
                                      <p:cBhvr>
                                        <p:cTn id="36" dur="500" fill="hold"/>
                                        <p:tgtEl>
                                          <p:spTgt spid="216072"/>
                                        </p:tgtEl>
                                        <p:attrNameLst>
                                          <p:attrName>ppt_w</p:attrName>
                                        </p:attrNameLst>
                                      </p:cBhvr>
                                      <p:tavLst>
                                        <p:tav tm="0">
                                          <p:val>
                                            <p:fltVal val="0"/>
                                          </p:val>
                                        </p:tav>
                                        <p:tav tm="100000">
                                          <p:val>
                                            <p:strVal val="#ppt_w"/>
                                          </p:val>
                                        </p:tav>
                                      </p:tavLst>
                                    </p:anim>
                                    <p:anim calcmode="lin" valueType="num">
                                      <p:cBhvr>
                                        <p:cTn id="37" dur="500" fill="hold"/>
                                        <p:tgtEl>
                                          <p:spTgt spid="216072"/>
                                        </p:tgtEl>
                                        <p:attrNameLst>
                                          <p:attrName>ppt_h</p:attrName>
                                        </p:attrNameLst>
                                      </p:cBhvr>
                                      <p:tavLst>
                                        <p:tav tm="0">
                                          <p:val>
                                            <p:fltVal val="0"/>
                                          </p:val>
                                        </p:tav>
                                        <p:tav tm="100000">
                                          <p:val>
                                            <p:strVal val="#ppt_h"/>
                                          </p:val>
                                        </p:tav>
                                      </p:tavLst>
                                    </p:anim>
                                    <p:animEffect transition="in" filter="fade">
                                      <p:cBhvr>
                                        <p:cTn id="38" dur="500"/>
                                        <p:tgtEl>
                                          <p:spTgt spid="216072"/>
                                        </p:tgtEl>
                                      </p:cBhvr>
                                    </p:animEffect>
                                  </p:childTnLst>
                                </p:cTn>
                              </p:par>
                              <p:par>
                                <p:cTn id="39" presetID="53" presetClass="entr" presetSubtype="0" fill="hold" grpId="0" nodeType="withEffect">
                                  <p:stCondLst>
                                    <p:cond delay="0"/>
                                  </p:stCondLst>
                                  <p:childTnLst>
                                    <p:set>
                                      <p:cBhvr>
                                        <p:cTn id="40" dur="1" fill="hold">
                                          <p:stCondLst>
                                            <p:cond delay="0"/>
                                          </p:stCondLst>
                                        </p:cTn>
                                        <p:tgtEl>
                                          <p:spTgt spid="216074"/>
                                        </p:tgtEl>
                                        <p:attrNameLst>
                                          <p:attrName>style.visibility</p:attrName>
                                        </p:attrNameLst>
                                      </p:cBhvr>
                                      <p:to>
                                        <p:strVal val="visible"/>
                                      </p:to>
                                    </p:set>
                                    <p:anim calcmode="lin" valueType="num">
                                      <p:cBhvr>
                                        <p:cTn id="41" dur="500" fill="hold"/>
                                        <p:tgtEl>
                                          <p:spTgt spid="216074"/>
                                        </p:tgtEl>
                                        <p:attrNameLst>
                                          <p:attrName>ppt_w</p:attrName>
                                        </p:attrNameLst>
                                      </p:cBhvr>
                                      <p:tavLst>
                                        <p:tav tm="0">
                                          <p:val>
                                            <p:fltVal val="0"/>
                                          </p:val>
                                        </p:tav>
                                        <p:tav tm="100000">
                                          <p:val>
                                            <p:strVal val="#ppt_w"/>
                                          </p:val>
                                        </p:tav>
                                      </p:tavLst>
                                    </p:anim>
                                    <p:anim calcmode="lin" valueType="num">
                                      <p:cBhvr>
                                        <p:cTn id="42" dur="500" fill="hold"/>
                                        <p:tgtEl>
                                          <p:spTgt spid="216074"/>
                                        </p:tgtEl>
                                        <p:attrNameLst>
                                          <p:attrName>ppt_h</p:attrName>
                                        </p:attrNameLst>
                                      </p:cBhvr>
                                      <p:tavLst>
                                        <p:tav tm="0">
                                          <p:val>
                                            <p:fltVal val="0"/>
                                          </p:val>
                                        </p:tav>
                                        <p:tav tm="100000">
                                          <p:val>
                                            <p:strVal val="#ppt_h"/>
                                          </p:val>
                                        </p:tav>
                                      </p:tavLst>
                                    </p:anim>
                                    <p:animEffect transition="in" filter="fade">
                                      <p:cBhvr>
                                        <p:cTn id="43" dur="500"/>
                                        <p:tgtEl>
                                          <p:spTgt spid="216074"/>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16067"/>
                                        </p:tgtEl>
                                        <p:attrNameLst>
                                          <p:attrName>style.visibility</p:attrName>
                                        </p:attrNameLst>
                                      </p:cBhvr>
                                      <p:to>
                                        <p:strVal val="visible"/>
                                      </p:to>
                                    </p:set>
                                  </p:childTnLst>
                                </p:cTn>
                              </p:par>
                              <p:par>
                                <p:cTn id="48" presetID="10" presetClass="entr" presetSubtype="0" fill="hold"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grpId="0" nodeType="clickEffect">
                                  <p:stCondLst>
                                    <p:cond delay="0"/>
                                  </p:stCondLst>
                                  <p:childTnLst>
                                    <p:set>
                                      <p:cBhvr>
                                        <p:cTn id="54" dur="1" fill="hold">
                                          <p:stCondLst>
                                            <p:cond delay="0"/>
                                          </p:stCondLst>
                                        </p:cTn>
                                        <p:tgtEl>
                                          <p:spTgt spid="216071"/>
                                        </p:tgtEl>
                                        <p:attrNameLst>
                                          <p:attrName>style.visibility</p:attrName>
                                        </p:attrNameLst>
                                      </p:cBhvr>
                                      <p:to>
                                        <p:strVal val="visible"/>
                                      </p:to>
                                    </p:set>
                                    <p:anim calcmode="lin" valueType="num">
                                      <p:cBhvr>
                                        <p:cTn id="55" dur="500" fill="hold"/>
                                        <p:tgtEl>
                                          <p:spTgt spid="216071"/>
                                        </p:tgtEl>
                                        <p:attrNameLst>
                                          <p:attrName>ppt_w</p:attrName>
                                        </p:attrNameLst>
                                      </p:cBhvr>
                                      <p:tavLst>
                                        <p:tav tm="0">
                                          <p:val>
                                            <p:fltVal val="0"/>
                                          </p:val>
                                        </p:tav>
                                        <p:tav tm="100000">
                                          <p:val>
                                            <p:strVal val="#ppt_w"/>
                                          </p:val>
                                        </p:tav>
                                      </p:tavLst>
                                    </p:anim>
                                    <p:anim calcmode="lin" valueType="num">
                                      <p:cBhvr>
                                        <p:cTn id="56" dur="500" fill="hold"/>
                                        <p:tgtEl>
                                          <p:spTgt spid="216071"/>
                                        </p:tgtEl>
                                        <p:attrNameLst>
                                          <p:attrName>ppt_h</p:attrName>
                                        </p:attrNameLst>
                                      </p:cBhvr>
                                      <p:tavLst>
                                        <p:tav tm="0">
                                          <p:val>
                                            <p:fltVal val="0"/>
                                          </p:val>
                                        </p:tav>
                                        <p:tav tm="100000">
                                          <p:val>
                                            <p:strVal val="#ppt_h"/>
                                          </p:val>
                                        </p:tav>
                                      </p:tavLst>
                                    </p:anim>
                                    <p:animEffect transition="in" filter="fade">
                                      <p:cBhvr>
                                        <p:cTn id="57" dur="500"/>
                                        <p:tgtEl>
                                          <p:spTgt spid="2160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6" grpId="0"/>
      <p:bldP spid="216067" grpId="0" animBg="1"/>
      <p:bldP spid="216068" grpId="0" animBg="1"/>
      <p:bldP spid="216069" grpId="0" animBg="1"/>
      <p:bldP spid="216070" grpId="0" animBg="1"/>
      <p:bldP spid="216071" grpId="0"/>
      <p:bldP spid="216072" grpId="0"/>
      <p:bldP spid="216073" grpId="0"/>
      <p:bldP spid="21607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64904" name="Picture 8" descr="klenke_dewalt_JR_PS_1930a">
            <a:extLst>
              <a:ext uri="{FF2B5EF4-FFF2-40B4-BE49-F238E27FC236}">
                <a16:creationId xmlns:a16="http://schemas.microsoft.com/office/drawing/2014/main" id="{7A81316B-9DB2-4C33-BE6C-9E9DE62FBA5C}"/>
              </a:ext>
            </a:extLst>
          </p:cNvPr>
          <p:cNvPicPr>
            <a:picLocks noGrp="1" noChangeAspect="1" noChangeArrowheads="1"/>
          </p:cNvPicPr>
          <p:nvPr>
            <p:ph sz="quarter" idx="10"/>
          </p:nvPr>
        </p:nvPicPr>
        <p:blipFill>
          <a:blip r:embed="rId3">
            <a:lum bright="70000" contrast="-70000"/>
            <a:extLst>
              <a:ext uri="{28A0092B-C50C-407E-A947-70E740481C1C}">
                <a14:useLocalDpi xmlns:a14="http://schemas.microsoft.com/office/drawing/2010/main" val="0"/>
              </a:ext>
            </a:extLst>
          </a:blip>
          <a:stretch>
            <a:fillRect/>
          </a:stretch>
        </p:blipFill>
        <p:spPr>
          <a:xfrm>
            <a:off x="-381000" y="0"/>
            <a:ext cx="10303098" cy="7620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4898" name="Rectangle 2">
            <a:extLst>
              <a:ext uri="{FF2B5EF4-FFF2-40B4-BE49-F238E27FC236}">
                <a16:creationId xmlns:a16="http://schemas.microsoft.com/office/drawing/2014/main" id="{9116FE0E-59F1-4C41-A7CA-542CD6F5B7EB}"/>
              </a:ext>
            </a:extLst>
          </p:cNvPr>
          <p:cNvSpPr>
            <a:spLocks noGrp="1" noChangeArrowheads="1"/>
          </p:cNvSpPr>
          <p:nvPr>
            <p:ph type="title"/>
          </p:nvPr>
        </p:nvSpPr>
        <p:spPr/>
        <p:txBody>
          <a:bodyPr/>
          <a:lstStyle/>
          <a:p>
            <a:r>
              <a:rPr lang="en-US" altLang="en-US"/>
              <a:t>THE INSPECTION ERA</a:t>
            </a:r>
          </a:p>
        </p:txBody>
      </p:sp>
      <p:sp>
        <p:nvSpPr>
          <p:cNvPr id="464899" name="Rectangle 3">
            <a:extLst>
              <a:ext uri="{FF2B5EF4-FFF2-40B4-BE49-F238E27FC236}">
                <a16:creationId xmlns:a16="http://schemas.microsoft.com/office/drawing/2014/main" id="{31FDFF33-B1F1-4453-B332-738B662FF07D}"/>
              </a:ext>
            </a:extLst>
          </p:cNvPr>
          <p:cNvSpPr>
            <a:spLocks noGrp="1" noChangeArrowheads="1"/>
          </p:cNvSpPr>
          <p:nvPr>
            <p:ph type="body" sz="half" idx="4294967295"/>
          </p:nvPr>
        </p:nvSpPr>
        <p:spPr>
          <a:xfrm>
            <a:off x="3124200" y="2209800"/>
            <a:ext cx="3821723" cy="4777966"/>
          </a:xfrm>
        </p:spPr>
        <p:txBody>
          <a:bodyPr/>
          <a:lstStyle/>
          <a:p>
            <a:pPr marL="0" indent="0">
              <a:buNone/>
            </a:pPr>
            <a:r>
              <a:rPr lang="en-US" altLang="en-US" sz="2800"/>
              <a:t>W.H. Heinrich published </a:t>
            </a:r>
            <a:r>
              <a:rPr lang="en-US" altLang="en-US" sz="2800" i="1"/>
              <a:t>Industrial Accident Prevention</a:t>
            </a:r>
            <a:r>
              <a:rPr lang="en-US" altLang="en-US" sz="2800"/>
              <a:t> (1931)</a:t>
            </a:r>
          </a:p>
          <a:p>
            <a:pPr>
              <a:buFontTx/>
              <a:buNone/>
            </a:pPr>
            <a:endParaRPr lang="en-US" altLang="en-US" sz="2800"/>
          </a:p>
          <a:p>
            <a:pPr marL="0" indent="0">
              <a:buNone/>
            </a:pPr>
            <a:r>
              <a:rPr lang="en-US" altLang="en-US" sz="2800"/>
              <a:t>Still the foundation that most “safety programs” are based on today!</a:t>
            </a:r>
          </a:p>
          <a:p>
            <a:endParaRPr lang="en-US" altLang="en-US" sz="2800"/>
          </a:p>
        </p:txBody>
      </p:sp>
      <p:pic>
        <p:nvPicPr>
          <p:cNvPr id="4" name="Picture 3">
            <a:extLst>
              <a:ext uri="{FF2B5EF4-FFF2-40B4-BE49-F238E27FC236}">
                <a16:creationId xmlns:a16="http://schemas.microsoft.com/office/drawing/2014/main" id="{E37FBFD3-FA4D-4D18-A7C7-C31D545B0DB7}"/>
              </a:ext>
            </a:extLst>
          </p:cNvPr>
          <p:cNvPicPr>
            <a:picLocks noChangeAspect="1"/>
          </p:cNvPicPr>
          <p:nvPr/>
        </p:nvPicPr>
        <p:blipFill rotWithShape="1">
          <a:blip r:embed="rId4"/>
          <a:srcRect l="42593" t="6444" r="36666" b="222"/>
          <a:stretch/>
        </p:blipFill>
        <p:spPr>
          <a:xfrm>
            <a:off x="1156475" y="304800"/>
            <a:ext cx="1066800" cy="6400800"/>
          </a:xfrm>
          <a:prstGeom prst="rect">
            <a:avLst/>
          </a:prstGeom>
          <a:ln>
            <a:noFill/>
          </a:ln>
          <a:effectLst>
            <a:softEdge rad="112500"/>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4898"/>
                                        </p:tgtEl>
                                        <p:attrNameLst>
                                          <p:attrName>style.visibility</p:attrName>
                                        </p:attrNameLst>
                                      </p:cBhvr>
                                      <p:to>
                                        <p:strVal val="visible"/>
                                      </p:to>
                                    </p:set>
                                    <p:animEffect transition="in" filter="fade">
                                      <p:cBhvr>
                                        <p:cTn id="7" dur="1000"/>
                                        <p:tgtEl>
                                          <p:spTgt spid="4648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64899">
                                            <p:txEl>
                                              <p:pRg st="0" end="0"/>
                                            </p:txEl>
                                          </p:spTgt>
                                        </p:tgtEl>
                                        <p:attrNameLst>
                                          <p:attrName>style.visibility</p:attrName>
                                        </p:attrNameLst>
                                      </p:cBhvr>
                                      <p:to>
                                        <p:strVal val="visible"/>
                                      </p:to>
                                    </p:set>
                                    <p:anim calcmode="lin" valueType="num">
                                      <p:cBhvr>
                                        <p:cTn id="12" dur="1000" fill="hold"/>
                                        <p:tgtEl>
                                          <p:spTgt spid="464899">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464899">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464899">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464899">
                                            <p:txEl>
                                              <p:pRg st="2" end="2"/>
                                            </p:txEl>
                                          </p:spTgt>
                                        </p:tgtEl>
                                        <p:attrNameLst>
                                          <p:attrName>style.visibility</p:attrName>
                                        </p:attrNameLst>
                                      </p:cBhvr>
                                      <p:to>
                                        <p:strVal val="visible"/>
                                      </p:to>
                                    </p:set>
                                    <p:anim calcmode="lin" valueType="num">
                                      <p:cBhvr>
                                        <p:cTn id="19" dur="1000" fill="hold"/>
                                        <p:tgtEl>
                                          <p:spTgt spid="464899">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464899">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4648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898" grpId="0"/>
      <p:bldP spid="464899"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 name="Picture 4" descr="hawaii-lava-0178-20050405">
            <a:extLst>
              <a:ext uri="{FF2B5EF4-FFF2-40B4-BE49-F238E27FC236}">
                <a16:creationId xmlns:a16="http://schemas.microsoft.com/office/drawing/2014/main" id="{97666E4C-AAFC-463E-802F-5502BD6E309F}"/>
              </a:ext>
            </a:extLst>
          </p:cNvPr>
          <p:cNvPicPr>
            <a:picLocks noChangeAspect="1" noChangeArrowheads="1"/>
          </p:cNvPicPr>
          <p:nvPr/>
        </p:nvPicPr>
        <p:blipFill>
          <a:blip r:embed="rId4" cstate="print">
            <a:lum bright="70000" contrast="-70000"/>
          </a:blip>
          <a:stretch>
            <a:fillRect/>
          </a:stretch>
        </p:blipFill>
        <p:spPr>
          <a:xfrm>
            <a:off x="-123391" y="-96474"/>
            <a:ext cx="10187033" cy="7640274"/>
          </a:xfrm>
          <a:prstGeom prst="rect">
            <a:avLst/>
          </a:prstGeom>
        </p:spPr>
      </p:pic>
      <p:sp>
        <p:nvSpPr>
          <p:cNvPr id="9" name="Line 6">
            <a:extLst>
              <a:ext uri="{FF2B5EF4-FFF2-40B4-BE49-F238E27FC236}">
                <a16:creationId xmlns:a16="http://schemas.microsoft.com/office/drawing/2014/main" id="{04DFAE29-DDB4-47A9-A867-A8CC33EC0584}"/>
              </a:ext>
            </a:extLst>
          </p:cNvPr>
          <p:cNvSpPr>
            <a:spLocks noChangeShapeType="1"/>
          </p:cNvSpPr>
          <p:nvPr/>
        </p:nvSpPr>
        <p:spPr bwMode="auto">
          <a:xfrm flipV="1">
            <a:off x="762000" y="3079731"/>
            <a:ext cx="7239000" cy="914400"/>
          </a:xfrm>
          <a:prstGeom prst="line">
            <a:avLst/>
          </a:prstGeom>
          <a:noFill/>
          <a:ln w="762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Text Box 7">
            <a:extLst>
              <a:ext uri="{FF2B5EF4-FFF2-40B4-BE49-F238E27FC236}">
                <a16:creationId xmlns:a16="http://schemas.microsoft.com/office/drawing/2014/main" id="{FFF6B0EA-603B-49F8-BD89-94473158BBE8}"/>
              </a:ext>
            </a:extLst>
          </p:cNvPr>
          <p:cNvSpPr txBox="1">
            <a:spLocks noChangeArrowheads="1"/>
          </p:cNvSpPr>
          <p:nvPr/>
        </p:nvSpPr>
        <p:spPr bwMode="auto">
          <a:xfrm>
            <a:off x="201612" y="3695832"/>
            <a:ext cx="990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000"/>
              <a:t>0</a:t>
            </a:r>
          </a:p>
        </p:txBody>
      </p:sp>
      <p:sp>
        <p:nvSpPr>
          <p:cNvPr id="11" name="Text Box 8">
            <a:extLst>
              <a:ext uri="{FF2B5EF4-FFF2-40B4-BE49-F238E27FC236}">
                <a16:creationId xmlns:a16="http://schemas.microsoft.com/office/drawing/2014/main" id="{2AD63E53-73A9-4C9F-B6BB-E9299085C28C}"/>
              </a:ext>
            </a:extLst>
          </p:cNvPr>
          <p:cNvSpPr txBox="1">
            <a:spLocks noChangeArrowheads="1"/>
          </p:cNvSpPr>
          <p:nvPr/>
        </p:nvSpPr>
        <p:spPr bwMode="auto">
          <a:xfrm>
            <a:off x="4283361" y="3496957"/>
            <a:ext cx="990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000"/>
              <a:t>1</a:t>
            </a:r>
          </a:p>
        </p:txBody>
      </p:sp>
      <p:sp>
        <p:nvSpPr>
          <p:cNvPr id="12" name="Text Box 9">
            <a:extLst>
              <a:ext uri="{FF2B5EF4-FFF2-40B4-BE49-F238E27FC236}">
                <a16:creationId xmlns:a16="http://schemas.microsoft.com/office/drawing/2014/main" id="{F479A289-8A1C-44FA-A120-A8595572FF6D}"/>
              </a:ext>
            </a:extLst>
          </p:cNvPr>
          <p:cNvSpPr txBox="1">
            <a:spLocks noChangeArrowheads="1"/>
          </p:cNvSpPr>
          <p:nvPr/>
        </p:nvSpPr>
        <p:spPr bwMode="auto">
          <a:xfrm>
            <a:off x="8091324" y="2714625"/>
            <a:ext cx="990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000"/>
              <a:t>2</a:t>
            </a:r>
          </a:p>
        </p:txBody>
      </p:sp>
      <p:sp>
        <p:nvSpPr>
          <p:cNvPr id="13" name="Text Box 10">
            <a:extLst>
              <a:ext uri="{FF2B5EF4-FFF2-40B4-BE49-F238E27FC236}">
                <a16:creationId xmlns:a16="http://schemas.microsoft.com/office/drawing/2014/main" id="{2D87E561-3616-48B0-B28A-B406BE55D7E0}"/>
              </a:ext>
            </a:extLst>
          </p:cNvPr>
          <p:cNvSpPr txBox="1">
            <a:spLocks noChangeArrowheads="1"/>
          </p:cNvSpPr>
          <p:nvPr/>
        </p:nvSpPr>
        <p:spPr bwMode="auto">
          <a:xfrm rot="21120064">
            <a:off x="2045552" y="4083992"/>
            <a:ext cx="4953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a:t>Experience Modifier </a:t>
            </a:r>
          </a:p>
        </p:txBody>
      </p:sp>
      <p:pic>
        <p:nvPicPr>
          <p:cNvPr id="14" name="Picture 13">
            <a:extLst>
              <a:ext uri="{FF2B5EF4-FFF2-40B4-BE49-F238E27FC236}">
                <a16:creationId xmlns:a16="http://schemas.microsoft.com/office/drawing/2014/main" id="{E66CA0B7-05EB-493B-ADF0-067F44DDEF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0266" y="3446570"/>
            <a:ext cx="1403779" cy="824720"/>
          </a:xfrm>
          <a:prstGeom prst="rect">
            <a:avLst/>
          </a:prstGeom>
        </p:spPr>
      </p:pic>
      <p:pic>
        <p:nvPicPr>
          <p:cNvPr id="15" name="Picture 14">
            <a:extLst>
              <a:ext uri="{FF2B5EF4-FFF2-40B4-BE49-F238E27FC236}">
                <a16:creationId xmlns:a16="http://schemas.microsoft.com/office/drawing/2014/main" id="{78C2A2E4-6694-47E9-9C03-E43650E3EA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117" y="4243171"/>
            <a:ext cx="787078" cy="485775"/>
          </a:xfrm>
          <a:prstGeom prst="rect">
            <a:avLst/>
          </a:prstGeom>
        </p:spPr>
      </p:pic>
      <p:sp>
        <p:nvSpPr>
          <p:cNvPr id="2" name="Title 1">
            <a:extLst>
              <a:ext uri="{FF2B5EF4-FFF2-40B4-BE49-F238E27FC236}">
                <a16:creationId xmlns:a16="http://schemas.microsoft.com/office/drawing/2014/main" id="{55B4F779-9F12-4F21-A00A-55F6144CF677}"/>
              </a:ext>
            </a:extLst>
          </p:cNvPr>
          <p:cNvSpPr>
            <a:spLocks noGrp="1"/>
          </p:cNvSpPr>
          <p:nvPr>
            <p:ph type="title"/>
          </p:nvPr>
        </p:nvSpPr>
        <p:spPr/>
        <p:txBody>
          <a:bodyPr/>
          <a:lstStyle/>
          <a:p>
            <a:pPr algn="ctr"/>
            <a:r>
              <a:rPr lang="en-US"/>
              <a:t>Lagging Indicators- Experience Modification </a:t>
            </a:r>
          </a:p>
        </p:txBody>
      </p:sp>
      <p:sp>
        <p:nvSpPr>
          <p:cNvPr id="5" name="Content Placeholder 4">
            <a:extLst>
              <a:ext uri="{FF2B5EF4-FFF2-40B4-BE49-F238E27FC236}">
                <a16:creationId xmlns:a16="http://schemas.microsoft.com/office/drawing/2014/main" id="{89C5A8F5-56FD-4670-B362-999024427AAF}"/>
              </a:ext>
            </a:extLst>
          </p:cNvPr>
          <p:cNvSpPr>
            <a:spLocks noGrp="1"/>
          </p:cNvSpPr>
          <p:nvPr>
            <p:ph idx="1"/>
          </p:nvPr>
        </p:nvSpPr>
        <p:spPr/>
        <p:txBody>
          <a:bodyPr/>
          <a:lstStyle/>
          <a:p>
            <a:pPr marL="0" indent="0">
              <a:buNone/>
            </a:pPr>
            <a:r>
              <a:rPr lang="en-US"/>
              <a:t>Used to compute Workers Compensation premiums by comparing the loss experience of employers within the same industry. </a:t>
            </a:r>
          </a:p>
          <a:p>
            <a:endParaRPr lang="en-US"/>
          </a:p>
        </p:txBody>
      </p:sp>
      <p:pic>
        <p:nvPicPr>
          <p:cNvPr id="17" name="Picture 4" descr="hawaii-lava-0178-20050405">
            <a:extLst>
              <a:ext uri="{FF2B5EF4-FFF2-40B4-BE49-F238E27FC236}">
                <a16:creationId xmlns:a16="http://schemas.microsoft.com/office/drawing/2014/main" id="{088A1EEE-82AD-466C-AC66-6F8ADFE60B14}"/>
              </a:ext>
            </a:extLst>
          </p:cNvPr>
          <p:cNvPicPr>
            <a:picLocks noChangeAspect="1" noChangeArrowheads="1"/>
          </p:cNvPicPr>
          <p:nvPr/>
        </p:nvPicPr>
        <p:blipFill>
          <a:blip r:embed="rId4" cstate="print"/>
          <a:stretch>
            <a:fillRect/>
          </a:stretch>
        </p:blipFill>
        <p:spPr>
          <a:xfrm>
            <a:off x="3643561" y="4666246"/>
            <a:ext cx="1766639" cy="132497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3" name="Rectangle 2">
            <a:extLst>
              <a:ext uri="{FF2B5EF4-FFF2-40B4-BE49-F238E27FC236}">
                <a16:creationId xmlns:a16="http://schemas.microsoft.com/office/drawing/2014/main" id="{061DECB1-EB63-424D-918C-266C21ABDE70}"/>
              </a:ext>
            </a:extLst>
          </p:cNvPr>
          <p:cNvSpPr/>
          <p:nvPr/>
        </p:nvSpPr>
        <p:spPr>
          <a:xfrm>
            <a:off x="3483918" y="5844633"/>
            <a:ext cx="2176172" cy="830997"/>
          </a:xfrm>
          <a:prstGeom prst="rect">
            <a:avLst/>
          </a:prstGeom>
          <a:noFill/>
        </p:spPr>
        <p:txBody>
          <a:bodyPr wrap="none" lIns="91440" tIns="45720" rIns="91440" bIns="45720">
            <a:spAutoFit/>
          </a:bodyPr>
          <a:lstStyle/>
          <a:p>
            <a:pPr algn="ctr"/>
            <a:r>
              <a:rPr lang="en-US" sz="2400" b="0" cap="none" spc="0">
                <a:ln w="0"/>
                <a:solidFill>
                  <a:schemeClr val="tx1"/>
                </a:solidFill>
                <a:effectLst>
                  <a:outerShdw blurRad="38100" dist="19050" dir="2700000" algn="tl" rotWithShape="0">
                    <a:schemeClr val="dk1">
                      <a:alpha val="40000"/>
                    </a:schemeClr>
                  </a:outerShdw>
                </a:effectLst>
              </a:rPr>
              <a:t>Looking 3 years </a:t>
            </a:r>
          </a:p>
          <a:p>
            <a:pPr algn="ctr"/>
            <a:r>
              <a:rPr lang="en-US" sz="2400" b="0" cap="none" spc="0">
                <a:ln w="0"/>
                <a:solidFill>
                  <a:schemeClr val="tx1"/>
                </a:solidFill>
                <a:effectLst>
                  <a:outerShdw blurRad="38100" dist="19050" dir="2700000" algn="tl" rotWithShape="0">
                    <a:schemeClr val="dk1">
                      <a:alpha val="40000"/>
                    </a:schemeClr>
                  </a:outerShdw>
                </a:effectLst>
              </a:rPr>
              <a:t>in the past!</a:t>
            </a:r>
          </a:p>
        </p:txBody>
      </p:sp>
    </p:spTree>
    <p:custDataLst>
      <p:tags r:id="rId1"/>
    </p:custDataLst>
    <p:extLst>
      <p:ext uri="{BB962C8B-B14F-4D97-AF65-F5344CB8AC3E}">
        <p14:creationId xmlns:p14="http://schemas.microsoft.com/office/powerpoint/2010/main" val="313526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10"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P spid="13" grpId="0"/>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hawaii-lava-0178-20050405">
            <a:extLst>
              <a:ext uri="{FF2B5EF4-FFF2-40B4-BE49-F238E27FC236}">
                <a16:creationId xmlns:a16="http://schemas.microsoft.com/office/drawing/2014/main" id="{26FA40B7-64D4-4040-8F1A-6C64A5104821}"/>
              </a:ext>
            </a:extLst>
          </p:cNvPr>
          <p:cNvPicPr>
            <a:picLocks noChangeAspect="1" noChangeArrowheads="1"/>
          </p:cNvPicPr>
          <p:nvPr/>
        </p:nvPicPr>
        <p:blipFill>
          <a:blip r:embed="rId4" cstate="print">
            <a:lum bright="70000" contrast="-70000"/>
          </a:blip>
          <a:stretch>
            <a:fillRect/>
          </a:stretch>
        </p:blipFill>
        <p:spPr>
          <a:xfrm>
            <a:off x="-123391" y="-96474"/>
            <a:ext cx="10187033" cy="7640274"/>
          </a:xfrm>
          <a:prstGeom prst="rect">
            <a:avLst/>
          </a:prstGeom>
        </p:spPr>
      </p:pic>
      <p:sp>
        <p:nvSpPr>
          <p:cNvPr id="359426" name="Rectangle 2"/>
          <p:cNvSpPr>
            <a:spLocks noGrp="1" noChangeArrowheads="1"/>
          </p:cNvSpPr>
          <p:nvPr>
            <p:ph type="title"/>
          </p:nvPr>
        </p:nvSpPr>
        <p:spPr/>
        <p:txBody>
          <a:bodyPr>
            <a:normAutofit/>
          </a:bodyPr>
          <a:lstStyle/>
          <a:p>
            <a:pPr algn="ctr"/>
            <a:r>
              <a:rPr lang="en-US" sz="3200"/>
              <a:t>Lagging Indicators-Number of incidents</a:t>
            </a:r>
          </a:p>
        </p:txBody>
      </p:sp>
      <p:sp>
        <p:nvSpPr>
          <p:cNvPr id="359427" name="Rectangle 3"/>
          <p:cNvSpPr>
            <a:spLocks noGrp="1" noChangeArrowheads="1"/>
          </p:cNvSpPr>
          <p:nvPr>
            <p:ph idx="1"/>
          </p:nvPr>
        </p:nvSpPr>
        <p:spPr/>
        <p:txBody>
          <a:bodyPr/>
          <a:lstStyle/>
          <a:p>
            <a:pPr marL="0" indent="0">
              <a:buNone/>
            </a:pPr>
            <a:r>
              <a:rPr lang="en-US" sz="2800"/>
              <a:t>Simply count the number of incidents: </a:t>
            </a:r>
          </a:p>
          <a:p>
            <a:endParaRPr lang="en-US" sz="1800"/>
          </a:p>
          <a:p>
            <a:pPr lvl="1"/>
            <a:r>
              <a:rPr lang="en-US" sz="3200"/>
              <a:t>Medical</a:t>
            </a:r>
          </a:p>
          <a:p>
            <a:pPr lvl="1"/>
            <a:r>
              <a:rPr lang="en-US" sz="3200"/>
              <a:t>First Aid</a:t>
            </a:r>
          </a:p>
          <a:p>
            <a:pPr lvl="1"/>
            <a:r>
              <a:rPr lang="en-US" sz="3200"/>
              <a:t>Medical</a:t>
            </a:r>
          </a:p>
          <a:p>
            <a:pPr lvl="1"/>
            <a:r>
              <a:rPr lang="en-US" sz="3200"/>
              <a:t>Lost time</a:t>
            </a:r>
          </a:p>
          <a:p>
            <a:pPr lvl="1"/>
            <a:r>
              <a:rPr lang="en-US" sz="3200"/>
              <a:t>Property </a:t>
            </a:r>
            <a:br>
              <a:rPr lang="en-US" sz="3200"/>
            </a:br>
            <a:r>
              <a:rPr lang="en-US" sz="3200"/>
              <a:t>damage</a:t>
            </a:r>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9374" y="2633295"/>
            <a:ext cx="4190810" cy="62547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65914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9426"/>
                                        </p:tgtEl>
                                        <p:attrNameLst>
                                          <p:attrName>style.visibility</p:attrName>
                                        </p:attrNameLst>
                                      </p:cBhvr>
                                      <p:to>
                                        <p:strVal val="visible"/>
                                      </p:to>
                                    </p:set>
                                    <p:animEffect transition="in" filter="fade">
                                      <p:cBhvr>
                                        <p:cTn id="7" dur="500"/>
                                        <p:tgtEl>
                                          <p:spTgt spid="3594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59427">
                                            <p:txEl>
                                              <p:pRg st="0" end="0"/>
                                            </p:txEl>
                                          </p:spTgt>
                                        </p:tgtEl>
                                        <p:attrNameLst>
                                          <p:attrName>style.visibility</p:attrName>
                                        </p:attrNameLst>
                                      </p:cBhvr>
                                      <p:to>
                                        <p:strVal val="visible"/>
                                      </p:to>
                                    </p:set>
                                    <p:animEffect transition="in" filter="fade">
                                      <p:cBhvr>
                                        <p:cTn id="12" dur="1000"/>
                                        <p:tgtEl>
                                          <p:spTgt spid="359427">
                                            <p:txEl>
                                              <p:pRg st="0" end="0"/>
                                            </p:txEl>
                                          </p:spTgt>
                                        </p:tgtEl>
                                      </p:cBhvr>
                                    </p:animEffect>
                                    <p:anim calcmode="lin" valueType="num">
                                      <p:cBhvr>
                                        <p:cTn id="13" dur="1000" fill="hold"/>
                                        <p:tgtEl>
                                          <p:spTgt spid="35942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59427">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500"/>
                                        <p:tgtEl>
                                          <p:spTgt spid="5122"/>
                                        </p:tgtEl>
                                      </p:cBhvr>
                                    </p:animEffect>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359427">
                                            <p:txEl>
                                              <p:pRg st="2" end="2"/>
                                            </p:txEl>
                                          </p:spTgt>
                                        </p:tgtEl>
                                        <p:attrNameLst>
                                          <p:attrName>style.visibility</p:attrName>
                                        </p:attrNameLst>
                                      </p:cBhvr>
                                      <p:to>
                                        <p:strVal val="visible"/>
                                      </p:to>
                                    </p:set>
                                    <p:animEffect transition="in" filter="fade">
                                      <p:cBhvr>
                                        <p:cTn id="21" dur="1000"/>
                                        <p:tgtEl>
                                          <p:spTgt spid="359427">
                                            <p:txEl>
                                              <p:pRg st="2" end="2"/>
                                            </p:txEl>
                                          </p:spTgt>
                                        </p:tgtEl>
                                      </p:cBhvr>
                                    </p:animEffect>
                                    <p:anim calcmode="lin" valueType="num">
                                      <p:cBhvr>
                                        <p:cTn id="22" dur="1000" fill="hold"/>
                                        <p:tgtEl>
                                          <p:spTgt spid="35942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59427">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359427">
                                            <p:txEl>
                                              <p:pRg st="3" end="3"/>
                                            </p:txEl>
                                          </p:spTgt>
                                        </p:tgtEl>
                                        <p:attrNameLst>
                                          <p:attrName>style.visibility</p:attrName>
                                        </p:attrNameLst>
                                      </p:cBhvr>
                                      <p:to>
                                        <p:strVal val="visible"/>
                                      </p:to>
                                    </p:set>
                                    <p:animEffect transition="in" filter="fade">
                                      <p:cBhvr>
                                        <p:cTn id="27" dur="1000"/>
                                        <p:tgtEl>
                                          <p:spTgt spid="359427">
                                            <p:txEl>
                                              <p:pRg st="3" end="3"/>
                                            </p:txEl>
                                          </p:spTgt>
                                        </p:tgtEl>
                                      </p:cBhvr>
                                    </p:animEffect>
                                    <p:anim calcmode="lin" valueType="num">
                                      <p:cBhvr>
                                        <p:cTn id="28" dur="1000" fill="hold"/>
                                        <p:tgtEl>
                                          <p:spTgt spid="359427">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59427">
                                            <p:txEl>
                                              <p:pRg st="3" end="3"/>
                                            </p:txEl>
                                          </p:spTgt>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grpId="0" nodeType="afterEffect">
                                  <p:stCondLst>
                                    <p:cond delay="0"/>
                                  </p:stCondLst>
                                  <p:childTnLst>
                                    <p:set>
                                      <p:cBhvr>
                                        <p:cTn id="32" dur="1" fill="hold">
                                          <p:stCondLst>
                                            <p:cond delay="0"/>
                                          </p:stCondLst>
                                        </p:cTn>
                                        <p:tgtEl>
                                          <p:spTgt spid="359427">
                                            <p:txEl>
                                              <p:pRg st="4" end="4"/>
                                            </p:txEl>
                                          </p:spTgt>
                                        </p:tgtEl>
                                        <p:attrNameLst>
                                          <p:attrName>style.visibility</p:attrName>
                                        </p:attrNameLst>
                                      </p:cBhvr>
                                      <p:to>
                                        <p:strVal val="visible"/>
                                      </p:to>
                                    </p:set>
                                    <p:animEffect transition="in" filter="fade">
                                      <p:cBhvr>
                                        <p:cTn id="33" dur="1000"/>
                                        <p:tgtEl>
                                          <p:spTgt spid="359427">
                                            <p:txEl>
                                              <p:pRg st="4" end="4"/>
                                            </p:txEl>
                                          </p:spTgt>
                                        </p:tgtEl>
                                      </p:cBhvr>
                                    </p:animEffect>
                                    <p:anim calcmode="lin" valueType="num">
                                      <p:cBhvr>
                                        <p:cTn id="34" dur="1000" fill="hold"/>
                                        <p:tgtEl>
                                          <p:spTgt spid="359427">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59427">
                                            <p:txEl>
                                              <p:pRg st="4" end="4"/>
                                            </p:txEl>
                                          </p:spTgt>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42" presetClass="entr" presetSubtype="0" fill="hold" grpId="0" nodeType="afterEffect">
                                  <p:stCondLst>
                                    <p:cond delay="0"/>
                                  </p:stCondLst>
                                  <p:childTnLst>
                                    <p:set>
                                      <p:cBhvr>
                                        <p:cTn id="38" dur="1" fill="hold">
                                          <p:stCondLst>
                                            <p:cond delay="0"/>
                                          </p:stCondLst>
                                        </p:cTn>
                                        <p:tgtEl>
                                          <p:spTgt spid="359427">
                                            <p:txEl>
                                              <p:pRg st="5" end="5"/>
                                            </p:txEl>
                                          </p:spTgt>
                                        </p:tgtEl>
                                        <p:attrNameLst>
                                          <p:attrName>style.visibility</p:attrName>
                                        </p:attrNameLst>
                                      </p:cBhvr>
                                      <p:to>
                                        <p:strVal val="visible"/>
                                      </p:to>
                                    </p:set>
                                    <p:animEffect transition="in" filter="fade">
                                      <p:cBhvr>
                                        <p:cTn id="39" dur="1000"/>
                                        <p:tgtEl>
                                          <p:spTgt spid="359427">
                                            <p:txEl>
                                              <p:pRg st="5" end="5"/>
                                            </p:txEl>
                                          </p:spTgt>
                                        </p:tgtEl>
                                      </p:cBhvr>
                                    </p:animEffect>
                                    <p:anim calcmode="lin" valueType="num">
                                      <p:cBhvr>
                                        <p:cTn id="40" dur="1000" fill="hold"/>
                                        <p:tgtEl>
                                          <p:spTgt spid="359427">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359427">
                                            <p:txEl>
                                              <p:pRg st="5" end="5"/>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59427">
                                            <p:txEl>
                                              <p:pRg st="6" end="6"/>
                                            </p:txEl>
                                          </p:spTgt>
                                        </p:tgtEl>
                                        <p:attrNameLst>
                                          <p:attrName>style.visibility</p:attrName>
                                        </p:attrNameLst>
                                      </p:cBhvr>
                                      <p:to>
                                        <p:strVal val="visible"/>
                                      </p:to>
                                    </p:set>
                                    <p:animEffect transition="in" filter="fade">
                                      <p:cBhvr>
                                        <p:cTn id="44" dur="1000"/>
                                        <p:tgtEl>
                                          <p:spTgt spid="359427">
                                            <p:txEl>
                                              <p:pRg st="6" end="6"/>
                                            </p:txEl>
                                          </p:spTgt>
                                        </p:tgtEl>
                                      </p:cBhvr>
                                    </p:animEffect>
                                    <p:anim calcmode="lin" valueType="num">
                                      <p:cBhvr>
                                        <p:cTn id="45" dur="1000" fill="hold"/>
                                        <p:tgtEl>
                                          <p:spTgt spid="359427">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35942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26" grpId="0"/>
      <p:bldP spid="359427"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4" descr="hawaii-lava-0178-20050405">
            <a:extLst>
              <a:ext uri="{FF2B5EF4-FFF2-40B4-BE49-F238E27FC236}">
                <a16:creationId xmlns:a16="http://schemas.microsoft.com/office/drawing/2014/main" id="{ED7CB103-A177-4023-8959-687812230045}"/>
              </a:ext>
            </a:extLst>
          </p:cNvPr>
          <p:cNvPicPr>
            <a:picLocks noChangeAspect="1" noChangeArrowheads="1"/>
          </p:cNvPicPr>
          <p:nvPr/>
        </p:nvPicPr>
        <p:blipFill>
          <a:blip r:embed="rId4" cstate="print">
            <a:lum bright="70000" contrast="-70000"/>
          </a:blip>
          <a:stretch>
            <a:fillRect/>
          </a:stretch>
        </p:blipFill>
        <p:spPr>
          <a:xfrm>
            <a:off x="-123391" y="-96474"/>
            <a:ext cx="10187033" cy="7640274"/>
          </a:xfrm>
          <a:prstGeom prst="rect">
            <a:avLst/>
          </a:prstGeom>
        </p:spPr>
      </p:pic>
      <p:sp>
        <p:nvSpPr>
          <p:cNvPr id="360450" name="Rectangle 2"/>
          <p:cNvSpPr>
            <a:spLocks noGrp="1" noChangeArrowheads="1"/>
          </p:cNvSpPr>
          <p:nvPr>
            <p:ph type="title"/>
          </p:nvPr>
        </p:nvSpPr>
        <p:spPr/>
        <p:txBody>
          <a:bodyPr/>
          <a:lstStyle/>
          <a:p>
            <a:pPr algn="ctr"/>
            <a:r>
              <a:rPr lang="en-US"/>
              <a:t>Question: Which Organization </a:t>
            </a:r>
            <a:br>
              <a:rPr lang="en-US"/>
            </a:br>
            <a:r>
              <a:rPr lang="en-US"/>
              <a:t>Is Doing Better? </a:t>
            </a:r>
          </a:p>
        </p:txBody>
      </p:sp>
      <p:sp>
        <p:nvSpPr>
          <p:cNvPr id="360451" name="Rectangle 3"/>
          <p:cNvSpPr>
            <a:spLocks noGrp="1" noChangeArrowheads="1"/>
          </p:cNvSpPr>
          <p:nvPr>
            <p:ph idx="1"/>
          </p:nvPr>
        </p:nvSpPr>
        <p:spPr>
          <a:xfrm>
            <a:off x="228600" y="1828800"/>
            <a:ext cx="4038600" cy="4876800"/>
          </a:xfrm>
        </p:spPr>
        <p:txBody>
          <a:bodyPr/>
          <a:lstStyle/>
          <a:p>
            <a:pPr marL="0" indent="0">
              <a:buNone/>
            </a:pPr>
            <a:r>
              <a:rPr lang="en-US"/>
              <a:t>Organization A</a:t>
            </a:r>
          </a:p>
          <a:p>
            <a:pPr lvl="1"/>
            <a:r>
              <a:rPr lang="en-US"/>
              <a:t>260 medical cases</a:t>
            </a:r>
          </a:p>
          <a:p>
            <a:pPr lvl="1"/>
            <a:r>
              <a:rPr lang="en-US"/>
              <a:t>1 fatality</a:t>
            </a:r>
          </a:p>
        </p:txBody>
      </p:sp>
      <p:sp>
        <p:nvSpPr>
          <p:cNvPr id="360452" name="Rectangle 4"/>
          <p:cNvSpPr>
            <a:spLocks noGrp="1" noChangeArrowheads="1"/>
          </p:cNvSpPr>
          <p:nvPr>
            <p:ph type="body" sz="half" idx="4294967295"/>
          </p:nvPr>
        </p:nvSpPr>
        <p:spPr>
          <a:xfrm>
            <a:off x="4762499" y="1828800"/>
            <a:ext cx="4038600" cy="4906963"/>
          </a:xfrm>
        </p:spPr>
        <p:txBody>
          <a:bodyPr>
            <a:normAutofit/>
          </a:bodyPr>
          <a:lstStyle/>
          <a:p>
            <a:pPr marL="0" indent="0">
              <a:buNone/>
            </a:pPr>
            <a:r>
              <a:rPr lang="en-US">
                <a:solidFill>
                  <a:schemeClr val="tx1"/>
                </a:solidFill>
              </a:rPr>
              <a:t>Organization B</a:t>
            </a:r>
          </a:p>
          <a:p>
            <a:pPr lvl="1"/>
            <a:r>
              <a:rPr lang="en-US">
                <a:solidFill>
                  <a:srgbClr val="002060"/>
                </a:solidFill>
              </a:rPr>
              <a:t>35 medical cases</a:t>
            </a:r>
          </a:p>
          <a:p>
            <a:pPr lvl="1"/>
            <a:r>
              <a:rPr lang="en-US">
                <a:solidFill>
                  <a:srgbClr val="002060"/>
                </a:solidFill>
              </a:rPr>
              <a:t>No fatalities </a:t>
            </a:r>
          </a:p>
        </p:txBody>
      </p:sp>
      <p:sp>
        <p:nvSpPr>
          <p:cNvPr id="360453" name="Rectangle 5"/>
          <p:cNvSpPr>
            <a:spLocks noChangeArrowheads="1"/>
          </p:cNvSpPr>
          <p:nvPr/>
        </p:nvSpPr>
        <p:spPr bwMode="auto">
          <a:xfrm>
            <a:off x="364237" y="4038600"/>
            <a:ext cx="3810000" cy="1600200"/>
          </a:xfrm>
          <a:prstGeom prst="rect">
            <a:avLst/>
          </a:prstGeom>
          <a:noFill/>
          <a:ln w="9525">
            <a:noFill/>
            <a:miter lim="800000"/>
            <a:headEnd/>
            <a:tailEnd/>
          </a:ln>
          <a:effectLst/>
        </p:spPr>
        <p:txBody>
          <a:bodyPr/>
          <a:lstStyle/>
          <a:p>
            <a:pPr marL="457200" indent="-457200">
              <a:spcBef>
                <a:spcPct val="20000"/>
              </a:spcBef>
              <a:buFont typeface="Arial" panose="020B0604020202020204" pitchFamily="34" charset="0"/>
              <a:buChar char="•"/>
            </a:pPr>
            <a:r>
              <a:rPr lang="en-US" sz="2800">
                <a:solidFill>
                  <a:srgbClr val="000000"/>
                </a:solidFill>
              </a:rPr>
              <a:t>150, 000 employees world wide</a:t>
            </a:r>
          </a:p>
          <a:p>
            <a:pPr marL="457200" indent="-457200">
              <a:spcBef>
                <a:spcPct val="20000"/>
              </a:spcBef>
              <a:buFont typeface="Arial" panose="020B0604020202020204" pitchFamily="34" charset="0"/>
              <a:buChar char="•"/>
            </a:pPr>
            <a:r>
              <a:rPr lang="en-US" sz="2800">
                <a:solidFill>
                  <a:srgbClr val="000000"/>
                </a:solidFill>
              </a:rPr>
              <a:t>312 Million Hours Worked/ Year</a:t>
            </a:r>
          </a:p>
        </p:txBody>
      </p:sp>
      <p:sp>
        <p:nvSpPr>
          <p:cNvPr id="360454" name="Rectangle 6"/>
          <p:cNvSpPr>
            <a:spLocks noChangeArrowheads="1"/>
          </p:cNvSpPr>
          <p:nvPr/>
        </p:nvSpPr>
        <p:spPr bwMode="auto">
          <a:xfrm>
            <a:off x="4838700" y="4038600"/>
            <a:ext cx="3924300" cy="1600200"/>
          </a:xfrm>
          <a:prstGeom prst="rect">
            <a:avLst/>
          </a:prstGeom>
          <a:noFill/>
          <a:ln w="9525">
            <a:noFill/>
            <a:miter lim="800000"/>
            <a:headEnd/>
            <a:tailEnd/>
          </a:ln>
          <a:effectLst/>
        </p:spPr>
        <p:txBody>
          <a:bodyPr/>
          <a:lstStyle/>
          <a:p>
            <a:pPr marL="457200" indent="-457200">
              <a:spcBef>
                <a:spcPct val="20000"/>
              </a:spcBef>
              <a:buFont typeface="Arial" panose="020B0604020202020204" pitchFamily="34" charset="0"/>
              <a:buChar char="•"/>
            </a:pPr>
            <a:r>
              <a:rPr lang="en-US" sz="2800">
                <a:solidFill>
                  <a:srgbClr val="000000"/>
                </a:solidFill>
              </a:rPr>
              <a:t>6 employees</a:t>
            </a:r>
          </a:p>
          <a:p>
            <a:pPr marL="457200" indent="-457200">
              <a:spcBef>
                <a:spcPct val="20000"/>
              </a:spcBef>
              <a:buFont typeface="Arial" panose="020B0604020202020204" pitchFamily="34" charset="0"/>
              <a:buChar char="•"/>
            </a:pPr>
            <a:r>
              <a:rPr lang="en-US" sz="2800">
                <a:solidFill>
                  <a:srgbClr val="000000"/>
                </a:solidFill>
              </a:rPr>
              <a:t>12 Thousand Hours Worked/ Year</a:t>
            </a:r>
          </a:p>
        </p:txBody>
      </p:sp>
      <p:sp>
        <p:nvSpPr>
          <p:cNvPr id="360455" name="Line 7"/>
          <p:cNvSpPr>
            <a:spLocks noChangeShapeType="1"/>
          </p:cNvSpPr>
          <p:nvPr/>
        </p:nvSpPr>
        <p:spPr bwMode="auto">
          <a:xfrm>
            <a:off x="4572000" y="1828800"/>
            <a:ext cx="0" cy="457200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Tree>
    <p:custDataLst>
      <p:tags r:id="rId1"/>
    </p:custDataLst>
    <p:extLst>
      <p:ext uri="{BB962C8B-B14F-4D97-AF65-F5344CB8AC3E}">
        <p14:creationId xmlns:p14="http://schemas.microsoft.com/office/powerpoint/2010/main" val="25162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0450"/>
                                        </p:tgtEl>
                                        <p:attrNameLst>
                                          <p:attrName>style.visibility</p:attrName>
                                        </p:attrNameLst>
                                      </p:cBhvr>
                                      <p:to>
                                        <p:strVal val="visible"/>
                                      </p:to>
                                    </p:set>
                                    <p:animEffect transition="in" filter="fade">
                                      <p:cBhvr>
                                        <p:cTn id="7" dur="1000"/>
                                        <p:tgtEl>
                                          <p:spTgt spid="3604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0451">
                                            <p:txEl>
                                              <p:pRg st="0" end="0"/>
                                            </p:txEl>
                                          </p:spTgt>
                                        </p:tgtEl>
                                        <p:attrNameLst>
                                          <p:attrName>style.visibility</p:attrName>
                                        </p:attrNameLst>
                                      </p:cBhvr>
                                      <p:to>
                                        <p:strVal val="visible"/>
                                      </p:to>
                                    </p:set>
                                    <p:animEffect transition="in" filter="fade">
                                      <p:cBhvr>
                                        <p:cTn id="12" dur="500"/>
                                        <p:tgtEl>
                                          <p:spTgt spid="36045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60451">
                                            <p:txEl>
                                              <p:pRg st="1" end="1"/>
                                            </p:txEl>
                                          </p:spTgt>
                                        </p:tgtEl>
                                        <p:attrNameLst>
                                          <p:attrName>style.visibility</p:attrName>
                                        </p:attrNameLst>
                                      </p:cBhvr>
                                      <p:to>
                                        <p:strVal val="visible"/>
                                      </p:to>
                                    </p:set>
                                    <p:animEffect transition="in" filter="fade">
                                      <p:cBhvr>
                                        <p:cTn id="15" dur="500"/>
                                        <p:tgtEl>
                                          <p:spTgt spid="360451">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60451">
                                            <p:txEl>
                                              <p:pRg st="2" end="2"/>
                                            </p:txEl>
                                          </p:spTgt>
                                        </p:tgtEl>
                                        <p:attrNameLst>
                                          <p:attrName>style.visibility</p:attrName>
                                        </p:attrNameLst>
                                      </p:cBhvr>
                                      <p:to>
                                        <p:strVal val="visible"/>
                                      </p:to>
                                    </p:set>
                                    <p:animEffect transition="in" filter="fade">
                                      <p:cBhvr>
                                        <p:cTn id="18" dur="500"/>
                                        <p:tgtEl>
                                          <p:spTgt spid="36045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60452">
                                            <p:txEl>
                                              <p:pRg st="0" end="0"/>
                                            </p:txEl>
                                          </p:spTgt>
                                        </p:tgtEl>
                                        <p:attrNameLst>
                                          <p:attrName>style.visibility</p:attrName>
                                        </p:attrNameLst>
                                      </p:cBhvr>
                                      <p:to>
                                        <p:strVal val="visible"/>
                                      </p:to>
                                    </p:set>
                                    <p:animEffect transition="in" filter="fade">
                                      <p:cBhvr>
                                        <p:cTn id="23" dur="500"/>
                                        <p:tgtEl>
                                          <p:spTgt spid="360452">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60452">
                                            <p:txEl>
                                              <p:pRg st="1" end="1"/>
                                            </p:txEl>
                                          </p:spTgt>
                                        </p:tgtEl>
                                        <p:attrNameLst>
                                          <p:attrName>style.visibility</p:attrName>
                                        </p:attrNameLst>
                                      </p:cBhvr>
                                      <p:to>
                                        <p:strVal val="visible"/>
                                      </p:to>
                                    </p:set>
                                    <p:animEffect transition="in" filter="fade">
                                      <p:cBhvr>
                                        <p:cTn id="26" dur="500"/>
                                        <p:tgtEl>
                                          <p:spTgt spid="360452">
                                            <p:txEl>
                                              <p:pRg st="1" end="1"/>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60452">
                                            <p:txEl>
                                              <p:pRg st="2" end="2"/>
                                            </p:txEl>
                                          </p:spTgt>
                                        </p:tgtEl>
                                        <p:attrNameLst>
                                          <p:attrName>style.visibility</p:attrName>
                                        </p:attrNameLst>
                                      </p:cBhvr>
                                      <p:to>
                                        <p:strVal val="visible"/>
                                      </p:to>
                                    </p:set>
                                    <p:animEffect transition="in" filter="fade">
                                      <p:cBhvr>
                                        <p:cTn id="29" dur="500"/>
                                        <p:tgtEl>
                                          <p:spTgt spid="36045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6045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604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0" grpId="0"/>
      <p:bldP spid="360451" grpId="0" uiExpand="1" build="p"/>
      <p:bldP spid="360452" grpId="0" build="p"/>
      <p:bldP spid="360453" grpId="0"/>
      <p:bldP spid="360454" grpId="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hawaii-lava-0178-20050405">
            <a:extLst>
              <a:ext uri="{FF2B5EF4-FFF2-40B4-BE49-F238E27FC236}">
                <a16:creationId xmlns:a16="http://schemas.microsoft.com/office/drawing/2014/main" id="{C76E2F06-0B5B-43E3-B094-564FF34FC1C4}"/>
              </a:ext>
            </a:extLst>
          </p:cNvPr>
          <p:cNvPicPr>
            <a:picLocks noChangeAspect="1" noChangeArrowheads="1"/>
          </p:cNvPicPr>
          <p:nvPr/>
        </p:nvPicPr>
        <p:blipFill>
          <a:blip r:embed="rId4" cstate="print">
            <a:lum bright="70000" contrast="-70000"/>
          </a:blip>
          <a:stretch>
            <a:fillRect/>
          </a:stretch>
        </p:blipFill>
        <p:spPr>
          <a:xfrm>
            <a:off x="-123391" y="-96474"/>
            <a:ext cx="10187033" cy="7640274"/>
          </a:xfrm>
          <a:prstGeom prst="rect">
            <a:avLst/>
          </a:prstGeom>
        </p:spPr>
      </p:pic>
      <p:sp>
        <p:nvSpPr>
          <p:cNvPr id="361474" name="Rectangle 2"/>
          <p:cNvSpPr>
            <a:spLocks noGrp="1" noChangeArrowheads="1"/>
          </p:cNvSpPr>
          <p:nvPr>
            <p:ph type="title"/>
          </p:nvPr>
        </p:nvSpPr>
        <p:spPr/>
        <p:txBody>
          <a:bodyPr/>
          <a:lstStyle/>
          <a:p>
            <a:pPr algn="ctr"/>
            <a:r>
              <a:rPr lang="en-US"/>
              <a:t>Lagging Indicators- Incident Rate</a:t>
            </a:r>
          </a:p>
        </p:txBody>
      </p:sp>
      <p:sp>
        <p:nvSpPr>
          <p:cNvPr id="361475" name="Rectangle 3"/>
          <p:cNvSpPr>
            <a:spLocks noGrp="1" noChangeArrowheads="1"/>
          </p:cNvSpPr>
          <p:nvPr>
            <p:ph idx="1"/>
          </p:nvPr>
        </p:nvSpPr>
        <p:spPr>
          <a:xfrm>
            <a:off x="324105" y="3186113"/>
            <a:ext cx="8410320" cy="3748087"/>
          </a:xfrm>
        </p:spPr>
        <p:txBody>
          <a:bodyPr>
            <a:noAutofit/>
          </a:bodyPr>
          <a:lstStyle/>
          <a:p>
            <a:r>
              <a:rPr lang="en-US" sz="2400"/>
              <a:t>Most common methods of quantifying Safety Performance</a:t>
            </a:r>
          </a:p>
          <a:p>
            <a:endParaRPr lang="en-US" sz="2400"/>
          </a:p>
          <a:p>
            <a:r>
              <a:rPr lang="en-US" sz="2400"/>
              <a:t>Ratios of unwanted events </a:t>
            </a:r>
          </a:p>
          <a:p>
            <a:endParaRPr lang="en-US" sz="2400"/>
          </a:p>
          <a:p>
            <a:r>
              <a:rPr lang="en-US" sz="2400"/>
              <a:t>Generally a specific classification of injury (Lost time, medical, total cases) and the exposure, stated as a function of time. (</a:t>
            </a:r>
            <a:r>
              <a:rPr lang="en-US" sz="2400" err="1"/>
              <a:t>I.e</a:t>
            </a:r>
            <a:r>
              <a:rPr lang="en-US" sz="2400"/>
              <a:t> hours worked). </a:t>
            </a:r>
          </a:p>
        </p:txBody>
      </p:sp>
      <p:pic>
        <p:nvPicPr>
          <p:cNvPr id="14338" name="Picture 2" descr="Image result for osha rate calculation">
            <a:extLst>
              <a:ext uri="{FF2B5EF4-FFF2-40B4-BE49-F238E27FC236}">
                <a16:creationId xmlns:a16="http://schemas.microsoft.com/office/drawing/2014/main" id="{5448D3E4-8FDB-4C5C-A722-6DD3B47D181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500" b="16667"/>
          <a:stretch/>
        </p:blipFill>
        <p:spPr bwMode="auto">
          <a:xfrm>
            <a:off x="1905000" y="1676400"/>
            <a:ext cx="5188085" cy="1295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0037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1474"/>
                                        </p:tgtEl>
                                        <p:attrNameLst>
                                          <p:attrName>style.visibility</p:attrName>
                                        </p:attrNameLst>
                                      </p:cBhvr>
                                      <p:to>
                                        <p:strVal val="visible"/>
                                      </p:to>
                                    </p:set>
                                    <p:animEffect transition="in" filter="fade">
                                      <p:cBhvr>
                                        <p:cTn id="7" dur="1000"/>
                                        <p:tgtEl>
                                          <p:spTgt spid="3614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1475">
                                            <p:txEl>
                                              <p:pRg st="0" end="0"/>
                                            </p:txEl>
                                          </p:spTgt>
                                        </p:tgtEl>
                                        <p:attrNameLst>
                                          <p:attrName>style.visibility</p:attrName>
                                        </p:attrNameLst>
                                      </p:cBhvr>
                                      <p:to>
                                        <p:strVal val="visible"/>
                                      </p:to>
                                    </p:set>
                                    <p:animEffect transition="in" filter="fade">
                                      <p:cBhvr>
                                        <p:cTn id="12" dur="500"/>
                                        <p:tgtEl>
                                          <p:spTgt spid="36147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1475">
                                            <p:txEl>
                                              <p:pRg st="2" end="2"/>
                                            </p:txEl>
                                          </p:spTgt>
                                        </p:tgtEl>
                                        <p:attrNameLst>
                                          <p:attrName>style.visibility</p:attrName>
                                        </p:attrNameLst>
                                      </p:cBhvr>
                                      <p:to>
                                        <p:strVal val="visible"/>
                                      </p:to>
                                    </p:set>
                                    <p:animEffect transition="in" filter="fade">
                                      <p:cBhvr>
                                        <p:cTn id="17" dur="500"/>
                                        <p:tgtEl>
                                          <p:spTgt spid="3614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1475">
                                            <p:txEl>
                                              <p:pRg st="4" end="4"/>
                                            </p:txEl>
                                          </p:spTgt>
                                        </p:tgtEl>
                                        <p:attrNameLst>
                                          <p:attrName>style.visibility</p:attrName>
                                        </p:attrNameLst>
                                      </p:cBhvr>
                                      <p:to>
                                        <p:strVal val="visible"/>
                                      </p:to>
                                    </p:set>
                                    <p:animEffect transition="in" filter="fade">
                                      <p:cBhvr>
                                        <p:cTn id="22" dur="500"/>
                                        <p:tgtEl>
                                          <p:spTgt spid="3614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74" grpId="0"/>
      <p:bldP spid="361475"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 name="Picture 4" descr="hawaii-lava-0178-20050405">
            <a:extLst>
              <a:ext uri="{FF2B5EF4-FFF2-40B4-BE49-F238E27FC236}">
                <a16:creationId xmlns:a16="http://schemas.microsoft.com/office/drawing/2014/main" id="{953D4F59-6C1F-48CE-81D2-B13144A4A8F5}"/>
              </a:ext>
            </a:extLst>
          </p:cNvPr>
          <p:cNvPicPr>
            <a:picLocks noChangeAspect="1" noChangeArrowheads="1"/>
          </p:cNvPicPr>
          <p:nvPr/>
        </p:nvPicPr>
        <p:blipFill>
          <a:blip r:embed="rId4" cstate="print">
            <a:lum bright="70000" contrast="-70000"/>
          </a:blip>
          <a:stretch>
            <a:fillRect/>
          </a:stretch>
        </p:blipFill>
        <p:spPr>
          <a:xfrm>
            <a:off x="-123391" y="-96474"/>
            <a:ext cx="10187033" cy="7640274"/>
          </a:xfrm>
          <a:prstGeom prst="rect">
            <a:avLst/>
          </a:prstGeom>
        </p:spPr>
      </p:pic>
      <p:sp>
        <p:nvSpPr>
          <p:cNvPr id="360450" name="Rectangle 2"/>
          <p:cNvSpPr>
            <a:spLocks noGrp="1" noChangeArrowheads="1"/>
          </p:cNvSpPr>
          <p:nvPr>
            <p:ph type="title"/>
          </p:nvPr>
        </p:nvSpPr>
        <p:spPr/>
        <p:txBody>
          <a:bodyPr/>
          <a:lstStyle/>
          <a:p>
            <a:pPr algn="ctr"/>
            <a:r>
              <a:rPr lang="en-US"/>
              <a:t>Question: Which Organization </a:t>
            </a:r>
            <a:br>
              <a:rPr lang="en-US"/>
            </a:br>
            <a:r>
              <a:rPr lang="en-US"/>
              <a:t>Is Doing Better? </a:t>
            </a:r>
          </a:p>
        </p:txBody>
      </p:sp>
      <p:sp>
        <p:nvSpPr>
          <p:cNvPr id="360451" name="Rectangle 3"/>
          <p:cNvSpPr>
            <a:spLocks noGrp="1" noChangeArrowheads="1"/>
          </p:cNvSpPr>
          <p:nvPr>
            <p:ph idx="1"/>
          </p:nvPr>
        </p:nvSpPr>
        <p:spPr>
          <a:xfrm>
            <a:off x="228600" y="1828800"/>
            <a:ext cx="4038600" cy="4876800"/>
          </a:xfrm>
        </p:spPr>
        <p:txBody>
          <a:bodyPr/>
          <a:lstStyle/>
          <a:p>
            <a:pPr marL="0" indent="0">
              <a:buNone/>
            </a:pPr>
            <a:r>
              <a:rPr lang="en-US"/>
              <a:t>Organization A</a:t>
            </a:r>
          </a:p>
          <a:p>
            <a:pPr lvl="1"/>
            <a:r>
              <a:rPr lang="en-US"/>
              <a:t>260 recordable cases</a:t>
            </a:r>
          </a:p>
          <a:p>
            <a:pPr lvl="1"/>
            <a:r>
              <a:rPr lang="en-US"/>
              <a:t>3 fatalities</a:t>
            </a:r>
          </a:p>
          <a:p>
            <a:pPr lvl="1"/>
            <a:endParaRPr lang="en-US"/>
          </a:p>
        </p:txBody>
      </p:sp>
      <p:sp>
        <p:nvSpPr>
          <p:cNvPr id="360452" name="Rectangle 4"/>
          <p:cNvSpPr>
            <a:spLocks noGrp="1" noChangeArrowheads="1"/>
          </p:cNvSpPr>
          <p:nvPr>
            <p:ph type="body" sz="half" idx="4294967295"/>
          </p:nvPr>
        </p:nvSpPr>
        <p:spPr>
          <a:xfrm>
            <a:off x="4762499" y="1828800"/>
            <a:ext cx="4038600" cy="4906963"/>
          </a:xfrm>
        </p:spPr>
        <p:txBody>
          <a:bodyPr>
            <a:normAutofit/>
          </a:bodyPr>
          <a:lstStyle/>
          <a:p>
            <a:pPr marL="0" indent="0">
              <a:buNone/>
            </a:pPr>
            <a:r>
              <a:rPr lang="en-US">
                <a:solidFill>
                  <a:schemeClr val="tx1"/>
                </a:solidFill>
              </a:rPr>
              <a:t>Organization B</a:t>
            </a:r>
          </a:p>
          <a:p>
            <a:pPr lvl="1"/>
            <a:r>
              <a:rPr lang="en-US">
                <a:solidFill>
                  <a:srgbClr val="002060"/>
                </a:solidFill>
              </a:rPr>
              <a:t>35 recordable cases</a:t>
            </a:r>
          </a:p>
          <a:p>
            <a:pPr lvl="1"/>
            <a:r>
              <a:rPr lang="en-US">
                <a:solidFill>
                  <a:srgbClr val="002060"/>
                </a:solidFill>
              </a:rPr>
              <a:t>No fatalities </a:t>
            </a:r>
          </a:p>
        </p:txBody>
      </p:sp>
      <p:sp>
        <p:nvSpPr>
          <p:cNvPr id="360453" name="Rectangle 5"/>
          <p:cNvSpPr>
            <a:spLocks noChangeArrowheads="1"/>
          </p:cNvSpPr>
          <p:nvPr/>
        </p:nvSpPr>
        <p:spPr bwMode="auto">
          <a:xfrm>
            <a:off x="314344" y="3320734"/>
            <a:ext cx="4093461" cy="1600200"/>
          </a:xfrm>
          <a:prstGeom prst="rect">
            <a:avLst/>
          </a:prstGeom>
          <a:noFill/>
          <a:ln w="9525">
            <a:noFill/>
            <a:miter lim="800000"/>
            <a:headEnd/>
            <a:tailEnd/>
          </a:ln>
          <a:effectLst/>
        </p:spPr>
        <p:txBody>
          <a:bodyPr/>
          <a:lstStyle/>
          <a:p>
            <a:pPr marL="457200" indent="-457200">
              <a:spcBef>
                <a:spcPct val="20000"/>
              </a:spcBef>
              <a:buFont typeface="Arial" panose="020B0604020202020204" pitchFamily="34" charset="0"/>
              <a:buChar char="•"/>
            </a:pPr>
            <a:r>
              <a:rPr lang="en-US" sz="2800">
                <a:solidFill>
                  <a:srgbClr val="000000"/>
                </a:solidFill>
              </a:rPr>
              <a:t>150, 000 employees world wide</a:t>
            </a:r>
          </a:p>
          <a:p>
            <a:pPr marL="457200" indent="-457200">
              <a:spcBef>
                <a:spcPct val="20000"/>
              </a:spcBef>
              <a:buFont typeface="Arial" panose="020B0604020202020204" pitchFamily="34" charset="0"/>
              <a:buChar char="•"/>
            </a:pPr>
            <a:r>
              <a:rPr lang="en-US" sz="2800">
                <a:solidFill>
                  <a:srgbClr val="000000"/>
                </a:solidFill>
              </a:rPr>
              <a:t>312 Million Hours Worked/ Year</a:t>
            </a:r>
          </a:p>
        </p:txBody>
      </p:sp>
      <p:sp>
        <p:nvSpPr>
          <p:cNvPr id="360454" name="Rectangle 6"/>
          <p:cNvSpPr>
            <a:spLocks noChangeArrowheads="1"/>
          </p:cNvSpPr>
          <p:nvPr/>
        </p:nvSpPr>
        <p:spPr bwMode="auto">
          <a:xfrm>
            <a:off x="4762499" y="3314700"/>
            <a:ext cx="3924300" cy="1600200"/>
          </a:xfrm>
          <a:prstGeom prst="rect">
            <a:avLst/>
          </a:prstGeom>
          <a:noFill/>
          <a:ln w="9525">
            <a:noFill/>
            <a:miter lim="800000"/>
            <a:headEnd/>
            <a:tailEnd/>
          </a:ln>
          <a:effectLst/>
        </p:spPr>
        <p:txBody>
          <a:bodyPr/>
          <a:lstStyle/>
          <a:p>
            <a:pPr marL="457200" indent="-457200">
              <a:spcBef>
                <a:spcPct val="20000"/>
              </a:spcBef>
              <a:buFont typeface="Arial" panose="020B0604020202020204" pitchFamily="34" charset="0"/>
              <a:buChar char="•"/>
            </a:pPr>
            <a:r>
              <a:rPr lang="en-US" sz="2800">
                <a:solidFill>
                  <a:srgbClr val="000000"/>
                </a:solidFill>
              </a:rPr>
              <a:t>6 employees</a:t>
            </a:r>
          </a:p>
          <a:p>
            <a:pPr marL="457200" indent="-457200">
              <a:spcBef>
                <a:spcPct val="20000"/>
              </a:spcBef>
              <a:buFont typeface="Arial" panose="020B0604020202020204" pitchFamily="34" charset="0"/>
              <a:buChar char="•"/>
            </a:pPr>
            <a:r>
              <a:rPr lang="en-US" sz="2800">
                <a:solidFill>
                  <a:srgbClr val="000000"/>
                </a:solidFill>
              </a:rPr>
              <a:t>12 Thousand Hours Worked/ Year</a:t>
            </a:r>
          </a:p>
        </p:txBody>
      </p:sp>
      <p:sp>
        <p:nvSpPr>
          <p:cNvPr id="360455" name="Line 7"/>
          <p:cNvSpPr>
            <a:spLocks noChangeShapeType="1"/>
          </p:cNvSpPr>
          <p:nvPr/>
        </p:nvSpPr>
        <p:spPr bwMode="auto">
          <a:xfrm>
            <a:off x="4419600" y="1828800"/>
            <a:ext cx="0" cy="457200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8" name="Rectangle 7">
            <a:extLst>
              <a:ext uri="{FF2B5EF4-FFF2-40B4-BE49-F238E27FC236}">
                <a16:creationId xmlns:a16="http://schemas.microsoft.com/office/drawing/2014/main" id="{420A13BF-C3E4-4356-8A7F-DC4E9010B2B3}"/>
              </a:ext>
            </a:extLst>
          </p:cNvPr>
          <p:cNvSpPr/>
          <p:nvPr/>
        </p:nvSpPr>
        <p:spPr>
          <a:xfrm>
            <a:off x="5764508" y="5074961"/>
            <a:ext cx="1544333" cy="830997"/>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pPr algn="ctr"/>
            <a:r>
              <a:rPr lang="en-US" sz="2400"/>
              <a:t>Incident </a:t>
            </a:r>
            <a:br>
              <a:rPr lang="en-US" sz="2400"/>
            </a:br>
            <a:r>
              <a:rPr lang="en-US" sz="2400"/>
              <a:t>rate of 583</a:t>
            </a:r>
          </a:p>
        </p:txBody>
      </p:sp>
      <p:sp>
        <p:nvSpPr>
          <p:cNvPr id="9" name="Rectangle 8">
            <a:extLst>
              <a:ext uri="{FF2B5EF4-FFF2-40B4-BE49-F238E27FC236}">
                <a16:creationId xmlns:a16="http://schemas.microsoft.com/office/drawing/2014/main" id="{91A4666A-8F2D-4C07-B8D7-3735FEDBDD46}"/>
              </a:ext>
            </a:extLst>
          </p:cNvPr>
          <p:cNvSpPr/>
          <p:nvPr/>
        </p:nvSpPr>
        <p:spPr>
          <a:xfrm>
            <a:off x="1747234" y="5311385"/>
            <a:ext cx="1776768" cy="830997"/>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pPr algn="ctr"/>
            <a:r>
              <a:rPr lang="en-US" sz="2400"/>
              <a:t>Incident rate</a:t>
            </a:r>
            <a:br>
              <a:rPr lang="en-US" sz="2400"/>
            </a:br>
            <a:r>
              <a:rPr lang="en-US" sz="2400"/>
              <a:t>rate of 0.001</a:t>
            </a:r>
          </a:p>
        </p:txBody>
      </p:sp>
      <p:pic>
        <p:nvPicPr>
          <p:cNvPr id="10" name="Picture 2">
            <a:extLst>
              <a:ext uri="{FF2B5EF4-FFF2-40B4-BE49-F238E27FC236}">
                <a16:creationId xmlns:a16="http://schemas.microsoft.com/office/drawing/2014/main" id="{105D3383-1A24-4ED2-8E4C-EF3E8F2D26F7}"/>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393" y="5463785"/>
            <a:ext cx="15240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a:extLst>
              <a:ext uri="{FF2B5EF4-FFF2-40B4-BE49-F238E27FC236}">
                <a16:creationId xmlns:a16="http://schemas.microsoft.com/office/drawing/2014/main" id="{6D79AD6F-6F6E-47ED-AC70-6571010F28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277903">
            <a:off x="7480220" y="5296358"/>
            <a:ext cx="1524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4186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0450"/>
                                        </p:tgtEl>
                                        <p:attrNameLst>
                                          <p:attrName>style.visibility</p:attrName>
                                        </p:attrNameLst>
                                      </p:cBhvr>
                                      <p:to>
                                        <p:strVal val="visible"/>
                                      </p:to>
                                    </p:set>
                                    <p:animEffect transition="in" filter="fade">
                                      <p:cBhvr>
                                        <p:cTn id="7" dur="1000"/>
                                        <p:tgtEl>
                                          <p:spTgt spid="3604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0" grpId="0"/>
      <p:bldP spid="8" grpId="0" animBg="1"/>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4" descr="hawaii-lava-0178-20050405">
            <a:extLst>
              <a:ext uri="{FF2B5EF4-FFF2-40B4-BE49-F238E27FC236}">
                <a16:creationId xmlns:a16="http://schemas.microsoft.com/office/drawing/2014/main" id="{CFFA1763-98AC-4043-8368-FCD5B4B01B22}"/>
              </a:ext>
            </a:extLst>
          </p:cNvPr>
          <p:cNvPicPr>
            <a:picLocks noChangeAspect="1" noChangeArrowheads="1"/>
          </p:cNvPicPr>
          <p:nvPr/>
        </p:nvPicPr>
        <p:blipFill>
          <a:blip r:embed="rId4" cstate="print">
            <a:lum bright="70000" contrast="-70000"/>
          </a:blip>
          <a:stretch>
            <a:fillRect/>
          </a:stretch>
        </p:blipFill>
        <p:spPr>
          <a:xfrm>
            <a:off x="-123391" y="-96474"/>
            <a:ext cx="10187033" cy="7640274"/>
          </a:xfrm>
          <a:prstGeom prst="rect">
            <a:avLst/>
          </a:prstGeom>
        </p:spPr>
      </p:pic>
      <p:sp>
        <p:nvSpPr>
          <p:cNvPr id="367618" name="Rectangle 2"/>
          <p:cNvSpPr>
            <a:spLocks noGrp="1" noChangeArrowheads="1"/>
          </p:cNvSpPr>
          <p:nvPr>
            <p:ph type="title"/>
          </p:nvPr>
        </p:nvSpPr>
        <p:spPr>
          <a:xfrm>
            <a:off x="628650" y="365126"/>
            <a:ext cx="7886700" cy="1325563"/>
          </a:xfrm>
        </p:spPr>
        <p:txBody>
          <a:bodyPr>
            <a:normAutofit/>
          </a:bodyPr>
          <a:lstStyle/>
          <a:p>
            <a:pPr algn="ctr"/>
            <a:r>
              <a:rPr lang="en-US"/>
              <a:t>Limitations of Lagging Indicators</a:t>
            </a:r>
          </a:p>
        </p:txBody>
      </p:sp>
      <p:sp>
        <p:nvSpPr>
          <p:cNvPr id="2" name="Content Placeholder 1"/>
          <p:cNvSpPr>
            <a:spLocks noGrp="1"/>
          </p:cNvSpPr>
          <p:nvPr>
            <p:ph idx="1"/>
          </p:nvPr>
        </p:nvSpPr>
        <p:spPr>
          <a:xfrm>
            <a:off x="375797" y="1757570"/>
            <a:ext cx="4905120" cy="2504659"/>
          </a:xfrm>
        </p:spPr>
        <p:txBody>
          <a:bodyPr>
            <a:normAutofit/>
          </a:bodyPr>
          <a:lstStyle/>
          <a:p>
            <a:pPr marL="0" indent="0">
              <a:spcBef>
                <a:spcPct val="0"/>
              </a:spcBef>
              <a:buNone/>
            </a:pPr>
            <a:r>
              <a:rPr lang="en-US"/>
              <a:t>Measures the failure of safety not the success!</a:t>
            </a:r>
          </a:p>
          <a:p>
            <a:pPr>
              <a:spcBef>
                <a:spcPct val="0"/>
              </a:spcBef>
            </a:pPr>
            <a:endParaRPr lang="en-US"/>
          </a:p>
          <a:p>
            <a:pPr marL="0" indent="0">
              <a:buNone/>
            </a:pPr>
            <a:r>
              <a:rPr lang="en-US"/>
              <a:t>Can result in under-reporting injuries, thereby making the data statistically biased</a:t>
            </a:r>
          </a:p>
        </p:txBody>
      </p:sp>
      <p:pic>
        <p:nvPicPr>
          <p:cNvPr id="10242" name="Picture 2" descr="http://static.seton.ca/media/catalog/product/canada/SAFETY-ACCIDENT-FREE--SIGNS-70712-ba.jpg"/>
          <p:cNvPicPr>
            <a:picLocks noChangeAspect="1" noChangeArrowheads="1"/>
          </p:cNvPicPr>
          <p:nvPr/>
        </p:nvPicPr>
        <p:blipFill rotWithShape="1">
          <a:blip r:embed="rId5">
            <a:extLst>
              <a:ext uri="{28A0092B-C50C-407E-A947-70E740481C1C}">
                <a14:useLocalDpi xmlns:a14="http://schemas.microsoft.com/office/drawing/2010/main" val="0"/>
              </a:ext>
            </a:extLst>
          </a:blip>
          <a:srcRect t="17077" b="17185"/>
          <a:stretch/>
        </p:blipFill>
        <p:spPr bwMode="auto">
          <a:xfrm>
            <a:off x="5410200" y="1676400"/>
            <a:ext cx="3299812" cy="21692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6019800" y="2819400"/>
            <a:ext cx="1040306" cy="369332"/>
          </a:xfrm>
          <a:prstGeom prst="rect">
            <a:avLst/>
          </a:prstGeom>
          <a:noFill/>
        </p:spPr>
        <p:txBody>
          <a:bodyPr wrap="square" rtlCol="0">
            <a:spAutoFit/>
          </a:bodyPr>
          <a:lstStyle/>
          <a:p>
            <a:pPr algn="ctr"/>
            <a:r>
              <a:rPr lang="en-US"/>
              <a:t>2,999</a:t>
            </a:r>
          </a:p>
        </p:txBody>
      </p:sp>
      <p:pic>
        <p:nvPicPr>
          <p:cNvPr id="10243"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76787" y="4262229"/>
            <a:ext cx="2486025"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ular Callout 9"/>
          <p:cNvSpPr/>
          <p:nvPr/>
        </p:nvSpPr>
        <p:spPr>
          <a:xfrm>
            <a:off x="1794763" y="4152393"/>
            <a:ext cx="2133600" cy="1633836"/>
          </a:xfrm>
          <a:prstGeom prst="wedgeRoundRectCallout">
            <a:avLst>
              <a:gd name="adj1" fmla="val 117756"/>
              <a:gd name="adj2" fmla="val -9566"/>
              <a:gd name="adj3" fmla="val 16667"/>
            </a:avLst>
          </a:prstGeom>
          <a:solidFill>
            <a:schemeClr val="lt1">
              <a:alpha val="42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p:cNvSpPr txBox="1"/>
          <p:nvPr/>
        </p:nvSpPr>
        <p:spPr>
          <a:xfrm>
            <a:off x="1870963" y="4228594"/>
            <a:ext cx="1981200" cy="1200329"/>
          </a:xfrm>
          <a:prstGeom prst="rect">
            <a:avLst/>
          </a:prstGeom>
          <a:noFill/>
        </p:spPr>
        <p:txBody>
          <a:bodyPr wrap="square" rtlCol="0">
            <a:spAutoFit/>
          </a:bodyPr>
          <a:lstStyle/>
          <a:p>
            <a:pPr algn="ctr"/>
            <a:r>
              <a:rPr lang="en-US">
                <a:latin typeface="AR CENA" pitchFamily="2" charset="0"/>
              </a:rPr>
              <a:t>You’ll get this truck if we make it to 3000 days without an  “accident” </a:t>
            </a:r>
          </a:p>
        </p:txBody>
      </p:sp>
    </p:spTree>
    <p:custDataLst>
      <p:tags r:id="rId1"/>
    </p:custDataLst>
    <p:extLst>
      <p:ext uri="{BB962C8B-B14F-4D97-AF65-F5344CB8AC3E}">
        <p14:creationId xmlns:p14="http://schemas.microsoft.com/office/powerpoint/2010/main" val="152561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7618"/>
                                        </p:tgtEl>
                                        <p:attrNameLst>
                                          <p:attrName>style.visibility</p:attrName>
                                        </p:attrNameLst>
                                      </p:cBhvr>
                                      <p:to>
                                        <p:strVal val="visible"/>
                                      </p:to>
                                    </p:set>
                                    <p:animEffect transition="in" filter="fade">
                                      <p:cBhvr>
                                        <p:cTn id="7" dur="1000"/>
                                        <p:tgtEl>
                                          <p:spTgt spid="3676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43"/>
                                        </p:tgtEl>
                                        <p:attrNameLst>
                                          <p:attrName>style.visibility</p:attrName>
                                        </p:attrNameLst>
                                      </p:cBhvr>
                                      <p:to>
                                        <p:strVal val="visible"/>
                                      </p:to>
                                    </p:set>
                                    <p:animEffect transition="in" filter="fade">
                                      <p:cBhvr>
                                        <p:cTn id="22" dur="500"/>
                                        <p:tgtEl>
                                          <p:spTgt spid="102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mph" presetSubtype="0" repeatCount="indefinite" fill="hold" nodeType="clickEffect">
                                  <p:stCondLst>
                                    <p:cond delay="0"/>
                                  </p:stCondLst>
                                  <p:endCondLst>
                                    <p:cond evt="onNext" delay="0">
                                      <p:tgtEl>
                                        <p:sldTgt/>
                                      </p:tgtEl>
                                    </p:cond>
                                  </p:endCondLst>
                                  <p:childTnLst>
                                    <p:animEffect transition="out" filter="fade">
                                      <p:cBhvr>
                                        <p:cTn id="37" dur="500" tmFilter="0, 0; .2, .5; .8, .5; 1, 0"/>
                                        <p:tgtEl>
                                          <p:spTgt spid="3">
                                            <p:txEl>
                                              <p:pRg st="0" end="0"/>
                                            </p:txEl>
                                          </p:spTgt>
                                        </p:tgtEl>
                                      </p:cBhvr>
                                    </p:animEffect>
                                    <p:animScale>
                                      <p:cBhvr>
                                        <p:cTn id="38" dur="250"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18" grpId="0"/>
      <p:bldP spid="2" grpId="0" build="p"/>
      <p:bldP spid="3" grpId="0"/>
      <p:bldP spid="10" grpId="0" animBg="1"/>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3" name="Picture 4" descr="hawaii-lava-0178-20050405">
            <a:extLst>
              <a:ext uri="{FF2B5EF4-FFF2-40B4-BE49-F238E27FC236}">
                <a16:creationId xmlns:a16="http://schemas.microsoft.com/office/drawing/2014/main" id="{F49D48CA-DD61-454C-9E74-0048D9D5C5DE}"/>
              </a:ext>
            </a:extLst>
          </p:cNvPr>
          <p:cNvPicPr>
            <a:picLocks noChangeAspect="1" noChangeArrowheads="1"/>
          </p:cNvPicPr>
          <p:nvPr/>
        </p:nvPicPr>
        <p:blipFill>
          <a:blip r:embed="rId4" cstate="print">
            <a:lum bright="70000" contrast="-70000"/>
          </a:blip>
          <a:stretch>
            <a:fillRect/>
          </a:stretch>
        </p:blipFill>
        <p:spPr>
          <a:xfrm>
            <a:off x="-123391" y="-96474"/>
            <a:ext cx="10187033" cy="7640274"/>
          </a:xfrm>
          <a:prstGeom prst="rect">
            <a:avLst/>
          </a:prstGeom>
        </p:spPr>
      </p:pic>
      <p:sp>
        <p:nvSpPr>
          <p:cNvPr id="368642" name="Rectangle 2"/>
          <p:cNvSpPr>
            <a:spLocks noGrp="1" noChangeArrowheads="1"/>
          </p:cNvSpPr>
          <p:nvPr>
            <p:ph type="title"/>
          </p:nvPr>
        </p:nvSpPr>
        <p:spPr>
          <a:xfrm>
            <a:off x="628650" y="231776"/>
            <a:ext cx="7886700" cy="1325563"/>
          </a:xfrm>
        </p:spPr>
        <p:txBody>
          <a:bodyPr/>
          <a:lstStyle/>
          <a:p>
            <a:pPr algn="ctr"/>
            <a:r>
              <a:rPr lang="en-US"/>
              <a:t>Using Only Lagging Indicators </a:t>
            </a:r>
            <a:br>
              <a:rPr lang="en-US"/>
            </a:br>
            <a:r>
              <a:rPr lang="en-US"/>
              <a:t>Results in this Cycle…</a:t>
            </a:r>
          </a:p>
        </p:txBody>
      </p:sp>
      <p:sp>
        <p:nvSpPr>
          <p:cNvPr id="368643" name="Line 3"/>
          <p:cNvSpPr>
            <a:spLocks noChangeShapeType="1"/>
          </p:cNvSpPr>
          <p:nvPr/>
        </p:nvSpPr>
        <p:spPr bwMode="auto">
          <a:xfrm>
            <a:off x="1905000" y="2266950"/>
            <a:ext cx="0" cy="3810000"/>
          </a:xfrm>
          <a:prstGeom prst="line">
            <a:avLst/>
          </a:prstGeom>
          <a:noFill/>
          <a:ln w="38100">
            <a:solidFill>
              <a:schemeClr val="accent2"/>
            </a:solidFill>
            <a:round/>
            <a:headEnd/>
            <a:tailEnd/>
          </a:ln>
          <a:effectLst/>
        </p:spPr>
        <p:txBody>
          <a:bodyPr/>
          <a:lstStyle/>
          <a:p>
            <a:endParaRPr lang="en-US"/>
          </a:p>
        </p:txBody>
      </p:sp>
      <p:sp>
        <p:nvSpPr>
          <p:cNvPr id="368644" name="Line 4"/>
          <p:cNvSpPr>
            <a:spLocks noChangeShapeType="1"/>
          </p:cNvSpPr>
          <p:nvPr/>
        </p:nvSpPr>
        <p:spPr bwMode="auto">
          <a:xfrm>
            <a:off x="1905000" y="6076950"/>
            <a:ext cx="6553200" cy="0"/>
          </a:xfrm>
          <a:prstGeom prst="line">
            <a:avLst/>
          </a:prstGeom>
          <a:noFill/>
          <a:ln w="38100">
            <a:solidFill>
              <a:schemeClr val="accent2"/>
            </a:solidFill>
            <a:round/>
            <a:headEnd/>
            <a:tailEnd/>
          </a:ln>
          <a:effectLst/>
        </p:spPr>
        <p:txBody>
          <a:bodyPr/>
          <a:lstStyle/>
          <a:p>
            <a:endParaRPr lang="en-US"/>
          </a:p>
        </p:txBody>
      </p:sp>
      <p:sp>
        <p:nvSpPr>
          <p:cNvPr id="368645" name="Line 5"/>
          <p:cNvSpPr>
            <a:spLocks noChangeShapeType="1"/>
          </p:cNvSpPr>
          <p:nvPr/>
        </p:nvSpPr>
        <p:spPr bwMode="auto">
          <a:xfrm>
            <a:off x="1905000" y="5467350"/>
            <a:ext cx="6553200" cy="0"/>
          </a:xfrm>
          <a:prstGeom prst="line">
            <a:avLst/>
          </a:prstGeom>
          <a:noFill/>
          <a:ln w="9525">
            <a:solidFill>
              <a:schemeClr val="tx1"/>
            </a:solidFill>
            <a:prstDash val="dash"/>
            <a:round/>
            <a:headEnd/>
            <a:tailEnd/>
          </a:ln>
          <a:effectLst/>
        </p:spPr>
        <p:txBody>
          <a:bodyPr/>
          <a:lstStyle/>
          <a:p>
            <a:endParaRPr lang="en-US"/>
          </a:p>
        </p:txBody>
      </p:sp>
      <p:sp>
        <p:nvSpPr>
          <p:cNvPr id="368646" name="Line 6"/>
          <p:cNvSpPr>
            <a:spLocks noChangeShapeType="1"/>
          </p:cNvSpPr>
          <p:nvPr/>
        </p:nvSpPr>
        <p:spPr bwMode="auto">
          <a:xfrm>
            <a:off x="1905000" y="2876550"/>
            <a:ext cx="6553200" cy="0"/>
          </a:xfrm>
          <a:prstGeom prst="line">
            <a:avLst/>
          </a:prstGeom>
          <a:noFill/>
          <a:ln w="9525">
            <a:solidFill>
              <a:schemeClr val="tx1"/>
            </a:solidFill>
            <a:prstDash val="dash"/>
            <a:round/>
            <a:headEnd/>
            <a:tailEnd/>
          </a:ln>
          <a:effectLst/>
        </p:spPr>
        <p:txBody>
          <a:bodyPr/>
          <a:lstStyle/>
          <a:p>
            <a:endParaRPr lang="en-US"/>
          </a:p>
        </p:txBody>
      </p:sp>
      <p:sp>
        <p:nvSpPr>
          <p:cNvPr id="368647" name="Text Box 7"/>
          <p:cNvSpPr txBox="1">
            <a:spLocks noChangeArrowheads="1"/>
          </p:cNvSpPr>
          <p:nvPr/>
        </p:nvSpPr>
        <p:spPr bwMode="auto">
          <a:xfrm>
            <a:off x="2311595" y="1713359"/>
            <a:ext cx="5079805" cy="461665"/>
          </a:xfrm>
          <a:prstGeom prst="rect">
            <a:avLst/>
          </a:prstGeom>
          <a:noFill/>
          <a:ln w="9525">
            <a:noFill/>
            <a:miter lim="800000"/>
            <a:headEnd/>
            <a:tailEnd/>
          </a:ln>
          <a:effectLst/>
        </p:spPr>
        <p:txBody>
          <a:bodyPr wrap="square">
            <a:spAutoFit/>
          </a:bodyPr>
          <a:lstStyle/>
          <a:p>
            <a:r>
              <a:rPr lang="en-US" sz="2400" b="1">
                <a:latin typeface="Times New Roman" pitchFamily="18" charset="0"/>
              </a:rPr>
              <a:t>Incident Rates, Mod Rate, </a:t>
            </a:r>
            <a:r>
              <a:rPr lang="en-US" sz="2400" b="1" err="1">
                <a:latin typeface="Times New Roman" pitchFamily="18" charset="0"/>
              </a:rPr>
              <a:t>Etc</a:t>
            </a:r>
            <a:r>
              <a:rPr lang="en-US" sz="2400" b="1">
                <a:latin typeface="Times New Roman" pitchFamily="18" charset="0"/>
              </a:rPr>
              <a:t>….</a:t>
            </a:r>
          </a:p>
        </p:txBody>
      </p:sp>
      <p:sp>
        <p:nvSpPr>
          <p:cNvPr id="368648" name="Text Box 8"/>
          <p:cNvSpPr txBox="1">
            <a:spLocks noChangeArrowheads="1"/>
          </p:cNvSpPr>
          <p:nvPr/>
        </p:nvSpPr>
        <p:spPr bwMode="auto">
          <a:xfrm>
            <a:off x="533400" y="2647950"/>
            <a:ext cx="1409700" cy="366713"/>
          </a:xfrm>
          <a:prstGeom prst="rect">
            <a:avLst/>
          </a:prstGeom>
          <a:noFill/>
          <a:ln w="9525">
            <a:noFill/>
            <a:miter lim="800000"/>
            <a:headEnd/>
            <a:tailEnd/>
          </a:ln>
          <a:effectLst/>
        </p:spPr>
        <p:txBody>
          <a:bodyPr wrap="none">
            <a:spAutoFit/>
          </a:bodyPr>
          <a:lstStyle/>
          <a:p>
            <a:r>
              <a:rPr lang="en-US" b="1">
                <a:latin typeface="Times New Roman" pitchFamily="18" charset="0"/>
              </a:rPr>
              <a:t>Upper Limit</a:t>
            </a:r>
          </a:p>
        </p:txBody>
      </p:sp>
      <p:sp>
        <p:nvSpPr>
          <p:cNvPr id="368649" name="Text Box 9"/>
          <p:cNvSpPr txBox="1">
            <a:spLocks noChangeArrowheads="1"/>
          </p:cNvSpPr>
          <p:nvPr/>
        </p:nvSpPr>
        <p:spPr bwMode="auto">
          <a:xfrm>
            <a:off x="533400" y="5238750"/>
            <a:ext cx="1422400" cy="366713"/>
          </a:xfrm>
          <a:prstGeom prst="rect">
            <a:avLst/>
          </a:prstGeom>
          <a:noFill/>
          <a:ln w="9525">
            <a:noFill/>
            <a:miter lim="800000"/>
            <a:headEnd/>
            <a:tailEnd/>
          </a:ln>
          <a:effectLst/>
        </p:spPr>
        <p:txBody>
          <a:bodyPr wrap="none">
            <a:spAutoFit/>
          </a:bodyPr>
          <a:lstStyle/>
          <a:p>
            <a:r>
              <a:rPr lang="en-US" b="1">
                <a:latin typeface="Times New Roman" pitchFamily="18" charset="0"/>
              </a:rPr>
              <a:t>Lower Limit</a:t>
            </a:r>
          </a:p>
        </p:txBody>
      </p:sp>
      <p:sp>
        <p:nvSpPr>
          <p:cNvPr id="368650" name="Line 10"/>
          <p:cNvSpPr>
            <a:spLocks noChangeShapeType="1"/>
          </p:cNvSpPr>
          <p:nvPr/>
        </p:nvSpPr>
        <p:spPr bwMode="auto">
          <a:xfrm flipV="1">
            <a:off x="1981199" y="2701777"/>
            <a:ext cx="1257295" cy="2994173"/>
          </a:xfrm>
          <a:prstGeom prst="line">
            <a:avLst/>
          </a:prstGeom>
          <a:noFill/>
          <a:ln w="28575">
            <a:solidFill>
              <a:srgbClr val="FF3300"/>
            </a:solidFill>
            <a:round/>
            <a:headEnd/>
            <a:tailEnd/>
          </a:ln>
          <a:effectLst/>
        </p:spPr>
        <p:txBody>
          <a:bodyPr/>
          <a:lstStyle/>
          <a:p>
            <a:endParaRPr lang="en-US"/>
          </a:p>
        </p:txBody>
      </p:sp>
      <p:sp>
        <p:nvSpPr>
          <p:cNvPr id="368651" name="Freeform 11"/>
          <p:cNvSpPr>
            <a:spLocks/>
          </p:cNvSpPr>
          <p:nvPr/>
        </p:nvSpPr>
        <p:spPr bwMode="auto">
          <a:xfrm>
            <a:off x="3200400" y="2571750"/>
            <a:ext cx="4419600" cy="3492500"/>
          </a:xfrm>
          <a:custGeom>
            <a:avLst/>
            <a:gdLst/>
            <a:ahLst/>
            <a:cxnLst>
              <a:cxn ang="0">
                <a:pos x="0" y="120"/>
              </a:cxn>
              <a:cxn ang="0">
                <a:pos x="96" y="24"/>
              </a:cxn>
              <a:cxn ang="0">
                <a:pos x="192" y="168"/>
              </a:cxn>
              <a:cxn ang="0">
                <a:pos x="576" y="936"/>
              </a:cxn>
              <a:cxn ang="0">
                <a:pos x="1056" y="1944"/>
              </a:cxn>
              <a:cxn ang="0">
                <a:pos x="1344" y="1896"/>
              </a:cxn>
              <a:cxn ang="0">
                <a:pos x="1920" y="120"/>
              </a:cxn>
              <a:cxn ang="0">
                <a:pos x="2496" y="1176"/>
              </a:cxn>
              <a:cxn ang="0">
                <a:pos x="2784" y="1320"/>
              </a:cxn>
            </a:cxnLst>
            <a:rect l="0" t="0" r="r" b="b"/>
            <a:pathLst>
              <a:path w="2784" h="2200">
                <a:moveTo>
                  <a:pt x="0" y="120"/>
                </a:moveTo>
                <a:cubicBezTo>
                  <a:pt x="32" y="68"/>
                  <a:pt x="64" y="16"/>
                  <a:pt x="96" y="24"/>
                </a:cubicBezTo>
                <a:cubicBezTo>
                  <a:pt x="128" y="32"/>
                  <a:pt x="112" y="16"/>
                  <a:pt x="192" y="168"/>
                </a:cubicBezTo>
                <a:cubicBezTo>
                  <a:pt x="272" y="320"/>
                  <a:pt x="432" y="640"/>
                  <a:pt x="576" y="936"/>
                </a:cubicBezTo>
                <a:cubicBezTo>
                  <a:pt x="720" y="1232"/>
                  <a:pt x="928" y="1784"/>
                  <a:pt x="1056" y="1944"/>
                </a:cubicBezTo>
                <a:cubicBezTo>
                  <a:pt x="1184" y="2104"/>
                  <a:pt x="1200" y="2200"/>
                  <a:pt x="1344" y="1896"/>
                </a:cubicBezTo>
                <a:cubicBezTo>
                  <a:pt x="1488" y="1592"/>
                  <a:pt x="1728" y="240"/>
                  <a:pt x="1920" y="120"/>
                </a:cubicBezTo>
                <a:cubicBezTo>
                  <a:pt x="2112" y="0"/>
                  <a:pt x="2352" y="976"/>
                  <a:pt x="2496" y="1176"/>
                </a:cubicBezTo>
                <a:cubicBezTo>
                  <a:pt x="2640" y="1376"/>
                  <a:pt x="2712" y="1348"/>
                  <a:pt x="2784" y="1320"/>
                </a:cubicBezTo>
              </a:path>
            </a:pathLst>
          </a:custGeom>
          <a:noFill/>
          <a:ln w="28575" cmpd="sng">
            <a:solidFill>
              <a:srgbClr val="FF3300"/>
            </a:solidFill>
            <a:round/>
            <a:headEnd type="none" w="med" len="med"/>
            <a:tailEnd type="triangle" w="med" len="med"/>
          </a:ln>
          <a:effectLst/>
        </p:spPr>
        <p:txBody>
          <a:bodyPr/>
          <a:lstStyle/>
          <a:p>
            <a:endParaRPr lang="en-US"/>
          </a:p>
        </p:txBody>
      </p:sp>
      <p:grpSp>
        <p:nvGrpSpPr>
          <p:cNvPr id="368652" name="Group 12"/>
          <p:cNvGrpSpPr>
            <a:grpSpLocks/>
          </p:cNvGrpSpPr>
          <p:nvPr/>
        </p:nvGrpSpPr>
        <p:grpSpPr bwMode="auto">
          <a:xfrm rot="-4262452">
            <a:off x="2273300" y="4098925"/>
            <a:ext cx="463550" cy="533400"/>
            <a:chOff x="4224" y="960"/>
            <a:chExt cx="292" cy="336"/>
          </a:xfrm>
        </p:grpSpPr>
        <p:sp>
          <p:nvSpPr>
            <p:cNvPr id="368653" name="Oval 13"/>
            <p:cNvSpPr>
              <a:spLocks noChangeArrowheads="1"/>
            </p:cNvSpPr>
            <p:nvPr/>
          </p:nvSpPr>
          <p:spPr bwMode="auto">
            <a:xfrm>
              <a:off x="4224" y="1248"/>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368654" name="Oval 14"/>
            <p:cNvSpPr>
              <a:spLocks noChangeArrowheads="1"/>
            </p:cNvSpPr>
            <p:nvPr/>
          </p:nvSpPr>
          <p:spPr bwMode="auto">
            <a:xfrm>
              <a:off x="4368" y="1248"/>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grpSp>
          <p:nvGrpSpPr>
            <p:cNvPr id="368655" name="Group 15"/>
            <p:cNvGrpSpPr>
              <a:grpSpLocks/>
            </p:cNvGrpSpPr>
            <p:nvPr/>
          </p:nvGrpSpPr>
          <p:grpSpPr bwMode="auto">
            <a:xfrm>
              <a:off x="4224" y="960"/>
              <a:ext cx="166" cy="176"/>
              <a:chOff x="4302" y="807"/>
              <a:chExt cx="166" cy="176"/>
            </a:xfrm>
          </p:grpSpPr>
          <p:grpSp>
            <p:nvGrpSpPr>
              <p:cNvPr id="368656" name="Group 16"/>
              <p:cNvGrpSpPr>
                <a:grpSpLocks/>
              </p:cNvGrpSpPr>
              <p:nvPr/>
            </p:nvGrpSpPr>
            <p:grpSpPr bwMode="auto">
              <a:xfrm>
                <a:off x="4320" y="816"/>
                <a:ext cx="130" cy="167"/>
                <a:chOff x="4320" y="816"/>
                <a:chExt cx="130" cy="167"/>
              </a:xfrm>
            </p:grpSpPr>
            <p:sp>
              <p:nvSpPr>
                <p:cNvPr id="368657" name="Freeform 17"/>
                <p:cNvSpPr>
                  <a:spLocks/>
                </p:cNvSpPr>
                <p:nvPr/>
              </p:nvSpPr>
              <p:spPr bwMode="auto">
                <a:xfrm>
                  <a:off x="4320" y="816"/>
                  <a:ext cx="130" cy="167"/>
                </a:xfrm>
                <a:custGeom>
                  <a:avLst/>
                  <a:gdLst/>
                  <a:ahLst/>
                  <a:cxnLst>
                    <a:cxn ang="0">
                      <a:pos x="30" y="167"/>
                    </a:cxn>
                    <a:cxn ang="0">
                      <a:pos x="21" y="122"/>
                    </a:cxn>
                    <a:cxn ang="0">
                      <a:pos x="0" y="38"/>
                    </a:cxn>
                    <a:cxn ang="0">
                      <a:pos x="12" y="2"/>
                    </a:cxn>
                    <a:cxn ang="0">
                      <a:pos x="33" y="59"/>
                    </a:cxn>
                    <a:cxn ang="0">
                      <a:pos x="39" y="83"/>
                    </a:cxn>
                    <a:cxn ang="0">
                      <a:pos x="57" y="89"/>
                    </a:cxn>
                    <a:cxn ang="0">
                      <a:pos x="90" y="83"/>
                    </a:cxn>
                    <a:cxn ang="0">
                      <a:pos x="102" y="65"/>
                    </a:cxn>
                    <a:cxn ang="0">
                      <a:pos x="120" y="5"/>
                    </a:cxn>
                    <a:cxn ang="0">
                      <a:pos x="120" y="62"/>
                    </a:cxn>
                    <a:cxn ang="0">
                      <a:pos x="102" y="167"/>
                    </a:cxn>
                  </a:cxnLst>
                  <a:rect l="0" t="0" r="r" b="b"/>
                  <a:pathLst>
                    <a:path w="130" h="167">
                      <a:moveTo>
                        <a:pt x="30" y="167"/>
                      </a:moveTo>
                      <a:cubicBezTo>
                        <a:pt x="35" y="152"/>
                        <a:pt x="26" y="137"/>
                        <a:pt x="21" y="122"/>
                      </a:cubicBezTo>
                      <a:cubicBezTo>
                        <a:pt x="12" y="95"/>
                        <a:pt x="9" y="65"/>
                        <a:pt x="0" y="38"/>
                      </a:cubicBezTo>
                      <a:cubicBezTo>
                        <a:pt x="1" y="25"/>
                        <a:pt x="0" y="0"/>
                        <a:pt x="12" y="2"/>
                      </a:cubicBezTo>
                      <a:cubicBezTo>
                        <a:pt x="17" y="3"/>
                        <a:pt x="31" y="54"/>
                        <a:pt x="33" y="59"/>
                      </a:cubicBezTo>
                      <a:cubicBezTo>
                        <a:pt x="36" y="67"/>
                        <a:pt x="33" y="77"/>
                        <a:pt x="39" y="83"/>
                      </a:cubicBezTo>
                      <a:cubicBezTo>
                        <a:pt x="43" y="87"/>
                        <a:pt x="57" y="89"/>
                        <a:pt x="57" y="89"/>
                      </a:cubicBezTo>
                      <a:cubicBezTo>
                        <a:pt x="68" y="88"/>
                        <a:pt x="82" y="91"/>
                        <a:pt x="90" y="83"/>
                      </a:cubicBezTo>
                      <a:cubicBezTo>
                        <a:pt x="95" y="78"/>
                        <a:pt x="102" y="65"/>
                        <a:pt x="102" y="65"/>
                      </a:cubicBezTo>
                      <a:cubicBezTo>
                        <a:pt x="107" y="44"/>
                        <a:pt x="97" y="13"/>
                        <a:pt x="120" y="5"/>
                      </a:cubicBezTo>
                      <a:cubicBezTo>
                        <a:pt x="130" y="20"/>
                        <a:pt x="122" y="45"/>
                        <a:pt x="120" y="62"/>
                      </a:cubicBezTo>
                      <a:cubicBezTo>
                        <a:pt x="116" y="99"/>
                        <a:pt x="102" y="129"/>
                        <a:pt x="102" y="167"/>
                      </a:cubicBezTo>
                    </a:path>
                  </a:pathLst>
                </a:custGeom>
                <a:noFill/>
                <a:ln w="9525">
                  <a:solidFill>
                    <a:schemeClr val="tx1"/>
                  </a:solidFill>
                  <a:round/>
                  <a:headEnd/>
                  <a:tailEnd/>
                </a:ln>
                <a:effectLst/>
              </p:spPr>
              <p:txBody>
                <a:bodyPr/>
                <a:lstStyle/>
                <a:p>
                  <a:endParaRPr lang="en-US"/>
                </a:p>
              </p:txBody>
            </p:sp>
            <p:sp>
              <p:nvSpPr>
                <p:cNvPr id="368658" name="Oval 18"/>
                <p:cNvSpPr>
                  <a:spLocks noChangeArrowheads="1"/>
                </p:cNvSpPr>
                <p:nvPr/>
              </p:nvSpPr>
              <p:spPr bwMode="auto">
                <a:xfrm>
                  <a:off x="4368" y="864"/>
                  <a:ext cx="48" cy="48"/>
                </a:xfrm>
                <a:prstGeom prst="ellipse">
                  <a:avLst/>
                </a:prstGeom>
                <a:solidFill>
                  <a:srgbClr val="996633"/>
                </a:solidFill>
                <a:ln w="9525">
                  <a:solidFill>
                    <a:schemeClr val="tx1"/>
                  </a:solidFill>
                  <a:round/>
                  <a:headEnd/>
                  <a:tailEnd/>
                </a:ln>
                <a:effectLst/>
              </p:spPr>
              <p:txBody>
                <a:bodyPr wrap="none" anchor="ctr"/>
                <a:lstStyle/>
                <a:p>
                  <a:endParaRPr lang="en-US"/>
                </a:p>
              </p:txBody>
            </p:sp>
          </p:grpSp>
          <p:sp>
            <p:nvSpPr>
              <p:cNvPr id="368659" name="Freeform 19"/>
              <p:cNvSpPr>
                <a:spLocks/>
              </p:cNvSpPr>
              <p:nvPr/>
            </p:nvSpPr>
            <p:spPr bwMode="auto">
              <a:xfrm>
                <a:off x="4302" y="807"/>
                <a:ext cx="46" cy="25"/>
              </a:xfrm>
              <a:custGeom>
                <a:avLst/>
                <a:gdLst/>
                <a:ahLst/>
                <a:cxnLst>
                  <a:cxn ang="0">
                    <a:pos x="21" y="24"/>
                  </a:cxn>
                  <a:cxn ang="0">
                    <a:pos x="18" y="6"/>
                  </a:cxn>
                  <a:cxn ang="0">
                    <a:pos x="36" y="0"/>
                  </a:cxn>
                  <a:cxn ang="0">
                    <a:pos x="6" y="12"/>
                  </a:cxn>
                  <a:cxn ang="0">
                    <a:pos x="3" y="3"/>
                  </a:cxn>
                  <a:cxn ang="0">
                    <a:pos x="21" y="9"/>
                  </a:cxn>
                  <a:cxn ang="0">
                    <a:pos x="24" y="0"/>
                  </a:cxn>
                  <a:cxn ang="0">
                    <a:pos x="45" y="6"/>
                  </a:cxn>
                  <a:cxn ang="0">
                    <a:pos x="39" y="9"/>
                  </a:cxn>
                  <a:cxn ang="0">
                    <a:pos x="21" y="24"/>
                  </a:cxn>
                </a:cxnLst>
                <a:rect l="0" t="0" r="r" b="b"/>
                <a:pathLst>
                  <a:path w="46" h="25">
                    <a:moveTo>
                      <a:pt x="21" y="24"/>
                    </a:moveTo>
                    <a:cubicBezTo>
                      <a:pt x="18" y="20"/>
                      <a:pt x="10" y="12"/>
                      <a:pt x="18" y="6"/>
                    </a:cubicBezTo>
                    <a:cubicBezTo>
                      <a:pt x="23" y="2"/>
                      <a:pt x="36" y="0"/>
                      <a:pt x="36" y="0"/>
                    </a:cubicBezTo>
                    <a:cubicBezTo>
                      <a:pt x="44" y="25"/>
                      <a:pt x="22" y="17"/>
                      <a:pt x="6" y="12"/>
                    </a:cubicBezTo>
                    <a:cubicBezTo>
                      <a:pt x="5" y="9"/>
                      <a:pt x="0" y="4"/>
                      <a:pt x="3" y="3"/>
                    </a:cubicBezTo>
                    <a:cubicBezTo>
                      <a:pt x="9" y="2"/>
                      <a:pt x="21" y="9"/>
                      <a:pt x="21" y="9"/>
                    </a:cubicBezTo>
                    <a:cubicBezTo>
                      <a:pt x="22" y="6"/>
                      <a:pt x="21" y="1"/>
                      <a:pt x="24" y="0"/>
                    </a:cubicBezTo>
                    <a:cubicBezTo>
                      <a:pt x="24" y="0"/>
                      <a:pt x="45" y="5"/>
                      <a:pt x="45" y="6"/>
                    </a:cubicBezTo>
                    <a:cubicBezTo>
                      <a:pt x="46" y="8"/>
                      <a:pt x="41" y="8"/>
                      <a:pt x="39" y="9"/>
                    </a:cubicBezTo>
                    <a:lnTo>
                      <a:pt x="21" y="24"/>
                    </a:lnTo>
                    <a:close/>
                  </a:path>
                </a:pathLst>
              </a:custGeom>
              <a:solidFill>
                <a:srgbClr val="996633"/>
              </a:solidFill>
              <a:ln w="9525">
                <a:solidFill>
                  <a:schemeClr val="tx1"/>
                </a:solidFill>
                <a:round/>
                <a:headEnd/>
                <a:tailEnd/>
              </a:ln>
              <a:effectLst/>
            </p:spPr>
            <p:txBody>
              <a:bodyPr/>
              <a:lstStyle/>
              <a:p>
                <a:endParaRPr lang="en-US"/>
              </a:p>
            </p:txBody>
          </p:sp>
          <p:sp>
            <p:nvSpPr>
              <p:cNvPr id="368660" name="Freeform 20"/>
              <p:cNvSpPr>
                <a:spLocks/>
              </p:cNvSpPr>
              <p:nvPr/>
            </p:nvSpPr>
            <p:spPr bwMode="auto">
              <a:xfrm>
                <a:off x="4421" y="807"/>
                <a:ext cx="47" cy="24"/>
              </a:xfrm>
              <a:custGeom>
                <a:avLst/>
                <a:gdLst/>
                <a:ahLst/>
                <a:cxnLst>
                  <a:cxn ang="0">
                    <a:pos x="16" y="18"/>
                  </a:cxn>
                  <a:cxn ang="0">
                    <a:pos x="19" y="0"/>
                  </a:cxn>
                  <a:cxn ang="0">
                    <a:pos x="16" y="18"/>
                  </a:cxn>
                </a:cxnLst>
                <a:rect l="0" t="0" r="r" b="b"/>
                <a:pathLst>
                  <a:path w="47" h="24">
                    <a:moveTo>
                      <a:pt x="16" y="18"/>
                    </a:moveTo>
                    <a:cubicBezTo>
                      <a:pt x="0" y="13"/>
                      <a:pt x="9" y="7"/>
                      <a:pt x="19" y="0"/>
                    </a:cubicBezTo>
                    <a:cubicBezTo>
                      <a:pt x="41" y="5"/>
                      <a:pt x="47" y="24"/>
                      <a:pt x="16" y="18"/>
                    </a:cubicBezTo>
                    <a:close/>
                  </a:path>
                </a:pathLst>
              </a:custGeom>
              <a:solidFill>
                <a:srgbClr val="996633"/>
              </a:solidFill>
              <a:ln w="9525">
                <a:solidFill>
                  <a:schemeClr val="tx1"/>
                </a:solidFill>
                <a:round/>
                <a:headEnd/>
                <a:tailEnd/>
              </a:ln>
              <a:effectLst/>
            </p:spPr>
            <p:txBody>
              <a:bodyPr/>
              <a:lstStyle/>
              <a:p>
                <a:endParaRPr lang="en-US"/>
              </a:p>
            </p:txBody>
          </p:sp>
        </p:grpSp>
        <p:grpSp>
          <p:nvGrpSpPr>
            <p:cNvPr id="368661" name="Group 21"/>
            <p:cNvGrpSpPr>
              <a:grpSpLocks/>
            </p:cNvGrpSpPr>
            <p:nvPr/>
          </p:nvGrpSpPr>
          <p:grpSpPr bwMode="auto">
            <a:xfrm>
              <a:off x="4368" y="960"/>
              <a:ext cx="148" cy="167"/>
              <a:chOff x="4557" y="1002"/>
              <a:chExt cx="148" cy="167"/>
            </a:xfrm>
          </p:grpSpPr>
          <p:grpSp>
            <p:nvGrpSpPr>
              <p:cNvPr id="368662" name="Group 22"/>
              <p:cNvGrpSpPr>
                <a:grpSpLocks/>
              </p:cNvGrpSpPr>
              <p:nvPr/>
            </p:nvGrpSpPr>
            <p:grpSpPr bwMode="auto">
              <a:xfrm>
                <a:off x="4560" y="1008"/>
                <a:ext cx="132" cy="161"/>
                <a:chOff x="4560" y="1008"/>
                <a:chExt cx="132" cy="161"/>
              </a:xfrm>
            </p:grpSpPr>
            <p:sp>
              <p:nvSpPr>
                <p:cNvPr id="368663" name="Freeform 23"/>
                <p:cNvSpPr>
                  <a:spLocks/>
                </p:cNvSpPr>
                <p:nvPr/>
              </p:nvSpPr>
              <p:spPr bwMode="auto">
                <a:xfrm>
                  <a:off x="4560" y="1008"/>
                  <a:ext cx="132" cy="161"/>
                </a:xfrm>
                <a:custGeom>
                  <a:avLst/>
                  <a:gdLst/>
                  <a:ahLst/>
                  <a:cxnLst>
                    <a:cxn ang="0">
                      <a:pos x="11" y="161"/>
                    </a:cxn>
                    <a:cxn ang="0">
                      <a:pos x="14" y="77"/>
                    </a:cxn>
                    <a:cxn ang="0">
                      <a:pos x="8" y="59"/>
                    </a:cxn>
                    <a:cxn ang="0">
                      <a:pos x="23" y="8"/>
                    </a:cxn>
                    <a:cxn ang="0">
                      <a:pos x="32" y="44"/>
                    </a:cxn>
                    <a:cxn ang="0">
                      <a:pos x="74" y="95"/>
                    </a:cxn>
                    <a:cxn ang="0">
                      <a:pos x="107" y="56"/>
                    </a:cxn>
                    <a:cxn ang="0">
                      <a:pos x="122" y="8"/>
                    </a:cxn>
                    <a:cxn ang="0">
                      <a:pos x="95" y="119"/>
                    </a:cxn>
                    <a:cxn ang="0">
                      <a:pos x="86" y="137"/>
                    </a:cxn>
                    <a:cxn ang="0">
                      <a:pos x="83" y="161"/>
                    </a:cxn>
                  </a:cxnLst>
                  <a:rect l="0" t="0" r="r" b="b"/>
                  <a:pathLst>
                    <a:path w="132" h="161">
                      <a:moveTo>
                        <a:pt x="11" y="161"/>
                      </a:moveTo>
                      <a:cubicBezTo>
                        <a:pt x="23" y="125"/>
                        <a:pt x="21" y="139"/>
                        <a:pt x="14" y="77"/>
                      </a:cubicBezTo>
                      <a:cubicBezTo>
                        <a:pt x="13" y="71"/>
                        <a:pt x="8" y="59"/>
                        <a:pt x="8" y="59"/>
                      </a:cubicBezTo>
                      <a:cubicBezTo>
                        <a:pt x="9" y="46"/>
                        <a:pt x="0" y="0"/>
                        <a:pt x="23" y="8"/>
                      </a:cubicBezTo>
                      <a:cubicBezTo>
                        <a:pt x="18" y="23"/>
                        <a:pt x="27" y="30"/>
                        <a:pt x="32" y="44"/>
                      </a:cubicBezTo>
                      <a:cubicBezTo>
                        <a:pt x="36" y="90"/>
                        <a:pt x="30" y="90"/>
                        <a:pt x="74" y="95"/>
                      </a:cubicBezTo>
                      <a:cubicBezTo>
                        <a:pt x="91" y="84"/>
                        <a:pt x="100" y="76"/>
                        <a:pt x="107" y="56"/>
                      </a:cubicBezTo>
                      <a:cubicBezTo>
                        <a:pt x="109" y="33"/>
                        <a:pt x="104" y="20"/>
                        <a:pt x="122" y="8"/>
                      </a:cubicBezTo>
                      <a:cubicBezTo>
                        <a:pt x="132" y="37"/>
                        <a:pt x="125" y="99"/>
                        <a:pt x="95" y="119"/>
                      </a:cubicBezTo>
                      <a:cubicBezTo>
                        <a:pt x="90" y="126"/>
                        <a:pt x="88" y="128"/>
                        <a:pt x="86" y="137"/>
                      </a:cubicBezTo>
                      <a:cubicBezTo>
                        <a:pt x="85" y="145"/>
                        <a:pt x="83" y="161"/>
                        <a:pt x="83" y="161"/>
                      </a:cubicBezTo>
                    </a:path>
                  </a:pathLst>
                </a:custGeom>
                <a:noFill/>
                <a:ln w="9525">
                  <a:solidFill>
                    <a:schemeClr val="tx1"/>
                  </a:solidFill>
                  <a:round/>
                  <a:headEnd/>
                  <a:tailEnd/>
                </a:ln>
                <a:effectLst/>
              </p:spPr>
              <p:txBody>
                <a:bodyPr/>
                <a:lstStyle/>
                <a:p>
                  <a:endParaRPr lang="en-US"/>
                </a:p>
              </p:txBody>
            </p:sp>
            <p:sp>
              <p:nvSpPr>
                <p:cNvPr id="368664" name="Oval 24"/>
                <p:cNvSpPr>
                  <a:spLocks noChangeArrowheads="1"/>
                </p:cNvSpPr>
                <p:nvPr/>
              </p:nvSpPr>
              <p:spPr bwMode="auto">
                <a:xfrm>
                  <a:off x="4608" y="1056"/>
                  <a:ext cx="48" cy="48"/>
                </a:xfrm>
                <a:prstGeom prst="ellipse">
                  <a:avLst/>
                </a:prstGeom>
                <a:solidFill>
                  <a:srgbClr val="FFCC66"/>
                </a:solidFill>
                <a:ln w="9525">
                  <a:solidFill>
                    <a:schemeClr val="tx1"/>
                  </a:solidFill>
                  <a:round/>
                  <a:headEnd/>
                  <a:tailEnd/>
                </a:ln>
                <a:effectLst/>
              </p:spPr>
              <p:txBody>
                <a:bodyPr wrap="none" anchor="ctr"/>
                <a:lstStyle/>
                <a:p>
                  <a:endParaRPr lang="en-US"/>
                </a:p>
              </p:txBody>
            </p:sp>
          </p:grpSp>
          <p:sp>
            <p:nvSpPr>
              <p:cNvPr id="368665" name="Freeform 25"/>
              <p:cNvSpPr>
                <a:spLocks/>
              </p:cNvSpPr>
              <p:nvPr/>
            </p:nvSpPr>
            <p:spPr bwMode="auto">
              <a:xfrm>
                <a:off x="4557" y="1002"/>
                <a:ext cx="40" cy="18"/>
              </a:xfrm>
              <a:custGeom>
                <a:avLst/>
                <a:gdLst/>
                <a:ahLst/>
                <a:cxnLst>
                  <a:cxn ang="0">
                    <a:pos x="15" y="18"/>
                  </a:cxn>
                  <a:cxn ang="0">
                    <a:pos x="12" y="0"/>
                  </a:cxn>
                  <a:cxn ang="0">
                    <a:pos x="15" y="18"/>
                  </a:cxn>
                </a:cxnLst>
                <a:rect l="0" t="0" r="r" b="b"/>
                <a:pathLst>
                  <a:path w="40" h="18">
                    <a:moveTo>
                      <a:pt x="15" y="18"/>
                    </a:moveTo>
                    <a:cubicBezTo>
                      <a:pt x="1" y="13"/>
                      <a:pt x="0" y="8"/>
                      <a:pt x="12" y="0"/>
                    </a:cubicBezTo>
                    <a:cubicBezTo>
                      <a:pt x="37" y="8"/>
                      <a:pt x="40" y="1"/>
                      <a:pt x="15" y="18"/>
                    </a:cubicBezTo>
                    <a:close/>
                  </a:path>
                </a:pathLst>
              </a:custGeom>
              <a:solidFill>
                <a:srgbClr val="FFCC66"/>
              </a:solidFill>
              <a:ln w="9525">
                <a:solidFill>
                  <a:schemeClr val="tx1"/>
                </a:solidFill>
                <a:round/>
                <a:headEnd/>
                <a:tailEnd/>
              </a:ln>
              <a:effectLst/>
            </p:spPr>
            <p:txBody>
              <a:bodyPr/>
              <a:lstStyle/>
              <a:p>
                <a:endParaRPr lang="en-US"/>
              </a:p>
            </p:txBody>
          </p:sp>
          <p:sp>
            <p:nvSpPr>
              <p:cNvPr id="368666" name="Freeform 26"/>
              <p:cNvSpPr>
                <a:spLocks/>
              </p:cNvSpPr>
              <p:nvPr/>
            </p:nvSpPr>
            <p:spPr bwMode="auto">
              <a:xfrm>
                <a:off x="4670" y="1003"/>
                <a:ext cx="35" cy="34"/>
              </a:xfrm>
              <a:custGeom>
                <a:avLst/>
                <a:gdLst/>
                <a:ahLst/>
                <a:cxnLst>
                  <a:cxn ang="0">
                    <a:pos x="10" y="20"/>
                  </a:cxn>
                  <a:cxn ang="0">
                    <a:pos x="25" y="5"/>
                  </a:cxn>
                  <a:cxn ang="0">
                    <a:pos x="10" y="20"/>
                  </a:cxn>
                </a:cxnLst>
                <a:rect l="0" t="0" r="r" b="b"/>
                <a:pathLst>
                  <a:path w="35" h="34">
                    <a:moveTo>
                      <a:pt x="10" y="20"/>
                    </a:moveTo>
                    <a:cubicBezTo>
                      <a:pt x="6" y="5"/>
                      <a:pt x="10" y="0"/>
                      <a:pt x="25" y="5"/>
                    </a:cubicBezTo>
                    <a:cubicBezTo>
                      <a:pt x="35" y="34"/>
                      <a:pt x="0" y="10"/>
                      <a:pt x="10" y="20"/>
                    </a:cubicBezTo>
                    <a:close/>
                  </a:path>
                </a:pathLst>
              </a:custGeom>
              <a:solidFill>
                <a:srgbClr val="FFCC66"/>
              </a:solidFill>
              <a:ln w="9525">
                <a:solidFill>
                  <a:schemeClr val="tx1"/>
                </a:solidFill>
                <a:round/>
                <a:headEnd/>
                <a:tailEnd/>
              </a:ln>
              <a:effectLst/>
            </p:spPr>
            <p:txBody>
              <a:bodyPr/>
              <a:lstStyle/>
              <a:p>
                <a:endParaRPr lang="en-US"/>
              </a:p>
            </p:txBody>
          </p:sp>
        </p:grpSp>
        <p:sp>
          <p:nvSpPr>
            <p:cNvPr id="368667" name="Rectangle 27"/>
            <p:cNvSpPr>
              <a:spLocks noChangeArrowheads="1"/>
            </p:cNvSpPr>
            <p:nvPr/>
          </p:nvSpPr>
          <p:spPr bwMode="auto">
            <a:xfrm>
              <a:off x="4224" y="1104"/>
              <a:ext cx="240" cy="144"/>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sp>
        <p:nvSpPr>
          <p:cNvPr id="368700" name="Text Box 60"/>
          <p:cNvSpPr txBox="1">
            <a:spLocks noChangeArrowheads="1"/>
          </p:cNvSpPr>
          <p:nvPr/>
        </p:nvSpPr>
        <p:spPr bwMode="auto">
          <a:xfrm>
            <a:off x="2667000" y="2239963"/>
            <a:ext cx="1487488" cy="396875"/>
          </a:xfrm>
          <a:prstGeom prst="rect">
            <a:avLst/>
          </a:prstGeom>
          <a:noFill/>
          <a:ln w="9525">
            <a:noFill/>
            <a:miter lim="800000"/>
            <a:headEnd/>
            <a:tailEnd/>
          </a:ln>
          <a:effectLst/>
        </p:spPr>
        <p:txBody>
          <a:bodyPr wrap="none">
            <a:spAutoFit/>
          </a:bodyPr>
          <a:lstStyle/>
          <a:p>
            <a:r>
              <a:rPr lang="en-US" sz="2000">
                <a:latin typeface="Times New Roman" pitchFamily="18" charset="0"/>
              </a:rPr>
              <a:t>Action taken</a:t>
            </a:r>
          </a:p>
        </p:txBody>
      </p:sp>
      <p:sp>
        <p:nvSpPr>
          <p:cNvPr id="368701" name="Text Box 61"/>
          <p:cNvSpPr txBox="1">
            <a:spLocks noChangeArrowheads="1"/>
          </p:cNvSpPr>
          <p:nvPr/>
        </p:nvSpPr>
        <p:spPr bwMode="auto">
          <a:xfrm>
            <a:off x="5410200" y="2316163"/>
            <a:ext cx="1487488" cy="396875"/>
          </a:xfrm>
          <a:prstGeom prst="rect">
            <a:avLst/>
          </a:prstGeom>
          <a:noFill/>
          <a:ln w="9525">
            <a:noFill/>
            <a:miter lim="800000"/>
            <a:headEnd/>
            <a:tailEnd/>
          </a:ln>
          <a:effectLst/>
        </p:spPr>
        <p:txBody>
          <a:bodyPr wrap="none">
            <a:spAutoFit/>
          </a:bodyPr>
          <a:lstStyle/>
          <a:p>
            <a:r>
              <a:rPr lang="en-US" sz="2000">
                <a:latin typeface="Times New Roman" pitchFamily="18" charset="0"/>
              </a:rPr>
              <a:t>Action taken</a:t>
            </a:r>
          </a:p>
        </p:txBody>
      </p:sp>
      <p:sp>
        <p:nvSpPr>
          <p:cNvPr id="368702" name="Text Box 62"/>
          <p:cNvSpPr txBox="1">
            <a:spLocks noChangeArrowheads="1"/>
          </p:cNvSpPr>
          <p:nvPr/>
        </p:nvSpPr>
        <p:spPr bwMode="auto">
          <a:xfrm>
            <a:off x="4267200" y="5668963"/>
            <a:ext cx="1381125" cy="396875"/>
          </a:xfrm>
          <a:prstGeom prst="rect">
            <a:avLst/>
          </a:prstGeom>
          <a:noFill/>
          <a:ln w="9525">
            <a:noFill/>
            <a:miter lim="800000"/>
            <a:headEnd/>
            <a:tailEnd/>
          </a:ln>
          <a:effectLst/>
        </p:spPr>
        <p:txBody>
          <a:bodyPr wrap="none">
            <a:spAutoFit/>
          </a:bodyPr>
          <a:lstStyle/>
          <a:p>
            <a:r>
              <a:rPr lang="en-US" sz="2000">
                <a:latin typeface="Times New Roman" pitchFamily="18" charset="0"/>
              </a:rPr>
              <a:t>Withdrawal</a:t>
            </a:r>
          </a:p>
        </p:txBody>
      </p:sp>
    </p:spTree>
    <p:custDataLst>
      <p:tags r:id="rId1"/>
    </p:custDataLst>
    <p:extLst>
      <p:ext uri="{BB962C8B-B14F-4D97-AF65-F5344CB8AC3E}">
        <p14:creationId xmlns:p14="http://schemas.microsoft.com/office/powerpoint/2010/main" val="179335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68642"/>
                                        </p:tgtEl>
                                        <p:attrNameLst>
                                          <p:attrName>style.visibility</p:attrName>
                                        </p:attrNameLst>
                                      </p:cBhvr>
                                      <p:to>
                                        <p:strVal val="visible"/>
                                      </p:to>
                                    </p:set>
                                    <p:anim calcmode="lin" valueType="num">
                                      <p:cBhvr>
                                        <p:cTn id="7" dur="1000" fill="hold"/>
                                        <p:tgtEl>
                                          <p:spTgt spid="368642"/>
                                        </p:tgtEl>
                                        <p:attrNameLst>
                                          <p:attrName>ppt_w</p:attrName>
                                        </p:attrNameLst>
                                      </p:cBhvr>
                                      <p:tavLst>
                                        <p:tav tm="0">
                                          <p:val>
                                            <p:strVal val="#ppt_w*0.70"/>
                                          </p:val>
                                        </p:tav>
                                        <p:tav tm="100000">
                                          <p:val>
                                            <p:strVal val="#ppt_w"/>
                                          </p:val>
                                        </p:tav>
                                      </p:tavLst>
                                    </p:anim>
                                    <p:anim calcmode="lin" valueType="num">
                                      <p:cBhvr>
                                        <p:cTn id="8" dur="1000" fill="hold"/>
                                        <p:tgtEl>
                                          <p:spTgt spid="368642"/>
                                        </p:tgtEl>
                                        <p:attrNameLst>
                                          <p:attrName>ppt_h</p:attrName>
                                        </p:attrNameLst>
                                      </p:cBhvr>
                                      <p:tavLst>
                                        <p:tav tm="0">
                                          <p:val>
                                            <p:strVal val="#ppt_h"/>
                                          </p:val>
                                        </p:tav>
                                        <p:tav tm="100000">
                                          <p:val>
                                            <p:strVal val="#ppt_h"/>
                                          </p:val>
                                        </p:tav>
                                      </p:tavLst>
                                    </p:anim>
                                    <p:animEffect transition="in" filter="fade">
                                      <p:cBhvr>
                                        <p:cTn id="9" dur="1000"/>
                                        <p:tgtEl>
                                          <p:spTgt spid="368642"/>
                                        </p:tgtEl>
                                      </p:cBhvr>
                                    </p:animEffect>
                                  </p:childTnLst>
                                </p:cTn>
                              </p:par>
                              <p:par>
                                <p:cTn id="10" presetID="1" presetClass="entr" presetSubtype="0" fill="hold" nodeType="withEffect">
                                  <p:stCondLst>
                                    <p:cond delay="0"/>
                                  </p:stCondLst>
                                  <p:childTnLst>
                                    <p:set>
                                      <p:cBhvr>
                                        <p:cTn id="11" dur="1" fill="hold">
                                          <p:stCondLst>
                                            <p:cond delay="0"/>
                                          </p:stCondLst>
                                        </p:cTn>
                                        <p:tgtEl>
                                          <p:spTgt spid="368652"/>
                                        </p:tgtEl>
                                        <p:attrNameLst>
                                          <p:attrName>style.visibility</p:attrName>
                                        </p:attrNameLst>
                                      </p:cBhvr>
                                      <p:to>
                                        <p:strVal val="visible"/>
                                      </p:to>
                                    </p:set>
                                  </p:childTnLst>
                                </p:cTn>
                              </p:par>
                              <p:par>
                                <p:cTn id="12" presetID="0" presetClass="path" presetSubtype="0" accel="50000" decel="50000" fill="hold" nodeType="withEffect">
                                  <p:stCondLst>
                                    <p:cond delay="0"/>
                                  </p:stCondLst>
                                  <p:childTnLst>
                                    <p:animMotion origin="layout" path="M 1.66667E-6 -4.07407E-6 C 0.00191 -0.01481 0.00364 -0.05 0.00833 -0.06111 C 0.01684 -0.08171 0.02812 -0.09953 0.0375 -0.11944 C 0.04253 -0.13032 0.04427 -0.14375 0.04792 -0.15555 C 0.05 -0.20879 0.04375 -0.20324 0.0625 -0.23333 C 0.07118 -0.24722 0.06146 -0.23703 0.07292 -0.24722 C 0.08194 -0.24606 0.09288 -0.2493 0.1 -0.24166 C 0.10851 -0.23263 0.11545 -0.20763 0.11875 -0.19444 C 0.12552 -0.16713 0.12743 -0.13796 0.13958 -0.11388 C 0.14028 -0.10926 0.1408 -0.10463 0.14167 -0.1 C 0.14288 -0.09444 0.14583 -0.08333 0.14583 -0.0831 C 0.14878 -0.05648 0.15347 -0.03171 0.15833 -0.00555 C 0.15868 -0.00416 0.16128 0.01158 0.1625 0.01389 C 0.16406 0.01713 0.16701 0.01922 0.16875 0.02223 C 0.17344 0.0301 0.17587 0.04005 0.18125 0.04723 C 0.19496 0.06551 0.20868 0.08311 0.22292 0.1 C 0.23177 0.11065 0.23819 0.12199 0.24792 0.13056 C 0.25278 0.14005 0.25746 0.1463 0.26458 0.15278 C 0.27101 0.16551 0.27309 0.17709 0.28333 0.18612 C 0.29739 0.17362 0.30295 0.15602 0.31042 0.13612 C 0.31232 0.12084 0.31632 0.10672 0.31875 0.09167 C 0.32274 0.06667 0.32535 0.04167 0.32917 0.01667 C 0.33038 -0.02268 0.32917 -0.05138 0.33958 -0.08611 C 0.34219 -0.10995 0.34635 -0.13263 0.35208 -0.15555 C 0.35208 -0.15532 0.3625 -0.17638 0.36458 -0.18055 C 0.36545 -0.18217 0.36857 -0.19976 0.36875 -0.2 C 0.37014 -0.20277 0.37309 -0.20324 0.375 -0.20555 C 0.38767 -0.2206 0.39583 -0.23703 0.4125 -0.24444 C 0.43542 -0.22152 0.43871 -0.18402 0.45208 -0.15277 C 0.45642 -0.14282 0.46163 -0.13148 0.46649 -0.12222 C 0.47066 -0.11481 0.47899 -0.1 0.47899 -0.09976 C 0.4842 -0.07916 0.48385 -0.05671 0.48941 -0.03611 C 0.49601 -0.01342 0.51059 0.00116 0.525 0.01389 C 0.53455 0.02246 0.53889 0.03889 0.55208 0.03889 " pathEditMode="relative" rAng="0" ptsTypes="AAAAAAAAAAAAAAAAAAAAAAAAAAAAAAAAAA">
                                      <p:cBhvr>
                                        <p:cTn id="13" dur="5000" fill="hold"/>
                                        <p:tgtEl>
                                          <p:spTgt spid="368652"/>
                                        </p:tgtEl>
                                        <p:attrNameLst>
                                          <p:attrName>ppt_x</p:attrName>
                                          <p:attrName>ppt_y</p:attrName>
                                        </p:attrNameLst>
                                      </p:cBhvr>
                                      <p:rCtr x="27604" y="-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4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hawaii-lava-0178-20050405">
            <a:extLst>
              <a:ext uri="{FF2B5EF4-FFF2-40B4-BE49-F238E27FC236}">
                <a16:creationId xmlns:a16="http://schemas.microsoft.com/office/drawing/2014/main" id="{FF6E0994-23F0-467E-8502-1B0DBD4D8CE1}"/>
              </a:ext>
            </a:extLst>
          </p:cNvPr>
          <p:cNvPicPr>
            <a:picLocks noChangeAspect="1" noChangeArrowheads="1"/>
          </p:cNvPicPr>
          <p:nvPr/>
        </p:nvPicPr>
        <p:blipFill>
          <a:blip r:embed="rId4" cstate="print">
            <a:lum bright="70000" contrast="-70000"/>
          </a:blip>
          <a:stretch>
            <a:fillRect/>
          </a:stretch>
        </p:blipFill>
        <p:spPr>
          <a:xfrm>
            <a:off x="-123391" y="-96474"/>
            <a:ext cx="10187033" cy="7640274"/>
          </a:xfrm>
          <a:prstGeom prst="rect">
            <a:avLst/>
          </a:prstGeom>
        </p:spPr>
      </p:pic>
      <p:sp>
        <p:nvSpPr>
          <p:cNvPr id="216066" name="Rectangle 2"/>
          <p:cNvSpPr>
            <a:spLocks noGrp="1" noChangeArrowheads="1"/>
          </p:cNvSpPr>
          <p:nvPr>
            <p:ph type="title"/>
          </p:nvPr>
        </p:nvSpPr>
        <p:spPr/>
        <p:txBody>
          <a:bodyPr/>
          <a:lstStyle/>
          <a:p>
            <a:pPr algn="ctr"/>
            <a:r>
              <a:rPr lang="en-US"/>
              <a:t>Types of Safety Measurements</a:t>
            </a:r>
          </a:p>
        </p:txBody>
      </p:sp>
      <p:sp>
        <p:nvSpPr>
          <p:cNvPr id="216067" name="Text Box 3"/>
          <p:cNvSpPr txBox="1">
            <a:spLocks noChangeArrowheads="1"/>
          </p:cNvSpPr>
          <p:nvPr/>
        </p:nvSpPr>
        <p:spPr bwMode="auto">
          <a:xfrm>
            <a:off x="6324600" y="1750731"/>
            <a:ext cx="2743200" cy="646331"/>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wrap="square">
            <a:spAutoFit/>
          </a:bodyPr>
          <a:lstStyle/>
          <a:p>
            <a:pPr algn="ctr">
              <a:spcBef>
                <a:spcPct val="50000"/>
              </a:spcBef>
            </a:pPr>
            <a:r>
              <a:rPr lang="en-US" b="1"/>
              <a:t>Performance Measures</a:t>
            </a:r>
            <a:br>
              <a:rPr lang="en-US" b="1"/>
            </a:br>
            <a:r>
              <a:rPr lang="en-US" b="1"/>
              <a:t>(Leading Indicators)</a:t>
            </a:r>
          </a:p>
        </p:txBody>
      </p:sp>
      <p:sp>
        <p:nvSpPr>
          <p:cNvPr id="216068" name="Text Box 4"/>
          <p:cNvSpPr txBox="1">
            <a:spLocks noChangeArrowheads="1"/>
          </p:cNvSpPr>
          <p:nvPr/>
        </p:nvSpPr>
        <p:spPr bwMode="auto">
          <a:xfrm>
            <a:off x="3657600" y="2320376"/>
            <a:ext cx="2286000" cy="376238"/>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a:spAutoFit/>
          </a:bodyPr>
          <a:lstStyle/>
          <a:p>
            <a:pPr algn="ctr">
              <a:spcBef>
                <a:spcPct val="50000"/>
              </a:spcBef>
            </a:pPr>
            <a:r>
              <a:rPr lang="en-US" b="1"/>
              <a:t>Before the Incident</a:t>
            </a:r>
          </a:p>
        </p:txBody>
      </p:sp>
      <p:sp>
        <p:nvSpPr>
          <p:cNvPr id="216069" name="Text Box 5"/>
          <p:cNvSpPr txBox="1">
            <a:spLocks noChangeArrowheads="1"/>
          </p:cNvSpPr>
          <p:nvPr/>
        </p:nvSpPr>
        <p:spPr bwMode="auto">
          <a:xfrm>
            <a:off x="533400" y="2320376"/>
            <a:ext cx="2514600" cy="646331"/>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spAutoFit/>
          </a:bodyPr>
          <a:lstStyle/>
          <a:p>
            <a:pPr algn="ctr">
              <a:spcBef>
                <a:spcPct val="50000"/>
              </a:spcBef>
            </a:pPr>
            <a:r>
              <a:rPr lang="en-US" b="1"/>
              <a:t>After the Incident</a:t>
            </a:r>
            <a:br>
              <a:rPr lang="en-US" b="1"/>
            </a:br>
            <a:r>
              <a:rPr lang="en-US" b="1"/>
              <a:t>(Lagging Indicators)</a:t>
            </a:r>
          </a:p>
        </p:txBody>
      </p:sp>
      <p:sp>
        <p:nvSpPr>
          <p:cNvPr id="216070" name="Text Box 6"/>
          <p:cNvSpPr txBox="1">
            <a:spLocks noChangeArrowheads="1"/>
          </p:cNvSpPr>
          <p:nvPr/>
        </p:nvSpPr>
        <p:spPr bwMode="auto">
          <a:xfrm>
            <a:off x="1974768" y="1791738"/>
            <a:ext cx="2209800" cy="376238"/>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spAutoFit/>
          </a:bodyPr>
          <a:lstStyle/>
          <a:p>
            <a:pPr algn="ctr">
              <a:spcBef>
                <a:spcPct val="50000"/>
              </a:spcBef>
            </a:pPr>
            <a:r>
              <a:rPr lang="en-US" b="1"/>
              <a:t>Results Measures</a:t>
            </a:r>
          </a:p>
        </p:txBody>
      </p:sp>
      <p:sp>
        <p:nvSpPr>
          <p:cNvPr id="216071" name="Text Box 7"/>
          <p:cNvSpPr txBox="1">
            <a:spLocks noChangeArrowheads="1"/>
          </p:cNvSpPr>
          <p:nvPr/>
        </p:nvSpPr>
        <p:spPr bwMode="auto">
          <a:xfrm>
            <a:off x="6401791" y="2443726"/>
            <a:ext cx="2666010" cy="4093428"/>
          </a:xfrm>
          <a:prstGeom prst="rect">
            <a:avLst/>
          </a:prstGeom>
          <a:noFill/>
          <a:ln w="9525">
            <a:noFill/>
            <a:miter lim="800000"/>
            <a:headEnd/>
            <a:tailEnd/>
          </a:ln>
          <a:effectLst/>
        </p:spPr>
        <p:txBody>
          <a:bodyPr wrap="square">
            <a:spAutoFit/>
          </a:bodyPr>
          <a:lstStyle/>
          <a:p>
            <a:pPr>
              <a:spcBef>
                <a:spcPct val="50000"/>
              </a:spcBef>
            </a:pPr>
            <a:r>
              <a:rPr lang="en-US" sz="2000"/>
              <a:t>-Are supervisors inspecting more than before?</a:t>
            </a:r>
          </a:p>
          <a:p>
            <a:pPr>
              <a:spcBef>
                <a:spcPct val="50000"/>
              </a:spcBef>
            </a:pPr>
            <a:r>
              <a:rPr lang="en-US" sz="2000"/>
              <a:t>- Are they finding and correcting more hazards?</a:t>
            </a:r>
          </a:p>
          <a:p>
            <a:pPr>
              <a:spcBef>
                <a:spcPct val="50000"/>
              </a:spcBef>
              <a:buFontTx/>
              <a:buChar char="-"/>
            </a:pPr>
            <a:r>
              <a:rPr lang="en-US" sz="2000"/>
              <a:t>Are more employees receiving training or orientations?</a:t>
            </a:r>
          </a:p>
          <a:p>
            <a:pPr>
              <a:spcBef>
                <a:spcPct val="50000"/>
              </a:spcBef>
              <a:buFontTx/>
              <a:buChar char="-"/>
            </a:pPr>
            <a:r>
              <a:rPr lang="en-US" sz="2000"/>
              <a:t>Etc…</a:t>
            </a:r>
          </a:p>
          <a:p>
            <a:pPr>
              <a:spcBef>
                <a:spcPct val="50000"/>
              </a:spcBef>
              <a:buFontTx/>
              <a:buChar char="-"/>
            </a:pPr>
            <a:endParaRPr lang="en-US" sz="2000" b="1"/>
          </a:p>
        </p:txBody>
      </p:sp>
      <p:sp>
        <p:nvSpPr>
          <p:cNvPr id="216072" name="Text Box 8"/>
          <p:cNvSpPr txBox="1">
            <a:spLocks noChangeArrowheads="1"/>
          </p:cNvSpPr>
          <p:nvPr/>
        </p:nvSpPr>
        <p:spPr bwMode="auto">
          <a:xfrm>
            <a:off x="3599213" y="2853775"/>
            <a:ext cx="2496787" cy="1785104"/>
          </a:xfrm>
          <a:prstGeom prst="rect">
            <a:avLst/>
          </a:prstGeom>
          <a:noFill/>
          <a:ln w="9525">
            <a:noFill/>
            <a:miter lim="800000"/>
            <a:headEnd/>
            <a:tailEnd/>
          </a:ln>
          <a:effectLst/>
        </p:spPr>
        <p:txBody>
          <a:bodyPr wrap="square">
            <a:spAutoFit/>
          </a:bodyPr>
          <a:lstStyle/>
          <a:p>
            <a:pPr>
              <a:spcBef>
                <a:spcPct val="50000"/>
              </a:spcBef>
            </a:pPr>
            <a:r>
              <a:rPr lang="en-US" sz="2000"/>
              <a:t>-Are people working more safely than before?</a:t>
            </a:r>
          </a:p>
          <a:p>
            <a:pPr>
              <a:spcBef>
                <a:spcPct val="50000"/>
              </a:spcBef>
              <a:buFontTx/>
              <a:buChar char="-"/>
            </a:pPr>
            <a:r>
              <a:rPr lang="en-US" sz="2000"/>
              <a:t>Are physical conditions improving?</a:t>
            </a:r>
          </a:p>
        </p:txBody>
      </p:sp>
      <p:sp>
        <p:nvSpPr>
          <p:cNvPr id="216073" name="Text Box 9"/>
          <p:cNvSpPr txBox="1">
            <a:spLocks noChangeArrowheads="1"/>
          </p:cNvSpPr>
          <p:nvPr/>
        </p:nvSpPr>
        <p:spPr bwMode="auto">
          <a:xfrm>
            <a:off x="381990" y="3154886"/>
            <a:ext cx="3124200" cy="3170099"/>
          </a:xfrm>
          <a:prstGeom prst="rect">
            <a:avLst/>
          </a:prstGeom>
          <a:noFill/>
          <a:ln w="9525">
            <a:noFill/>
            <a:miter lim="800000"/>
            <a:headEnd/>
            <a:tailEnd/>
          </a:ln>
          <a:effectLst/>
        </p:spPr>
        <p:txBody>
          <a:bodyPr>
            <a:spAutoFit/>
          </a:bodyPr>
          <a:lstStyle/>
          <a:p>
            <a:pPr>
              <a:spcBef>
                <a:spcPct val="50000"/>
              </a:spcBef>
            </a:pPr>
            <a:r>
              <a:rPr lang="en-US" sz="2000"/>
              <a:t>-Are there fewer incidents than before?</a:t>
            </a:r>
          </a:p>
          <a:p>
            <a:pPr>
              <a:spcBef>
                <a:spcPct val="50000"/>
              </a:spcBef>
            </a:pPr>
            <a:r>
              <a:rPr lang="en-US" sz="2000"/>
              <a:t>-Fatalities, Recordable, First Aid, and so on..</a:t>
            </a:r>
          </a:p>
          <a:p>
            <a:pPr>
              <a:spcBef>
                <a:spcPct val="50000"/>
              </a:spcBef>
            </a:pPr>
            <a:r>
              <a:rPr lang="en-US" sz="2000"/>
              <a:t>- Is the severity of the incidents decreasing? </a:t>
            </a:r>
          </a:p>
          <a:p>
            <a:pPr>
              <a:spcBef>
                <a:spcPct val="50000"/>
              </a:spcBef>
            </a:pPr>
            <a:r>
              <a:rPr lang="en-US" sz="2000"/>
              <a:t>-Less dollars lost?</a:t>
            </a:r>
          </a:p>
          <a:p>
            <a:pPr>
              <a:spcBef>
                <a:spcPct val="50000"/>
              </a:spcBef>
            </a:pPr>
            <a:r>
              <a:rPr lang="en-US" sz="2000"/>
              <a:t>-Lower insurance costs? </a:t>
            </a:r>
          </a:p>
        </p:txBody>
      </p:sp>
      <p:sp>
        <p:nvSpPr>
          <p:cNvPr id="216074" name="Line 10"/>
          <p:cNvSpPr>
            <a:spLocks noChangeShapeType="1"/>
          </p:cNvSpPr>
          <p:nvPr/>
        </p:nvSpPr>
        <p:spPr bwMode="auto">
          <a:xfrm flipH="1">
            <a:off x="6154387" y="2335220"/>
            <a:ext cx="17813" cy="4359274"/>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Tree>
    <p:custDataLst>
      <p:tags r:id="rId1"/>
    </p:custDataLst>
    <p:extLst>
      <p:ext uri="{BB962C8B-B14F-4D97-AF65-F5344CB8AC3E}">
        <p14:creationId xmlns:p14="http://schemas.microsoft.com/office/powerpoint/2010/main" val="420710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216070"/>
                                        </p:tgtEl>
                                        <p:attrNameLst>
                                          <p:attrName>style.color</p:attrName>
                                        </p:attrNameLst>
                                      </p:cBhvr>
                                      <p:by>
                                        <p:hsl h="0" s="12549" l="25098"/>
                                      </p:by>
                                    </p:animClr>
                                    <p:animClr clrSpc="hsl" dir="cw">
                                      <p:cBhvr>
                                        <p:cTn id="7" dur="500" fill="hold"/>
                                        <p:tgtEl>
                                          <p:spTgt spid="216070"/>
                                        </p:tgtEl>
                                        <p:attrNameLst>
                                          <p:attrName>fillcolor</p:attrName>
                                        </p:attrNameLst>
                                      </p:cBhvr>
                                      <p:by>
                                        <p:hsl h="0" s="12549" l="25098"/>
                                      </p:by>
                                    </p:animClr>
                                    <p:animClr clrSpc="hsl" dir="cw">
                                      <p:cBhvr>
                                        <p:cTn id="8" dur="500" fill="hold"/>
                                        <p:tgtEl>
                                          <p:spTgt spid="216070"/>
                                        </p:tgtEl>
                                        <p:attrNameLst>
                                          <p:attrName>stroke.color</p:attrName>
                                        </p:attrNameLst>
                                      </p:cBhvr>
                                      <p:by>
                                        <p:hsl h="0" s="12549" l="25098"/>
                                      </p:by>
                                    </p:animClr>
                                    <p:set>
                                      <p:cBhvr>
                                        <p:cTn id="9" dur="500" fill="hold"/>
                                        <p:tgtEl>
                                          <p:spTgt spid="216070"/>
                                        </p:tgtEl>
                                        <p:attrNameLst>
                                          <p:attrName>fill.type</p:attrName>
                                        </p:attrNameLst>
                                      </p:cBhvr>
                                      <p:to>
                                        <p:strVal val="solid"/>
                                      </p:to>
                                    </p:set>
                                  </p:childTnLst>
                                </p:cTn>
                              </p:par>
                              <p:par>
                                <p:cTn id="10" presetID="30" presetClass="emph" presetSubtype="0" fill="hold" grpId="0" nodeType="withEffect">
                                  <p:stCondLst>
                                    <p:cond delay="0"/>
                                  </p:stCondLst>
                                  <p:childTnLst>
                                    <p:animClr clrSpc="hsl" dir="cw">
                                      <p:cBhvr override="childStyle">
                                        <p:cTn id="11" dur="500" fill="hold"/>
                                        <p:tgtEl>
                                          <p:spTgt spid="216069"/>
                                        </p:tgtEl>
                                        <p:attrNameLst>
                                          <p:attrName>style.color</p:attrName>
                                        </p:attrNameLst>
                                      </p:cBhvr>
                                      <p:by>
                                        <p:hsl h="0" s="12549" l="25098"/>
                                      </p:by>
                                    </p:animClr>
                                    <p:animClr clrSpc="hsl" dir="cw">
                                      <p:cBhvr>
                                        <p:cTn id="12" dur="500" fill="hold"/>
                                        <p:tgtEl>
                                          <p:spTgt spid="216069"/>
                                        </p:tgtEl>
                                        <p:attrNameLst>
                                          <p:attrName>fillcolor</p:attrName>
                                        </p:attrNameLst>
                                      </p:cBhvr>
                                      <p:by>
                                        <p:hsl h="0" s="12549" l="25098"/>
                                      </p:by>
                                    </p:animClr>
                                    <p:animClr clrSpc="hsl" dir="cw">
                                      <p:cBhvr>
                                        <p:cTn id="13" dur="500" fill="hold"/>
                                        <p:tgtEl>
                                          <p:spTgt spid="216069"/>
                                        </p:tgtEl>
                                        <p:attrNameLst>
                                          <p:attrName>stroke.color</p:attrName>
                                        </p:attrNameLst>
                                      </p:cBhvr>
                                      <p:by>
                                        <p:hsl h="0" s="12549" l="25098"/>
                                      </p:by>
                                    </p:animClr>
                                    <p:set>
                                      <p:cBhvr>
                                        <p:cTn id="14" dur="500" fill="hold"/>
                                        <p:tgtEl>
                                          <p:spTgt spid="216069"/>
                                        </p:tgtEl>
                                        <p:attrNameLst>
                                          <p:attrName>fill.type</p:attrName>
                                        </p:attrNameLst>
                                      </p:cBhvr>
                                      <p:to>
                                        <p:strVal val="solid"/>
                                      </p:to>
                                    </p:set>
                                  </p:childTnLst>
                                </p:cTn>
                              </p:par>
                              <p:par>
                                <p:cTn id="15" presetID="9" presetClass="emph" presetSubtype="0" grpId="0" nodeType="withEffect">
                                  <p:stCondLst>
                                    <p:cond delay="0"/>
                                  </p:stCondLst>
                                  <p:childTnLst>
                                    <p:set>
                                      <p:cBhvr>
                                        <p:cTn id="16" dur="indefinite"/>
                                        <p:tgtEl>
                                          <p:spTgt spid="216073"/>
                                        </p:tgtEl>
                                        <p:attrNameLst>
                                          <p:attrName>style.opacity</p:attrName>
                                        </p:attrNameLst>
                                      </p:cBhvr>
                                      <p:to>
                                        <p:strVal val="0.5"/>
                                      </p:to>
                                    </p:set>
                                    <p:animEffect filter="image" prLst="opacity: 0.5">
                                      <p:cBhvr rctx="IE">
                                        <p:cTn id="17" dur="indefinite"/>
                                        <p:tgtEl>
                                          <p:spTgt spid="21607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mph" presetSubtype="0" fill="hold" grpId="0" nodeType="clickEffect">
                                  <p:stCondLst>
                                    <p:cond delay="0"/>
                                  </p:stCondLst>
                                  <p:childTnLst>
                                    <p:anim calcmode="discrete" valueType="str">
                                      <p:cBhvr override="childStyle">
                                        <p:cTn id="21" dur="2000" fill="hold"/>
                                        <p:tgtEl>
                                          <p:spTgt spid="216068"/>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22" presetID="10" presetClass="emph" presetSubtype="0" fill="hold" grpId="0" nodeType="withEffect">
                                  <p:stCondLst>
                                    <p:cond delay="0"/>
                                  </p:stCondLst>
                                  <p:childTnLst>
                                    <p:anim calcmode="discrete" valueType="str">
                                      <p:cBhvr override="childStyle">
                                        <p:cTn id="23" dur="2000" fill="hold"/>
                                        <p:tgtEl>
                                          <p:spTgt spid="216072"/>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24" presetID="10" presetClass="emph" presetSubtype="0" fill="hold" grpId="0" nodeType="withEffect">
                                  <p:stCondLst>
                                    <p:cond delay="0"/>
                                  </p:stCondLst>
                                  <p:childTnLst>
                                    <p:anim calcmode="discrete" valueType="str">
                                      <p:cBhvr override="childStyle">
                                        <p:cTn id="25" dur="2000" fill="hold"/>
                                        <p:tgtEl>
                                          <p:spTgt spid="216067"/>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26" presetID="10" presetClass="emph" presetSubtype="0" fill="hold" grpId="0" nodeType="withEffect">
                                  <p:stCondLst>
                                    <p:cond delay="0"/>
                                  </p:stCondLst>
                                  <p:childTnLst>
                                    <p:anim calcmode="discrete" valueType="str">
                                      <p:cBhvr override="childStyle">
                                        <p:cTn id="27" dur="2000" fill="hold"/>
                                        <p:tgtEl>
                                          <p:spTgt spid="216071"/>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7" grpId="0" animBg="1"/>
      <p:bldP spid="216068" grpId="0" animBg="1"/>
      <p:bldP spid="216069" grpId="0" animBg="1"/>
      <p:bldP spid="216070" grpId="0" animBg="1"/>
      <p:bldP spid="216071" grpId="0"/>
      <p:bldP spid="216072" grpId="0"/>
      <p:bldP spid="216073" grpId="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7D9C45-B701-4B92-9DCD-1F61059C799E}"/>
              </a:ext>
            </a:extLst>
          </p:cNvPr>
          <p:cNvPicPr>
            <a:picLocks noChangeAspect="1"/>
          </p:cNvPicPr>
          <p:nvPr/>
        </p:nvPicPr>
        <p:blipFill>
          <a:blip r:embed="rId3">
            <a:duotone>
              <a:schemeClr val="bg2">
                <a:shade val="45000"/>
                <a:satMod val="135000"/>
              </a:schemeClr>
              <a:prstClr val="white"/>
            </a:duotone>
          </a:blip>
          <a:stretch>
            <a:fillRect/>
          </a:stretch>
        </p:blipFill>
        <p:spPr>
          <a:xfrm>
            <a:off x="-1971040" y="-12192"/>
            <a:ext cx="13086080" cy="6870192"/>
          </a:xfrm>
          <a:prstGeom prst="rect">
            <a:avLst/>
          </a:prstGeom>
        </p:spPr>
      </p:pic>
      <p:sp>
        <p:nvSpPr>
          <p:cNvPr id="3" name="Rectangle 2">
            <a:extLst>
              <a:ext uri="{FF2B5EF4-FFF2-40B4-BE49-F238E27FC236}">
                <a16:creationId xmlns:a16="http://schemas.microsoft.com/office/drawing/2014/main" id="{6DAE4A93-4D64-4CC5-95B6-88544EEB47D7}"/>
              </a:ext>
            </a:extLst>
          </p:cNvPr>
          <p:cNvSpPr/>
          <p:nvPr/>
        </p:nvSpPr>
        <p:spPr>
          <a:xfrm>
            <a:off x="-475129" y="1807695"/>
            <a:ext cx="10255623" cy="421658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090" name="Rectangle 2"/>
          <p:cNvSpPr>
            <a:spLocks noGrp="1" noChangeArrowheads="1"/>
          </p:cNvSpPr>
          <p:nvPr>
            <p:ph type="title"/>
          </p:nvPr>
        </p:nvSpPr>
        <p:spPr/>
        <p:txBody>
          <a:bodyPr/>
          <a:lstStyle/>
          <a:p>
            <a:pPr algn="ctr" eaLnBrk="1" hangingPunct="1">
              <a:defRPr/>
            </a:pPr>
            <a:r>
              <a:rPr lang="en-US">
                <a:effectLst>
                  <a:glow rad="127000">
                    <a:schemeClr val="bg1"/>
                  </a:glow>
                </a:effectLst>
              </a:rPr>
              <a:t>Performance Measurement </a:t>
            </a:r>
          </a:p>
        </p:txBody>
      </p:sp>
      <p:sp>
        <p:nvSpPr>
          <p:cNvPr id="75779" name="Rectangle 3"/>
          <p:cNvSpPr>
            <a:spLocks noGrp="1" noChangeArrowheads="1"/>
          </p:cNvSpPr>
          <p:nvPr>
            <p:ph idx="1"/>
          </p:nvPr>
        </p:nvSpPr>
        <p:spPr/>
        <p:txBody>
          <a:bodyPr>
            <a:normAutofit/>
          </a:bodyPr>
          <a:lstStyle/>
          <a:p>
            <a:pPr marL="0" indent="0" eaLnBrk="1" hangingPunct="1">
              <a:buNone/>
              <a:defRPr/>
            </a:pPr>
            <a:r>
              <a:rPr lang="en-US" sz="2400">
                <a:effectLst>
                  <a:glow rad="127000">
                    <a:schemeClr val="bg1"/>
                  </a:glow>
                </a:effectLst>
              </a:rPr>
              <a:t>Safety must be specifically defined in everyone's roles.</a:t>
            </a:r>
          </a:p>
          <a:p>
            <a:pPr eaLnBrk="1" hangingPunct="1">
              <a:defRPr/>
            </a:pPr>
            <a:endParaRPr lang="en-US" sz="2400">
              <a:effectLst>
                <a:glow rad="127000">
                  <a:schemeClr val="bg1"/>
                </a:glow>
              </a:effectLst>
            </a:endParaRPr>
          </a:p>
          <a:p>
            <a:pPr marL="0" indent="0" eaLnBrk="1" hangingPunct="1">
              <a:buNone/>
              <a:defRPr/>
            </a:pPr>
            <a:r>
              <a:rPr lang="en-US" sz="2400">
                <a:effectLst>
                  <a:glow rad="127000">
                    <a:schemeClr val="bg1"/>
                  </a:glow>
                </a:effectLst>
              </a:rPr>
              <a:t>Safety must be measured like other key business topics. </a:t>
            </a:r>
          </a:p>
          <a:p>
            <a:pPr marL="0" indent="0" eaLnBrk="1" hangingPunct="1">
              <a:buNone/>
              <a:defRPr/>
            </a:pPr>
            <a:endParaRPr lang="en-US" sz="2400">
              <a:effectLst>
                <a:glow rad="127000">
                  <a:schemeClr val="bg1"/>
                </a:glow>
              </a:effectLst>
            </a:endParaRPr>
          </a:p>
          <a:p>
            <a:pPr marL="0" indent="0">
              <a:buNone/>
              <a:defRPr/>
            </a:pPr>
            <a:r>
              <a:rPr lang="en-US" sz="2400">
                <a:effectLst>
                  <a:glow rad="127000">
                    <a:schemeClr val="bg1"/>
                  </a:glow>
                </a:effectLst>
              </a:rPr>
              <a:t>Focus on leading indicators (i.e. what we are doing to manage Safety).</a:t>
            </a:r>
          </a:p>
          <a:p>
            <a:pPr eaLnBrk="1" hangingPunct="1">
              <a:defRPr/>
            </a:pPr>
            <a:endParaRPr lang="en-US" sz="2400">
              <a:effectLst>
                <a:glow rad="127000">
                  <a:schemeClr val="bg1"/>
                </a:glow>
              </a:effectLst>
            </a:endParaRPr>
          </a:p>
          <a:p>
            <a:pPr marL="0" indent="0" eaLnBrk="1" hangingPunct="1">
              <a:buNone/>
              <a:defRPr/>
            </a:pPr>
            <a:r>
              <a:rPr lang="en-US" sz="2400">
                <a:effectLst>
                  <a:glow rad="127000">
                    <a:schemeClr val="bg1"/>
                  </a:glow>
                </a:effectLst>
              </a:rPr>
              <a:t>Good Safety performance must be recognized. </a:t>
            </a:r>
          </a:p>
          <a:p>
            <a:pPr eaLnBrk="1" hangingPunct="1">
              <a:defRPr/>
            </a:pPr>
            <a:endParaRPr lang="en-US" sz="2400">
              <a:effectLst>
                <a:glow rad="127000">
                  <a:schemeClr val="bg1"/>
                </a:glow>
              </a:effectLst>
            </a:endParaRPr>
          </a:p>
          <a:p>
            <a:pPr marL="0" indent="0" eaLnBrk="1" hangingPunct="1">
              <a:buNone/>
              <a:defRPr/>
            </a:pPr>
            <a:r>
              <a:rPr lang="en-US" sz="2400">
                <a:effectLst>
                  <a:glow rad="127000">
                    <a:schemeClr val="bg1"/>
                  </a:glow>
                </a:effectLst>
              </a:rPr>
              <a:t>Inadequate performance must be corrected.</a:t>
            </a:r>
          </a:p>
        </p:txBody>
      </p:sp>
    </p:spTree>
    <p:custDataLst>
      <p:tags r:id="rId1"/>
    </p:custDataLst>
    <p:extLst>
      <p:ext uri="{BB962C8B-B14F-4D97-AF65-F5344CB8AC3E}">
        <p14:creationId xmlns:p14="http://schemas.microsoft.com/office/powerpoint/2010/main" val="319747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5090"/>
                                        </p:tgtEl>
                                        <p:attrNameLst>
                                          <p:attrName>style.visibility</p:attrName>
                                        </p:attrNameLst>
                                      </p:cBhvr>
                                      <p:to>
                                        <p:strVal val="visible"/>
                                      </p:to>
                                    </p:set>
                                    <p:animEffect transition="in" filter="fade">
                                      <p:cBhvr>
                                        <p:cTn id="7" dur="1000"/>
                                        <p:tgtEl>
                                          <p:spTgt spid="3450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5779">
                                            <p:txEl>
                                              <p:pRg st="0" end="0"/>
                                            </p:txEl>
                                          </p:spTgt>
                                        </p:tgtEl>
                                        <p:attrNameLst>
                                          <p:attrName>style.visibility</p:attrName>
                                        </p:attrNameLst>
                                      </p:cBhvr>
                                      <p:to>
                                        <p:strVal val="visible"/>
                                      </p:to>
                                    </p:set>
                                    <p:animEffect transition="in" filter="fade">
                                      <p:cBhvr>
                                        <p:cTn id="15" dur="500"/>
                                        <p:tgtEl>
                                          <p:spTgt spid="7577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5779">
                                            <p:txEl>
                                              <p:pRg st="2" end="2"/>
                                            </p:txEl>
                                          </p:spTgt>
                                        </p:tgtEl>
                                        <p:attrNameLst>
                                          <p:attrName>style.visibility</p:attrName>
                                        </p:attrNameLst>
                                      </p:cBhvr>
                                      <p:to>
                                        <p:strVal val="visible"/>
                                      </p:to>
                                    </p:set>
                                    <p:animEffect transition="in" filter="fade">
                                      <p:cBhvr>
                                        <p:cTn id="20" dur="500"/>
                                        <p:tgtEl>
                                          <p:spTgt spid="7577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5779">
                                            <p:txEl>
                                              <p:pRg st="4" end="4"/>
                                            </p:txEl>
                                          </p:spTgt>
                                        </p:tgtEl>
                                        <p:attrNameLst>
                                          <p:attrName>style.visibility</p:attrName>
                                        </p:attrNameLst>
                                      </p:cBhvr>
                                      <p:to>
                                        <p:strVal val="visible"/>
                                      </p:to>
                                    </p:set>
                                    <p:animEffect transition="in" filter="fade">
                                      <p:cBhvr>
                                        <p:cTn id="25" dur="500"/>
                                        <p:tgtEl>
                                          <p:spTgt spid="75779">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5779">
                                            <p:txEl>
                                              <p:pRg st="6" end="6"/>
                                            </p:txEl>
                                          </p:spTgt>
                                        </p:tgtEl>
                                        <p:attrNameLst>
                                          <p:attrName>style.visibility</p:attrName>
                                        </p:attrNameLst>
                                      </p:cBhvr>
                                      <p:to>
                                        <p:strVal val="visible"/>
                                      </p:to>
                                    </p:set>
                                    <p:animEffect transition="in" filter="fade">
                                      <p:cBhvr>
                                        <p:cTn id="30" dur="500"/>
                                        <p:tgtEl>
                                          <p:spTgt spid="75779">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5779">
                                            <p:txEl>
                                              <p:pRg st="8" end="8"/>
                                            </p:txEl>
                                          </p:spTgt>
                                        </p:tgtEl>
                                        <p:attrNameLst>
                                          <p:attrName>style.visibility</p:attrName>
                                        </p:attrNameLst>
                                      </p:cBhvr>
                                      <p:to>
                                        <p:strVal val="visible"/>
                                      </p:to>
                                    </p:set>
                                    <p:animEffect transition="in" filter="fade">
                                      <p:cBhvr>
                                        <p:cTn id="35" dur="500"/>
                                        <p:tgtEl>
                                          <p:spTgt spid="7577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5090" grpId="0"/>
      <p:bldP spid="75779"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357998" y="517526"/>
            <a:ext cx="7886700" cy="1325563"/>
          </a:xfrm>
        </p:spPr>
        <p:txBody>
          <a:bodyPr/>
          <a:lstStyle/>
          <a:p>
            <a:r>
              <a:rPr lang="en-US"/>
              <a:t>Step 1) Define your Goals</a:t>
            </a:r>
          </a:p>
        </p:txBody>
      </p:sp>
      <p:sp>
        <p:nvSpPr>
          <p:cNvPr id="387075" name="Rectangle 3"/>
          <p:cNvSpPr>
            <a:spLocks noGrp="1" noChangeArrowheads="1"/>
          </p:cNvSpPr>
          <p:nvPr>
            <p:ph idx="1"/>
          </p:nvPr>
        </p:nvSpPr>
        <p:spPr>
          <a:xfrm>
            <a:off x="357998" y="1981200"/>
            <a:ext cx="6581520" cy="4876800"/>
          </a:xfrm>
        </p:spPr>
        <p:txBody>
          <a:bodyPr/>
          <a:lstStyle/>
          <a:p>
            <a:r>
              <a:rPr lang="en-US"/>
              <a:t>Example Goal A: We want supervisors </a:t>
            </a:r>
            <a:br>
              <a:rPr lang="en-US"/>
            </a:br>
            <a:r>
              <a:rPr lang="en-US"/>
              <a:t>and directors to conduct inspections</a:t>
            </a:r>
          </a:p>
          <a:p>
            <a:endParaRPr lang="en-US" sz="1050"/>
          </a:p>
          <a:p>
            <a:r>
              <a:rPr lang="en-US"/>
              <a:t>Example Goal B: We want employees to </a:t>
            </a:r>
            <a:br>
              <a:rPr lang="en-US"/>
            </a:br>
            <a:r>
              <a:rPr lang="en-US"/>
              <a:t>work safer</a:t>
            </a:r>
          </a:p>
          <a:p>
            <a:endParaRPr lang="en-US" sz="1100"/>
          </a:p>
          <a:p>
            <a:r>
              <a:rPr lang="en-US"/>
              <a:t>Goal X: and so on….</a:t>
            </a:r>
          </a:p>
          <a:p>
            <a:pPr>
              <a:buNone/>
            </a:pPr>
            <a:endParaRPr lang="en-US"/>
          </a:p>
          <a:p>
            <a:pPr>
              <a:buNone/>
            </a:pPr>
            <a:endParaRPr lang="en-US"/>
          </a:p>
          <a:p>
            <a:endParaRPr lang="en-US" sz="4400"/>
          </a:p>
        </p:txBody>
      </p:sp>
      <p:sp>
        <p:nvSpPr>
          <p:cNvPr id="2" name="Rectangle 1"/>
          <p:cNvSpPr/>
          <p:nvPr/>
        </p:nvSpPr>
        <p:spPr>
          <a:xfrm>
            <a:off x="471360" y="4627691"/>
            <a:ext cx="6781800" cy="1323439"/>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buFontTx/>
              <a:buNone/>
            </a:pPr>
            <a:r>
              <a:rPr lang="en-US" sz="4000"/>
              <a:t>Notice how reducing incident rates is not a goal? Why not?</a:t>
            </a:r>
          </a:p>
        </p:txBody>
      </p:sp>
      <p:pic>
        <p:nvPicPr>
          <p:cNvPr id="2150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4188" y="1568589"/>
            <a:ext cx="2192512" cy="2851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39537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7074"/>
                                        </p:tgtEl>
                                        <p:attrNameLst>
                                          <p:attrName>style.visibility</p:attrName>
                                        </p:attrNameLst>
                                      </p:cBhvr>
                                      <p:to>
                                        <p:strVal val="visible"/>
                                      </p:to>
                                    </p:set>
                                    <p:animEffect transition="in" filter="fade">
                                      <p:cBhvr>
                                        <p:cTn id="7" dur="1000"/>
                                        <p:tgtEl>
                                          <p:spTgt spid="387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7075">
                                            <p:txEl>
                                              <p:pRg st="0" end="0"/>
                                            </p:txEl>
                                          </p:spTgt>
                                        </p:tgtEl>
                                        <p:attrNameLst>
                                          <p:attrName>style.visibility</p:attrName>
                                        </p:attrNameLst>
                                      </p:cBhvr>
                                      <p:to>
                                        <p:strVal val="visible"/>
                                      </p:to>
                                    </p:set>
                                    <p:animEffect transition="in" filter="fade">
                                      <p:cBhvr>
                                        <p:cTn id="12" dur="500"/>
                                        <p:tgtEl>
                                          <p:spTgt spid="38707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7075">
                                            <p:txEl>
                                              <p:pRg st="2" end="2"/>
                                            </p:txEl>
                                          </p:spTgt>
                                        </p:tgtEl>
                                        <p:attrNameLst>
                                          <p:attrName>style.visibility</p:attrName>
                                        </p:attrNameLst>
                                      </p:cBhvr>
                                      <p:to>
                                        <p:strVal val="visible"/>
                                      </p:to>
                                    </p:set>
                                    <p:animEffect transition="in" filter="fade">
                                      <p:cBhvr>
                                        <p:cTn id="17" dur="500"/>
                                        <p:tgtEl>
                                          <p:spTgt spid="387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7075">
                                            <p:txEl>
                                              <p:pRg st="4" end="4"/>
                                            </p:txEl>
                                          </p:spTgt>
                                        </p:tgtEl>
                                        <p:attrNameLst>
                                          <p:attrName>style.visibility</p:attrName>
                                        </p:attrNameLst>
                                      </p:cBhvr>
                                      <p:to>
                                        <p:strVal val="visible"/>
                                      </p:to>
                                    </p:set>
                                    <p:animEffect transition="in" filter="fade">
                                      <p:cBhvr>
                                        <p:cTn id="22" dur="500"/>
                                        <p:tgtEl>
                                          <p:spTgt spid="38707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74" grpId="0"/>
      <p:bldP spid="387075" grpId="0" build="p"/>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802175-CD51-46D2-BF59-26F2F2284956}"/>
              </a:ext>
            </a:extLst>
          </p:cNvPr>
          <p:cNvPicPr>
            <a:picLocks noChangeAspect="1"/>
          </p:cNvPicPr>
          <p:nvPr/>
        </p:nvPicPr>
        <p:blipFill>
          <a:blip r:embed="rId3">
            <a:duotone>
              <a:schemeClr val="bg2">
                <a:shade val="45000"/>
                <a:satMod val="135000"/>
              </a:schemeClr>
              <a:prstClr val="white"/>
            </a:duotone>
          </a:blip>
          <a:stretch>
            <a:fillRect/>
          </a:stretch>
        </p:blipFill>
        <p:spPr>
          <a:xfrm>
            <a:off x="-30707" y="-62706"/>
            <a:ext cx="9239499" cy="6920706"/>
          </a:xfrm>
          <a:prstGeom prst="rect">
            <a:avLst/>
          </a:prstGeom>
        </p:spPr>
      </p:pic>
      <p:sp>
        <p:nvSpPr>
          <p:cNvPr id="465922" name="Rectangle 2">
            <a:extLst>
              <a:ext uri="{FF2B5EF4-FFF2-40B4-BE49-F238E27FC236}">
                <a16:creationId xmlns:a16="http://schemas.microsoft.com/office/drawing/2014/main" id="{72964E2E-F7CB-45E5-915C-526F67411570}"/>
              </a:ext>
            </a:extLst>
          </p:cNvPr>
          <p:cNvSpPr>
            <a:spLocks noGrp="1" noChangeArrowheads="1"/>
          </p:cNvSpPr>
          <p:nvPr>
            <p:ph type="title"/>
          </p:nvPr>
        </p:nvSpPr>
        <p:spPr>
          <a:xfrm>
            <a:off x="76200" y="274638"/>
            <a:ext cx="8791320" cy="1173162"/>
          </a:xfrm>
        </p:spPr>
        <p:txBody>
          <a:bodyPr/>
          <a:lstStyle/>
          <a:p>
            <a:pPr algn="ctr"/>
            <a:r>
              <a:rPr lang="en-US" altLang="en-US" sz="2400">
                <a:effectLst>
                  <a:glow rad="127000">
                    <a:schemeClr val="bg1"/>
                  </a:glow>
                </a:effectLst>
              </a:rPr>
              <a:t>THEN CAME THE UNSAFE ACT AND CONDITION ERA</a:t>
            </a:r>
          </a:p>
        </p:txBody>
      </p:sp>
      <p:sp>
        <p:nvSpPr>
          <p:cNvPr id="465923" name="Rectangle 3">
            <a:extLst>
              <a:ext uri="{FF2B5EF4-FFF2-40B4-BE49-F238E27FC236}">
                <a16:creationId xmlns:a16="http://schemas.microsoft.com/office/drawing/2014/main" id="{43BB7622-3081-474F-AE1E-B90BF620C021}"/>
              </a:ext>
            </a:extLst>
          </p:cNvPr>
          <p:cNvSpPr>
            <a:spLocks noGrp="1" noChangeArrowheads="1"/>
          </p:cNvSpPr>
          <p:nvPr>
            <p:ph type="body" sz="half" idx="4294967295"/>
          </p:nvPr>
        </p:nvSpPr>
        <p:spPr>
          <a:xfrm>
            <a:off x="381000" y="2584938"/>
            <a:ext cx="8486520" cy="4958861"/>
          </a:xfrm>
        </p:spPr>
        <p:txBody>
          <a:bodyPr>
            <a:normAutofit/>
          </a:bodyPr>
          <a:lstStyle/>
          <a:p>
            <a:pPr marL="0" indent="0">
              <a:lnSpc>
                <a:spcPct val="90000"/>
              </a:lnSpc>
              <a:buNone/>
            </a:pPr>
            <a:r>
              <a:rPr lang="en-US" altLang="en-US" sz="2800">
                <a:solidFill>
                  <a:schemeClr val="tx1"/>
                </a:solidFill>
              </a:rPr>
              <a:t>Heinrich suggested that many incidents are caused by people not hazards</a:t>
            </a:r>
          </a:p>
          <a:p>
            <a:pPr lvl="1">
              <a:lnSpc>
                <a:spcPct val="90000"/>
              </a:lnSpc>
              <a:buFontTx/>
              <a:buNone/>
            </a:pPr>
            <a:endParaRPr lang="en-US" altLang="en-US" sz="2400">
              <a:solidFill>
                <a:schemeClr val="tx1"/>
              </a:solidFill>
            </a:endParaRPr>
          </a:p>
          <a:p>
            <a:pPr marL="0" indent="0">
              <a:lnSpc>
                <a:spcPct val="90000"/>
              </a:lnSpc>
              <a:buNone/>
            </a:pPr>
            <a:r>
              <a:rPr lang="en-US" altLang="en-US" sz="2800">
                <a:solidFill>
                  <a:schemeClr val="tx1"/>
                </a:solidFill>
              </a:rPr>
              <a:t>Concentrated on:</a:t>
            </a:r>
          </a:p>
          <a:p>
            <a:pPr marL="514350" indent="-514350">
              <a:lnSpc>
                <a:spcPct val="90000"/>
              </a:lnSpc>
              <a:buFont typeface="+mj-lt"/>
              <a:buAutoNum type="arabicPeriod"/>
            </a:pPr>
            <a:r>
              <a:rPr lang="en-US" altLang="en-US" sz="2800">
                <a:solidFill>
                  <a:schemeClr val="tx1"/>
                </a:solidFill>
              </a:rPr>
              <a:t>cleaning up </a:t>
            </a:r>
            <a:br>
              <a:rPr lang="en-US" altLang="en-US" sz="2800">
                <a:solidFill>
                  <a:schemeClr val="tx1"/>
                </a:solidFill>
              </a:rPr>
            </a:br>
            <a:r>
              <a:rPr lang="en-US" altLang="en-US" sz="2800">
                <a:solidFill>
                  <a:schemeClr val="tx1"/>
                </a:solidFill>
              </a:rPr>
              <a:t>unsafe conditions</a:t>
            </a:r>
          </a:p>
          <a:p>
            <a:pPr marL="514350" indent="-514350">
              <a:lnSpc>
                <a:spcPct val="90000"/>
              </a:lnSpc>
              <a:buFont typeface="+mj-lt"/>
              <a:buAutoNum type="arabicPeriod"/>
            </a:pPr>
            <a:endParaRPr lang="en-US" altLang="en-US" sz="2800">
              <a:solidFill>
                <a:schemeClr val="tx1"/>
              </a:solidFill>
            </a:endParaRPr>
          </a:p>
          <a:p>
            <a:pPr marL="514350" indent="-514350">
              <a:lnSpc>
                <a:spcPct val="90000"/>
              </a:lnSpc>
              <a:buFont typeface="+mj-lt"/>
              <a:buAutoNum type="arabicPeriod"/>
            </a:pPr>
            <a:r>
              <a:rPr lang="en-US" altLang="en-US" sz="2800" u="sng">
                <a:solidFill>
                  <a:schemeClr val="tx1"/>
                </a:solidFill>
              </a:rPr>
              <a:t>and</a:t>
            </a:r>
            <a:r>
              <a:rPr lang="en-US" altLang="en-US" sz="2800">
                <a:solidFill>
                  <a:schemeClr val="tx1"/>
                </a:solidFill>
              </a:rPr>
              <a:t> training workers </a:t>
            </a:r>
            <a:br>
              <a:rPr lang="en-US" altLang="en-US" sz="2800">
                <a:solidFill>
                  <a:schemeClr val="tx1"/>
                </a:solidFill>
              </a:rPr>
            </a:br>
            <a:r>
              <a:rPr lang="en-US" altLang="en-US" sz="2800">
                <a:solidFill>
                  <a:schemeClr val="tx1"/>
                </a:solidFill>
              </a:rPr>
              <a:t>to </a:t>
            </a:r>
            <a:r>
              <a:rPr lang="en-US" altLang="en-US" sz="2800">
                <a:solidFill>
                  <a:srgbClr val="002060"/>
                </a:solidFill>
              </a:rPr>
              <a:t>make them safe</a:t>
            </a:r>
          </a:p>
          <a:p>
            <a:pPr>
              <a:lnSpc>
                <a:spcPct val="90000"/>
              </a:lnSpc>
            </a:pPr>
            <a:endParaRPr lang="en-US" altLang="en-US" sz="280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5922"/>
                                        </p:tgtEl>
                                        <p:attrNameLst>
                                          <p:attrName>style.visibility</p:attrName>
                                        </p:attrNameLst>
                                      </p:cBhvr>
                                      <p:to>
                                        <p:strVal val="visible"/>
                                      </p:to>
                                    </p:set>
                                    <p:animEffect transition="in" filter="fade">
                                      <p:cBhvr>
                                        <p:cTn id="7" dur="1000"/>
                                        <p:tgtEl>
                                          <p:spTgt spid="4659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65923">
                                            <p:txEl>
                                              <p:pRg st="0" end="0"/>
                                            </p:txEl>
                                          </p:spTgt>
                                        </p:tgtEl>
                                        <p:attrNameLst>
                                          <p:attrName>style.visibility</p:attrName>
                                        </p:attrNameLst>
                                      </p:cBhvr>
                                      <p:to>
                                        <p:strVal val="visible"/>
                                      </p:to>
                                    </p:set>
                                    <p:anim calcmode="lin" valueType="num">
                                      <p:cBhvr>
                                        <p:cTn id="12" dur="1000" fill="hold"/>
                                        <p:tgtEl>
                                          <p:spTgt spid="46592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46592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465923">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465923">
                                            <p:txEl>
                                              <p:pRg st="2" end="2"/>
                                            </p:txEl>
                                          </p:spTgt>
                                        </p:tgtEl>
                                        <p:attrNameLst>
                                          <p:attrName>style.visibility</p:attrName>
                                        </p:attrNameLst>
                                      </p:cBhvr>
                                      <p:to>
                                        <p:strVal val="visible"/>
                                      </p:to>
                                    </p:set>
                                    <p:anim calcmode="lin" valueType="num">
                                      <p:cBhvr>
                                        <p:cTn id="19" dur="1000" fill="hold"/>
                                        <p:tgtEl>
                                          <p:spTgt spid="465923">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465923">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465923">
                                            <p:txEl>
                                              <p:pRg st="2" end="2"/>
                                            </p:txEl>
                                          </p:spTgt>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465923">
                                            <p:txEl>
                                              <p:pRg st="3" end="3"/>
                                            </p:txEl>
                                          </p:spTgt>
                                        </p:tgtEl>
                                        <p:attrNameLst>
                                          <p:attrName>style.visibility</p:attrName>
                                        </p:attrNameLst>
                                      </p:cBhvr>
                                      <p:to>
                                        <p:strVal val="visible"/>
                                      </p:to>
                                    </p:set>
                                    <p:anim calcmode="lin" valueType="num">
                                      <p:cBhvr>
                                        <p:cTn id="24" dur="1000" fill="hold"/>
                                        <p:tgtEl>
                                          <p:spTgt spid="465923">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465923">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46592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465923">
                                            <p:txEl>
                                              <p:pRg st="5" end="5"/>
                                            </p:txEl>
                                          </p:spTgt>
                                        </p:tgtEl>
                                        <p:attrNameLst>
                                          <p:attrName>style.visibility</p:attrName>
                                        </p:attrNameLst>
                                      </p:cBhvr>
                                      <p:to>
                                        <p:strVal val="visible"/>
                                      </p:to>
                                    </p:set>
                                    <p:anim calcmode="lin" valueType="num">
                                      <p:cBhvr>
                                        <p:cTn id="31" dur="1000" fill="hold"/>
                                        <p:tgtEl>
                                          <p:spTgt spid="465923">
                                            <p:txEl>
                                              <p:pRg st="5" end="5"/>
                                            </p:txEl>
                                          </p:spTgt>
                                        </p:tgtEl>
                                        <p:attrNameLst>
                                          <p:attrName>ppt_w</p:attrName>
                                        </p:attrNameLst>
                                      </p:cBhvr>
                                      <p:tavLst>
                                        <p:tav tm="0">
                                          <p:val>
                                            <p:strVal val="#ppt_w*0.70"/>
                                          </p:val>
                                        </p:tav>
                                        <p:tav tm="100000">
                                          <p:val>
                                            <p:strVal val="#ppt_w"/>
                                          </p:val>
                                        </p:tav>
                                      </p:tavLst>
                                    </p:anim>
                                    <p:anim calcmode="lin" valueType="num">
                                      <p:cBhvr>
                                        <p:cTn id="32" dur="1000" fill="hold"/>
                                        <p:tgtEl>
                                          <p:spTgt spid="465923">
                                            <p:txEl>
                                              <p:pRg st="5" end="5"/>
                                            </p:txEl>
                                          </p:spTgt>
                                        </p:tgtEl>
                                        <p:attrNameLst>
                                          <p:attrName>ppt_h</p:attrName>
                                        </p:attrNameLst>
                                      </p:cBhvr>
                                      <p:tavLst>
                                        <p:tav tm="0">
                                          <p:val>
                                            <p:strVal val="#ppt_h"/>
                                          </p:val>
                                        </p:tav>
                                        <p:tav tm="100000">
                                          <p:val>
                                            <p:strVal val="#ppt_h"/>
                                          </p:val>
                                        </p:tav>
                                      </p:tavLst>
                                    </p:anim>
                                    <p:animEffect transition="in" filter="fade">
                                      <p:cBhvr>
                                        <p:cTn id="33" dur="1000"/>
                                        <p:tgtEl>
                                          <p:spTgt spid="4659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922" grpId="0"/>
      <p:bldP spid="46592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362200"/>
            <a:ext cx="3657600" cy="35120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8098" name="Rectangle 2"/>
          <p:cNvSpPr>
            <a:spLocks noGrp="1" noChangeArrowheads="1"/>
          </p:cNvSpPr>
          <p:nvPr>
            <p:ph type="title"/>
          </p:nvPr>
        </p:nvSpPr>
        <p:spPr>
          <a:xfrm>
            <a:off x="628650" y="434148"/>
            <a:ext cx="7886700" cy="1325563"/>
          </a:xfrm>
        </p:spPr>
        <p:txBody>
          <a:bodyPr/>
          <a:lstStyle/>
          <a:p>
            <a:r>
              <a:rPr lang="en-US"/>
              <a:t>Step  2) Define Performance Indicators</a:t>
            </a:r>
          </a:p>
        </p:txBody>
      </p:sp>
      <p:sp>
        <p:nvSpPr>
          <p:cNvPr id="388099" name="Rectangle 3"/>
          <p:cNvSpPr>
            <a:spLocks noGrp="1" noChangeArrowheads="1"/>
          </p:cNvSpPr>
          <p:nvPr>
            <p:ph idx="1"/>
          </p:nvPr>
        </p:nvSpPr>
        <p:spPr>
          <a:xfrm>
            <a:off x="505080" y="1676400"/>
            <a:ext cx="8410320" cy="963837"/>
          </a:xfrm>
        </p:spPr>
        <p:txBody>
          <a:bodyPr>
            <a:normAutofit/>
          </a:bodyPr>
          <a:lstStyle/>
          <a:p>
            <a:pPr marL="0" indent="0">
              <a:buNone/>
            </a:pPr>
            <a:r>
              <a:rPr lang="en-US"/>
              <a:t>What indicator(s) are we going to measure?</a:t>
            </a:r>
          </a:p>
          <a:p>
            <a:endParaRPr lang="en-US"/>
          </a:p>
        </p:txBody>
      </p:sp>
      <p:pic>
        <p:nvPicPr>
          <p:cNvPr id="388101" name="Picture 5" descr="http://www.pemms.co.uk/assets/images/kpi.jpg"/>
          <p:cNvPicPr>
            <a:picLocks noChangeAspect="1" noChangeArrowheads="1"/>
          </p:cNvPicPr>
          <p:nvPr/>
        </p:nvPicPr>
        <p:blipFill>
          <a:blip r:embed="rId6" cstate="print"/>
          <a:srcRect/>
          <a:stretch>
            <a:fillRect/>
          </a:stretch>
        </p:blipFill>
        <p:spPr bwMode="auto">
          <a:xfrm>
            <a:off x="990600" y="3272130"/>
            <a:ext cx="3328760" cy="221264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Picture 9"/>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810000" y="4272276"/>
            <a:ext cx="1926072" cy="797882"/>
          </a:xfrm>
          <a:prstGeom prst="rect">
            <a:avLst/>
          </a:prstGeom>
        </p:spPr>
      </p:pic>
      <p:sp>
        <p:nvSpPr>
          <p:cNvPr id="6" name="TextBox 5"/>
          <p:cNvSpPr txBox="1"/>
          <p:nvPr/>
        </p:nvSpPr>
        <p:spPr>
          <a:xfrm rot="197714">
            <a:off x="1008267" y="2537779"/>
            <a:ext cx="3239632" cy="707886"/>
          </a:xfrm>
          <a:prstGeom prst="rect">
            <a:avLst/>
          </a:prstGeom>
          <a:noFill/>
        </p:spPr>
        <p:txBody>
          <a:bodyPr wrap="square" rtlCol="0">
            <a:spAutoFit/>
          </a:bodyPr>
          <a:lstStyle/>
          <a:p>
            <a:pPr algn="ctr"/>
            <a:r>
              <a:rPr lang="en-US" sz="2000">
                <a:solidFill>
                  <a:srgbClr val="FF0000"/>
                </a:solidFill>
                <a:latin typeface="AR CENA" pitchFamily="2" charset="0"/>
              </a:rPr>
              <a:t>And how do they fit into your organizations </a:t>
            </a:r>
            <a:r>
              <a:rPr lang="en-US" sz="2000" err="1">
                <a:solidFill>
                  <a:srgbClr val="FF0000"/>
                </a:solidFill>
                <a:latin typeface="AR CENA" pitchFamily="2" charset="0"/>
              </a:rPr>
              <a:t>KPI’s</a:t>
            </a:r>
            <a:r>
              <a:rPr lang="en-US" sz="2000">
                <a:solidFill>
                  <a:srgbClr val="FF0000"/>
                </a:solidFill>
                <a:latin typeface="AR CENA" pitchFamily="2" charset="0"/>
              </a:rPr>
              <a:t>?</a:t>
            </a:r>
          </a:p>
        </p:txBody>
      </p:sp>
    </p:spTree>
    <p:custDataLst>
      <p:tags r:id="rId1"/>
    </p:custDataLst>
    <p:extLst>
      <p:ext uri="{BB962C8B-B14F-4D97-AF65-F5344CB8AC3E}">
        <p14:creationId xmlns:p14="http://schemas.microsoft.com/office/powerpoint/2010/main" val="70580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8098"/>
                                        </p:tgtEl>
                                        <p:attrNameLst>
                                          <p:attrName>style.visibility</p:attrName>
                                        </p:attrNameLst>
                                      </p:cBhvr>
                                      <p:to>
                                        <p:strVal val="visible"/>
                                      </p:to>
                                    </p:set>
                                    <p:animEffect transition="in" filter="fade">
                                      <p:cBhvr>
                                        <p:cTn id="7" dur="1000"/>
                                        <p:tgtEl>
                                          <p:spTgt spid="388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8099">
                                            <p:txEl>
                                              <p:pRg st="0" end="0"/>
                                            </p:txEl>
                                          </p:spTgt>
                                        </p:tgtEl>
                                        <p:attrNameLst>
                                          <p:attrName>style.visibility</p:attrName>
                                        </p:attrNameLst>
                                      </p:cBhvr>
                                      <p:to>
                                        <p:strVal val="visible"/>
                                      </p:to>
                                    </p:set>
                                    <p:animEffect transition="in" filter="fade">
                                      <p:cBhvr>
                                        <p:cTn id="12" dur="500"/>
                                        <p:tgtEl>
                                          <p:spTgt spid="38809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22530"/>
                                        </p:tgtEl>
                                        <p:attrNameLst>
                                          <p:attrName>style.visibility</p:attrName>
                                        </p:attrNameLst>
                                      </p:cBhvr>
                                      <p:to>
                                        <p:strVal val="visible"/>
                                      </p:to>
                                    </p:set>
                                    <p:animEffect transition="in" filter="fade">
                                      <p:cBhvr>
                                        <p:cTn id="23"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098" grpId="0"/>
      <p:bldP spid="388099" grpId="0" build="p"/>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809" t="8000"/>
          <a:stretch/>
        </p:blipFill>
        <p:spPr bwMode="auto">
          <a:xfrm>
            <a:off x="5791200" y="2520961"/>
            <a:ext cx="3276600" cy="3133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0146" name="Rectangle 2"/>
          <p:cNvSpPr>
            <a:spLocks noGrp="1" noChangeArrowheads="1"/>
          </p:cNvSpPr>
          <p:nvPr>
            <p:ph type="title"/>
          </p:nvPr>
        </p:nvSpPr>
        <p:spPr>
          <a:xfrm>
            <a:off x="628650" y="500056"/>
            <a:ext cx="7886700" cy="1325563"/>
          </a:xfrm>
        </p:spPr>
        <p:txBody>
          <a:bodyPr/>
          <a:lstStyle/>
          <a:p>
            <a:r>
              <a:rPr lang="en-US"/>
              <a:t>Example for Goal A: Conduct Inspections</a:t>
            </a:r>
          </a:p>
        </p:txBody>
      </p:sp>
      <p:graphicFrame>
        <p:nvGraphicFramePr>
          <p:cNvPr id="390147" name="Group 3"/>
          <p:cNvGraphicFramePr>
            <a:graphicFrameLocks noGrp="1"/>
          </p:cNvGraphicFramePr>
          <p:nvPr>
            <p:ph idx="1"/>
            <p:extLst>
              <p:ext uri="{D42A27DB-BD31-4B8C-83A1-F6EECF244321}">
                <p14:modId xmlns:p14="http://schemas.microsoft.com/office/powerpoint/2010/main" val="2472554958"/>
              </p:ext>
            </p:extLst>
          </p:nvPr>
        </p:nvGraphicFramePr>
        <p:xfrm>
          <a:off x="433016" y="1676400"/>
          <a:ext cx="5510584" cy="4023360"/>
        </p:xfrm>
        <a:graphic>
          <a:graphicData uri="http://schemas.openxmlformats.org/drawingml/2006/table">
            <a:tbl>
              <a:tblPr firstRow="1">
                <a:tableStyleId>{08FB837D-C827-4EFA-A057-4D05807E0F7C}</a:tableStyleId>
              </a:tblPr>
              <a:tblGrid>
                <a:gridCol w="5510584">
                  <a:extLst>
                    <a:ext uri="{9D8B030D-6E8A-4147-A177-3AD203B41FA5}">
                      <a16:colId xmlns:a16="http://schemas.microsoft.com/office/drawing/2014/main" val="20000"/>
                    </a:ext>
                  </a:extLst>
                </a:gridCol>
              </a:tblGrid>
              <a:tr h="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800" u="none" strike="noStrike" cap="none" normalizeH="0" baseline="0">
                          <a:ln>
                            <a:noFill/>
                          </a:ln>
                          <a:effectLst/>
                        </a:rPr>
                        <a:t>Indicator</a:t>
                      </a:r>
                      <a:endParaRPr kumimoji="0" lang="en-US" sz="4400" b="0" i="0" u="none" strike="noStrike" cap="none" normalizeH="0" baseline="0">
                        <a:ln>
                          <a:noFill/>
                        </a:ln>
                        <a:solidFill>
                          <a:srgbClr val="000000"/>
                        </a:solidFill>
                        <a:effectLst/>
                        <a:latin typeface="Arial" charset="0"/>
                        <a:ea typeface="Times New Roman" pitchFamily="18" charset="0"/>
                        <a:cs typeface="Arial" charset="0"/>
                      </a:endParaRPr>
                    </a:p>
                  </a:txBody>
                  <a:tcPr marL="239291" marR="239291" horzOverflow="overflow"/>
                </a:tc>
                <a:extLst>
                  <a:ext uri="{0D108BD9-81ED-4DB2-BD59-A6C34878D82A}">
                    <a16:rowId xmlns:a16="http://schemas.microsoft.com/office/drawing/2014/main" val="10000"/>
                  </a:ext>
                </a:extLst>
              </a:tr>
              <a:tr h="854075">
                <a:tc>
                  <a:txBody>
                    <a:bodyPr/>
                    <a:lstStyle/>
                    <a:p>
                      <a:pPr marL="457200" marR="0" lvl="0" indent="-45720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2800" u="none" strike="noStrike" cap="none" normalizeH="0" baseline="0">
                          <a:ln>
                            <a:noFill/>
                          </a:ln>
                          <a:effectLst/>
                        </a:rPr>
                        <a:t>Workplace </a:t>
                      </a:r>
                      <a:r>
                        <a:rPr kumimoji="0" lang="en-US" sz="2800" u="sng" strike="noStrike" cap="none" normalizeH="0" baseline="0">
                          <a:ln>
                            <a:noFill/>
                          </a:ln>
                          <a:effectLst/>
                        </a:rPr>
                        <a:t>inspection</a:t>
                      </a:r>
                      <a:r>
                        <a:rPr kumimoji="0" lang="en-US" sz="2800" u="none" strike="noStrike" cap="none" normalizeH="0" baseline="0">
                          <a:ln>
                            <a:noFill/>
                          </a:ln>
                          <a:effectLst/>
                        </a:rPr>
                        <a:t> target for each </a:t>
                      </a:r>
                      <a:r>
                        <a:rPr kumimoji="0" lang="en-US" sz="2800" u="sng" strike="noStrike" cap="none" normalizeH="0" baseline="0">
                          <a:ln>
                            <a:noFill/>
                          </a:ln>
                          <a:effectLst/>
                        </a:rPr>
                        <a:t>frontline supervisor </a:t>
                      </a:r>
                      <a:r>
                        <a:rPr kumimoji="0" lang="en-US" sz="2800" u="none" strike="noStrike" cap="none" normalizeH="0" baseline="0">
                          <a:ln>
                            <a:noFill/>
                          </a:ln>
                          <a:effectLst/>
                        </a:rPr>
                        <a:t>across whole site on a </a:t>
                      </a:r>
                      <a:r>
                        <a:rPr kumimoji="0" lang="en-US" sz="2800" u="sng" strike="noStrike" cap="none" normalizeH="0" baseline="0">
                          <a:ln>
                            <a:noFill/>
                          </a:ln>
                          <a:effectLst/>
                        </a:rPr>
                        <a:t>monthly</a:t>
                      </a:r>
                      <a:r>
                        <a:rPr kumimoji="0" lang="en-US" sz="2800" u="none" strike="noStrike" cap="none" normalizeH="0" baseline="0">
                          <a:ln>
                            <a:noFill/>
                          </a:ln>
                          <a:effectLst/>
                        </a:rPr>
                        <a:t> basis each with specific area</a:t>
                      </a:r>
                    </a:p>
                    <a:p>
                      <a:pPr marL="0" marR="0" lvl="0" indent="0" algn="l" defTabSz="914400" rtl="0" eaLnBrk="0" fontAlgn="base" latinLnBrk="0" hangingPunct="0">
                        <a:lnSpc>
                          <a:spcPct val="100000"/>
                        </a:lnSpc>
                        <a:spcBef>
                          <a:spcPct val="0"/>
                        </a:spcBef>
                        <a:spcAft>
                          <a:spcPct val="0"/>
                        </a:spcAft>
                        <a:buClrTx/>
                        <a:buSzTx/>
                        <a:buFont typeface="Arial" pitchFamily="34" charset="0"/>
                        <a:buNone/>
                        <a:tabLst/>
                      </a:pPr>
                      <a:r>
                        <a:rPr kumimoji="0" lang="en-US" sz="2800" u="none" strike="noStrike" cap="none" normalizeH="0" baseline="0">
                          <a:ln>
                            <a:noFill/>
                          </a:ln>
                          <a:effectLst/>
                        </a:rPr>
                        <a:t> </a:t>
                      </a:r>
                    </a:p>
                    <a:p>
                      <a:pPr marL="457200" marR="0" lvl="0" indent="-45720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2800" u="none" strike="noStrike" cap="none" normalizeH="0" baseline="0">
                          <a:ln>
                            <a:noFill/>
                          </a:ln>
                          <a:effectLst/>
                        </a:rPr>
                        <a:t>Workplace </a:t>
                      </a:r>
                      <a:r>
                        <a:rPr kumimoji="0" lang="en-US" sz="2800" u="sng" strike="noStrike" cap="none" normalizeH="0" baseline="0">
                          <a:ln>
                            <a:noFill/>
                          </a:ln>
                          <a:effectLst/>
                        </a:rPr>
                        <a:t>visibility tour </a:t>
                      </a:r>
                      <a:r>
                        <a:rPr kumimoji="0" lang="en-US" sz="2800" u="none" strike="noStrike" cap="none" normalizeH="0" baseline="0">
                          <a:ln>
                            <a:noFill/>
                          </a:ln>
                          <a:effectLst/>
                        </a:rPr>
                        <a:t>by </a:t>
                      </a:r>
                      <a:r>
                        <a:rPr kumimoji="0" lang="en-US" sz="2800" u="sng" strike="noStrike" cap="none" normalizeH="0" baseline="0">
                          <a:ln>
                            <a:noFill/>
                          </a:ln>
                          <a:effectLst/>
                        </a:rPr>
                        <a:t>directors </a:t>
                      </a:r>
                      <a:r>
                        <a:rPr kumimoji="0" lang="en-US" sz="2800" u="none" strike="noStrike" cap="none" normalizeH="0" baseline="0">
                          <a:ln>
                            <a:noFill/>
                          </a:ln>
                          <a:effectLst/>
                        </a:rPr>
                        <a:t>in their work area once per </a:t>
                      </a:r>
                      <a:r>
                        <a:rPr kumimoji="0" lang="en-US" sz="2800" u="sng" strike="noStrike" cap="none" normalizeH="0" baseline="0">
                          <a:ln>
                            <a:noFill/>
                          </a:ln>
                          <a:effectLst/>
                        </a:rPr>
                        <a:t>quarter</a:t>
                      </a:r>
                      <a:r>
                        <a:rPr kumimoji="0" lang="en-US" sz="2800" u="none" strike="noStrike" cap="none" normalizeH="0" baseline="0">
                          <a:ln>
                            <a:noFill/>
                          </a:ln>
                          <a:effectLst/>
                        </a:rPr>
                        <a:t>.</a:t>
                      </a:r>
                      <a:endParaRPr kumimoji="0" lang="en-US" sz="4400" b="0" i="0" u="none" strike="noStrike" cap="none" normalizeH="0" baseline="0">
                        <a:ln>
                          <a:noFill/>
                        </a:ln>
                        <a:solidFill>
                          <a:srgbClr val="000000"/>
                        </a:solidFill>
                        <a:effectLst/>
                        <a:latin typeface="Arial" charset="0"/>
                        <a:ea typeface="Times New Roman" pitchFamily="18" charset="0"/>
                        <a:cs typeface="Arial" charset="0"/>
                      </a:endParaRPr>
                    </a:p>
                  </a:txBody>
                  <a:tcPr marL="239291" marR="239291" horzOverflow="overflow"/>
                </a:tc>
                <a:extLst>
                  <a:ext uri="{0D108BD9-81ED-4DB2-BD59-A6C34878D82A}">
                    <a16:rowId xmlns:a16="http://schemas.microsoft.com/office/drawing/2014/main" val="10001"/>
                  </a:ext>
                </a:extLst>
              </a:tr>
            </a:tbl>
          </a:graphicData>
        </a:graphic>
      </p:graphicFrame>
      <p:pic>
        <p:nvPicPr>
          <p:cNvPr id="2457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8711" b="22848"/>
          <a:stretch/>
        </p:blipFill>
        <p:spPr bwMode="auto">
          <a:xfrm>
            <a:off x="6781800" y="4724400"/>
            <a:ext cx="2005384" cy="142565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ular Callout 5"/>
          <p:cNvSpPr/>
          <p:nvPr/>
        </p:nvSpPr>
        <p:spPr>
          <a:xfrm>
            <a:off x="6653584" y="1639669"/>
            <a:ext cx="2133600" cy="722531"/>
          </a:xfrm>
          <a:prstGeom prst="wedgeRoundRectCallout">
            <a:avLst>
              <a:gd name="adj1" fmla="val 316"/>
              <a:gd name="adj2" fmla="val 132813"/>
              <a:gd name="adj3" fmla="val 16667"/>
            </a:avLst>
          </a:prstGeom>
          <a:solidFill>
            <a:schemeClr val="lt1">
              <a:alpha val="42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p:cNvSpPr txBox="1"/>
          <p:nvPr/>
        </p:nvSpPr>
        <p:spPr>
          <a:xfrm>
            <a:off x="6729784" y="1676400"/>
            <a:ext cx="1981200" cy="646331"/>
          </a:xfrm>
          <a:prstGeom prst="rect">
            <a:avLst/>
          </a:prstGeom>
          <a:noFill/>
        </p:spPr>
        <p:txBody>
          <a:bodyPr wrap="square" rtlCol="0">
            <a:spAutoFit/>
          </a:bodyPr>
          <a:lstStyle/>
          <a:p>
            <a:pPr algn="ctr"/>
            <a:r>
              <a:rPr lang="en-US">
                <a:latin typeface="AR CENA" pitchFamily="2" charset="0"/>
              </a:rPr>
              <a:t>I never noticed that before!!</a:t>
            </a:r>
          </a:p>
        </p:txBody>
      </p:sp>
    </p:spTree>
    <p:custDataLst>
      <p:tags r:id="rId1"/>
    </p:custDataLst>
    <p:extLst>
      <p:ext uri="{BB962C8B-B14F-4D97-AF65-F5344CB8AC3E}">
        <p14:creationId xmlns:p14="http://schemas.microsoft.com/office/powerpoint/2010/main" val="125485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0146"/>
                                        </p:tgtEl>
                                        <p:attrNameLst>
                                          <p:attrName>style.visibility</p:attrName>
                                        </p:attrNameLst>
                                      </p:cBhvr>
                                      <p:to>
                                        <p:strVal val="visible"/>
                                      </p:to>
                                    </p:set>
                                    <p:animEffect transition="in" filter="fade">
                                      <p:cBhvr>
                                        <p:cTn id="7" dur="500"/>
                                        <p:tgtEl>
                                          <p:spTgt spid="390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0147"/>
                                        </p:tgtEl>
                                        <p:attrNameLst>
                                          <p:attrName>style.visibility</p:attrName>
                                        </p:attrNameLst>
                                      </p:cBhvr>
                                      <p:to>
                                        <p:strVal val="visible"/>
                                      </p:to>
                                    </p:set>
                                    <p:animEffect transition="in" filter="fade">
                                      <p:cBhvr>
                                        <p:cTn id="12" dur="500"/>
                                        <p:tgtEl>
                                          <p:spTgt spid="3901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578"/>
                                        </p:tgtEl>
                                        <p:attrNameLst>
                                          <p:attrName>style.visibility</p:attrName>
                                        </p:attrNameLst>
                                      </p:cBhvr>
                                      <p:to>
                                        <p:strVal val="visible"/>
                                      </p:to>
                                    </p:set>
                                    <p:animEffect transition="in" filter="fade">
                                      <p:cBhvr>
                                        <p:cTn id="17" dur="500"/>
                                        <p:tgtEl>
                                          <p:spTgt spid="24578"/>
                                        </p:tgtEl>
                                      </p:cBhvr>
                                    </p:animEffect>
                                  </p:childTnLst>
                                </p:cTn>
                              </p:par>
                              <p:par>
                                <p:cTn id="18" presetID="10" presetClass="entr" presetSubtype="0" fill="hold" nodeType="withEffect">
                                  <p:stCondLst>
                                    <p:cond delay="0"/>
                                  </p:stCondLst>
                                  <p:childTnLst>
                                    <p:set>
                                      <p:cBhvr>
                                        <p:cTn id="19" dur="1" fill="hold">
                                          <p:stCondLst>
                                            <p:cond delay="0"/>
                                          </p:stCondLst>
                                        </p:cTn>
                                        <p:tgtEl>
                                          <p:spTgt spid="24579"/>
                                        </p:tgtEl>
                                        <p:attrNameLst>
                                          <p:attrName>style.visibility</p:attrName>
                                        </p:attrNameLst>
                                      </p:cBhvr>
                                      <p:to>
                                        <p:strVal val="visible"/>
                                      </p:to>
                                    </p:set>
                                    <p:animEffect transition="in" filter="fade">
                                      <p:cBhvr>
                                        <p:cTn id="20" dur="500"/>
                                        <p:tgtEl>
                                          <p:spTgt spid="2457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6" grpId="0"/>
      <p:bldP spid="6" grpId="0" animBg="1"/>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328740" y="456293"/>
            <a:ext cx="8486520" cy="1173162"/>
          </a:xfrm>
        </p:spPr>
        <p:txBody>
          <a:bodyPr/>
          <a:lstStyle/>
          <a:p>
            <a:r>
              <a:rPr lang="en-US"/>
              <a:t>Step 3) Define The Measurement/Metric</a:t>
            </a:r>
          </a:p>
        </p:txBody>
      </p:sp>
      <p:sp>
        <p:nvSpPr>
          <p:cNvPr id="389123" name="Rectangle 3"/>
          <p:cNvSpPr>
            <a:spLocks noGrp="1" noChangeArrowheads="1"/>
          </p:cNvSpPr>
          <p:nvPr>
            <p:ph idx="1"/>
          </p:nvPr>
        </p:nvSpPr>
        <p:spPr>
          <a:xfrm>
            <a:off x="628650" y="2549769"/>
            <a:ext cx="3495675" cy="3627194"/>
          </a:xfrm>
        </p:spPr>
        <p:txBody>
          <a:bodyPr>
            <a:normAutofit/>
          </a:bodyPr>
          <a:lstStyle/>
          <a:p>
            <a:pPr marL="0" indent="0">
              <a:buNone/>
            </a:pPr>
            <a:r>
              <a:rPr lang="en-US"/>
              <a:t>Develop metrics that can be easily applied.</a:t>
            </a:r>
          </a:p>
          <a:p>
            <a:endParaRPr lang="en-US"/>
          </a:p>
          <a:p>
            <a:pPr marL="0" indent="0">
              <a:buNone/>
            </a:pPr>
            <a:r>
              <a:rPr lang="en-US"/>
              <a:t>Metrics need to be clear and well documented so that indicators can be applied in a consistent manner over time.</a:t>
            </a:r>
          </a:p>
          <a:p>
            <a:endParaRPr lang="en-US"/>
          </a:p>
          <a:p>
            <a:endParaRPr lang="en-US"/>
          </a:p>
        </p:txBody>
      </p:sp>
      <p:graphicFrame>
        <p:nvGraphicFramePr>
          <p:cNvPr id="6" name="Group 3">
            <a:extLst>
              <a:ext uri="{FF2B5EF4-FFF2-40B4-BE49-F238E27FC236}">
                <a16:creationId xmlns:a16="http://schemas.microsoft.com/office/drawing/2014/main" id="{F8900CCC-169A-432B-A28E-B43FAEE19377}"/>
              </a:ext>
            </a:extLst>
          </p:cNvPr>
          <p:cNvGraphicFramePr>
            <a:graphicFrameLocks/>
          </p:cNvGraphicFramePr>
          <p:nvPr>
            <p:extLst>
              <p:ext uri="{D42A27DB-BD31-4B8C-83A1-F6EECF244321}">
                <p14:modId xmlns:p14="http://schemas.microsoft.com/office/powerpoint/2010/main" val="3333695974"/>
              </p:ext>
            </p:extLst>
          </p:nvPr>
        </p:nvGraphicFramePr>
        <p:xfrm>
          <a:off x="4419600" y="1828800"/>
          <a:ext cx="4491018" cy="3535680"/>
        </p:xfrm>
        <a:graphic>
          <a:graphicData uri="http://schemas.openxmlformats.org/drawingml/2006/table">
            <a:tbl>
              <a:tblPr firstRow="1">
                <a:tableStyleId>{08FB837D-C827-4EFA-A057-4D05807E0F7C}</a:tableStyleId>
              </a:tblPr>
              <a:tblGrid>
                <a:gridCol w="4491018">
                  <a:extLst>
                    <a:ext uri="{9D8B030D-6E8A-4147-A177-3AD203B41FA5}">
                      <a16:colId xmlns:a16="http://schemas.microsoft.com/office/drawing/2014/main" val="20001"/>
                    </a:ext>
                  </a:extLst>
                </a:gridCol>
              </a:tblGrid>
              <a:tr h="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800" u="none" strike="noStrike" cap="none" normalizeH="0" baseline="0">
                          <a:ln>
                            <a:noFill/>
                          </a:ln>
                          <a:effectLst/>
                        </a:rPr>
                        <a:t>Measurement/Metric</a:t>
                      </a:r>
                      <a:endParaRPr kumimoji="0" lang="en-US" sz="2800" b="1" i="0" u="none" strike="noStrike" cap="none" normalizeH="0" baseline="0">
                        <a:ln>
                          <a:noFill/>
                        </a:ln>
                        <a:solidFill>
                          <a:srgbClr val="000000"/>
                        </a:solidFill>
                        <a:effectLst/>
                        <a:latin typeface="Arial" charset="0"/>
                        <a:ea typeface="Times New Roman" pitchFamily="18" charset="0"/>
                        <a:cs typeface="Arial" charset="0"/>
                      </a:endParaRPr>
                    </a:p>
                  </a:txBody>
                  <a:tcPr marL="98847" marR="98847" horzOverflow="overflow"/>
                </a:tc>
                <a:extLst>
                  <a:ext uri="{0D108BD9-81ED-4DB2-BD59-A6C34878D82A}">
                    <a16:rowId xmlns:a16="http://schemas.microsoft.com/office/drawing/2014/main" val="10000"/>
                  </a:ext>
                </a:extLst>
              </a:tr>
              <a:tr h="854075">
                <a:tc>
                  <a:txBody>
                    <a:body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2400" u="none" strike="noStrike" cap="none" normalizeH="0" baseline="0">
                          <a:ln>
                            <a:noFill/>
                          </a:ln>
                          <a:effectLst/>
                        </a:rPr>
                        <a:t>% Scheduled inspections complete by name and work area/dept.</a:t>
                      </a:r>
                    </a:p>
                    <a:p>
                      <a:pPr marL="342900" marR="0" lvl="0" indent="-342900" algn="l" defTabSz="914400" rtl="0" eaLnBrk="1" fontAlgn="base" latinLnBrk="0" hangingPunct="1">
                        <a:lnSpc>
                          <a:spcPct val="100000"/>
                        </a:lnSpc>
                        <a:spcBef>
                          <a:spcPct val="0"/>
                        </a:spcBef>
                        <a:spcAft>
                          <a:spcPct val="0"/>
                        </a:spcAft>
                        <a:buClrTx/>
                        <a:buSzTx/>
                        <a:buFont typeface="Arial" pitchFamily="34" charset="0"/>
                        <a:buChar char="•"/>
                        <a:tabLst/>
                      </a:pPr>
                      <a:endParaRPr kumimoji="0" lang="en-US" sz="2400" u="none" strike="noStrike" cap="none" normalizeH="0" baseline="0">
                        <a:ln>
                          <a:noFill/>
                        </a:ln>
                        <a:effectLst/>
                      </a:endParaRPr>
                    </a:p>
                    <a:p>
                      <a:pPr marL="342900" marR="0" lvl="0" indent="-34290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2400" u="none" strike="noStrike" cap="none" normalizeH="0" baseline="0">
                          <a:ln>
                            <a:noFill/>
                          </a:ln>
                          <a:effectLst/>
                        </a:rPr>
                        <a:t> % Actions arising complete by name and work area/dept</a:t>
                      </a:r>
                    </a:p>
                    <a:p>
                      <a:pPr marL="342900" marR="0" lvl="0" indent="-342900" algn="l" defTabSz="914400" rtl="0" eaLnBrk="0" fontAlgn="base" latinLnBrk="0" hangingPunct="0">
                        <a:lnSpc>
                          <a:spcPct val="100000"/>
                        </a:lnSpc>
                        <a:spcBef>
                          <a:spcPct val="0"/>
                        </a:spcBef>
                        <a:spcAft>
                          <a:spcPct val="0"/>
                        </a:spcAft>
                        <a:buClrTx/>
                        <a:buSzTx/>
                        <a:buFont typeface="Arial" pitchFamily="34" charset="0"/>
                        <a:buChar char="•"/>
                        <a:tabLst/>
                      </a:pPr>
                      <a:endParaRPr kumimoji="0" lang="en-US" sz="2400" u="none" strike="noStrike" cap="none" normalizeH="0" baseline="0">
                        <a:ln>
                          <a:noFill/>
                        </a:ln>
                        <a:effectLst/>
                      </a:endParaRPr>
                    </a:p>
                    <a:p>
                      <a:pPr marL="342900" marR="0" lvl="0" indent="-34290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2400" u="none" strike="noStrike" cap="none" normalizeH="0" baseline="0">
                          <a:ln>
                            <a:noFill/>
                          </a:ln>
                          <a:effectLst/>
                        </a:rPr>
                        <a:t>% directors tours complete</a:t>
                      </a:r>
                      <a:endParaRPr kumimoji="0" lang="en-US" sz="4000" b="0" i="0" u="none" strike="noStrike" cap="none" normalizeH="0" baseline="0">
                        <a:ln>
                          <a:noFill/>
                        </a:ln>
                        <a:solidFill>
                          <a:srgbClr val="000000"/>
                        </a:solidFill>
                        <a:effectLst/>
                        <a:latin typeface="Arial" charset="0"/>
                        <a:ea typeface="Times New Roman" pitchFamily="18" charset="0"/>
                        <a:cs typeface="Arial" charset="0"/>
                      </a:endParaRPr>
                    </a:p>
                  </a:txBody>
                  <a:tcPr marL="98847" marR="98847" horzOverflow="overflow"/>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228484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9122"/>
                                        </p:tgtEl>
                                        <p:attrNameLst>
                                          <p:attrName>style.visibility</p:attrName>
                                        </p:attrNameLst>
                                      </p:cBhvr>
                                      <p:to>
                                        <p:strVal val="visible"/>
                                      </p:to>
                                    </p:set>
                                    <p:animEffect transition="in" filter="fade">
                                      <p:cBhvr>
                                        <p:cTn id="7" dur="1000"/>
                                        <p:tgtEl>
                                          <p:spTgt spid="389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9123">
                                            <p:txEl>
                                              <p:pRg st="0" end="0"/>
                                            </p:txEl>
                                          </p:spTgt>
                                        </p:tgtEl>
                                        <p:attrNameLst>
                                          <p:attrName>style.visibility</p:attrName>
                                        </p:attrNameLst>
                                      </p:cBhvr>
                                      <p:to>
                                        <p:strVal val="visible"/>
                                      </p:to>
                                    </p:set>
                                    <p:animEffect transition="in" filter="fade">
                                      <p:cBhvr>
                                        <p:cTn id="12" dur="500"/>
                                        <p:tgtEl>
                                          <p:spTgt spid="38912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89123">
                                            <p:txEl>
                                              <p:pRg st="2" end="2"/>
                                            </p:txEl>
                                          </p:spTgt>
                                        </p:tgtEl>
                                        <p:attrNameLst>
                                          <p:attrName>style.visibility</p:attrName>
                                        </p:attrNameLst>
                                      </p:cBhvr>
                                      <p:to>
                                        <p:strVal val="visible"/>
                                      </p:to>
                                    </p:set>
                                    <p:animEffect transition="in" filter="fade">
                                      <p:cBhvr>
                                        <p:cTn id="20" dur="500"/>
                                        <p:tgtEl>
                                          <p:spTgt spid="389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2" grpId="0"/>
      <p:bldP spid="38912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normAutofit/>
          </a:bodyPr>
          <a:lstStyle/>
          <a:p>
            <a:r>
              <a:rPr lang="en-US"/>
              <a:t>Review…..</a:t>
            </a:r>
          </a:p>
        </p:txBody>
      </p:sp>
      <p:graphicFrame>
        <p:nvGraphicFramePr>
          <p:cNvPr id="391171" name="Group 3"/>
          <p:cNvGraphicFramePr>
            <a:graphicFrameLocks noGrp="1"/>
          </p:cNvGraphicFramePr>
          <p:nvPr>
            <p:ph idx="1"/>
            <p:extLst>
              <p:ext uri="{D42A27DB-BD31-4B8C-83A1-F6EECF244321}">
                <p14:modId xmlns:p14="http://schemas.microsoft.com/office/powerpoint/2010/main" val="831878850"/>
              </p:ext>
            </p:extLst>
          </p:nvPr>
        </p:nvGraphicFramePr>
        <p:xfrm>
          <a:off x="381000" y="1521071"/>
          <a:ext cx="8410576" cy="4267200"/>
        </p:xfrm>
        <a:graphic>
          <a:graphicData uri="http://schemas.openxmlformats.org/drawingml/2006/table">
            <a:tbl>
              <a:tblPr firstRow="1">
                <a:tableStyleId>{08FB837D-C827-4EFA-A057-4D05807E0F7C}</a:tableStyleId>
              </a:tblPr>
              <a:tblGrid>
                <a:gridCol w="3919558">
                  <a:extLst>
                    <a:ext uri="{9D8B030D-6E8A-4147-A177-3AD203B41FA5}">
                      <a16:colId xmlns:a16="http://schemas.microsoft.com/office/drawing/2014/main" val="20000"/>
                    </a:ext>
                  </a:extLst>
                </a:gridCol>
                <a:gridCol w="4491018">
                  <a:extLst>
                    <a:ext uri="{9D8B030D-6E8A-4147-A177-3AD203B41FA5}">
                      <a16:colId xmlns:a16="http://schemas.microsoft.com/office/drawing/2014/main" val="20001"/>
                    </a:ext>
                  </a:extLst>
                </a:gridCol>
              </a:tblGrid>
              <a:tr h="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800" u="none" strike="noStrike" cap="none" normalizeH="0" baseline="0">
                          <a:ln>
                            <a:noFill/>
                          </a:ln>
                          <a:effectLst/>
                        </a:rPr>
                        <a:t>Indicator</a:t>
                      </a:r>
                      <a:endParaRPr kumimoji="0" lang="en-US" sz="2800" b="1" i="0" u="none" strike="noStrike" cap="none" normalizeH="0" baseline="0">
                        <a:ln>
                          <a:noFill/>
                        </a:ln>
                        <a:solidFill>
                          <a:srgbClr val="000000"/>
                        </a:solidFill>
                        <a:effectLst/>
                        <a:latin typeface="Arial" charset="0"/>
                        <a:ea typeface="Times New Roman" pitchFamily="18" charset="0"/>
                        <a:cs typeface="Arial" charset="0"/>
                      </a:endParaRPr>
                    </a:p>
                  </a:txBody>
                  <a:tcPr marL="98847" marR="98847"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800" u="none" strike="noStrike" cap="none" normalizeH="0" baseline="0">
                          <a:ln>
                            <a:noFill/>
                          </a:ln>
                          <a:effectLst/>
                        </a:rPr>
                        <a:t>Measurement/Metric</a:t>
                      </a:r>
                      <a:endParaRPr kumimoji="0" lang="en-US" sz="2800" b="1" i="0" u="none" strike="noStrike" cap="none" normalizeH="0" baseline="0">
                        <a:ln>
                          <a:noFill/>
                        </a:ln>
                        <a:solidFill>
                          <a:srgbClr val="000000"/>
                        </a:solidFill>
                        <a:effectLst/>
                        <a:latin typeface="Arial" charset="0"/>
                        <a:ea typeface="Times New Roman" pitchFamily="18" charset="0"/>
                        <a:cs typeface="Arial" charset="0"/>
                      </a:endParaRPr>
                    </a:p>
                  </a:txBody>
                  <a:tcPr marL="98847" marR="98847" horzOverflow="overflow"/>
                </a:tc>
                <a:extLst>
                  <a:ext uri="{0D108BD9-81ED-4DB2-BD59-A6C34878D82A}">
                    <a16:rowId xmlns:a16="http://schemas.microsoft.com/office/drawing/2014/main" val="10000"/>
                  </a:ext>
                </a:extLst>
              </a:tr>
              <a:tr h="854075">
                <a:tc>
                  <a:txBody>
                    <a:body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2400" u="none" strike="noStrike" cap="none" normalizeH="0" baseline="0">
                          <a:ln>
                            <a:noFill/>
                          </a:ln>
                          <a:effectLst/>
                        </a:rPr>
                        <a:t>Work place </a:t>
                      </a:r>
                      <a:r>
                        <a:rPr kumimoji="0" lang="en-US" sz="2400" u="sng" strike="noStrike" cap="none" normalizeH="0" baseline="0">
                          <a:ln>
                            <a:noFill/>
                          </a:ln>
                          <a:effectLst/>
                        </a:rPr>
                        <a:t>inspection</a:t>
                      </a:r>
                      <a:r>
                        <a:rPr kumimoji="0" lang="en-US" sz="2400" u="none" strike="noStrike" cap="none" normalizeH="0" baseline="0">
                          <a:ln>
                            <a:noFill/>
                          </a:ln>
                          <a:effectLst/>
                        </a:rPr>
                        <a:t> target for each </a:t>
                      </a:r>
                      <a:r>
                        <a:rPr kumimoji="0" lang="en-US" sz="2400" u="sng" strike="noStrike" cap="none" normalizeH="0" baseline="0">
                          <a:ln>
                            <a:noFill/>
                          </a:ln>
                          <a:effectLst/>
                        </a:rPr>
                        <a:t>frontline supervisor </a:t>
                      </a:r>
                      <a:r>
                        <a:rPr kumimoji="0" lang="en-US" sz="2400" u="none" strike="noStrike" cap="none" normalizeH="0" baseline="0">
                          <a:ln>
                            <a:noFill/>
                          </a:ln>
                          <a:effectLst/>
                        </a:rPr>
                        <a:t>across whole site on a </a:t>
                      </a:r>
                      <a:r>
                        <a:rPr kumimoji="0" lang="en-US" sz="2400" u="sng" strike="noStrike" cap="none" normalizeH="0" baseline="0">
                          <a:ln>
                            <a:noFill/>
                          </a:ln>
                          <a:effectLst/>
                        </a:rPr>
                        <a:t>monthly</a:t>
                      </a:r>
                      <a:r>
                        <a:rPr kumimoji="0" lang="en-US" sz="2400" u="none" strike="noStrike" cap="none" normalizeH="0" baseline="0">
                          <a:ln>
                            <a:noFill/>
                          </a:ln>
                          <a:effectLst/>
                        </a:rPr>
                        <a:t> basis each with specific area</a:t>
                      </a:r>
                    </a:p>
                    <a:p>
                      <a:pPr marL="342900" marR="0" lvl="0" indent="-342900" algn="l" defTabSz="914400" rtl="0" eaLnBrk="0" fontAlgn="base" latinLnBrk="0" hangingPunct="0">
                        <a:lnSpc>
                          <a:spcPct val="100000"/>
                        </a:lnSpc>
                        <a:spcBef>
                          <a:spcPct val="0"/>
                        </a:spcBef>
                        <a:spcAft>
                          <a:spcPct val="0"/>
                        </a:spcAft>
                        <a:buClrTx/>
                        <a:buSzTx/>
                        <a:buFont typeface="Arial" pitchFamily="34" charset="0"/>
                        <a:buChar char="•"/>
                        <a:tabLst/>
                      </a:pPr>
                      <a:endParaRPr kumimoji="0" lang="en-US" sz="2400" u="none" strike="noStrike" cap="none" normalizeH="0" baseline="0">
                        <a:ln>
                          <a:noFill/>
                        </a:ln>
                        <a:effectLst/>
                      </a:endParaRPr>
                    </a:p>
                    <a:p>
                      <a:pPr marL="342900" marR="0" lvl="0" indent="-34290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2400" u="none" strike="noStrike" cap="none" normalizeH="0" baseline="0">
                          <a:ln>
                            <a:noFill/>
                          </a:ln>
                          <a:effectLst/>
                        </a:rPr>
                        <a:t>Workplace </a:t>
                      </a:r>
                      <a:r>
                        <a:rPr kumimoji="0" lang="en-US" sz="2400" u="sng" strike="noStrike" cap="none" normalizeH="0" baseline="0">
                          <a:ln>
                            <a:noFill/>
                          </a:ln>
                          <a:effectLst/>
                        </a:rPr>
                        <a:t>visibility tour </a:t>
                      </a:r>
                      <a:r>
                        <a:rPr kumimoji="0" lang="en-US" sz="2400" u="none" strike="noStrike" cap="none" normalizeH="0" baseline="0">
                          <a:ln>
                            <a:noFill/>
                          </a:ln>
                          <a:effectLst/>
                        </a:rPr>
                        <a:t>by </a:t>
                      </a:r>
                      <a:r>
                        <a:rPr kumimoji="0" lang="en-US" sz="2400" u="sng" strike="noStrike" cap="none" normalizeH="0" baseline="0">
                          <a:ln>
                            <a:noFill/>
                          </a:ln>
                          <a:effectLst/>
                        </a:rPr>
                        <a:t>senior managers </a:t>
                      </a:r>
                      <a:r>
                        <a:rPr kumimoji="0" lang="en-US" sz="2400" u="none" strike="noStrike" cap="none" normalizeH="0" baseline="0">
                          <a:ln>
                            <a:noFill/>
                          </a:ln>
                          <a:effectLst/>
                        </a:rPr>
                        <a:t>in their work area once per </a:t>
                      </a:r>
                      <a:r>
                        <a:rPr kumimoji="0" lang="en-US" sz="2400" u="sng" strike="noStrike" cap="none" normalizeH="0" baseline="0">
                          <a:ln>
                            <a:noFill/>
                          </a:ln>
                          <a:effectLst/>
                        </a:rPr>
                        <a:t>quarter</a:t>
                      </a:r>
                      <a:r>
                        <a:rPr kumimoji="0" lang="en-US" sz="2400" u="none" strike="noStrike" cap="none" normalizeH="0" baseline="0">
                          <a:ln>
                            <a:noFill/>
                          </a:ln>
                          <a:effectLst/>
                        </a:rPr>
                        <a:t>.</a:t>
                      </a:r>
                      <a:endParaRPr kumimoji="0" lang="en-US" sz="4000" b="0" i="0" u="none" strike="noStrike" cap="none" normalizeH="0" baseline="0">
                        <a:ln>
                          <a:noFill/>
                        </a:ln>
                        <a:solidFill>
                          <a:srgbClr val="000000"/>
                        </a:solidFill>
                        <a:effectLst/>
                        <a:latin typeface="Arial" charset="0"/>
                        <a:ea typeface="Times New Roman" pitchFamily="18" charset="0"/>
                        <a:cs typeface="Arial" charset="0"/>
                      </a:endParaRPr>
                    </a:p>
                  </a:txBody>
                  <a:tcPr marL="98847" marR="98847"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2400" u="none" strike="noStrike" cap="none" normalizeH="0" baseline="0">
                          <a:ln>
                            <a:noFill/>
                          </a:ln>
                          <a:effectLst/>
                        </a:rPr>
                        <a:t>% Scheduled inspections complete by name and work area/dept.</a:t>
                      </a:r>
                    </a:p>
                    <a:p>
                      <a:pPr marL="342900" marR="0" lvl="0" indent="-342900" algn="l" defTabSz="914400" rtl="0" eaLnBrk="1" fontAlgn="base" latinLnBrk="0" hangingPunct="1">
                        <a:lnSpc>
                          <a:spcPct val="100000"/>
                        </a:lnSpc>
                        <a:spcBef>
                          <a:spcPct val="0"/>
                        </a:spcBef>
                        <a:spcAft>
                          <a:spcPct val="0"/>
                        </a:spcAft>
                        <a:buClrTx/>
                        <a:buSzTx/>
                        <a:buFont typeface="Arial" pitchFamily="34" charset="0"/>
                        <a:buChar char="•"/>
                        <a:tabLst/>
                      </a:pPr>
                      <a:endParaRPr kumimoji="0" lang="en-US" sz="2400" u="none" strike="noStrike" cap="none" normalizeH="0" baseline="0">
                        <a:ln>
                          <a:noFill/>
                        </a:ln>
                        <a:effectLst/>
                      </a:endParaRPr>
                    </a:p>
                    <a:p>
                      <a:pPr marL="342900" marR="0" lvl="0" indent="-34290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2400" u="none" strike="noStrike" cap="none" normalizeH="0" baseline="0">
                          <a:ln>
                            <a:noFill/>
                          </a:ln>
                          <a:effectLst/>
                        </a:rPr>
                        <a:t> % Actions arising complete by name and work area/dept</a:t>
                      </a:r>
                    </a:p>
                    <a:p>
                      <a:pPr marL="342900" marR="0" lvl="0" indent="-342900" algn="l" defTabSz="914400" rtl="0" eaLnBrk="0" fontAlgn="base" latinLnBrk="0" hangingPunct="0">
                        <a:lnSpc>
                          <a:spcPct val="100000"/>
                        </a:lnSpc>
                        <a:spcBef>
                          <a:spcPct val="0"/>
                        </a:spcBef>
                        <a:spcAft>
                          <a:spcPct val="0"/>
                        </a:spcAft>
                        <a:buClrTx/>
                        <a:buSzTx/>
                        <a:buFont typeface="Arial" pitchFamily="34" charset="0"/>
                        <a:buChar char="•"/>
                        <a:tabLst/>
                      </a:pPr>
                      <a:endParaRPr kumimoji="0" lang="en-US" sz="2400" u="none" strike="noStrike" cap="none" normalizeH="0" baseline="0">
                        <a:ln>
                          <a:noFill/>
                        </a:ln>
                        <a:effectLst/>
                      </a:endParaRPr>
                    </a:p>
                    <a:p>
                      <a:pPr marL="342900" marR="0" lvl="0" indent="-34290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2400" u="none" strike="noStrike" cap="none" normalizeH="0" baseline="0">
                          <a:ln>
                            <a:noFill/>
                          </a:ln>
                          <a:effectLst/>
                        </a:rPr>
                        <a:t>% Visibility tours complete</a:t>
                      </a:r>
                      <a:endParaRPr kumimoji="0" lang="en-US" sz="4000" b="0" i="0" u="none" strike="noStrike" cap="none" normalizeH="0" baseline="0">
                        <a:ln>
                          <a:noFill/>
                        </a:ln>
                        <a:solidFill>
                          <a:srgbClr val="000000"/>
                        </a:solidFill>
                        <a:effectLst/>
                        <a:latin typeface="Arial" charset="0"/>
                        <a:ea typeface="Times New Roman" pitchFamily="18" charset="0"/>
                        <a:cs typeface="Arial" charset="0"/>
                      </a:endParaRPr>
                    </a:p>
                  </a:txBody>
                  <a:tcPr marL="98847" marR="98847" horzOverflow="overflow"/>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3358909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1170"/>
                                        </p:tgtEl>
                                        <p:attrNameLst>
                                          <p:attrName>style.visibility</p:attrName>
                                        </p:attrNameLst>
                                      </p:cBhvr>
                                      <p:to>
                                        <p:strVal val="visible"/>
                                      </p:to>
                                    </p:set>
                                    <p:animEffect transition="in" filter="fade">
                                      <p:cBhvr>
                                        <p:cTn id="7" dur="1000"/>
                                        <p:tgtEl>
                                          <p:spTgt spid="391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1171"/>
                                        </p:tgtEl>
                                        <p:attrNameLst>
                                          <p:attrName>style.visibility</p:attrName>
                                        </p:attrNameLst>
                                      </p:cBhvr>
                                      <p:to>
                                        <p:strVal val="visible"/>
                                      </p:to>
                                    </p:set>
                                    <p:animEffect transition="in" filter="fade">
                                      <p:cBhvr>
                                        <p:cTn id="12" dur="500"/>
                                        <p:tgtEl>
                                          <p:spTgt spid="391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0" grpId="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a:xfrm>
            <a:off x="628650" y="615953"/>
            <a:ext cx="7886700" cy="1325563"/>
          </a:xfrm>
        </p:spPr>
        <p:txBody>
          <a:bodyPr/>
          <a:lstStyle/>
          <a:p>
            <a:r>
              <a:rPr lang="en-US"/>
              <a:t>Example Goal B: Employees Working Safely (</a:t>
            </a:r>
            <a:r>
              <a:rPr lang="en-US" err="1"/>
              <a:t>cont</a:t>
            </a:r>
            <a:r>
              <a:rPr lang="en-US"/>
              <a:t>)</a:t>
            </a:r>
          </a:p>
        </p:txBody>
      </p:sp>
      <p:graphicFrame>
        <p:nvGraphicFramePr>
          <p:cNvPr id="393219" name="Group 3"/>
          <p:cNvGraphicFramePr>
            <a:graphicFrameLocks noGrp="1"/>
          </p:cNvGraphicFramePr>
          <p:nvPr>
            <p:ph idx="1"/>
            <p:extLst>
              <p:ext uri="{D42A27DB-BD31-4B8C-83A1-F6EECF244321}">
                <p14:modId xmlns:p14="http://schemas.microsoft.com/office/powerpoint/2010/main" val="139379932"/>
              </p:ext>
            </p:extLst>
          </p:nvPr>
        </p:nvGraphicFramePr>
        <p:xfrm>
          <a:off x="366712" y="1919290"/>
          <a:ext cx="8410575" cy="2793846"/>
        </p:xfrm>
        <a:graphic>
          <a:graphicData uri="http://schemas.openxmlformats.org/drawingml/2006/table">
            <a:tbl>
              <a:tblPr firstRow="1">
                <a:tableStyleId>{08FB837D-C827-4EFA-A057-4D05807E0F7C}</a:tableStyleId>
              </a:tblPr>
              <a:tblGrid>
                <a:gridCol w="4313115">
                  <a:extLst>
                    <a:ext uri="{9D8B030D-6E8A-4147-A177-3AD203B41FA5}">
                      <a16:colId xmlns:a16="http://schemas.microsoft.com/office/drawing/2014/main" val="20000"/>
                    </a:ext>
                  </a:extLst>
                </a:gridCol>
                <a:gridCol w="4097460">
                  <a:extLst>
                    <a:ext uri="{9D8B030D-6E8A-4147-A177-3AD203B41FA5}">
                      <a16:colId xmlns:a16="http://schemas.microsoft.com/office/drawing/2014/main" val="20001"/>
                    </a:ext>
                  </a:extLst>
                </a:gridCol>
              </a:tblGrid>
              <a:tr h="3865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800" u="none" strike="noStrike" cap="none" normalizeH="0" baseline="0">
                          <a:ln>
                            <a:noFill/>
                          </a:ln>
                          <a:effectLst/>
                        </a:rPr>
                        <a:t>Indicator</a:t>
                      </a:r>
                      <a:endParaRPr kumimoji="0" lang="en-US" sz="2800" b="1" i="0" u="none" strike="noStrike" cap="none" normalizeH="0" baseline="0">
                        <a:ln>
                          <a:noFill/>
                        </a:ln>
                        <a:solidFill>
                          <a:srgbClr val="000000"/>
                        </a:solidFill>
                        <a:effectLst/>
                        <a:latin typeface="Arial" charset="0"/>
                        <a:ea typeface="Times New Roman" pitchFamily="18" charset="0"/>
                        <a:cs typeface="Arial" charset="0"/>
                      </a:endParaRPr>
                    </a:p>
                  </a:txBody>
                  <a:tcPr marL="153059" marR="153059"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800" u="none" strike="noStrike" cap="none" normalizeH="0" baseline="0">
                          <a:ln>
                            <a:noFill/>
                          </a:ln>
                          <a:effectLst/>
                        </a:rPr>
                        <a:t>Measurement/ Metric</a:t>
                      </a:r>
                      <a:endParaRPr kumimoji="0" lang="en-US" sz="2800" b="1" i="0" u="none" strike="noStrike" cap="none" normalizeH="0" baseline="0">
                        <a:ln>
                          <a:noFill/>
                        </a:ln>
                        <a:solidFill>
                          <a:srgbClr val="000000"/>
                        </a:solidFill>
                        <a:effectLst/>
                        <a:latin typeface="Arial" charset="0"/>
                        <a:ea typeface="Times New Roman" pitchFamily="18" charset="0"/>
                        <a:cs typeface="Arial" charset="0"/>
                      </a:endParaRPr>
                    </a:p>
                  </a:txBody>
                  <a:tcPr marL="153059" marR="153059" horzOverflow="overflow"/>
                </a:tc>
                <a:extLst>
                  <a:ext uri="{0D108BD9-81ED-4DB2-BD59-A6C34878D82A}">
                    <a16:rowId xmlns:a16="http://schemas.microsoft.com/office/drawing/2014/main" val="10000"/>
                  </a:ext>
                </a:extLst>
              </a:tr>
              <a:tr h="2275686">
                <a:tc>
                  <a:txBody>
                    <a:bodyPr/>
                    <a:lstStyle/>
                    <a:p>
                      <a:pPr marL="457200" marR="0" lvl="0" indent="-45720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2800" u="none" strike="noStrike" cap="none" normalizeH="0" baseline="0">
                          <a:ln>
                            <a:noFill/>
                          </a:ln>
                          <a:effectLst/>
                        </a:rPr>
                        <a:t>Behavior based observation results</a:t>
                      </a:r>
                    </a:p>
                    <a:p>
                      <a:pPr marL="457200" marR="0" lvl="0" indent="-457200" algn="l" defTabSz="914400" rtl="0" eaLnBrk="1" fontAlgn="base" latinLnBrk="0" hangingPunct="1">
                        <a:lnSpc>
                          <a:spcPct val="100000"/>
                        </a:lnSpc>
                        <a:spcBef>
                          <a:spcPct val="0"/>
                        </a:spcBef>
                        <a:spcAft>
                          <a:spcPct val="0"/>
                        </a:spcAft>
                        <a:buClrTx/>
                        <a:buSzTx/>
                        <a:buFont typeface="Arial" pitchFamily="34" charset="0"/>
                        <a:buChar char="•"/>
                        <a:tabLst/>
                      </a:pPr>
                      <a:endParaRPr kumimoji="0" lang="en-US" sz="2800" u="none" strike="noStrike" cap="none" normalizeH="0" baseline="0">
                        <a:ln>
                          <a:noFill/>
                        </a:ln>
                        <a:effectLst/>
                      </a:endParaRPr>
                    </a:p>
                  </a:txBody>
                  <a:tcPr marL="153059" marR="153059" horzOverflow="overflow"/>
                </a:tc>
                <a:tc>
                  <a:txBody>
                    <a:bodyPr/>
                    <a:lstStyle/>
                    <a:p>
                      <a:pPr marL="457200" marR="0" lvl="0" indent="-45720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2800" u="none" strike="noStrike" cap="none" normalizeH="0" baseline="0">
                          <a:ln>
                            <a:noFill/>
                          </a:ln>
                          <a:effectLst/>
                        </a:rPr>
                        <a:t>% Employees working safely</a:t>
                      </a:r>
                    </a:p>
                    <a:p>
                      <a:pPr marL="457200" marR="0" lvl="0" indent="-457200" algn="l" defTabSz="914400" rtl="0" eaLnBrk="1" fontAlgn="base" latinLnBrk="0" hangingPunct="1">
                        <a:lnSpc>
                          <a:spcPct val="100000"/>
                        </a:lnSpc>
                        <a:spcBef>
                          <a:spcPct val="0"/>
                        </a:spcBef>
                        <a:spcAft>
                          <a:spcPct val="0"/>
                        </a:spcAft>
                        <a:buClrTx/>
                        <a:buSzTx/>
                        <a:buFont typeface="Arial" pitchFamily="34" charset="0"/>
                        <a:buChar char="•"/>
                        <a:tabLst/>
                      </a:pPr>
                      <a:endParaRPr kumimoji="0" lang="en-US" sz="2800" u="none" strike="noStrike" cap="none" normalizeH="0" baseline="0">
                        <a:ln>
                          <a:noFill/>
                        </a:ln>
                        <a:effectLst/>
                      </a:endParaRPr>
                    </a:p>
                    <a:p>
                      <a:pPr marL="457200" marR="0" lvl="0" indent="-45720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2800" u="none" strike="noStrike" cap="none" normalizeH="0" baseline="0">
                          <a:ln>
                            <a:noFill/>
                          </a:ln>
                          <a:effectLst/>
                        </a:rPr>
                        <a:t>% safe/ok</a:t>
                      </a:r>
                      <a:endParaRPr kumimoji="0" lang="en-US" sz="4400" b="0" i="0" u="none" strike="noStrike" cap="none" normalizeH="0" baseline="0">
                        <a:ln>
                          <a:noFill/>
                        </a:ln>
                        <a:solidFill>
                          <a:srgbClr val="000000"/>
                        </a:solidFill>
                        <a:effectLst/>
                        <a:latin typeface="Arial" charset="0"/>
                        <a:ea typeface="Times New Roman" pitchFamily="18" charset="0"/>
                        <a:cs typeface="Arial" charset="0"/>
                      </a:endParaRPr>
                    </a:p>
                  </a:txBody>
                  <a:tcPr marL="153059" marR="153059" horzOverflow="overflow"/>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181864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3218"/>
                                        </p:tgtEl>
                                        <p:attrNameLst>
                                          <p:attrName>style.visibility</p:attrName>
                                        </p:attrNameLst>
                                      </p:cBhvr>
                                      <p:to>
                                        <p:strVal val="visible"/>
                                      </p:to>
                                    </p:set>
                                    <p:animEffect transition="in" filter="fade">
                                      <p:cBhvr>
                                        <p:cTn id="7" dur="1000"/>
                                        <p:tgtEl>
                                          <p:spTgt spid="393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3219"/>
                                        </p:tgtEl>
                                        <p:attrNameLst>
                                          <p:attrName>style.visibility</p:attrName>
                                        </p:attrNameLst>
                                      </p:cBhvr>
                                      <p:to>
                                        <p:strVal val="visible"/>
                                      </p:to>
                                    </p:set>
                                    <p:animEffect transition="in" filter="fade">
                                      <p:cBhvr>
                                        <p:cTn id="12" dur="500"/>
                                        <p:tgtEl>
                                          <p:spTgt spid="393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1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633512-DF7C-4305-897C-30C32618D376}"/>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8F13974F-8D29-4EC2-A657-E86F22534F2F}"/>
              </a:ext>
            </a:extLst>
          </p:cNvPr>
          <p:cNvSpPr>
            <a:spLocks noGrp="1"/>
          </p:cNvSpPr>
          <p:nvPr>
            <p:ph idx="1"/>
          </p:nvPr>
        </p:nvSpPr>
        <p:spPr/>
        <p:txBody>
          <a:bodyPr/>
          <a:lstStyle/>
          <a:p>
            <a:endParaRPr lang="en-US"/>
          </a:p>
        </p:txBody>
      </p:sp>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67" y="-33647"/>
            <a:ext cx="9404268" cy="7044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3FD06328-262F-44B0-AEBC-305E7F767AAA}"/>
              </a:ext>
            </a:extLst>
          </p:cNvPr>
          <p:cNvSpPr txBox="1"/>
          <p:nvPr/>
        </p:nvSpPr>
        <p:spPr>
          <a:xfrm>
            <a:off x="3068515" y="450178"/>
            <a:ext cx="2681654" cy="369332"/>
          </a:xfrm>
          <a:prstGeom prst="rect">
            <a:avLst/>
          </a:prstGeom>
          <a:solidFill>
            <a:schemeClr val="accent1"/>
          </a:solidFill>
        </p:spPr>
        <p:txBody>
          <a:bodyPr wrap="square" rtlCol="0">
            <a:spAutoFit/>
          </a:bodyPr>
          <a:lstStyle/>
          <a:p>
            <a:pPr algn="ctr"/>
            <a:r>
              <a:rPr lang="en-US"/>
              <a:t>City of ????????</a:t>
            </a:r>
          </a:p>
        </p:txBody>
      </p:sp>
    </p:spTree>
    <p:custDataLst>
      <p:tags r:id="rId1"/>
    </p:custDataLst>
    <p:extLst>
      <p:ext uri="{BB962C8B-B14F-4D97-AF65-F5344CB8AC3E}">
        <p14:creationId xmlns:p14="http://schemas.microsoft.com/office/powerpoint/2010/main" val="61964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304800"/>
            <a:ext cx="9296400" cy="807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5E9571-029C-4DDB-BC6D-84394ED19F12}"/>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A3261144-1C07-49F4-8AD8-4B359FF2C592}"/>
              </a:ext>
            </a:extLst>
          </p:cNvPr>
          <p:cNvSpPr>
            <a:spLocks noGrp="1"/>
          </p:cNvSpPr>
          <p:nvPr>
            <p:ph idx="1"/>
          </p:nvPr>
        </p:nvSpPr>
        <p:spPr/>
        <p:txBody>
          <a:bodyPr/>
          <a:lstStyle/>
          <a:p>
            <a:endParaRPr lang="en-US"/>
          </a:p>
        </p:txBody>
      </p:sp>
      <p:pic>
        <p:nvPicPr>
          <p:cNvPr id="307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694"/>
          <a:stretch/>
        </p:blipFill>
        <p:spPr bwMode="auto">
          <a:xfrm>
            <a:off x="510009" y="52389"/>
            <a:ext cx="7342932" cy="30572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009" y="3657600"/>
            <a:ext cx="7400838" cy="29652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E4EBE99-F42F-4702-B3C6-01A6A04061E1}"/>
              </a:ext>
            </a:extLst>
          </p:cNvPr>
          <p:cNvSpPr/>
          <p:nvPr/>
        </p:nvSpPr>
        <p:spPr>
          <a:xfrm>
            <a:off x="3476625" y="95418"/>
            <a:ext cx="438150" cy="269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514F6E-3F6D-4833-9A83-F8D3D99758B8}"/>
              </a:ext>
            </a:extLst>
          </p:cNvPr>
          <p:cNvSpPr/>
          <p:nvPr/>
        </p:nvSpPr>
        <p:spPr>
          <a:xfrm rot="21001678">
            <a:off x="2399062" y="664673"/>
            <a:ext cx="8727390" cy="1569660"/>
          </a:xfrm>
          <a:prstGeom prst="rect">
            <a:avLst/>
          </a:prstGeom>
          <a:noFill/>
        </p:spPr>
        <p:txBody>
          <a:bodyPr wrap="square" lIns="91440" tIns="45720" rIns="91440" bIns="45720">
            <a:spAutoFit/>
          </a:bodyPr>
          <a:lstStyle/>
          <a:p>
            <a:pPr algn="ctr"/>
            <a:r>
              <a:rPr lang="en-US" sz="4800" b="1" cap="none" spc="0">
                <a:ln w="22225">
                  <a:solidFill>
                    <a:schemeClr val="accent2"/>
                  </a:solidFill>
                  <a:prstDash val="solid"/>
                </a:ln>
                <a:solidFill>
                  <a:schemeClr val="accent2">
                    <a:lumMod val="40000"/>
                    <a:lumOff val="60000"/>
                  </a:schemeClr>
                </a:solidFill>
                <a:effectLst/>
              </a:rPr>
              <a:t>Scores </a:t>
            </a:r>
            <a:r>
              <a:rPr lang="en-US" sz="4800" b="1">
                <a:ln w="22225">
                  <a:solidFill>
                    <a:schemeClr val="accent2"/>
                  </a:solidFill>
                  <a:prstDash val="solid"/>
                </a:ln>
                <a:solidFill>
                  <a:schemeClr val="accent2">
                    <a:lumMod val="40000"/>
                    <a:lumOff val="60000"/>
                  </a:schemeClr>
                </a:solidFill>
              </a:rPr>
              <a:t>Improved</a:t>
            </a:r>
            <a:br>
              <a:rPr lang="en-US" sz="4800" b="1">
                <a:ln w="22225">
                  <a:solidFill>
                    <a:schemeClr val="accent2"/>
                  </a:solidFill>
                  <a:prstDash val="solid"/>
                </a:ln>
                <a:solidFill>
                  <a:schemeClr val="accent2">
                    <a:lumMod val="40000"/>
                    <a:lumOff val="60000"/>
                  </a:schemeClr>
                </a:solidFill>
              </a:rPr>
            </a:br>
            <a:r>
              <a:rPr lang="en-US" sz="4800" b="1" cap="none" spc="0">
                <a:ln w="22225">
                  <a:solidFill>
                    <a:schemeClr val="accent2"/>
                  </a:solidFill>
                  <a:prstDash val="solid"/>
                </a:ln>
                <a:solidFill>
                  <a:schemeClr val="accent2">
                    <a:lumMod val="40000"/>
                    <a:lumOff val="60000"/>
                  </a:schemeClr>
                </a:solidFill>
                <a:effectLst/>
              </a:rPr>
              <a:t>Immediately</a:t>
            </a:r>
          </a:p>
        </p:txBody>
      </p:sp>
      <p:sp>
        <p:nvSpPr>
          <p:cNvPr id="9" name="Rectangle 8">
            <a:extLst>
              <a:ext uri="{FF2B5EF4-FFF2-40B4-BE49-F238E27FC236}">
                <a16:creationId xmlns:a16="http://schemas.microsoft.com/office/drawing/2014/main" id="{3501AC20-9675-4C83-9368-56F2C2C7CB1E}"/>
              </a:ext>
            </a:extLst>
          </p:cNvPr>
          <p:cNvSpPr/>
          <p:nvPr/>
        </p:nvSpPr>
        <p:spPr>
          <a:xfrm>
            <a:off x="4273530" y="3879875"/>
            <a:ext cx="4511134" cy="2862322"/>
          </a:xfrm>
          <a:prstGeom prst="rect">
            <a:avLst/>
          </a:prstGeom>
          <a:noFill/>
        </p:spPr>
        <p:txBody>
          <a:bodyPr wrap="square" lIns="91440" tIns="45720" rIns="91440" bIns="45720">
            <a:spAutoFit/>
          </a:bodyPr>
          <a:lstStyle/>
          <a:p>
            <a:pPr algn="ctr"/>
            <a:r>
              <a:rPr lang="en-US" sz="3600" b="1" cap="none" spc="0">
                <a:ln w="22225">
                  <a:solidFill>
                    <a:schemeClr val="accent2"/>
                  </a:solidFill>
                  <a:prstDash val="solid"/>
                </a:ln>
                <a:solidFill>
                  <a:schemeClr val="accent2">
                    <a:lumMod val="40000"/>
                    <a:lumOff val="60000"/>
                  </a:schemeClr>
                </a:solidFill>
                <a:effectLst/>
              </a:rPr>
              <a:t>Loss time, restricted, and medical dropped to Zero. First Aid and </a:t>
            </a:r>
            <a:r>
              <a:rPr lang="en-US" sz="3600" b="1" cap="none" spc="0" err="1">
                <a:ln w="22225">
                  <a:solidFill>
                    <a:schemeClr val="accent2"/>
                  </a:solidFill>
                  <a:prstDash val="solid"/>
                </a:ln>
                <a:solidFill>
                  <a:schemeClr val="accent2">
                    <a:lumMod val="40000"/>
                    <a:lumOff val="60000"/>
                  </a:schemeClr>
                </a:solidFill>
                <a:effectLst/>
              </a:rPr>
              <a:t>Nearmiss</a:t>
            </a:r>
            <a:r>
              <a:rPr lang="en-US" sz="3600" b="1" cap="none" spc="0">
                <a:ln w="22225">
                  <a:solidFill>
                    <a:schemeClr val="accent2"/>
                  </a:solidFill>
                  <a:prstDash val="solid"/>
                </a:ln>
                <a:solidFill>
                  <a:schemeClr val="accent2">
                    <a:lumMod val="40000"/>
                    <a:lumOff val="60000"/>
                  </a:schemeClr>
                </a:solidFill>
                <a:effectLst/>
              </a:rPr>
              <a:t> Reporting Skyrocketed! </a:t>
            </a:r>
          </a:p>
        </p:txBody>
      </p:sp>
    </p:spTree>
    <p:custDataLst>
      <p:tags r:id="rId1"/>
    </p:custDataLst>
    <p:extLst>
      <p:ext uri="{BB962C8B-B14F-4D97-AF65-F5344CB8AC3E}">
        <p14:creationId xmlns:p14="http://schemas.microsoft.com/office/powerpoint/2010/main" val="234738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fade">
                                      <p:cBhvr>
                                        <p:cTn id="7" dur="500"/>
                                        <p:tgtEl>
                                          <p:spTgt spid="307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723"/>
                                        </p:tgtEl>
                                        <p:attrNameLst>
                                          <p:attrName>style.visibility</p:attrName>
                                        </p:attrNameLst>
                                      </p:cBhvr>
                                      <p:to>
                                        <p:strVal val="visible"/>
                                      </p:to>
                                    </p:set>
                                    <p:animEffect transition="in" filter="fade">
                                      <p:cBhvr>
                                        <p:cTn id="19" dur="500"/>
                                        <p:tgtEl>
                                          <p:spTgt spid="3072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2" name="Picture 2" descr="Image result for raise the bar">
            <a:extLst>
              <a:ext uri="{FF2B5EF4-FFF2-40B4-BE49-F238E27FC236}">
                <a16:creationId xmlns:a16="http://schemas.microsoft.com/office/drawing/2014/main" id="{8A8D5CCC-D357-4E26-B38D-5D3EB05EA557}"/>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4284160" y="0"/>
            <a:ext cx="17712319" cy="7348728"/>
          </a:xfrm>
          <a:prstGeom prst="rect">
            <a:avLst/>
          </a:prstGeom>
          <a:noFill/>
          <a:extLst>
            <a:ext uri="{909E8E84-426E-40DD-AFC4-6F175D3DCCD1}">
              <a14:hiddenFill xmlns:a14="http://schemas.microsoft.com/office/drawing/2010/main">
                <a:solidFill>
                  <a:srgbClr val="FFFFFF"/>
                </a:solidFill>
              </a14:hiddenFill>
            </a:ext>
          </a:extLst>
        </p:spPr>
      </p:pic>
      <p:sp>
        <p:nvSpPr>
          <p:cNvPr id="398339" name="Rectangle 3"/>
          <p:cNvSpPr>
            <a:spLocks noGrp="1" noChangeArrowheads="1"/>
          </p:cNvSpPr>
          <p:nvPr>
            <p:ph type="title"/>
          </p:nvPr>
        </p:nvSpPr>
        <p:spPr/>
        <p:txBody>
          <a:bodyPr>
            <a:normAutofit/>
          </a:bodyPr>
          <a:lstStyle/>
          <a:p>
            <a:r>
              <a:rPr lang="en-US"/>
              <a:t>Step 4) Follow-up and Evaluation</a:t>
            </a:r>
          </a:p>
        </p:txBody>
      </p:sp>
      <p:sp>
        <p:nvSpPr>
          <p:cNvPr id="2" name="Content Placeholder 1"/>
          <p:cNvSpPr>
            <a:spLocks noGrp="1"/>
          </p:cNvSpPr>
          <p:nvPr>
            <p:ph idx="1"/>
          </p:nvPr>
        </p:nvSpPr>
        <p:spPr>
          <a:xfrm>
            <a:off x="762000" y="1722438"/>
            <a:ext cx="8105520" cy="4876800"/>
          </a:xfrm>
        </p:spPr>
        <p:txBody>
          <a:bodyPr/>
          <a:lstStyle/>
          <a:p>
            <a:pPr marL="0" indent="0">
              <a:buNone/>
            </a:pPr>
            <a:r>
              <a:rPr lang="en-US"/>
              <a:t>Ensure that the indicators are well-defined </a:t>
            </a:r>
          </a:p>
          <a:p>
            <a:pPr marL="0" indent="0">
              <a:buNone/>
            </a:pPr>
            <a:endParaRPr lang="en-US"/>
          </a:p>
          <a:p>
            <a:pPr marL="0" indent="0">
              <a:buNone/>
            </a:pPr>
            <a:r>
              <a:rPr lang="en-US"/>
              <a:t>Ensure they correspond with the organizational goals</a:t>
            </a:r>
          </a:p>
          <a:p>
            <a:pPr marL="0" indent="0">
              <a:buNone/>
            </a:pPr>
            <a:endParaRPr lang="en-US"/>
          </a:p>
          <a:p>
            <a:pPr marL="0" indent="0">
              <a:buNone/>
            </a:pPr>
            <a:r>
              <a:rPr lang="en-US"/>
              <a:t>Raise the bar! </a:t>
            </a:r>
          </a:p>
          <a:p>
            <a:endParaRPr lang="en-US"/>
          </a:p>
        </p:txBody>
      </p:sp>
      <p:pic>
        <p:nvPicPr>
          <p:cNvPr id="276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8550" y="3140074"/>
            <a:ext cx="4267200" cy="33528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07181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8339"/>
                                        </p:tgtEl>
                                        <p:attrNameLst>
                                          <p:attrName>style.visibility</p:attrName>
                                        </p:attrNameLst>
                                      </p:cBhvr>
                                      <p:to>
                                        <p:strVal val="visible"/>
                                      </p:to>
                                    </p:set>
                                    <p:animEffect transition="in" filter="fade">
                                      <p:cBhvr>
                                        <p:cTn id="7" dur="1000"/>
                                        <p:tgtEl>
                                          <p:spTgt spid="3983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par>
                                <p:cTn id="23" presetID="42" presetClass="entr" presetSubtype="0" fill="hold" nodeType="withEffect">
                                  <p:stCondLst>
                                    <p:cond delay="0"/>
                                  </p:stCondLst>
                                  <p:childTnLst>
                                    <p:set>
                                      <p:cBhvr>
                                        <p:cTn id="24" dur="1" fill="hold">
                                          <p:stCondLst>
                                            <p:cond delay="0"/>
                                          </p:stCondLst>
                                        </p:cTn>
                                        <p:tgtEl>
                                          <p:spTgt spid="27650"/>
                                        </p:tgtEl>
                                        <p:attrNameLst>
                                          <p:attrName>style.visibility</p:attrName>
                                        </p:attrNameLst>
                                      </p:cBhvr>
                                      <p:to>
                                        <p:strVal val="visible"/>
                                      </p:to>
                                    </p:set>
                                    <p:animEffect transition="in" filter="fade">
                                      <p:cBhvr>
                                        <p:cTn id="25" dur="1000"/>
                                        <p:tgtEl>
                                          <p:spTgt spid="27650"/>
                                        </p:tgtEl>
                                      </p:cBhvr>
                                    </p:animEffect>
                                    <p:anim calcmode="lin" valueType="num">
                                      <p:cBhvr>
                                        <p:cTn id="26" dur="1000" fill="hold"/>
                                        <p:tgtEl>
                                          <p:spTgt spid="27650"/>
                                        </p:tgtEl>
                                        <p:attrNameLst>
                                          <p:attrName>ppt_x</p:attrName>
                                        </p:attrNameLst>
                                      </p:cBhvr>
                                      <p:tavLst>
                                        <p:tav tm="0">
                                          <p:val>
                                            <p:strVal val="#ppt_x"/>
                                          </p:val>
                                        </p:tav>
                                        <p:tav tm="100000">
                                          <p:val>
                                            <p:strVal val="#ppt_x"/>
                                          </p:val>
                                        </p:tav>
                                      </p:tavLst>
                                    </p:anim>
                                    <p:anim calcmode="lin" valueType="num">
                                      <p:cBhvr>
                                        <p:cTn id="27" dur="1000" fill="hold"/>
                                        <p:tgtEl>
                                          <p:spTgt spid="276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39" grpId="0"/>
      <p:bldP spid="2" grpId="0" build="p"/>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p:txBody>
          <a:bodyPr/>
          <a:lstStyle/>
          <a:p>
            <a:pPr algn="ctr"/>
            <a:r>
              <a:rPr lang="en-US"/>
              <a:t>Remember The Steps</a:t>
            </a:r>
          </a:p>
        </p:txBody>
      </p:sp>
      <p:sp>
        <p:nvSpPr>
          <p:cNvPr id="401411" name="Rectangle 3"/>
          <p:cNvSpPr>
            <a:spLocks noGrp="1" noChangeArrowheads="1"/>
          </p:cNvSpPr>
          <p:nvPr>
            <p:ph idx="1"/>
          </p:nvPr>
        </p:nvSpPr>
        <p:spPr>
          <a:xfrm>
            <a:off x="3241940" y="1857374"/>
            <a:ext cx="5521060" cy="4714875"/>
          </a:xfrm>
        </p:spPr>
        <p:txBody>
          <a:bodyPr>
            <a:normAutofit/>
          </a:bodyPr>
          <a:lstStyle/>
          <a:p>
            <a:pPr marL="609600" indent="-609600">
              <a:lnSpc>
                <a:spcPct val="90000"/>
              </a:lnSpc>
              <a:buFontTx/>
              <a:buAutoNum type="arabicPeriod"/>
            </a:pPr>
            <a:r>
              <a:rPr lang="en-US" sz="2800"/>
              <a:t>Define your Goals/Objectives</a:t>
            </a:r>
          </a:p>
          <a:p>
            <a:pPr marL="609600" indent="-609600">
              <a:lnSpc>
                <a:spcPct val="90000"/>
              </a:lnSpc>
              <a:buFontTx/>
              <a:buAutoNum type="arabicPeriod"/>
            </a:pPr>
            <a:endParaRPr lang="en-US" sz="2800"/>
          </a:p>
          <a:p>
            <a:pPr marL="609600" indent="-609600">
              <a:lnSpc>
                <a:spcPct val="90000"/>
              </a:lnSpc>
              <a:buFontTx/>
              <a:buAutoNum type="arabicPeriod"/>
            </a:pPr>
            <a:r>
              <a:rPr lang="en-US" sz="2800"/>
              <a:t>Define Performance Indicators</a:t>
            </a:r>
          </a:p>
          <a:p>
            <a:pPr marL="609600" indent="-609600">
              <a:lnSpc>
                <a:spcPct val="90000"/>
              </a:lnSpc>
              <a:buFontTx/>
              <a:buAutoNum type="arabicPeriod"/>
            </a:pPr>
            <a:endParaRPr lang="en-US" sz="2800"/>
          </a:p>
          <a:p>
            <a:pPr marL="609600" indent="-609600">
              <a:lnSpc>
                <a:spcPct val="90000"/>
              </a:lnSpc>
              <a:buFontTx/>
              <a:buAutoNum type="arabicPeriod"/>
            </a:pPr>
            <a:r>
              <a:rPr lang="en-US" sz="2800"/>
              <a:t>Define the Measurement/Metric</a:t>
            </a:r>
          </a:p>
          <a:p>
            <a:pPr marL="609600" indent="-609600">
              <a:lnSpc>
                <a:spcPct val="90000"/>
              </a:lnSpc>
              <a:buFontTx/>
              <a:buAutoNum type="arabicPeriod"/>
            </a:pPr>
            <a:endParaRPr lang="en-US" sz="2800"/>
          </a:p>
          <a:p>
            <a:pPr marL="609600" indent="-609600">
              <a:lnSpc>
                <a:spcPct val="90000"/>
              </a:lnSpc>
              <a:buFontTx/>
              <a:buAutoNum type="arabicPeriod"/>
            </a:pPr>
            <a:r>
              <a:rPr lang="en-US" sz="2800"/>
              <a:t>Follow-up and Evaluation</a:t>
            </a:r>
          </a:p>
        </p:txBody>
      </p:sp>
      <p:pic>
        <p:nvPicPr>
          <p:cNvPr id="401412" name="Picture 4" descr="Key_to_success"/>
          <p:cNvPicPr>
            <a:picLocks noChangeAspect="1" noChangeArrowheads="1"/>
          </p:cNvPicPr>
          <p:nvPr/>
        </p:nvPicPr>
        <p:blipFill>
          <a:blip r:embed="rId4" cstate="print"/>
          <a:srcRect/>
          <a:stretch>
            <a:fillRect/>
          </a:stretch>
        </p:blipFill>
        <p:spPr bwMode="auto">
          <a:xfrm>
            <a:off x="457200" y="1690689"/>
            <a:ext cx="2784740" cy="41814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123500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1410"/>
                                        </p:tgtEl>
                                        <p:attrNameLst>
                                          <p:attrName>style.visibility</p:attrName>
                                        </p:attrNameLst>
                                      </p:cBhvr>
                                      <p:to>
                                        <p:strVal val="visible"/>
                                      </p:to>
                                    </p:set>
                                    <p:animEffect transition="in" filter="fade">
                                      <p:cBhvr>
                                        <p:cTn id="7" dur="1000"/>
                                        <p:tgtEl>
                                          <p:spTgt spid="4014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1411">
                                            <p:txEl>
                                              <p:pRg st="0" end="0"/>
                                            </p:txEl>
                                          </p:spTgt>
                                        </p:tgtEl>
                                        <p:attrNameLst>
                                          <p:attrName>style.visibility</p:attrName>
                                        </p:attrNameLst>
                                      </p:cBhvr>
                                      <p:to>
                                        <p:strVal val="visible"/>
                                      </p:to>
                                    </p:set>
                                    <p:animEffect transition="in" filter="fade">
                                      <p:cBhvr>
                                        <p:cTn id="12" dur="500"/>
                                        <p:tgtEl>
                                          <p:spTgt spid="4014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1411">
                                            <p:txEl>
                                              <p:pRg st="2" end="2"/>
                                            </p:txEl>
                                          </p:spTgt>
                                        </p:tgtEl>
                                        <p:attrNameLst>
                                          <p:attrName>style.visibility</p:attrName>
                                        </p:attrNameLst>
                                      </p:cBhvr>
                                      <p:to>
                                        <p:strVal val="visible"/>
                                      </p:to>
                                    </p:set>
                                    <p:animEffect transition="in" filter="fade">
                                      <p:cBhvr>
                                        <p:cTn id="17" dur="500"/>
                                        <p:tgtEl>
                                          <p:spTgt spid="4014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1411">
                                            <p:txEl>
                                              <p:pRg st="4" end="4"/>
                                            </p:txEl>
                                          </p:spTgt>
                                        </p:tgtEl>
                                        <p:attrNameLst>
                                          <p:attrName>style.visibility</p:attrName>
                                        </p:attrNameLst>
                                      </p:cBhvr>
                                      <p:to>
                                        <p:strVal val="visible"/>
                                      </p:to>
                                    </p:set>
                                    <p:animEffect transition="in" filter="fade">
                                      <p:cBhvr>
                                        <p:cTn id="22" dur="500"/>
                                        <p:tgtEl>
                                          <p:spTgt spid="4014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01411">
                                            <p:txEl>
                                              <p:pRg st="6" end="6"/>
                                            </p:txEl>
                                          </p:spTgt>
                                        </p:tgtEl>
                                        <p:attrNameLst>
                                          <p:attrName>style.visibility</p:attrName>
                                        </p:attrNameLst>
                                      </p:cBhvr>
                                      <p:to>
                                        <p:strVal val="visible"/>
                                      </p:to>
                                    </p:set>
                                    <p:animEffect transition="in" filter="fade">
                                      <p:cBhvr>
                                        <p:cTn id="27" dur="500"/>
                                        <p:tgtEl>
                                          <p:spTgt spid="4014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0" grpId="0"/>
      <p:bldP spid="401411"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a:extLst>
              <a:ext uri="{FF2B5EF4-FFF2-40B4-BE49-F238E27FC236}">
                <a16:creationId xmlns:a16="http://schemas.microsoft.com/office/drawing/2014/main" id="{A302FFBB-AA1E-47E5-897E-8E3B9469F1EE}"/>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984380" y="-33338"/>
            <a:ext cx="13266747" cy="68913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F4BE8CA-2869-44DA-8C55-DC1F6DC8FE1B}"/>
              </a:ext>
            </a:extLst>
          </p:cNvPr>
          <p:cNvSpPr/>
          <p:nvPr/>
        </p:nvSpPr>
        <p:spPr>
          <a:xfrm>
            <a:off x="-194948" y="2956715"/>
            <a:ext cx="9584954" cy="1708117"/>
          </a:xfrm>
          <a:prstGeom prst="rect">
            <a:avLst/>
          </a:prstGeom>
          <a:solidFill>
            <a:srgbClr val="00206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6BC74B-A135-4DE6-BFF0-461A3ECE49C2}"/>
              </a:ext>
            </a:extLst>
          </p:cNvPr>
          <p:cNvSpPr>
            <a:spLocks noGrp="1"/>
          </p:cNvSpPr>
          <p:nvPr>
            <p:ph type="title"/>
          </p:nvPr>
        </p:nvSpPr>
        <p:spPr>
          <a:xfrm>
            <a:off x="623888" y="1936376"/>
            <a:ext cx="7886700" cy="2339789"/>
          </a:xfrm>
        </p:spPr>
        <p:txBody>
          <a:bodyPr/>
          <a:lstStyle/>
          <a:p>
            <a:r>
              <a:rPr lang="en-US">
                <a:effectLst>
                  <a:glow rad="127000">
                    <a:schemeClr val="bg1"/>
                  </a:glow>
                </a:effectLst>
              </a:rPr>
              <a:t>Behavioral Tools</a:t>
            </a:r>
            <a:br>
              <a:rPr lang="en-US">
                <a:effectLst>
                  <a:glow rad="127000">
                    <a:schemeClr val="bg1"/>
                  </a:glow>
                </a:effectLst>
              </a:rPr>
            </a:br>
            <a:r>
              <a:rPr lang="en-US" sz="2800">
                <a:solidFill>
                  <a:srgbClr val="FF0000"/>
                </a:solidFill>
                <a:effectLst>
                  <a:glow rad="127000">
                    <a:schemeClr val="bg1"/>
                  </a:glow>
                </a:effectLst>
              </a:rPr>
              <a:t>(Behavioral Based Safety)</a:t>
            </a:r>
            <a:endParaRPr lang="en-US">
              <a:solidFill>
                <a:srgbClr val="FF0000"/>
              </a:solidFill>
              <a:effectLst>
                <a:glow rad="127000">
                  <a:schemeClr val="bg1"/>
                </a:glow>
              </a:effectLst>
            </a:endParaRPr>
          </a:p>
        </p:txBody>
      </p:sp>
      <p:sp>
        <p:nvSpPr>
          <p:cNvPr id="4" name="Text Placeholder 3">
            <a:extLst>
              <a:ext uri="{FF2B5EF4-FFF2-40B4-BE49-F238E27FC236}">
                <a16:creationId xmlns:a16="http://schemas.microsoft.com/office/drawing/2014/main" id="{B2FBE3B0-B095-487E-AD38-F5619C7FFCA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8311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66948" name="Picture 4" descr="a205815">
            <a:extLst>
              <a:ext uri="{FF2B5EF4-FFF2-40B4-BE49-F238E27FC236}">
                <a16:creationId xmlns:a16="http://schemas.microsoft.com/office/drawing/2014/main" id="{487C0058-E324-4A01-BE94-0B54FDA76554}"/>
              </a:ext>
            </a:extLst>
          </p:cNvPr>
          <p:cNvPicPr>
            <a:picLocks noGrp="1" noChangeAspect="1" noChangeArrowheads="1"/>
          </p:cNvPicPr>
          <p:nvPr>
            <p:ph idx="1"/>
          </p:nvPr>
        </p:nvPicPr>
        <p:blipFill>
          <a:blip r:embed="rId3">
            <a:lum bright="70000" contrast="-70000"/>
            <a:extLst>
              <a:ext uri="{28A0092B-C50C-407E-A947-70E740481C1C}">
                <a14:useLocalDpi xmlns:a14="http://schemas.microsoft.com/office/drawing/2010/main" val="0"/>
              </a:ext>
            </a:extLst>
          </a:blip>
          <a:stretch>
            <a:fillRect/>
          </a:stretch>
        </p:blipFill>
        <p:spPr>
          <a:xfrm>
            <a:off x="-228600" y="-1937324"/>
            <a:ext cx="9424987" cy="9023924"/>
          </a:xfrm>
          <a:noFill/>
          <a:ln w="25400">
            <a:solidFill>
              <a:srgbClr val="8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6946" name="Rectangle 2">
            <a:extLst>
              <a:ext uri="{FF2B5EF4-FFF2-40B4-BE49-F238E27FC236}">
                <a16:creationId xmlns:a16="http://schemas.microsoft.com/office/drawing/2014/main" id="{C3E285F6-DDEA-4DF6-A78C-3DB9666855DD}"/>
              </a:ext>
            </a:extLst>
          </p:cNvPr>
          <p:cNvSpPr>
            <a:spLocks noGrp="1" noChangeArrowheads="1"/>
          </p:cNvSpPr>
          <p:nvPr>
            <p:ph type="title"/>
          </p:nvPr>
        </p:nvSpPr>
        <p:spPr/>
        <p:txBody>
          <a:bodyPr>
            <a:normAutofit/>
          </a:bodyPr>
          <a:lstStyle/>
          <a:p>
            <a:pPr algn="ctr"/>
            <a:r>
              <a:rPr lang="en-US" altLang="en-US"/>
              <a:t>INDUSTRIAL HYGIENE and NOISE </a:t>
            </a:r>
            <a:r>
              <a:rPr lang="en-US" altLang="en-US" err="1"/>
              <a:t>ERAʻs</a:t>
            </a:r>
            <a:r>
              <a:rPr lang="en-US" altLang="en-US"/>
              <a:t> </a:t>
            </a:r>
          </a:p>
        </p:txBody>
      </p:sp>
      <p:sp>
        <p:nvSpPr>
          <p:cNvPr id="466947" name="Rectangle 3">
            <a:extLst>
              <a:ext uri="{FF2B5EF4-FFF2-40B4-BE49-F238E27FC236}">
                <a16:creationId xmlns:a16="http://schemas.microsoft.com/office/drawing/2014/main" id="{E831C8FD-1A9E-45FA-97FA-75F0E072D657}"/>
              </a:ext>
            </a:extLst>
          </p:cNvPr>
          <p:cNvSpPr>
            <a:spLocks noGrp="1" noChangeArrowheads="1"/>
          </p:cNvSpPr>
          <p:nvPr>
            <p:ph type="body" sz="half" idx="4294967295"/>
          </p:nvPr>
        </p:nvSpPr>
        <p:spPr>
          <a:xfrm>
            <a:off x="685800" y="1905000"/>
            <a:ext cx="7620000" cy="4925612"/>
          </a:xfrm>
        </p:spPr>
        <p:txBody>
          <a:bodyPr>
            <a:normAutofit/>
          </a:bodyPr>
          <a:lstStyle/>
          <a:p>
            <a:pPr marL="0" indent="0">
              <a:lnSpc>
                <a:spcPct val="80000"/>
              </a:lnSpc>
              <a:buNone/>
            </a:pPr>
            <a:r>
              <a:rPr lang="en-US" altLang="en-US" sz="2400"/>
              <a:t>In the 30ʻs, 40ʻs and 50ʻs </a:t>
            </a:r>
            <a:r>
              <a:rPr lang="en-US" altLang="en-US" sz="2400">
                <a:solidFill>
                  <a:srgbClr val="002060"/>
                </a:solidFill>
              </a:rPr>
              <a:t>occupational diseases and </a:t>
            </a:r>
            <a:r>
              <a:rPr lang="en-US" altLang="en-US" sz="2400"/>
              <a:t>work related </a:t>
            </a:r>
            <a:r>
              <a:rPr lang="en-US" altLang="en-US" sz="2400">
                <a:solidFill>
                  <a:srgbClr val="002060"/>
                </a:solidFill>
              </a:rPr>
              <a:t>hearing loss </a:t>
            </a:r>
            <a:r>
              <a:rPr lang="en-US" altLang="en-US" sz="2400"/>
              <a:t>became a factor. </a:t>
            </a:r>
          </a:p>
          <a:p>
            <a:pPr marL="0" indent="0">
              <a:lnSpc>
                <a:spcPct val="80000"/>
              </a:lnSpc>
              <a:buNone/>
            </a:pPr>
            <a:endParaRPr lang="en-US" altLang="en-US" sz="2400"/>
          </a:p>
          <a:p>
            <a:pPr marL="0" indent="0">
              <a:lnSpc>
                <a:spcPct val="80000"/>
              </a:lnSpc>
              <a:buNone/>
            </a:pPr>
            <a:r>
              <a:rPr lang="en-US" altLang="en-US" sz="2400"/>
              <a:t>Now we had to concentrate on:</a:t>
            </a:r>
          </a:p>
          <a:p>
            <a:pPr marL="0" indent="0">
              <a:lnSpc>
                <a:spcPct val="80000"/>
              </a:lnSpc>
              <a:buNone/>
            </a:pPr>
            <a:endParaRPr lang="en-US" altLang="en-US" sz="2400"/>
          </a:p>
          <a:p>
            <a:pPr marL="457200" indent="-457200">
              <a:lnSpc>
                <a:spcPct val="80000"/>
              </a:lnSpc>
              <a:buFont typeface="+mj-lt"/>
              <a:buAutoNum type="arabicPeriod"/>
            </a:pPr>
            <a:r>
              <a:rPr lang="en-US" altLang="en-US" sz="2400"/>
              <a:t>unsafe conditions</a:t>
            </a:r>
          </a:p>
          <a:p>
            <a:pPr marL="457200" indent="-457200">
              <a:lnSpc>
                <a:spcPct val="80000"/>
              </a:lnSpc>
              <a:buFont typeface="+mj-lt"/>
              <a:buAutoNum type="arabicPeriod"/>
            </a:pPr>
            <a:r>
              <a:rPr lang="en-US" altLang="en-US" sz="2400"/>
              <a:t>unsafe behavior</a:t>
            </a:r>
          </a:p>
          <a:p>
            <a:pPr marL="457200" indent="-457200">
              <a:lnSpc>
                <a:spcPct val="80000"/>
              </a:lnSpc>
              <a:buFont typeface="+mj-lt"/>
              <a:buAutoNum type="arabicPeriod"/>
            </a:pPr>
            <a:r>
              <a:rPr lang="en-US" altLang="en-US" sz="2400">
                <a:solidFill>
                  <a:srgbClr val="002060"/>
                </a:solidFill>
              </a:rPr>
              <a:t>unsafe environmental conditions</a:t>
            </a:r>
          </a:p>
          <a:p>
            <a:pPr marL="457200" indent="-457200">
              <a:lnSpc>
                <a:spcPct val="80000"/>
              </a:lnSpc>
              <a:buFont typeface="+mj-lt"/>
              <a:buAutoNum type="arabicPeriod"/>
            </a:pPr>
            <a:r>
              <a:rPr lang="en-US" altLang="en-US" sz="2400">
                <a:solidFill>
                  <a:srgbClr val="002060"/>
                </a:solidFill>
              </a:rPr>
              <a:t>noise</a:t>
            </a:r>
            <a:endParaRPr lang="en-US" altLang="en-US" sz="240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6946"/>
                                        </p:tgtEl>
                                        <p:attrNameLst>
                                          <p:attrName>style.visibility</p:attrName>
                                        </p:attrNameLst>
                                      </p:cBhvr>
                                      <p:to>
                                        <p:strVal val="visible"/>
                                      </p:to>
                                    </p:set>
                                    <p:animEffect transition="in" filter="fade">
                                      <p:cBhvr>
                                        <p:cTn id="7" dur="1000"/>
                                        <p:tgtEl>
                                          <p:spTgt spid="4669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66947">
                                            <p:txEl>
                                              <p:pRg st="0" end="0"/>
                                            </p:txEl>
                                          </p:spTgt>
                                        </p:tgtEl>
                                        <p:attrNameLst>
                                          <p:attrName>style.visibility</p:attrName>
                                        </p:attrNameLst>
                                      </p:cBhvr>
                                      <p:to>
                                        <p:strVal val="visible"/>
                                      </p:to>
                                    </p:set>
                                    <p:anim calcmode="lin" valueType="num">
                                      <p:cBhvr>
                                        <p:cTn id="12" dur="1000" fill="hold"/>
                                        <p:tgtEl>
                                          <p:spTgt spid="466947">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466947">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46694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466947">
                                            <p:txEl>
                                              <p:pRg st="2" end="2"/>
                                            </p:txEl>
                                          </p:spTgt>
                                        </p:tgtEl>
                                        <p:attrNameLst>
                                          <p:attrName>style.visibility</p:attrName>
                                        </p:attrNameLst>
                                      </p:cBhvr>
                                      <p:to>
                                        <p:strVal val="visible"/>
                                      </p:to>
                                    </p:set>
                                    <p:anim calcmode="lin" valueType="num">
                                      <p:cBhvr>
                                        <p:cTn id="19" dur="1000" fill="hold"/>
                                        <p:tgtEl>
                                          <p:spTgt spid="466947">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466947">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466947">
                                            <p:txEl>
                                              <p:pRg st="2" end="2"/>
                                            </p:txEl>
                                          </p:spTgt>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466947">
                                            <p:txEl>
                                              <p:pRg st="4" end="4"/>
                                            </p:txEl>
                                          </p:spTgt>
                                        </p:tgtEl>
                                        <p:attrNameLst>
                                          <p:attrName>style.visibility</p:attrName>
                                        </p:attrNameLst>
                                      </p:cBhvr>
                                      <p:to>
                                        <p:strVal val="visible"/>
                                      </p:to>
                                    </p:set>
                                    <p:anim calcmode="lin" valueType="num">
                                      <p:cBhvr>
                                        <p:cTn id="24" dur="1000" fill="hold"/>
                                        <p:tgtEl>
                                          <p:spTgt spid="466947">
                                            <p:txEl>
                                              <p:pRg st="4" end="4"/>
                                            </p:txEl>
                                          </p:spTgt>
                                        </p:tgtEl>
                                        <p:attrNameLst>
                                          <p:attrName>ppt_w</p:attrName>
                                        </p:attrNameLst>
                                      </p:cBhvr>
                                      <p:tavLst>
                                        <p:tav tm="0">
                                          <p:val>
                                            <p:strVal val="#ppt_w*0.70"/>
                                          </p:val>
                                        </p:tav>
                                        <p:tav tm="100000">
                                          <p:val>
                                            <p:strVal val="#ppt_w"/>
                                          </p:val>
                                        </p:tav>
                                      </p:tavLst>
                                    </p:anim>
                                    <p:anim calcmode="lin" valueType="num">
                                      <p:cBhvr>
                                        <p:cTn id="25" dur="1000" fill="hold"/>
                                        <p:tgtEl>
                                          <p:spTgt spid="466947">
                                            <p:txEl>
                                              <p:pRg st="4" end="4"/>
                                            </p:txEl>
                                          </p:spTgt>
                                        </p:tgtEl>
                                        <p:attrNameLst>
                                          <p:attrName>ppt_h</p:attrName>
                                        </p:attrNameLst>
                                      </p:cBhvr>
                                      <p:tavLst>
                                        <p:tav tm="0">
                                          <p:val>
                                            <p:strVal val="#ppt_h"/>
                                          </p:val>
                                        </p:tav>
                                        <p:tav tm="100000">
                                          <p:val>
                                            <p:strVal val="#ppt_h"/>
                                          </p:val>
                                        </p:tav>
                                      </p:tavLst>
                                    </p:anim>
                                    <p:animEffect transition="in" filter="fade">
                                      <p:cBhvr>
                                        <p:cTn id="26" dur="1000"/>
                                        <p:tgtEl>
                                          <p:spTgt spid="466947">
                                            <p:txEl>
                                              <p:pRg st="4" end="4"/>
                                            </p:txEl>
                                          </p:spTgt>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466947">
                                            <p:txEl>
                                              <p:pRg st="5" end="5"/>
                                            </p:txEl>
                                          </p:spTgt>
                                        </p:tgtEl>
                                        <p:attrNameLst>
                                          <p:attrName>style.visibility</p:attrName>
                                        </p:attrNameLst>
                                      </p:cBhvr>
                                      <p:to>
                                        <p:strVal val="visible"/>
                                      </p:to>
                                    </p:set>
                                    <p:anim calcmode="lin" valueType="num">
                                      <p:cBhvr>
                                        <p:cTn id="29" dur="1000" fill="hold"/>
                                        <p:tgtEl>
                                          <p:spTgt spid="466947">
                                            <p:txEl>
                                              <p:pRg st="5" end="5"/>
                                            </p:txEl>
                                          </p:spTgt>
                                        </p:tgtEl>
                                        <p:attrNameLst>
                                          <p:attrName>ppt_w</p:attrName>
                                        </p:attrNameLst>
                                      </p:cBhvr>
                                      <p:tavLst>
                                        <p:tav tm="0">
                                          <p:val>
                                            <p:strVal val="#ppt_w*0.70"/>
                                          </p:val>
                                        </p:tav>
                                        <p:tav tm="100000">
                                          <p:val>
                                            <p:strVal val="#ppt_w"/>
                                          </p:val>
                                        </p:tav>
                                      </p:tavLst>
                                    </p:anim>
                                    <p:anim calcmode="lin" valueType="num">
                                      <p:cBhvr>
                                        <p:cTn id="30" dur="1000" fill="hold"/>
                                        <p:tgtEl>
                                          <p:spTgt spid="466947">
                                            <p:txEl>
                                              <p:pRg st="5" end="5"/>
                                            </p:txEl>
                                          </p:spTgt>
                                        </p:tgtEl>
                                        <p:attrNameLst>
                                          <p:attrName>ppt_h</p:attrName>
                                        </p:attrNameLst>
                                      </p:cBhvr>
                                      <p:tavLst>
                                        <p:tav tm="0">
                                          <p:val>
                                            <p:strVal val="#ppt_h"/>
                                          </p:val>
                                        </p:tav>
                                        <p:tav tm="100000">
                                          <p:val>
                                            <p:strVal val="#ppt_h"/>
                                          </p:val>
                                        </p:tav>
                                      </p:tavLst>
                                    </p:anim>
                                    <p:animEffect transition="in" filter="fade">
                                      <p:cBhvr>
                                        <p:cTn id="31" dur="1000"/>
                                        <p:tgtEl>
                                          <p:spTgt spid="466947">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466947">
                                            <p:txEl>
                                              <p:pRg st="6" end="6"/>
                                            </p:txEl>
                                          </p:spTgt>
                                        </p:tgtEl>
                                        <p:attrNameLst>
                                          <p:attrName>style.visibility</p:attrName>
                                        </p:attrNameLst>
                                      </p:cBhvr>
                                      <p:to>
                                        <p:strVal val="visible"/>
                                      </p:to>
                                    </p:set>
                                    <p:anim calcmode="lin" valueType="num">
                                      <p:cBhvr>
                                        <p:cTn id="36" dur="1000" fill="hold"/>
                                        <p:tgtEl>
                                          <p:spTgt spid="466947">
                                            <p:txEl>
                                              <p:pRg st="6" end="6"/>
                                            </p:txEl>
                                          </p:spTgt>
                                        </p:tgtEl>
                                        <p:attrNameLst>
                                          <p:attrName>ppt_w</p:attrName>
                                        </p:attrNameLst>
                                      </p:cBhvr>
                                      <p:tavLst>
                                        <p:tav tm="0">
                                          <p:val>
                                            <p:strVal val="#ppt_w*0.70"/>
                                          </p:val>
                                        </p:tav>
                                        <p:tav tm="100000">
                                          <p:val>
                                            <p:strVal val="#ppt_w"/>
                                          </p:val>
                                        </p:tav>
                                      </p:tavLst>
                                    </p:anim>
                                    <p:anim calcmode="lin" valueType="num">
                                      <p:cBhvr>
                                        <p:cTn id="37" dur="1000" fill="hold"/>
                                        <p:tgtEl>
                                          <p:spTgt spid="466947">
                                            <p:txEl>
                                              <p:pRg st="6" end="6"/>
                                            </p:txEl>
                                          </p:spTgt>
                                        </p:tgtEl>
                                        <p:attrNameLst>
                                          <p:attrName>ppt_h</p:attrName>
                                        </p:attrNameLst>
                                      </p:cBhvr>
                                      <p:tavLst>
                                        <p:tav tm="0">
                                          <p:val>
                                            <p:strVal val="#ppt_h"/>
                                          </p:val>
                                        </p:tav>
                                        <p:tav tm="100000">
                                          <p:val>
                                            <p:strVal val="#ppt_h"/>
                                          </p:val>
                                        </p:tav>
                                      </p:tavLst>
                                    </p:anim>
                                    <p:animEffect transition="in" filter="fade">
                                      <p:cBhvr>
                                        <p:cTn id="38" dur="1000"/>
                                        <p:tgtEl>
                                          <p:spTgt spid="466947">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466947">
                                            <p:txEl>
                                              <p:pRg st="7" end="7"/>
                                            </p:txEl>
                                          </p:spTgt>
                                        </p:tgtEl>
                                        <p:attrNameLst>
                                          <p:attrName>style.visibility</p:attrName>
                                        </p:attrNameLst>
                                      </p:cBhvr>
                                      <p:to>
                                        <p:strVal val="visible"/>
                                      </p:to>
                                    </p:set>
                                    <p:anim calcmode="lin" valueType="num">
                                      <p:cBhvr>
                                        <p:cTn id="43" dur="1000" fill="hold"/>
                                        <p:tgtEl>
                                          <p:spTgt spid="466947">
                                            <p:txEl>
                                              <p:pRg st="7" end="7"/>
                                            </p:txEl>
                                          </p:spTgt>
                                        </p:tgtEl>
                                        <p:attrNameLst>
                                          <p:attrName>ppt_w</p:attrName>
                                        </p:attrNameLst>
                                      </p:cBhvr>
                                      <p:tavLst>
                                        <p:tav tm="0">
                                          <p:val>
                                            <p:strVal val="#ppt_w*0.70"/>
                                          </p:val>
                                        </p:tav>
                                        <p:tav tm="100000">
                                          <p:val>
                                            <p:strVal val="#ppt_w"/>
                                          </p:val>
                                        </p:tav>
                                      </p:tavLst>
                                    </p:anim>
                                    <p:anim calcmode="lin" valueType="num">
                                      <p:cBhvr>
                                        <p:cTn id="44" dur="1000" fill="hold"/>
                                        <p:tgtEl>
                                          <p:spTgt spid="466947">
                                            <p:txEl>
                                              <p:pRg st="7" end="7"/>
                                            </p:txEl>
                                          </p:spTgt>
                                        </p:tgtEl>
                                        <p:attrNameLst>
                                          <p:attrName>ppt_h</p:attrName>
                                        </p:attrNameLst>
                                      </p:cBhvr>
                                      <p:tavLst>
                                        <p:tav tm="0">
                                          <p:val>
                                            <p:strVal val="#ppt_h"/>
                                          </p:val>
                                        </p:tav>
                                        <p:tav tm="100000">
                                          <p:val>
                                            <p:strVal val="#ppt_h"/>
                                          </p:val>
                                        </p:tav>
                                      </p:tavLst>
                                    </p:anim>
                                    <p:animEffect transition="in" filter="fade">
                                      <p:cBhvr>
                                        <p:cTn id="45" dur="1000"/>
                                        <p:tgtEl>
                                          <p:spTgt spid="46694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946" grpId="0"/>
      <p:bldP spid="466947"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35A167-2660-4C68-BED7-64D3139ABD65}"/>
              </a:ext>
            </a:extLst>
          </p:cNvPr>
          <p:cNvPicPr>
            <a:picLocks noChangeAspect="1"/>
          </p:cNvPicPr>
          <p:nvPr/>
        </p:nvPicPr>
        <p:blipFill>
          <a:blip r:embed="rId2">
            <a:lum bright="70000" contrast="-70000"/>
          </a:blip>
          <a:stretch>
            <a:fillRect/>
          </a:stretch>
        </p:blipFill>
        <p:spPr>
          <a:xfrm>
            <a:off x="0" y="-60597"/>
            <a:ext cx="9167357" cy="6875518"/>
          </a:xfrm>
          <a:prstGeom prst="rect">
            <a:avLst/>
          </a:prstGeom>
        </p:spPr>
      </p:pic>
      <p:sp>
        <p:nvSpPr>
          <p:cNvPr id="979970" name="Rectangle 2">
            <a:extLst>
              <a:ext uri="{FF2B5EF4-FFF2-40B4-BE49-F238E27FC236}">
                <a16:creationId xmlns:a16="http://schemas.microsoft.com/office/drawing/2014/main" id="{D383A004-1C88-4DEF-9806-3CE9120E8B86}"/>
              </a:ext>
            </a:extLst>
          </p:cNvPr>
          <p:cNvSpPr>
            <a:spLocks noGrp="1" noChangeArrowheads="1"/>
          </p:cNvSpPr>
          <p:nvPr>
            <p:ph type="title"/>
          </p:nvPr>
        </p:nvSpPr>
        <p:spPr>
          <a:xfrm>
            <a:off x="628650" y="483577"/>
            <a:ext cx="7886700" cy="1207112"/>
          </a:xfrm>
        </p:spPr>
        <p:txBody>
          <a:bodyPr/>
          <a:lstStyle/>
          <a:p>
            <a:pPr algn="ctr"/>
            <a:r>
              <a:rPr lang="en-US" altLang="en-US"/>
              <a:t>Remember we must address all</a:t>
            </a:r>
            <a:br>
              <a:rPr lang="en-US" altLang="en-US"/>
            </a:br>
            <a:r>
              <a:rPr lang="en-US" altLang="en-US"/>
              <a:t>3 major subsystems </a:t>
            </a:r>
          </a:p>
        </p:txBody>
      </p:sp>
      <p:sp>
        <p:nvSpPr>
          <p:cNvPr id="979971" name="Rectangle 3">
            <a:extLst>
              <a:ext uri="{FF2B5EF4-FFF2-40B4-BE49-F238E27FC236}">
                <a16:creationId xmlns:a16="http://schemas.microsoft.com/office/drawing/2014/main" id="{5A7CB118-50B6-4420-8840-F875E9EABA1C}"/>
              </a:ext>
            </a:extLst>
          </p:cNvPr>
          <p:cNvSpPr>
            <a:spLocks noChangeArrowheads="1"/>
          </p:cNvSpPr>
          <p:nvPr/>
        </p:nvSpPr>
        <p:spPr bwMode="auto">
          <a:xfrm>
            <a:off x="304800" y="1619927"/>
            <a:ext cx="8534400" cy="3982915"/>
          </a:xfrm>
          <a:prstGeom prst="rect">
            <a:avLst/>
          </a:prstGeom>
          <a:noFill/>
          <a:ln w="25400">
            <a:solidFill>
              <a:srgbClr val="FF6600"/>
            </a:solidFill>
            <a:miter lim="800000"/>
            <a:headEnd/>
            <a:tailEnd/>
          </a:ln>
          <a:effectLst/>
          <a:extLst>
            <a:ext uri="{909E8E84-426E-40DD-AFC4-6F175D3DCCD1}">
              <a14:hiddenFill xmlns:a14="http://schemas.microsoft.com/office/drawing/2010/main">
                <a:solidFill>
                  <a:srgbClr val="8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3600">
                <a:solidFill>
                  <a:schemeClr val="bg1"/>
                </a:solidFill>
                <a:effectLst>
                  <a:outerShdw blurRad="38100" dist="38100" dir="2700000" algn="tl">
                    <a:srgbClr val="C0C0C0"/>
                  </a:outerShdw>
                </a:effectLst>
                <a:latin typeface="Arial" pitchFamily="34" charset="0"/>
              </a:defRPr>
            </a:lvl1pPr>
            <a:lvl2pPr algn="ctr">
              <a:defRPr sz="3600">
                <a:solidFill>
                  <a:schemeClr val="bg1"/>
                </a:solidFill>
                <a:effectLst>
                  <a:outerShdw blurRad="38100" dist="38100" dir="2700000" algn="tl">
                    <a:srgbClr val="C0C0C0"/>
                  </a:outerShdw>
                </a:effectLst>
                <a:latin typeface="Arial" pitchFamily="34" charset="0"/>
              </a:defRPr>
            </a:lvl2pPr>
            <a:lvl3pPr algn="ctr">
              <a:defRPr sz="3600">
                <a:solidFill>
                  <a:schemeClr val="bg1"/>
                </a:solidFill>
                <a:effectLst>
                  <a:outerShdw blurRad="38100" dist="38100" dir="2700000" algn="tl">
                    <a:srgbClr val="C0C0C0"/>
                  </a:outerShdw>
                </a:effectLst>
                <a:latin typeface="Arial" pitchFamily="34" charset="0"/>
              </a:defRPr>
            </a:lvl3pPr>
            <a:lvl4pPr algn="ctr">
              <a:defRPr sz="3600">
                <a:solidFill>
                  <a:schemeClr val="bg1"/>
                </a:solidFill>
                <a:effectLst>
                  <a:outerShdw blurRad="38100" dist="38100" dir="2700000" algn="tl">
                    <a:srgbClr val="C0C0C0"/>
                  </a:outerShdw>
                </a:effectLst>
                <a:latin typeface="Arial" pitchFamily="34" charset="0"/>
              </a:defRPr>
            </a:lvl4pPr>
            <a:lvl5pPr algn="ctr">
              <a:defRPr sz="3600">
                <a:solidFill>
                  <a:schemeClr val="bg1"/>
                </a:solidFill>
                <a:effectLst>
                  <a:outerShdw blurRad="38100" dist="38100" dir="2700000" algn="tl">
                    <a:srgbClr val="C0C0C0"/>
                  </a:outerShdw>
                </a:effectLst>
                <a:latin typeface="Arial" pitchFamily="34" charset="0"/>
              </a:defRPr>
            </a:lvl5pPr>
            <a:lvl6pPr marL="457200" algn="ctr" fontAlgn="base">
              <a:spcBef>
                <a:spcPct val="0"/>
              </a:spcBef>
              <a:spcAft>
                <a:spcPct val="0"/>
              </a:spcAft>
              <a:defRPr sz="3600">
                <a:solidFill>
                  <a:schemeClr val="bg1"/>
                </a:solidFill>
                <a:effectLst>
                  <a:outerShdw blurRad="38100" dist="38100" dir="2700000" algn="tl">
                    <a:srgbClr val="C0C0C0"/>
                  </a:outerShdw>
                </a:effectLst>
                <a:latin typeface="Arial" pitchFamily="34" charset="0"/>
              </a:defRPr>
            </a:lvl6pPr>
            <a:lvl7pPr marL="914400" algn="ctr" fontAlgn="base">
              <a:spcBef>
                <a:spcPct val="0"/>
              </a:spcBef>
              <a:spcAft>
                <a:spcPct val="0"/>
              </a:spcAft>
              <a:defRPr sz="3600">
                <a:solidFill>
                  <a:schemeClr val="bg1"/>
                </a:solidFill>
                <a:effectLst>
                  <a:outerShdw blurRad="38100" dist="38100" dir="2700000" algn="tl">
                    <a:srgbClr val="C0C0C0"/>
                  </a:outerShdw>
                </a:effectLst>
                <a:latin typeface="Arial" pitchFamily="34" charset="0"/>
              </a:defRPr>
            </a:lvl7pPr>
            <a:lvl8pPr marL="1371600" algn="ctr" fontAlgn="base">
              <a:spcBef>
                <a:spcPct val="0"/>
              </a:spcBef>
              <a:spcAft>
                <a:spcPct val="0"/>
              </a:spcAft>
              <a:defRPr sz="3600">
                <a:solidFill>
                  <a:schemeClr val="bg1"/>
                </a:solidFill>
                <a:effectLst>
                  <a:outerShdw blurRad="38100" dist="38100" dir="2700000" algn="tl">
                    <a:srgbClr val="C0C0C0"/>
                  </a:outerShdw>
                </a:effectLst>
                <a:latin typeface="Arial" pitchFamily="34" charset="0"/>
              </a:defRPr>
            </a:lvl8pPr>
            <a:lvl9pPr marL="1828800" algn="ctr" fontAlgn="base">
              <a:spcBef>
                <a:spcPct val="0"/>
              </a:spcBef>
              <a:spcAft>
                <a:spcPct val="0"/>
              </a:spcAft>
              <a:defRPr sz="3600">
                <a:solidFill>
                  <a:schemeClr val="bg1"/>
                </a:solidFill>
                <a:effectLst>
                  <a:outerShdw blurRad="38100" dist="38100" dir="2700000" algn="tl">
                    <a:srgbClr val="C0C0C0"/>
                  </a:outerShdw>
                </a:effectLst>
                <a:latin typeface="Arial" pitchFamily="34" charset="0"/>
              </a:defRPr>
            </a:lvl9pPr>
          </a:lstStyle>
          <a:p>
            <a:pPr marL="742950" indent="-742950">
              <a:buAutoNum type="arabicPeriod"/>
              <a:defRPr/>
            </a:pPr>
            <a:r>
              <a:rPr lang="en-US" altLang="en-US">
                <a:solidFill>
                  <a:schemeClr val="bg1">
                    <a:lumMod val="65000"/>
                  </a:schemeClr>
                </a:solidFill>
              </a:rPr>
              <a:t>Physical</a:t>
            </a:r>
          </a:p>
          <a:p>
            <a:pPr marL="742950" indent="-742950">
              <a:buAutoNum type="arabicPeriod"/>
              <a:defRPr/>
            </a:pPr>
            <a:r>
              <a:rPr lang="en-US" altLang="en-US">
                <a:solidFill>
                  <a:schemeClr val="bg1">
                    <a:lumMod val="65000"/>
                  </a:schemeClr>
                </a:solidFill>
              </a:rPr>
              <a:t>Managerial</a:t>
            </a:r>
          </a:p>
          <a:p>
            <a:pPr marL="742950" indent="-742950">
              <a:buAutoNum type="arabicPeriod"/>
              <a:defRPr/>
            </a:pPr>
            <a:r>
              <a:rPr lang="en-US" altLang="en-US">
                <a:solidFill>
                  <a:srgbClr val="C00000"/>
                </a:solidFill>
              </a:rPr>
              <a:t>Behavioral</a:t>
            </a:r>
          </a:p>
        </p:txBody>
      </p:sp>
      <p:pic>
        <p:nvPicPr>
          <p:cNvPr id="6" name="Picture 5">
            <a:extLst>
              <a:ext uri="{FF2B5EF4-FFF2-40B4-BE49-F238E27FC236}">
                <a16:creationId xmlns:a16="http://schemas.microsoft.com/office/drawing/2014/main" id="{2805B37C-4C22-4C00-A988-7A0405A13C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2181">
            <a:off x="1819490" y="3594622"/>
            <a:ext cx="1252629" cy="1300162"/>
          </a:xfrm>
          <a:prstGeom prst="rect">
            <a:avLst/>
          </a:prstGeom>
        </p:spPr>
      </p:pic>
    </p:spTree>
    <p:extLst>
      <p:ext uri="{BB962C8B-B14F-4D97-AF65-F5344CB8AC3E}">
        <p14:creationId xmlns:p14="http://schemas.microsoft.com/office/powerpoint/2010/main" val="300691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79970"/>
                                        </p:tgtEl>
                                        <p:attrNameLst>
                                          <p:attrName>style.visibility</p:attrName>
                                        </p:attrNameLst>
                                      </p:cBhvr>
                                      <p:to>
                                        <p:strVal val="visible"/>
                                      </p:to>
                                    </p:set>
                                    <p:animEffect transition="in" filter="fade">
                                      <p:cBhvr>
                                        <p:cTn id="7" dur="500"/>
                                        <p:tgtEl>
                                          <p:spTgt spid="97997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9970" grpId="0"/>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7186" name="Rectangle 2">
            <a:extLst>
              <a:ext uri="{FF2B5EF4-FFF2-40B4-BE49-F238E27FC236}">
                <a16:creationId xmlns:a16="http://schemas.microsoft.com/office/drawing/2014/main" id="{8FEC0FC7-174A-476F-856F-BA56ADB1054A}"/>
              </a:ext>
            </a:extLst>
          </p:cNvPr>
          <p:cNvSpPr>
            <a:spLocks noGrp="1" noChangeArrowheads="1"/>
          </p:cNvSpPr>
          <p:nvPr>
            <p:ph type="title"/>
          </p:nvPr>
        </p:nvSpPr>
        <p:spPr/>
        <p:txBody>
          <a:bodyPr/>
          <a:lstStyle/>
          <a:p>
            <a:pPr algn="ctr" eaLnBrk="1" hangingPunct="1">
              <a:defRPr/>
            </a:pPr>
            <a:r>
              <a:rPr lang="en-US" altLang="en-US"/>
              <a:t>Which Works Better?</a:t>
            </a:r>
          </a:p>
        </p:txBody>
      </p:sp>
      <p:pic>
        <p:nvPicPr>
          <p:cNvPr id="1117187" name="Picture 3" descr="Carrot-n-stick">
            <a:extLst>
              <a:ext uri="{FF2B5EF4-FFF2-40B4-BE49-F238E27FC236}">
                <a16:creationId xmlns:a16="http://schemas.microsoft.com/office/drawing/2014/main" id="{F0FEC3F3-BC73-454E-8ABA-FCFA118733E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52502" y="1606550"/>
            <a:ext cx="2438400" cy="381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17188" name="Picture 4" descr="m_stick">
            <a:extLst>
              <a:ext uri="{FF2B5EF4-FFF2-40B4-BE49-F238E27FC236}">
                <a16:creationId xmlns:a16="http://schemas.microsoft.com/office/drawing/2014/main" id="{88F041EF-71A1-49B6-A852-404C82BEFEAF}"/>
              </a:ext>
            </a:extLst>
          </p:cNvPr>
          <p:cNvPicPr>
            <a:picLocks noGrp="1" noChangeAspect="1" noChangeArrowheads="1"/>
          </p:cNvPicPr>
          <p:nvPr>
            <p:ph sz="half" idx="2"/>
          </p:nvPr>
        </p:nvPicPr>
        <p:blipFill>
          <a:blip r:embed="rId3">
            <a:lum bright="18000"/>
            <a:extLst>
              <a:ext uri="{28A0092B-C50C-407E-A947-70E740481C1C}">
                <a14:useLocalDpi xmlns:a14="http://schemas.microsoft.com/office/drawing/2010/main" val="0"/>
              </a:ext>
            </a:extLst>
          </a:blip>
          <a:srcRect/>
          <a:stretch>
            <a:fillRect/>
          </a:stretch>
        </p:blipFill>
        <p:spPr>
          <a:xfrm>
            <a:off x="4572000" y="1829593"/>
            <a:ext cx="4038600" cy="3198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7397" name="Text Box 5">
            <a:extLst>
              <a:ext uri="{FF2B5EF4-FFF2-40B4-BE49-F238E27FC236}">
                <a16:creationId xmlns:a16="http://schemas.microsoft.com/office/drawing/2014/main" id="{40F551DD-50B9-4456-93EB-F895C66FFEAA}"/>
              </a:ext>
            </a:extLst>
          </p:cNvPr>
          <p:cNvSpPr txBox="1">
            <a:spLocks noChangeArrowheads="1"/>
          </p:cNvSpPr>
          <p:nvPr/>
        </p:nvSpPr>
        <p:spPr bwMode="auto">
          <a:xfrm>
            <a:off x="3657601" y="3008313"/>
            <a:ext cx="76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t>or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17186"/>
                                        </p:tgtEl>
                                        <p:attrNameLst>
                                          <p:attrName>style.visibility</p:attrName>
                                        </p:attrNameLst>
                                      </p:cBhvr>
                                      <p:to>
                                        <p:strVal val="visible"/>
                                      </p:to>
                                    </p:set>
                                    <p:animEffect transition="in" filter="fade">
                                      <p:cBhvr>
                                        <p:cTn id="7" dur="1000"/>
                                        <p:tgtEl>
                                          <p:spTgt spid="11171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17187"/>
                                        </p:tgtEl>
                                        <p:attrNameLst>
                                          <p:attrName>style.visibility</p:attrName>
                                        </p:attrNameLst>
                                      </p:cBhvr>
                                      <p:to>
                                        <p:strVal val="visible"/>
                                      </p:to>
                                    </p:set>
                                    <p:animEffect transition="in" filter="fade">
                                      <p:cBhvr>
                                        <p:cTn id="12" dur="2000"/>
                                        <p:tgtEl>
                                          <p:spTgt spid="1117187"/>
                                        </p:tgtEl>
                                      </p:cBhvr>
                                    </p:animEffect>
                                  </p:childTnLst>
                                </p:cTn>
                              </p:par>
                            </p:childTnLst>
                          </p:cTn>
                        </p:par>
                        <p:par>
                          <p:cTn id="13" fill="hold" nodeType="afterGroup">
                            <p:stCondLst>
                              <p:cond delay="2000"/>
                            </p:stCondLst>
                            <p:childTnLst>
                              <p:par>
                                <p:cTn id="14" presetID="53" presetClass="entr" presetSubtype="0" fill="hold" nodeType="afterEffect">
                                  <p:stCondLst>
                                    <p:cond delay="500"/>
                                  </p:stCondLst>
                                  <p:childTnLst>
                                    <p:set>
                                      <p:cBhvr>
                                        <p:cTn id="15" dur="1" fill="hold">
                                          <p:stCondLst>
                                            <p:cond delay="0"/>
                                          </p:stCondLst>
                                        </p:cTn>
                                        <p:tgtEl>
                                          <p:spTgt spid="1117188"/>
                                        </p:tgtEl>
                                        <p:attrNameLst>
                                          <p:attrName>style.visibility</p:attrName>
                                        </p:attrNameLst>
                                      </p:cBhvr>
                                      <p:to>
                                        <p:strVal val="visible"/>
                                      </p:to>
                                    </p:set>
                                    <p:anim calcmode="lin" valueType="num">
                                      <p:cBhvr>
                                        <p:cTn id="16" dur="500" fill="hold"/>
                                        <p:tgtEl>
                                          <p:spTgt spid="1117188"/>
                                        </p:tgtEl>
                                        <p:attrNameLst>
                                          <p:attrName>ppt_w</p:attrName>
                                        </p:attrNameLst>
                                      </p:cBhvr>
                                      <p:tavLst>
                                        <p:tav tm="0">
                                          <p:val>
                                            <p:fltVal val="0"/>
                                          </p:val>
                                        </p:tav>
                                        <p:tav tm="100000">
                                          <p:val>
                                            <p:strVal val="#ppt_w"/>
                                          </p:val>
                                        </p:tav>
                                      </p:tavLst>
                                    </p:anim>
                                    <p:anim calcmode="lin" valueType="num">
                                      <p:cBhvr>
                                        <p:cTn id="17" dur="500" fill="hold"/>
                                        <p:tgtEl>
                                          <p:spTgt spid="1117188"/>
                                        </p:tgtEl>
                                        <p:attrNameLst>
                                          <p:attrName>ppt_h</p:attrName>
                                        </p:attrNameLst>
                                      </p:cBhvr>
                                      <p:tavLst>
                                        <p:tav tm="0">
                                          <p:val>
                                            <p:fltVal val="0"/>
                                          </p:val>
                                        </p:tav>
                                        <p:tav tm="100000">
                                          <p:val>
                                            <p:strVal val="#ppt_h"/>
                                          </p:val>
                                        </p:tav>
                                      </p:tavLst>
                                    </p:anim>
                                    <p:animEffect transition="in" filter="fade">
                                      <p:cBhvr>
                                        <p:cTn id="18" dur="500"/>
                                        <p:tgtEl>
                                          <p:spTgt spid="1117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7186" grpId="0"/>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2" descr="Image result for office safety">
            <a:extLst>
              <a:ext uri="{FF2B5EF4-FFF2-40B4-BE49-F238E27FC236}">
                <a16:creationId xmlns:a16="http://schemas.microsoft.com/office/drawing/2014/main" id="{7566B274-DD2A-47D0-B55A-1700B4A76EB4}"/>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705429" y="-152400"/>
            <a:ext cx="10849429" cy="7010400"/>
          </a:xfrm>
          <a:prstGeom prst="rect">
            <a:avLst/>
          </a:prstGeom>
          <a:noFill/>
          <a:extLst>
            <a:ext uri="{909E8E84-426E-40DD-AFC4-6F175D3DCCD1}">
              <a14:hiddenFill xmlns:a14="http://schemas.microsoft.com/office/drawing/2010/main">
                <a:solidFill>
                  <a:srgbClr val="FFFFFF"/>
                </a:solidFill>
              </a14:hiddenFill>
            </a:ext>
          </a:extLst>
        </p:spPr>
      </p:pic>
      <p:sp>
        <p:nvSpPr>
          <p:cNvPr id="968706" name="Rectangle 2">
            <a:extLst>
              <a:ext uri="{FF2B5EF4-FFF2-40B4-BE49-F238E27FC236}">
                <a16:creationId xmlns:a16="http://schemas.microsoft.com/office/drawing/2014/main" id="{D3ED1705-46DE-4159-B0E1-8D9017234A85}"/>
              </a:ext>
            </a:extLst>
          </p:cNvPr>
          <p:cNvSpPr>
            <a:spLocks noGrp="1" noChangeArrowheads="1"/>
          </p:cNvSpPr>
          <p:nvPr>
            <p:ph type="title"/>
          </p:nvPr>
        </p:nvSpPr>
        <p:spPr/>
        <p:txBody>
          <a:bodyPr/>
          <a:lstStyle/>
          <a:p>
            <a:pPr eaLnBrk="1" hangingPunct="1">
              <a:defRPr/>
            </a:pPr>
            <a:r>
              <a:rPr lang="en-US" altLang="en-US"/>
              <a:t>B=f(C)</a:t>
            </a:r>
          </a:p>
        </p:txBody>
      </p:sp>
      <p:sp>
        <p:nvSpPr>
          <p:cNvPr id="968707" name="Rectangle 3">
            <a:extLst>
              <a:ext uri="{FF2B5EF4-FFF2-40B4-BE49-F238E27FC236}">
                <a16:creationId xmlns:a16="http://schemas.microsoft.com/office/drawing/2014/main" id="{9772E1F3-EFC8-477E-AF6B-D3BC5AA6FCCE}"/>
              </a:ext>
            </a:extLst>
          </p:cNvPr>
          <p:cNvSpPr>
            <a:spLocks noGrp="1" noChangeArrowheads="1"/>
          </p:cNvSpPr>
          <p:nvPr>
            <p:ph type="body" idx="1"/>
          </p:nvPr>
        </p:nvSpPr>
        <p:spPr>
          <a:xfrm>
            <a:off x="394870" y="1616074"/>
            <a:ext cx="5076825" cy="4876800"/>
          </a:xfrm>
        </p:spPr>
        <p:txBody>
          <a:bodyPr>
            <a:normAutofit/>
          </a:bodyPr>
          <a:lstStyle/>
          <a:p>
            <a:pPr marL="0" indent="0" eaLnBrk="1" hangingPunct="1">
              <a:lnSpc>
                <a:spcPct val="90000"/>
              </a:lnSpc>
              <a:buNone/>
            </a:pPr>
            <a:r>
              <a:rPr lang="en-US" altLang="en-US" sz="2400"/>
              <a:t>Behavior is a function of the consequences (c) and past behavior (f)</a:t>
            </a:r>
          </a:p>
          <a:p>
            <a:pPr eaLnBrk="1" hangingPunct="1">
              <a:lnSpc>
                <a:spcPct val="90000"/>
              </a:lnSpc>
            </a:pPr>
            <a:endParaRPr lang="en-US" altLang="en-US" sz="2400"/>
          </a:p>
          <a:p>
            <a:pPr marL="0" indent="0" eaLnBrk="1" hangingPunct="1">
              <a:lnSpc>
                <a:spcPct val="90000"/>
              </a:lnSpc>
              <a:buNone/>
            </a:pPr>
            <a:r>
              <a:rPr lang="en-US" altLang="en-US" sz="2400"/>
              <a:t>In other words people will likely repeat things that give them positive outcomes.</a:t>
            </a:r>
          </a:p>
          <a:p>
            <a:pPr eaLnBrk="1" hangingPunct="1">
              <a:lnSpc>
                <a:spcPct val="90000"/>
              </a:lnSpc>
              <a:buFontTx/>
              <a:buNone/>
            </a:pPr>
            <a:endParaRPr lang="en-US" altLang="en-US" sz="2400"/>
          </a:p>
          <a:p>
            <a:pPr marL="0" indent="0" eaLnBrk="1" hangingPunct="1">
              <a:lnSpc>
                <a:spcPct val="90000"/>
              </a:lnSpc>
              <a:buNone/>
            </a:pPr>
            <a:r>
              <a:rPr lang="en-US" altLang="en-US" sz="2400"/>
              <a:t>Similarly they will be less likely to do things that result in negative outcomes</a:t>
            </a:r>
          </a:p>
          <a:p>
            <a:pPr marL="0" indent="0" algn="ctr" eaLnBrk="1" hangingPunct="1">
              <a:lnSpc>
                <a:spcPct val="90000"/>
              </a:lnSpc>
              <a:buNone/>
            </a:pPr>
            <a:r>
              <a:rPr lang="en-US" altLang="en-US" sz="2000">
                <a:solidFill>
                  <a:srgbClr val="FF0000"/>
                </a:solidFill>
              </a:rPr>
              <a:t>(or will be more careful not to get caught)</a:t>
            </a:r>
          </a:p>
        </p:txBody>
      </p:sp>
      <p:pic>
        <p:nvPicPr>
          <p:cNvPr id="968708" name="Picture 4" descr="Carrot-n-stick">
            <a:extLst>
              <a:ext uri="{FF2B5EF4-FFF2-40B4-BE49-F238E27FC236}">
                <a16:creationId xmlns:a16="http://schemas.microsoft.com/office/drawing/2014/main" id="{BE82D777-55B4-4E99-871D-D4A7A39962B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3645" y="1922465"/>
            <a:ext cx="1429877" cy="2236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8709" name="Picture 5" descr="m_stick">
            <a:extLst>
              <a:ext uri="{FF2B5EF4-FFF2-40B4-BE49-F238E27FC236}">
                <a16:creationId xmlns:a16="http://schemas.microsoft.com/office/drawing/2014/main" id="{E4844920-4DC9-42AE-AC7D-3084086BEB9B}"/>
              </a:ext>
            </a:extLst>
          </p:cNvPr>
          <p:cNvPicPr>
            <a:picLocks noChangeAspect="1" noChangeArrowheads="1"/>
          </p:cNvPicPr>
          <p:nvPr/>
        </p:nvPicPr>
        <p:blipFill>
          <a:blip r:embed="rId4" cstate="print">
            <a:clrChange>
              <a:clrFrom>
                <a:srgbClr val="FBFBFB"/>
              </a:clrFrom>
              <a:clrTo>
                <a:srgbClr val="FBFBFB">
                  <a:alpha val="0"/>
                </a:srgbClr>
              </a:clrTo>
            </a:clrChange>
            <a:lum bright="18000"/>
            <a:extLst>
              <a:ext uri="{28A0092B-C50C-407E-A947-70E740481C1C}">
                <a14:useLocalDpi xmlns:a14="http://schemas.microsoft.com/office/drawing/2010/main" val="0"/>
              </a:ext>
            </a:extLst>
          </a:blip>
          <a:srcRect/>
          <a:stretch>
            <a:fillRect/>
          </a:stretch>
        </p:blipFill>
        <p:spPr bwMode="auto">
          <a:xfrm>
            <a:off x="5097879" y="3595689"/>
            <a:ext cx="259790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68706"/>
                                        </p:tgtEl>
                                        <p:attrNameLst>
                                          <p:attrName>style.visibility</p:attrName>
                                        </p:attrNameLst>
                                      </p:cBhvr>
                                      <p:to>
                                        <p:strVal val="visible"/>
                                      </p:to>
                                    </p:set>
                                    <p:animEffect transition="in" filter="fade">
                                      <p:cBhvr>
                                        <p:cTn id="7" dur="1000"/>
                                        <p:tgtEl>
                                          <p:spTgt spid="9687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68707">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68707">
                                            <p:txEl>
                                              <p:pRg st="2" end="2"/>
                                            </p:txEl>
                                          </p:spTgt>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968708"/>
                                        </p:tgtEl>
                                        <p:attrNameLst>
                                          <p:attrName>style.visibility</p:attrName>
                                        </p:attrNameLst>
                                      </p:cBhvr>
                                      <p:to>
                                        <p:strVal val="visible"/>
                                      </p:to>
                                    </p:set>
                                    <p:animEffect transition="in" filter="fade">
                                      <p:cBhvr>
                                        <p:cTn id="18" dur="2000"/>
                                        <p:tgtEl>
                                          <p:spTgt spid="96870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687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68707">
                                            <p:txEl>
                                              <p:pRg st="5" end="5"/>
                                            </p:txEl>
                                          </p:spTgt>
                                        </p:tgtEl>
                                        <p:attrNameLst>
                                          <p:attrName>style.visibility</p:attrName>
                                        </p:attrNameLst>
                                      </p:cBhvr>
                                      <p:to>
                                        <p:strVal val="visible"/>
                                      </p:to>
                                    </p:set>
                                  </p:childTnLst>
                                </p:cTn>
                              </p:par>
                            </p:childTnLst>
                          </p:cTn>
                        </p:par>
                        <p:par>
                          <p:cTn id="27" fill="hold" nodeType="afterGroup">
                            <p:stCondLst>
                              <p:cond delay="0"/>
                            </p:stCondLst>
                            <p:childTnLst>
                              <p:par>
                                <p:cTn id="28" presetID="53" presetClass="entr" presetSubtype="0" fill="hold" nodeType="afterEffect">
                                  <p:stCondLst>
                                    <p:cond delay="0"/>
                                  </p:stCondLst>
                                  <p:childTnLst>
                                    <p:set>
                                      <p:cBhvr>
                                        <p:cTn id="29" dur="1" fill="hold">
                                          <p:stCondLst>
                                            <p:cond delay="0"/>
                                          </p:stCondLst>
                                        </p:cTn>
                                        <p:tgtEl>
                                          <p:spTgt spid="968709"/>
                                        </p:tgtEl>
                                        <p:attrNameLst>
                                          <p:attrName>style.visibility</p:attrName>
                                        </p:attrNameLst>
                                      </p:cBhvr>
                                      <p:to>
                                        <p:strVal val="visible"/>
                                      </p:to>
                                    </p:set>
                                    <p:anim calcmode="lin" valueType="num">
                                      <p:cBhvr>
                                        <p:cTn id="30" dur="500" fill="hold"/>
                                        <p:tgtEl>
                                          <p:spTgt spid="968709"/>
                                        </p:tgtEl>
                                        <p:attrNameLst>
                                          <p:attrName>ppt_w</p:attrName>
                                        </p:attrNameLst>
                                      </p:cBhvr>
                                      <p:tavLst>
                                        <p:tav tm="0">
                                          <p:val>
                                            <p:fltVal val="0"/>
                                          </p:val>
                                        </p:tav>
                                        <p:tav tm="100000">
                                          <p:val>
                                            <p:strVal val="#ppt_w"/>
                                          </p:val>
                                        </p:tav>
                                      </p:tavLst>
                                    </p:anim>
                                    <p:anim calcmode="lin" valueType="num">
                                      <p:cBhvr>
                                        <p:cTn id="31" dur="500" fill="hold"/>
                                        <p:tgtEl>
                                          <p:spTgt spid="968709"/>
                                        </p:tgtEl>
                                        <p:attrNameLst>
                                          <p:attrName>ppt_h</p:attrName>
                                        </p:attrNameLst>
                                      </p:cBhvr>
                                      <p:tavLst>
                                        <p:tav tm="0">
                                          <p:val>
                                            <p:fltVal val="0"/>
                                          </p:val>
                                        </p:tav>
                                        <p:tav tm="100000">
                                          <p:val>
                                            <p:strVal val="#ppt_h"/>
                                          </p:val>
                                        </p:tav>
                                      </p:tavLst>
                                    </p:anim>
                                    <p:animEffect transition="in" filter="fade">
                                      <p:cBhvr>
                                        <p:cTn id="32" dur="500"/>
                                        <p:tgtEl>
                                          <p:spTgt spid="968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8706" grpId="0"/>
      <p:bldP spid="968707" grpId="0" build="p"/>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5874" name="Rectangle 2">
            <a:extLst>
              <a:ext uri="{FF2B5EF4-FFF2-40B4-BE49-F238E27FC236}">
                <a16:creationId xmlns:a16="http://schemas.microsoft.com/office/drawing/2014/main" id="{D8A16BA9-76F2-49EB-B55E-1DF2957A6211}"/>
              </a:ext>
            </a:extLst>
          </p:cNvPr>
          <p:cNvSpPr>
            <a:spLocks noGrp="1" noChangeArrowheads="1"/>
          </p:cNvSpPr>
          <p:nvPr>
            <p:ph type="title"/>
          </p:nvPr>
        </p:nvSpPr>
        <p:spPr/>
        <p:txBody>
          <a:bodyPr/>
          <a:lstStyle/>
          <a:p>
            <a:pPr algn="ctr" eaLnBrk="1" hangingPunct="1">
              <a:defRPr/>
            </a:pPr>
            <a:r>
              <a:rPr lang="en-US" altLang="en-US"/>
              <a:t>Behavior-Based Safety	</a:t>
            </a:r>
          </a:p>
        </p:txBody>
      </p:sp>
      <p:sp>
        <p:nvSpPr>
          <p:cNvPr id="193539" name="Rectangle 3">
            <a:extLst>
              <a:ext uri="{FF2B5EF4-FFF2-40B4-BE49-F238E27FC236}">
                <a16:creationId xmlns:a16="http://schemas.microsoft.com/office/drawing/2014/main" id="{FE67FFD4-BB31-4C92-8FE3-3EA51F57B25A}"/>
              </a:ext>
            </a:extLst>
          </p:cNvPr>
          <p:cNvSpPr>
            <a:spLocks noGrp="1" noChangeArrowheads="1"/>
          </p:cNvSpPr>
          <p:nvPr>
            <p:ph idx="1"/>
          </p:nvPr>
        </p:nvSpPr>
        <p:spPr>
          <a:xfrm>
            <a:off x="3991230" y="1857375"/>
            <a:ext cx="3714750" cy="4876800"/>
          </a:xfrm>
        </p:spPr>
        <p:txBody>
          <a:bodyPr>
            <a:normAutofit/>
          </a:bodyPr>
          <a:lstStyle/>
          <a:p>
            <a:pPr marL="0" indent="0" eaLnBrk="1" hangingPunct="1">
              <a:buNone/>
            </a:pPr>
            <a:r>
              <a:rPr lang="en-US" altLang="en-US" sz="2800"/>
              <a:t>… is a process that helps employees identify and choose a safe behavior over an unsafe one.</a:t>
            </a:r>
          </a:p>
          <a:p>
            <a:pPr marL="0" indent="0" eaLnBrk="1" hangingPunct="1">
              <a:buNone/>
            </a:pPr>
            <a:endParaRPr lang="en-US" altLang="en-US" sz="2800"/>
          </a:p>
          <a:p>
            <a:pPr marL="0" indent="0">
              <a:buNone/>
            </a:pPr>
            <a:r>
              <a:rPr lang="en-US" altLang="en-US" sz="2800" i="1" u="sng"/>
              <a:t>To use the 6 foot ladder they have or to get the 8 foot ladder they need!</a:t>
            </a:r>
          </a:p>
          <a:p>
            <a:pPr marL="0" indent="0" eaLnBrk="1" hangingPunct="1">
              <a:buNone/>
            </a:pPr>
            <a:endParaRPr lang="en-US" altLang="en-US" sz="2800"/>
          </a:p>
        </p:txBody>
      </p:sp>
      <p:pic>
        <p:nvPicPr>
          <p:cNvPr id="18434" name="Picture 2" descr="Image result for standing on top of ladder">
            <a:extLst>
              <a:ext uri="{FF2B5EF4-FFF2-40B4-BE49-F238E27FC236}">
                <a16:creationId xmlns:a16="http://schemas.microsoft.com/office/drawing/2014/main" id="{DD775B74-3CEC-4551-A546-8D5F883CA9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375" y="1343025"/>
            <a:ext cx="3486150" cy="4648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75874"/>
                                        </p:tgtEl>
                                        <p:attrNameLst>
                                          <p:attrName>style.visibility</p:attrName>
                                        </p:attrNameLst>
                                      </p:cBhvr>
                                      <p:to>
                                        <p:strVal val="visible"/>
                                      </p:to>
                                    </p:set>
                                    <p:animEffect transition="in" filter="fade">
                                      <p:cBhvr>
                                        <p:cTn id="7" dur="500"/>
                                        <p:tgtEl>
                                          <p:spTgt spid="97587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3539">
                                            <p:txEl>
                                              <p:pRg st="0" end="0"/>
                                            </p:txEl>
                                          </p:spTgt>
                                        </p:tgtEl>
                                        <p:attrNameLst>
                                          <p:attrName>style.visibility</p:attrName>
                                        </p:attrNameLst>
                                      </p:cBhvr>
                                      <p:to>
                                        <p:strVal val="visible"/>
                                      </p:to>
                                    </p:set>
                                    <p:animEffect transition="in" filter="fade">
                                      <p:cBhvr>
                                        <p:cTn id="12" dur="1000"/>
                                        <p:tgtEl>
                                          <p:spTgt spid="193539">
                                            <p:txEl>
                                              <p:pRg st="0" end="0"/>
                                            </p:txEl>
                                          </p:spTgt>
                                        </p:tgtEl>
                                      </p:cBhvr>
                                    </p:animEffect>
                                    <p:anim calcmode="lin" valueType="num">
                                      <p:cBhvr>
                                        <p:cTn id="13" dur="1000" fill="hold"/>
                                        <p:tgtEl>
                                          <p:spTgt spid="19353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935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3539">
                                            <p:txEl>
                                              <p:pRg st="2" end="2"/>
                                            </p:txEl>
                                          </p:spTgt>
                                        </p:tgtEl>
                                        <p:attrNameLst>
                                          <p:attrName>style.visibility</p:attrName>
                                        </p:attrNameLst>
                                      </p:cBhvr>
                                      <p:to>
                                        <p:strVal val="visible"/>
                                      </p:to>
                                    </p:set>
                                    <p:animEffect transition="in" filter="fade">
                                      <p:cBhvr>
                                        <p:cTn id="19" dur="1000"/>
                                        <p:tgtEl>
                                          <p:spTgt spid="193539">
                                            <p:txEl>
                                              <p:pRg st="2" end="2"/>
                                            </p:txEl>
                                          </p:spTgt>
                                        </p:tgtEl>
                                      </p:cBhvr>
                                    </p:animEffect>
                                    <p:anim calcmode="lin" valueType="num">
                                      <p:cBhvr>
                                        <p:cTn id="20" dur="1000" fill="hold"/>
                                        <p:tgtEl>
                                          <p:spTgt spid="19353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9353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874" grpId="0"/>
      <p:bldP spid="193539"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568" name="Picture 10" descr="New_Shirley_Three_Tread_Steps_999">
            <a:extLst>
              <a:ext uri="{FF2B5EF4-FFF2-40B4-BE49-F238E27FC236}">
                <a16:creationId xmlns:a16="http://schemas.microsoft.com/office/drawing/2014/main" id="{8381D158-3AC3-4DF1-833E-DD43F4F5108B}"/>
              </a:ext>
            </a:extLst>
          </p:cNvPr>
          <p:cNvPicPr>
            <a:picLocks noGrp="1" noChangeAspect="1" noChangeArrowheads="1"/>
          </p:cNvPicPr>
          <p:nvPr>
            <p:ph sz="quarter" idx="4294967295"/>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5963727" y="3928499"/>
            <a:ext cx="2109429" cy="2181940"/>
          </a:xfrm>
        </p:spPr>
      </p:pic>
      <p:sp>
        <p:nvSpPr>
          <p:cNvPr id="194563" name="Rectangle 2">
            <a:extLst>
              <a:ext uri="{FF2B5EF4-FFF2-40B4-BE49-F238E27FC236}">
                <a16:creationId xmlns:a16="http://schemas.microsoft.com/office/drawing/2014/main" id="{EF02E49D-B409-4781-A032-5A61E5D2FC39}"/>
              </a:ext>
            </a:extLst>
          </p:cNvPr>
          <p:cNvSpPr>
            <a:spLocks noChangeArrowheads="1"/>
          </p:cNvSpPr>
          <p:nvPr/>
        </p:nvSpPr>
        <p:spPr bwMode="auto">
          <a:xfrm>
            <a:off x="711200" y="6229350"/>
            <a:ext cx="18288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PR" altLang="en-US"/>
          </a:p>
        </p:txBody>
      </p:sp>
      <p:sp>
        <p:nvSpPr>
          <p:cNvPr id="194564" name="Rectangle 3">
            <a:extLst>
              <a:ext uri="{FF2B5EF4-FFF2-40B4-BE49-F238E27FC236}">
                <a16:creationId xmlns:a16="http://schemas.microsoft.com/office/drawing/2014/main" id="{87D72CAE-EC68-46A3-8C11-E2129CD29A88}"/>
              </a:ext>
            </a:extLst>
          </p:cNvPr>
          <p:cNvSpPr>
            <a:spLocks noChangeArrowheads="1"/>
          </p:cNvSpPr>
          <p:nvPr/>
        </p:nvSpPr>
        <p:spPr bwMode="auto">
          <a:xfrm>
            <a:off x="3149600" y="6229350"/>
            <a:ext cx="28448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PR" altLang="en-US"/>
          </a:p>
        </p:txBody>
      </p:sp>
      <p:sp>
        <p:nvSpPr>
          <p:cNvPr id="976900" name="Rectangle 4">
            <a:extLst>
              <a:ext uri="{FF2B5EF4-FFF2-40B4-BE49-F238E27FC236}">
                <a16:creationId xmlns:a16="http://schemas.microsoft.com/office/drawing/2014/main" id="{1C83B3E9-B4D8-4362-A887-91B807AC8049}"/>
              </a:ext>
            </a:extLst>
          </p:cNvPr>
          <p:cNvSpPr>
            <a:spLocks noGrp="1" noChangeArrowheads="1"/>
          </p:cNvSpPr>
          <p:nvPr>
            <p:ph type="title"/>
          </p:nvPr>
        </p:nvSpPr>
        <p:spPr/>
        <p:txBody>
          <a:bodyPr/>
          <a:lstStyle/>
          <a:p>
            <a:pPr algn="ctr"/>
            <a:r>
              <a:rPr lang="en-US" altLang="en-US"/>
              <a:t>The Behavior Based Safety Challenge</a:t>
            </a:r>
          </a:p>
        </p:txBody>
      </p:sp>
      <p:pic>
        <p:nvPicPr>
          <p:cNvPr id="194567" name="Picture 7" descr="L11061333">
            <a:extLst>
              <a:ext uri="{FF2B5EF4-FFF2-40B4-BE49-F238E27FC236}">
                <a16:creationId xmlns:a16="http://schemas.microsoft.com/office/drawing/2014/main" id="{843828A2-2A96-4EB2-AE72-40810B6C9AC9}"/>
              </a:ext>
            </a:extLst>
          </p:cNvPr>
          <p:cNvPicPr>
            <a:picLocks noGrp="1" noChangeAspect="1" noChangeArrowheads="1"/>
          </p:cNvPicPr>
          <p:nvPr>
            <p:ph idx="1"/>
          </p:nvPr>
        </p:nvPicPr>
        <p:blipFill>
          <a:blip r:embed="rId4"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2856880" y="1552164"/>
            <a:ext cx="2640974" cy="4876800"/>
          </a:xfrm>
        </p:spPr>
      </p:pic>
      <p:sp>
        <p:nvSpPr>
          <p:cNvPr id="194566" name="Rectangle 5">
            <a:extLst>
              <a:ext uri="{FF2B5EF4-FFF2-40B4-BE49-F238E27FC236}">
                <a16:creationId xmlns:a16="http://schemas.microsoft.com/office/drawing/2014/main" id="{E6E23E67-3FEF-467E-8AD4-2CE923C0B5C1}"/>
              </a:ext>
            </a:extLst>
          </p:cNvPr>
          <p:cNvSpPr>
            <a:spLocks noGrp="1" noChangeArrowheads="1"/>
          </p:cNvSpPr>
          <p:nvPr>
            <p:ph type="body" sz="half" idx="4294967295"/>
          </p:nvPr>
        </p:nvSpPr>
        <p:spPr>
          <a:xfrm>
            <a:off x="446493" y="2133600"/>
            <a:ext cx="2844800" cy="5257800"/>
          </a:xfrm>
        </p:spPr>
        <p:txBody>
          <a:bodyPr/>
          <a:lstStyle/>
          <a:p>
            <a:pPr marL="0" indent="0">
              <a:buNone/>
            </a:pPr>
            <a:r>
              <a:rPr lang="en-US" altLang="en-US" sz="2800"/>
              <a:t>To create conditions that encourage people to collaborate because they want to not because they have to!</a:t>
            </a:r>
          </a:p>
          <a:p>
            <a:endParaRPr lang="en-US" altLang="en-US"/>
          </a:p>
          <a:p>
            <a:endParaRPr lang="en-US" altLang="en-US"/>
          </a:p>
        </p:txBody>
      </p:sp>
      <p:pic>
        <p:nvPicPr>
          <p:cNvPr id="194562" name="Picture 13" descr="question_mark3">
            <a:extLst>
              <a:ext uri="{FF2B5EF4-FFF2-40B4-BE49-F238E27FC236}">
                <a16:creationId xmlns:a16="http://schemas.microsoft.com/office/drawing/2014/main" id="{75A0DDAA-6448-42C8-A65D-599BCBF3F62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10579">
            <a:off x="5926030" y="1562816"/>
            <a:ext cx="20272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76900"/>
                                        </p:tgtEl>
                                        <p:attrNameLst>
                                          <p:attrName>style.visibility</p:attrName>
                                        </p:attrNameLst>
                                      </p:cBhvr>
                                      <p:to>
                                        <p:strVal val="visible"/>
                                      </p:to>
                                    </p:set>
                                    <p:animEffect transition="in" filter="fade">
                                      <p:cBhvr>
                                        <p:cTn id="7" dur="500"/>
                                        <p:tgtEl>
                                          <p:spTgt spid="9769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4566">
                                            <p:txEl>
                                              <p:pRg st="0" end="0"/>
                                            </p:txEl>
                                          </p:spTgt>
                                        </p:tgtEl>
                                        <p:attrNameLst>
                                          <p:attrName>style.visibility</p:attrName>
                                        </p:attrNameLst>
                                      </p:cBhvr>
                                      <p:to>
                                        <p:strVal val="visible"/>
                                      </p:to>
                                    </p:set>
                                    <p:animEffect transition="in" filter="fade">
                                      <p:cBhvr>
                                        <p:cTn id="12" dur="500"/>
                                        <p:tgtEl>
                                          <p:spTgt spid="1945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6900" grpId="0"/>
      <p:bldP spid="194566" grpId="0" build="p"/>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D90C45-7406-4E08-9640-DD0CB0468951}"/>
              </a:ext>
            </a:extLst>
          </p:cNvPr>
          <p:cNvPicPr>
            <a:picLocks noChangeAspect="1"/>
          </p:cNvPicPr>
          <p:nvPr/>
        </p:nvPicPr>
        <p:blipFill>
          <a:blip r:embed="rId2">
            <a:lum bright="70000" contrast="-70000"/>
          </a:blip>
          <a:stretch>
            <a:fillRect/>
          </a:stretch>
        </p:blipFill>
        <p:spPr>
          <a:xfrm>
            <a:off x="-152400" y="-76200"/>
            <a:ext cx="10649262" cy="7086600"/>
          </a:xfrm>
          <a:prstGeom prst="rect">
            <a:avLst/>
          </a:prstGeom>
        </p:spPr>
      </p:pic>
      <p:sp>
        <p:nvSpPr>
          <p:cNvPr id="203779" name="Rectangle 3">
            <a:extLst>
              <a:ext uri="{FF2B5EF4-FFF2-40B4-BE49-F238E27FC236}">
                <a16:creationId xmlns:a16="http://schemas.microsoft.com/office/drawing/2014/main" id="{363E9E4C-6F65-4B12-8FF6-FC31962A0CCA}"/>
              </a:ext>
            </a:extLst>
          </p:cNvPr>
          <p:cNvSpPr>
            <a:spLocks noChangeArrowheads="1"/>
          </p:cNvSpPr>
          <p:nvPr/>
        </p:nvSpPr>
        <p:spPr bwMode="auto">
          <a:xfrm>
            <a:off x="457200" y="1676400"/>
            <a:ext cx="6629400" cy="4953000"/>
          </a:xfrm>
          <a:prstGeom prst="rect">
            <a:avLst/>
          </a:prstGeom>
          <a:noFill/>
          <a:ln>
            <a:noFill/>
          </a:ln>
          <a:effectLst>
            <a:outerShdw dist="17961" dir="2700000" algn="ctr" rotWithShape="0">
              <a:srgbClr val="F8F8F8"/>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76213" indent="-176213" eaLnBrk="0" hangingPunct="0">
              <a:spcBef>
                <a:spcPct val="20000"/>
              </a:spcBef>
              <a:buBlip>
                <a:blip r:embed="rId3"/>
              </a:buBlip>
              <a:defRPr sz="3200">
                <a:solidFill>
                  <a:srgbClr val="000000"/>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spcBef>
                <a:spcPct val="50000"/>
              </a:spcBef>
              <a:buFontTx/>
              <a:buNone/>
            </a:pPr>
            <a:endParaRPr lang="en-US" altLang="en-US" b="1">
              <a:solidFill>
                <a:schemeClr val="tx2"/>
              </a:solidFill>
            </a:endParaRPr>
          </a:p>
          <a:p>
            <a:pPr eaLnBrk="1" hangingPunct="1">
              <a:lnSpc>
                <a:spcPct val="90000"/>
              </a:lnSpc>
              <a:buFontTx/>
              <a:buChar char="•"/>
            </a:pPr>
            <a:endParaRPr lang="en-US" altLang="en-US" b="1">
              <a:solidFill>
                <a:schemeClr val="tx1"/>
              </a:solidFill>
            </a:endParaRPr>
          </a:p>
        </p:txBody>
      </p:sp>
      <p:sp>
        <p:nvSpPr>
          <p:cNvPr id="989188" name="Rectangle 4">
            <a:extLst>
              <a:ext uri="{FF2B5EF4-FFF2-40B4-BE49-F238E27FC236}">
                <a16:creationId xmlns:a16="http://schemas.microsoft.com/office/drawing/2014/main" id="{6F713CE3-DB48-4B25-BABA-FF9B6A0527AC}"/>
              </a:ext>
            </a:extLst>
          </p:cNvPr>
          <p:cNvSpPr>
            <a:spLocks noGrp="1" noChangeArrowheads="1"/>
          </p:cNvSpPr>
          <p:nvPr>
            <p:ph type="title"/>
          </p:nvPr>
        </p:nvSpPr>
        <p:spPr/>
        <p:txBody>
          <a:bodyPr/>
          <a:lstStyle/>
          <a:p>
            <a:pPr algn="ctr" eaLnBrk="1" hangingPunct="1">
              <a:defRPr/>
            </a:pPr>
            <a:r>
              <a:rPr lang="en-US" altLang="en-US" sz="3200"/>
              <a:t>Behavior-Based Safety Track Record</a:t>
            </a:r>
          </a:p>
        </p:txBody>
      </p:sp>
      <p:sp>
        <p:nvSpPr>
          <p:cNvPr id="203781" name="Rectangle 5">
            <a:extLst>
              <a:ext uri="{FF2B5EF4-FFF2-40B4-BE49-F238E27FC236}">
                <a16:creationId xmlns:a16="http://schemas.microsoft.com/office/drawing/2014/main" id="{7D55EBD7-6955-4670-8BB3-D73B3905DB5E}"/>
              </a:ext>
            </a:extLst>
          </p:cNvPr>
          <p:cNvSpPr>
            <a:spLocks noGrp="1" noChangeArrowheads="1"/>
          </p:cNvSpPr>
          <p:nvPr>
            <p:ph type="body" idx="1"/>
          </p:nvPr>
        </p:nvSpPr>
        <p:spPr>
          <a:xfrm>
            <a:off x="457200" y="1905000"/>
            <a:ext cx="6858000" cy="4953000"/>
          </a:xfrm>
        </p:spPr>
        <p:txBody>
          <a:bodyPr>
            <a:normAutofit/>
          </a:bodyPr>
          <a:lstStyle/>
          <a:p>
            <a:pPr marL="0" indent="0" eaLnBrk="1" hangingPunct="1">
              <a:buNone/>
            </a:pPr>
            <a:r>
              <a:rPr lang="en-US" altLang="en-US"/>
              <a:t>Has been implemented hundreds of thousands of times worldwide</a:t>
            </a:r>
          </a:p>
          <a:p>
            <a:pPr eaLnBrk="1" hangingPunct="1">
              <a:buFontTx/>
              <a:buNone/>
            </a:pPr>
            <a:endParaRPr lang="en-US" altLang="en-US"/>
          </a:p>
          <a:p>
            <a:pPr marL="0" indent="0" eaLnBrk="1" hangingPunct="1">
              <a:buNone/>
            </a:pPr>
            <a:r>
              <a:rPr lang="en-US" altLang="en-US"/>
              <a:t>90% of companies adopting BBS (Correctly) have continued with it</a:t>
            </a:r>
          </a:p>
          <a:p>
            <a:pPr eaLnBrk="1" hangingPunct="1">
              <a:buFontTx/>
              <a:buNone/>
            </a:pPr>
            <a:endParaRPr lang="en-US" altLang="en-US"/>
          </a:p>
          <a:p>
            <a:pPr marL="0" indent="0" eaLnBrk="1" hangingPunct="1">
              <a:buNone/>
            </a:pPr>
            <a:r>
              <a:rPr lang="en-US" altLang="en-US"/>
              <a:t>Average 5-year incident reduction (Based on a NSC Study): </a:t>
            </a:r>
          </a:p>
          <a:p>
            <a:pPr marL="0" indent="0" algn="ctr" eaLnBrk="1" hangingPunct="1">
              <a:buNone/>
            </a:pPr>
            <a:endParaRPr lang="en-US" altLang="en-US"/>
          </a:p>
          <a:p>
            <a:pPr marL="0" indent="0" algn="ctr" eaLnBrk="1" hangingPunct="1">
              <a:buNone/>
            </a:pPr>
            <a:r>
              <a:rPr lang="en-US" altLang="en-US" sz="2800">
                <a:solidFill>
                  <a:srgbClr val="FF0000"/>
                </a:solidFill>
              </a:rPr>
              <a:t>62% Reduction of Incidents </a:t>
            </a:r>
            <a:br>
              <a:rPr lang="en-US" altLang="en-US" sz="2800"/>
            </a:br>
            <a:r>
              <a:rPr lang="en-US" altLang="en-US" sz="2000"/>
              <a:t>(FYI….This was the highest in the study)</a:t>
            </a:r>
          </a:p>
          <a:p>
            <a:pPr eaLnBrk="1" hangingPunct="1"/>
            <a:endParaRPr lang="en-US"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89188"/>
                                        </p:tgtEl>
                                        <p:attrNameLst>
                                          <p:attrName>style.visibility</p:attrName>
                                        </p:attrNameLst>
                                      </p:cBhvr>
                                      <p:to>
                                        <p:strVal val="visible"/>
                                      </p:to>
                                    </p:set>
                                    <p:animEffect transition="in" filter="fade">
                                      <p:cBhvr>
                                        <p:cTn id="7" dur="500"/>
                                        <p:tgtEl>
                                          <p:spTgt spid="9891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3781">
                                            <p:txEl>
                                              <p:pRg st="0" end="0"/>
                                            </p:txEl>
                                          </p:spTgt>
                                        </p:tgtEl>
                                        <p:attrNameLst>
                                          <p:attrName>style.visibility</p:attrName>
                                        </p:attrNameLst>
                                      </p:cBhvr>
                                      <p:to>
                                        <p:strVal val="visible"/>
                                      </p:to>
                                    </p:set>
                                    <p:animEffect transition="in" filter="fade">
                                      <p:cBhvr>
                                        <p:cTn id="12" dur="1000"/>
                                        <p:tgtEl>
                                          <p:spTgt spid="203781">
                                            <p:txEl>
                                              <p:pRg st="0" end="0"/>
                                            </p:txEl>
                                          </p:spTgt>
                                        </p:tgtEl>
                                      </p:cBhvr>
                                    </p:animEffect>
                                    <p:anim calcmode="lin" valueType="num">
                                      <p:cBhvr>
                                        <p:cTn id="13" dur="1000" fill="hold"/>
                                        <p:tgtEl>
                                          <p:spTgt spid="20378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0378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3781">
                                            <p:txEl>
                                              <p:pRg st="2" end="2"/>
                                            </p:txEl>
                                          </p:spTgt>
                                        </p:tgtEl>
                                        <p:attrNameLst>
                                          <p:attrName>style.visibility</p:attrName>
                                        </p:attrNameLst>
                                      </p:cBhvr>
                                      <p:to>
                                        <p:strVal val="visible"/>
                                      </p:to>
                                    </p:set>
                                    <p:animEffect transition="in" filter="fade">
                                      <p:cBhvr>
                                        <p:cTn id="19" dur="1000"/>
                                        <p:tgtEl>
                                          <p:spTgt spid="203781">
                                            <p:txEl>
                                              <p:pRg st="2" end="2"/>
                                            </p:txEl>
                                          </p:spTgt>
                                        </p:tgtEl>
                                      </p:cBhvr>
                                    </p:animEffect>
                                    <p:anim calcmode="lin" valueType="num">
                                      <p:cBhvr>
                                        <p:cTn id="20" dur="1000" fill="hold"/>
                                        <p:tgtEl>
                                          <p:spTgt spid="203781">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0378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03781">
                                            <p:txEl>
                                              <p:pRg st="4" end="4"/>
                                            </p:txEl>
                                          </p:spTgt>
                                        </p:tgtEl>
                                        <p:attrNameLst>
                                          <p:attrName>style.visibility</p:attrName>
                                        </p:attrNameLst>
                                      </p:cBhvr>
                                      <p:to>
                                        <p:strVal val="visible"/>
                                      </p:to>
                                    </p:set>
                                    <p:animEffect transition="in" filter="fade">
                                      <p:cBhvr>
                                        <p:cTn id="26" dur="1000"/>
                                        <p:tgtEl>
                                          <p:spTgt spid="203781">
                                            <p:txEl>
                                              <p:pRg st="4" end="4"/>
                                            </p:txEl>
                                          </p:spTgt>
                                        </p:tgtEl>
                                      </p:cBhvr>
                                    </p:animEffect>
                                    <p:anim calcmode="lin" valueType="num">
                                      <p:cBhvr>
                                        <p:cTn id="27" dur="1000" fill="hold"/>
                                        <p:tgtEl>
                                          <p:spTgt spid="203781">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20378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03781">
                                            <p:txEl>
                                              <p:pRg st="6" end="6"/>
                                            </p:txEl>
                                          </p:spTgt>
                                        </p:tgtEl>
                                        <p:attrNameLst>
                                          <p:attrName>style.visibility</p:attrName>
                                        </p:attrNameLst>
                                      </p:cBhvr>
                                      <p:to>
                                        <p:strVal val="visible"/>
                                      </p:to>
                                    </p:set>
                                    <p:animEffect transition="in" filter="fade">
                                      <p:cBhvr>
                                        <p:cTn id="33" dur="1000"/>
                                        <p:tgtEl>
                                          <p:spTgt spid="203781">
                                            <p:txEl>
                                              <p:pRg st="6" end="6"/>
                                            </p:txEl>
                                          </p:spTgt>
                                        </p:tgtEl>
                                      </p:cBhvr>
                                    </p:animEffect>
                                    <p:anim calcmode="lin" valueType="num">
                                      <p:cBhvr>
                                        <p:cTn id="34" dur="1000" fill="hold"/>
                                        <p:tgtEl>
                                          <p:spTgt spid="203781">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20378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9188" grpId="0"/>
      <p:bldP spid="203781"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8" name="Rectangle 2">
            <a:extLst>
              <a:ext uri="{FF2B5EF4-FFF2-40B4-BE49-F238E27FC236}">
                <a16:creationId xmlns:a16="http://schemas.microsoft.com/office/drawing/2014/main" id="{55ECE902-5EDA-4D93-B745-03CFEC4BF760}"/>
              </a:ext>
            </a:extLst>
          </p:cNvPr>
          <p:cNvSpPr>
            <a:spLocks noGrp="1" noChangeArrowheads="1"/>
          </p:cNvSpPr>
          <p:nvPr>
            <p:ph type="title"/>
          </p:nvPr>
        </p:nvSpPr>
        <p:spPr/>
        <p:txBody>
          <a:bodyPr lIns="92075" tIns="46038" rIns="92075" bIns="46038"/>
          <a:lstStyle/>
          <a:p>
            <a:pPr algn="ctr" eaLnBrk="1" hangingPunct="1">
              <a:defRPr/>
            </a:pPr>
            <a:r>
              <a:rPr lang="en-US" altLang="en-US" sz="3200"/>
              <a:t>Behavior-Based Safety Process Model</a:t>
            </a:r>
          </a:p>
        </p:txBody>
      </p:sp>
      <p:sp>
        <p:nvSpPr>
          <p:cNvPr id="1022979" name="AutoShape 3">
            <a:extLst>
              <a:ext uri="{FF2B5EF4-FFF2-40B4-BE49-F238E27FC236}">
                <a16:creationId xmlns:a16="http://schemas.microsoft.com/office/drawing/2014/main" id="{6417C44C-148F-4996-9637-2773A7641E39}"/>
              </a:ext>
            </a:extLst>
          </p:cNvPr>
          <p:cNvSpPr>
            <a:spLocks noChangeArrowheads="1"/>
          </p:cNvSpPr>
          <p:nvPr/>
        </p:nvSpPr>
        <p:spPr bwMode="auto">
          <a:xfrm>
            <a:off x="228600" y="2590800"/>
            <a:ext cx="2743200" cy="2133600"/>
          </a:xfrm>
          <a:prstGeom prst="rightArrow">
            <a:avLst>
              <a:gd name="adj1" fmla="val 50000"/>
              <a:gd name="adj2" fmla="val 32143"/>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PR" altLang="en-US"/>
          </a:p>
        </p:txBody>
      </p:sp>
      <p:sp>
        <p:nvSpPr>
          <p:cNvPr id="1022980" name="Rectangle 4">
            <a:extLst>
              <a:ext uri="{FF2B5EF4-FFF2-40B4-BE49-F238E27FC236}">
                <a16:creationId xmlns:a16="http://schemas.microsoft.com/office/drawing/2014/main" id="{F197C761-5E58-4CFB-BE4A-19B85A73CA53}"/>
              </a:ext>
            </a:extLst>
          </p:cNvPr>
          <p:cNvSpPr>
            <a:spLocks noChangeArrowheads="1"/>
          </p:cNvSpPr>
          <p:nvPr/>
        </p:nvSpPr>
        <p:spPr bwMode="auto">
          <a:xfrm>
            <a:off x="0" y="3124200"/>
            <a:ext cx="2895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marL="342900" indent="-34290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ctr">
              <a:spcBef>
                <a:spcPct val="50000"/>
              </a:spcBef>
            </a:pPr>
            <a:r>
              <a:rPr lang="en-US" altLang="en-US" sz="2000">
                <a:latin typeface="Rockwell Extra Bold" panose="02060903040505020403" pitchFamily="18" charset="0"/>
              </a:rPr>
              <a:t>Identify “critical”work behaviors</a:t>
            </a:r>
          </a:p>
        </p:txBody>
      </p:sp>
      <p:sp>
        <p:nvSpPr>
          <p:cNvPr id="1022981" name="AutoShape 5">
            <a:extLst>
              <a:ext uri="{FF2B5EF4-FFF2-40B4-BE49-F238E27FC236}">
                <a16:creationId xmlns:a16="http://schemas.microsoft.com/office/drawing/2014/main" id="{727E072B-C29A-4844-A4FC-9EB330362C3B}"/>
              </a:ext>
            </a:extLst>
          </p:cNvPr>
          <p:cNvSpPr>
            <a:spLocks noChangeArrowheads="1"/>
          </p:cNvSpPr>
          <p:nvPr/>
        </p:nvSpPr>
        <p:spPr bwMode="auto">
          <a:xfrm>
            <a:off x="6096000" y="2438400"/>
            <a:ext cx="2743200" cy="2590800"/>
          </a:xfrm>
          <a:prstGeom prst="rightArrow">
            <a:avLst>
              <a:gd name="adj1" fmla="val 50000"/>
              <a:gd name="adj2" fmla="val 2647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endParaRPr lang="en-US" altLang="en-US" b="1">
              <a:latin typeface="Rockwell Extra Bold" panose="02060903040505020403" pitchFamily="18" charset="0"/>
            </a:endParaRPr>
          </a:p>
          <a:p>
            <a:pPr algn="ctr" eaLnBrk="1" hangingPunct="1"/>
            <a:endParaRPr lang="en-CA" altLang="en-US" sz="2400">
              <a:latin typeface="Times New Roman" panose="02020603050405020304" pitchFamily="18" charset="0"/>
            </a:endParaRPr>
          </a:p>
        </p:txBody>
      </p:sp>
      <p:sp>
        <p:nvSpPr>
          <p:cNvPr id="1022982" name="AutoShape 6">
            <a:extLst>
              <a:ext uri="{FF2B5EF4-FFF2-40B4-BE49-F238E27FC236}">
                <a16:creationId xmlns:a16="http://schemas.microsoft.com/office/drawing/2014/main" id="{C57798F2-C18C-4447-989A-365871D100BD}"/>
              </a:ext>
            </a:extLst>
          </p:cNvPr>
          <p:cNvSpPr>
            <a:spLocks noChangeArrowheads="1"/>
          </p:cNvSpPr>
          <p:nvPr/>
        </p:nvSpPr>
        <p:spPr bwMode="auto">
          <a:xfrm>
            <a:off x="3124200" y="2362200"/>
            <a:ext cx="2743200" cy="2819400"/>
          </a:xfrm>
          <a:prstGeom prst="rightArrow">
            <a:avLst>
              <a:gd name="adj1" fmla="val 50000"/>
              <a:gd name="adj2" fmla="val 25000"/>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PR" altLang="en-US"/>
          </a:p>
        </p:txBody>
      </p:sp>
      <p:sp>
        <p:nvSpPr>
          <p:cNvPr id="1022983" name="Text Box 7">
            <a:extLst>
              <a:ext uri="{FF2B5EF4-FFF2-40B4-BE49-F238E27FC236}">
                <a16:creationId xmlns:a16="http://schemas.microsoft.com/office/drawing/2014/main" id="{A8744C8E-67A1-490D-8922-343C9E1298F2}"/>
              </a:ext>
            </a:extLst>
          </p:cNvPr>
          <p:cNvSpPr txBox="1">
            <a:spLocks noChangeArrowheads="1"/>
          </p:cNvSpPr>
          <p:nvPr/>
        </p:nvSpPr>
        <p:spPr bwMode="auto">
          <a:xfrm>
            <a:off x="3197352" y="3392269"/>
            <a:ext cx="2590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b="1">
                <a:latin typeface="Rockwell Extra Bold" panose="02060903040505020403" pitchFamily="18" charset="0"/>
              </a:rPr>
              <a:t>Conduct periodic observations </a:t>
            </a:r>
            <a:endParaRPr lang="en-CA" altLang="en-US" b="1">
              <a:latin typeface="Rockwell Extra Bold" panose="02060903040505020403" pitchFamily="18" charset="0"/>
            </a:endParaRPr>
          </a:p>
        </p:txBody>
      </p:sp>
      <p:sp>
        <p:nvSpPr>
          <p:cNvPr id="1022984" name="Text Box 8">
            <a:extLst>
              <a:ext uri="{FF2B5EF4-FFF2-40B4-BE49-F238E27FC236}">
                <a16:creationId xmlns:a16="http://schemas.microsoft.com/office/drawing/2014/main" id="{63002E86-50DF-455F-87C6-025629378B4C}"/>
              </a:ext>
            </a:extLst>
          </p:cNvPr>
          <p:cNvSpPr txBox="1">
            <a:spLocks noChangeArrowheads="1"/>
          </p:cNvSpPr>
          <p:nvPr/>
        </p:nvSpPr>
        <p:spPr bwMode="auto">
          <a:xfrm>
            <a:off x="6096000" y="3124200"/>
            <a:ext cx="2514600" cy="170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000">
                <a:latin typeface="Rockwell Extra Bold" panose="02060903040505020403" pitchFamily="18" charset="0"/>
              </a:rPr>
              <a:t>Reinforcement and Feed Back</a:t>
            </a:r>
          </a:p>
          <a:p>
            <a:pPr algn="ctr">
              <a:spcBef>
                <a:spcPct val="50000"/>
              </a:spcBef>
            </a:pPr>
            <a:r>
              <a:rPr lang="en-US" altLang="en-US" sz="2000">
                <a:latin typeface="Rockwell Extra Bold" panose="02060903040505020403" pitchFamily="18" charset="0"/>
              </a:rPr>
              <a:t>(+ or -)</a:t>
            </a:r>
          </a:p>
          <a:p>
            <a:pPr eaLnBrk="1" hangingPunct="1">
              <a:spcBef>
                <a:spcPct val="50000"/>
              </a:spcBef>
            </a:pPr>
            <a:endParaRPr lang="en-CA" altLang="en-US" sz="2400">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22979"/>
                                        </p:tgtEl>
                                        <p:attrNameLst>
                                          <p:attrName>style.visibility</p:attrName>
                                        </p:attrNameLst>
                                      </p:cBhvr>
                                      <p:to>
                                        <p:strVal val="visible"/>
                                      </p:to>
                                    </p:set>
                                    <p:anim calcmode="lin" valueType="num">
                                      <p:cBhvr additive="base">
                                        <p:cTn id="7" dur="500" fill="hold"/>
                                        <p:tgtEl>
                                          <p:spTgt spid="1022979"/>
                                        </p:tgtEl>
                                        <p:attrNameLst>
                                          <p:attrName>ppt_x</p:attrName>
                                        </p:attrNameLst>
                                      </p:cBhvr>
                                      <p:tavLst>
                                        <p:tav tm="0">
                                          <p:val>
                                            <p:strVal val="0-#ppt_w/2"/>
                                          </p:val>
                                        </p:tav>
                                        <p:tav tm="100000">
                                          <p:val>
                                            <p:strVal val="#ppt_x"/>
                                          </p:val>
                                        </p:tav>
                                      </p:tavLst>
                                    </p:anim>
                                    <p:anim calcmode="lin" valueType="num">
                                      <p:cBhvr additive="base">
                                        <p:cTn id="8" dur="500" fill="hold"/>
                                        <p:tgtEl>
                                          <p:spTgt spid="102297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22980"/>
                                        </p:tgtEl>
                                        <p:attrNameLst>
                                          <p:attrName>style.visibility</p:attrName>
                                        </p:attrNameLst>
                                      </p:cBhvr>
                                      <p:to>
                                        <p:strVal val="visible"/>
                                      </p:to>
                                    </p:set>
                                    <p:anim calcmode="lin" valueType="num">
                                      <p:cBhvr additive="base">
                                        <p:cTn id="13" dur="500" fill="hold"/>
                                        <p:tgtEl>
                                          <p:spTgt spid="1022980"/>
                                        </p:tgtEl>
                                        <p:attrNameLst>
                                          <p:attrName>ppt_x</p:attrName>
                                        </p:attrNameLst>
                                      </p:cBhvr>
                                      <p:tavLst>
                                        <p:tav tm="0">
                                          <p:val>
                                            <p:strVal val="0-#ppt_w/2"/>
                                          </p:val>
                                        </p:tav>
                                        <p:tav tm="100000">
                                          <p:val>
                                            <p:strVal val="#ppt_x"/>
                                          </p:val>
                                        </p:tav>
                                      </p:tavLst>
                                    </p:anim>
                                    <p:anim calcmode="lin" valueType="num">
                                      <p:cBhvr additive="base">
                                        <p:cTn id="14" dur="500" fill="hold"/>
                                        <p:tgtEl>
                                          <p:spTgt spid="102298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22982"/>
                                        </p:tgtEl>
                                        <p:attrNameLst>
                                          <p:attrName>style.visibility</p:attrName>
                                        </p:attrNameLst>
                                      </p:cBhvr>
                                      <p:to>
                                        <p:strVal val="visible"/>
                                      </p:to>
                                    </p:set>
                                    <p:anim calcmode="lin" valueType="num">
                                      <p:cBhvr additive="base">
                                        <p:cTn id="19" dur="500" fill="hold"/>
                                        <p:tgtEl>
                                          <p:spTgt spid="1022982"/>
                                        </p:tgtEl>
                                        <p:attrNameLst>
                                          <p:attrName>ppt_x</p:attrName>
                                        </p:attrNameLst>
                                      </p:cBhvr>
                                      <p:tavLst>
                                        <p:tav tm="0">
                                          <p:val>
                                            <p:strVal val="0-#ppt_w/2"/>
                                          </p:val>
                                        </p:tav>
                                        <p:tav tm="100000">
                                          <p:val>
                                            <p:strVal val="#ppt_x"/>
                                          </p:val>
                                        </p:tav>
                                      </p:tavLst>
                                    </p:anim>
                                    <p:anim calcmode="lin" valueType="num">
                                      <p:cBhvr additive="base">
                                        <p:cTn id="20" dur="500" fill="hold"/>
                                        <p:tgtEl>
                                          <p:spTgt spid="102298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22983"/>
                                        </p:tgtEl>
                                        <p:attrNameLst>
                                          <p:attrName>style.visibility</p:attrName>
                                        </p:attrNameLst>
                                      </p:cBhvr>
                                      <p:to>
                                        <p:strVal val="visible"/>
                                      </p:to>
                                    </p:set>
                                    <p:anim calcmode="lin" valueType="num">
                                      <p:cBhvr additive="base">
                                        <p:cTn id="25" dur="500" fill="hold"/>
                                        <p:tgtEl>
                                          <p:spTgt spid="1022983"/>
                                        </p:tgtEl>
                                        <p:attrNameLst>
                                          <p:attrName>ppt_x</p:attrName>
                                        </p:attrNameLst>
                                      </p:cBhvr>
                                      <p:tavLst>
                                        <p:tav tm="0">
                                          <p:val>
                                            <p:strVal val="0-#ppt_w/2"/>
                                          </p:val>
                                        </p:tav>
                                        <p:tav tm="100000">
                                          <p:val>
                                            <p:strVal val="#ppt_x"/>
                                          </p:val>
                                        </p:tav>
                                      </p:tavLst>
                                    </p:anim>
                                    <p:anim calcmode="lin" valueType="num">
                                      <p:cBhvr additive="base">
                                        <p:cTn id="26" dur="500" fill="hold"/>
                                        <p:tgtEl>
                                          <p:spTgt spid="102298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22981"/>
                                        </p:tgtEl>
                                        <p:attrNameLst>
                                          <p:attrName>style.visibility</p:attrName>
                                        </p:attrNameLst>
                                      </p:cBhvr>
                                      <p:to>
                                        <p:strVal val="visible"/>
                                      </p:to>
                                    </p:set>
                                    <p:anim calcmode="lin" valueType="num">
                                      <p:cBhvr additive="base">
                                        <p:cTn id="31" dur="500" fill="hold"/>
                                        <p:tgtEl>
                                          <p:spTgt spid="1022981"/>
                                        </p:tgtEl>
                                        <p:attrNameLst>
                                          <p:attrName>ppt_x</p:attrName>
                                        </p:attrNameLst>
                                      </p:cBhvr>
                                      <p:tavLst>
                                        <p:tav tm="0">
                                          <p:val>
                                            <p:strVal val="0-#ppt_w/2"/>
                                          </p:val>
                                        </p:tav>
                                        <p:tav tm="100000">
                                          <p:val>
                                            <p:strVal val="#ppt_x"/>
                                          </p:val>
                                        </p:tav>
                                      </p:tavLst>
                                    </p:anim>
                                    <p:anim calcmode="lin" valueType="num">
                                      <p:cBhvr additive="base">
                                        <p:cTn id="32" dur="500" fill="hold"/>
                                        <p:tgtEl>
                                          <p:spTgt spid="1022981"/>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22984"/>
                                        </p:tgtEl>
                                        <p:attrNameLst>
                                          <p:attrName>style.visibility</p:attrName>
                                        </p:attrNameLst>
                                      </p:cBhvr>
                                      <p:to>
                                        <p:strVal val="visible"/>
                                      </p:to>
                                    </p:set>
                                    <p:anim calcmode="lin" valueType="num">
                                      <p:cBhvr additive="base">
                                        <p:cTn id="37" dur="500" fill="hold"/>
                                        <p:tgtEl>
                                          <p:spTgt spid="1022984"/>
                                        </p:tgtEl>
                                        <p:attrNameLst>
                                          <p:attrName>ppt_x</p:attrName>
                                        </p:attrNameLst>
                                      </p:cBhvr>
                                      <p:tavLst>
                                        <p:tav tm="0">
                                          <p:val>
                                            <p:strVal val="0-#ppt_w/2"/>
                                          </p:val>
                                        </p:tav>
                                        <p:tav tm="100000">
                                          <p:val>
                                            <p:strVal val="#ppt_x"/>
                                          </p:val>
                                        </p:tav>
                                      </p:tavLst>
                                    </p:anim>
                                    <p:anim calcmode="lin" valueType="num">
                                      <p:cBhvr additive="base">
                                        <p:cTn id="38" dur="500" fill="hold"/>
                                        <p:tgtEl>
                                          <p:spTgt spid="10229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2979" grpId="0" animBg="1"/>
      <p:bldP spid="1022980" grpId="0" autoUpdateAnimBg="0"/>
      <p:bldP spid="1022981" grpId="0" animBg="1" autoUpdateAnimBg="0"/>
      <p:bldP spid="1022982" grpId="0" animBg="1"/>
      <p:bldP spid="1022983" grpId="0" autoUpdateAnimBg="0"/>
      <p:bldP spid="1022984"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using saw">
            <a:extLst>
              <a:ext uri="{FF2B5EF4-FFF2-40B4-BE49-F238E27FC236}">
                <a16:creationId xmlns:a16="http://schemas.microsoft.com/office/drawing/2014/main" id="{C0C44FA6-A3F4-4EE5-90BF-DEE236FDF374}"/>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976664" y="0"/>
            <a:ext cx="1042546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4002" name="Rectangle 2">
            <a:extLst>
              <a:ext uri="{FF2B5EF4-FFF2-40B4-BE49-F238E27FC236}">
                <a16:creationId xmlns:a16="http://schemas.microsoft.com/office/drawing/2014/main" id="{04538CCD-982B-4FD5-BAA8-D1442B0688CE}"/>
              </a:ext>
            </a:extLst>
          </p:cNvPr>
          <p:cNvSpPr>
            <a:spLocks noGrp="1" noChangeArrowheads="1"/>
          </p:cNvSpPr>
          <p:nvPr>
            <p:ph type="title"/>
          </p:nvPr>
        </p:nvSpPr>
        <p:spPr/>
        <p:txBody>
          <a:bodyPr/>
          <a:lstStyle/>
          <a:p>
            <a:pPr eaLnBrk="1" hangingPunct="1">
              <a:defRPr/>
            </a:pPr>
            <a:r>
              <a:rPr lang="en-US" altLang="en-US"/>
              <a:t>1) Identify Critical Behaviors</a:t>
            </a:r>
          </a:p>
        </p:txBody>
      </p:sp>
      <p:sp>
        <p:nvSpPr>
          <p:cNvPr id="230403" name="Rectangle 3">
            <a:extLst>
              <a:ext uri="{FF2B5EF4-FFF2-40B4-BE49-F238E27FC236}">
                <a16:creationId xmlns:a16="http://schemas.microsoft.com/office/drawing/2014/main" id="{F55CC3DB-92D2-402E-8338-75B9CF5F644D}"/>
              </a:ext>
            </a:extLst>
          </p:cNvPr>
          <p:cNvSpPr>
            <a:spLocks noGrp="1" noChangeArrowheads="1"/>
          </p:cNvSpPr>
          <p:nvPr>
            <p:ph type="body" idx="1"/>
          </p:nvPr>
        </p:nvSpPr>
        <p:spPr/>
        <p:txBody>
          <a:bodyPr>
            <a:normAutofit/>
          </a:bodyPr>
          <a:lstStyle/>
          <a:p>
            <a:pPr marL="0" indent="0" eaLnBrk="1" hangingPunct="1">
              <a:buNone/>
            </a:pPr>
            <a:r>
              <a:rPr lang="en-US" altLang="en-US" sz="2400"/>
              <a:t>Identity critical behaviors you want to focus on in your organization or even department</a:t>
            </a:r>
          </a:p>
          <a:p>
            <a:pPr marL="0" indent="0" eaLnBrk="1" hangingPunct="1">
              <a:buNone/>
            </a:pPr>
            <a:r>
              <a:rPr lang="en-US" altLang="en-US" sz="2400"/>
              <a:t> </a:t>
            </a:r>
          </a:p>
          <a:p>
            <a:pPr lvl="1" eaLnBrk="1" hangingPunct="1"/>
            <a:r>
              <a:rPr lang="en-US" altLang="en-US" sz="2000"/>
              <a:t>Protective Equipment (head/ eye protection)</a:t>
            </a:r>
          </a:p>
          <a:p>
            <a:pPr lvl="1" eaLnBrk="1" hangingPunct="1"/>
            <a:r>
              <a:rPr lang="en-US" altLang="en-US" sz="2000"/>
              <a:t>Seat Belts</a:t>
            </a:r>
          </a:p>
          <a:p>
            <a:pPr lvl="1" eaLnBrk="1" hangingPunct="1"/>
            <a:r>
              <a:rPr lang="en-US" altLang="en-US" sz="2000"/>
              <a:t>Gloves</a:t>
            </a:r>
          </a:p>
          <a:p>
            <a:pPr lvl="1" eaLnBrk="1" hangingPunct="1"/>
            <a:r>
              <a:rPr lang="en-US" altLang="en-US" sz="2000"/>
              <a:t>Awkward Postures</a:t>
            </a:r>
          </a:p>
          <a:p>
            <a:pPr lvl="1" eaLnBrk="1" hangingPunct="1"/>
            <a:r>
              <a:rPr lang="en-US" altLang="en-US" sz="2000"/>
              <a:t>Spotter when backing</a:t>
            </a:r>
          </a:p>
          <a:p>
            <a:pPr lvl="1" eaLnBrk="1" hangingPunct="1"/>
            <a:r>
              <a:rPr lang="en-US" altLang="en-US" sz="2000"/>
              <a:t>And so 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403">
                                            <p:txEl>
                                              <p:pRg st="0" end="0"/>
                                            </p:txEl>
                                          </p:spTgt>
                                        </p:tgtEl>
                                        <p:attrNameLst>
                                          <p:attrName>style.visibility</p:attrName>
                                        </p:attrNameLst>
                                      </p:cBhvr>
                                      <p:to>
                                        <p:strVal val="visible"/>
                                      </p:to>
                                    </p:set>
                                    <p:animEffect transition="in" filter="fade">
                                      <p:cBhvr>
                                        <p:cTn id="7" dur="500"/>
                                        <p:tgtEl>
                                          <p:spTgt spid="23040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0403">
                                            <p:txEl>
                                              <p:pRg st="1" end="1"/>
                                            </p:txEl>
                                          </p:spTgt>
                                        </p:tgtEl>
                                        <p:attrNameLst>
                                          <p:attrName>style.visibility</p:attrName>
                                        </p:attrNameLst>
                                      </p:cBhvr>
                                      <p:to>
                                        <p:strVal val="visible"/>
                                      </p:to>
                                    </p:set>
                                    <p:animEffect transition="in" filter="fade">
                                      <p:cBhvr>
                                        <p:cTn id="10" dur="500"/>
                                        <p:tgtEl>
                                          <p:spTgt spid="23040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0403">
                                            <p:txEl>
                                              <p:pRg st="2" end="2"/>
                                            </p:txEl>
                                          </p:spTgt>
                                        </p:tgtEl>
                                        <p:attrNameLst>
                                          <p:attrName>style.visibility</p:attrName>
                                        </p:attrNameLst>
                                      </p:cBhvr>
                                      <p:to>
                                        <p:strVal val="visible"/>
                                      </p:to>
                                    </p:set>
                                    <p:animEffect transition="in" filter="fade">
                                      <p:cBhvr>
                                        <p:cTn id="13" dur="500"/>
                                        <p:tgtEl>
                                          <p:spTgt spid="23040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30403">
                                            <p:txEl>
                                              <p:pRg st="3" end="3"/>
                                            </p:txEl>
                                          </p:spTgt>
                                        </p:tgtEl>
                                        <p:attrNameLst>
                                          <p:attrName>style.visibility</p:attrName>
                                        </p:attrNameLst>
                                      </p:cBhvr>
                                      <p:to>
                                        <p:strVal val="visible"/>
                                      </p:to>
                                    </p:set>
                                    <p:animEffect transition="in" filter="fade">
                                      <p:cBhvr>
                                        <p:cTn id="16" dur="500"/>
                                        <p:tgtEl>
                                          <p:spTgt spid="23040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30403">
                                            <p:txEl>
                                              <p:pRg st="4" end="4"/>
                                            </p:txEl>
                                          </p:spTgt>
                                        </p:tgtEl>
                                        <p:attrNameLst>
                                          <p:attrName>style.visibility</p:attrName>
                                        </p:attrNameLst>
                                      </p:cBhvr>
                                      <p:to>
                                        <p:strVal val="visible"/>
                                      </p:to>
                                    </p:set>
                                    <p:animEffect transition="in" filter="fade">
                                      <p:cBhvr>
                                        <p:cTn id="19" dur="500"/>
                                        <p:tgtEl>
                                          <p:spTgt spid="23040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30403">
                                            <p:txEl>
                                              <p:pRg st="5" end="5"/>
                                            </p:txEl>
                                          </p:spTgt>
                                        </p:tgtEl>
                                        <p:attrNameLst>
                                          <p:attrName>style.visibility</p:attrName>
                                        </p:attrNameLst>
                                      </p:cBhvr>
                                      <p:to>
                                        <p:strVal val="visible"/>
                                      </p:to>
                                    </p:set>
                                    <p:animEffect transition="in" filter="fade">
                                      <p:cBhvr>
                                        <p:cTn id="22" dur="500"/>
                                        <p:tgtEl>
                                          <p:spTgt spid="23040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30403">
                                            <p:txEl>
                                              <p:pRg st="6" end="6"/>
                                            </p:txEl>
                                          </p:spTgt>
                                        </p:tgtEl>
                                        <p:attrNameLst>
                                          <p:attrName>style.visibility</p:attrName>
                                        </p:attrNameLst>
                                      </p:cBhvr>
                                      <p:to>
                                        <p:strVal val="visible"/>
                                      </p:to>
                                    </p:set>
                                    <p:animEffect transition="in" filter="fade">
                                      <p:cBhvr>
                                        <p:cTn id="25" dur="500"/>
                                        <p:tgtEl>
                                          <p:spTgt spid="23040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30403">
                                            <p:txEl>
                                              <p:pRg st="7" end="7"/>
                                            </p:txEl>
                                          </p:spTgt>
                                        </p:tgtEl>
                                        <p:attrNameLst>
                                          <p:attrName>style.visibility</p:attrName>
                                        </p:attrNameLst>
                                      </p:cBhvr>
                                      <p:to>
                                        <p:strVal val="visible"/>
                                      </p:to>
                                    </p:set>
                                    <p:animEffect transition="in" filter="fade">
                                      <p:cBhvr>
                                        <p:cTn id="28" dur="500"/>
                                        <p:tgtEl>
                                          <p:spTgt spid="23040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descr="Image result for forklift operator">
            <a:extLst>
              <a:ext uri="{FF2B5EF4-FFF2-40B4-BE49-F238E27FC236}">
                <a16:creationId xmlns:a16="http://schemas.microsoft.com/office/drawing/2014/main" id="{FE994624-D5B9-46BC-A4DB-32C5A2F6206D}"/>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533400" y="-24384"/>
            <a:ext cx="10893797" cy="6882384"/>
          </a:xfrm>
          <a:prstGeom prst="rect">
            <a:avLst/>
          </a:prstGeom>
          <a:noFill/>
          <a:extLst>
            <a:ext uri="{909E8E84-426E-40DD-AFC4-6F175D3DCCD1}">
              <a14:hiddenFill xmlns:a14="http://schemas.microsoft.com/office/drawing/2010/main">
                <a:solidFill>
                  <a:srgbClr val="FFFFFF"/>
                </a:solidFill>
              </a14:hiddenFill>
            </a:ext>
          </a:extLst>
        </p:spPr>
      </p:pic>
      <p:sp>
        <p:nvSpPr>
          <p:cNvPr id="1025026" name="Rectangle 2">
            <a:extLst>
              <a:ext uri="{FF2B5EF4-FFF2-40B4-BE49-F238E27FC236}">
                <a16:creationId xmlns:a16="http://schemas.microsoft.com/office/drawing/2014/main" id="{C4C84D6F-D0E1-434C-85C2-A7870995BE36}"/>
              </a:ext>
            </a:extLst>
          </p:cNvPr>
          <p:cNvSpPr>
            <a:spLocks noGrp="1" noChangeArrowheads="1"/>
          </p:cNvSpPr>
          <p:nvPr>
            <p:ph type="title"/>
          </p:nvPr>
        </p:nvSpPr>
        <p:spPr/>
        <p:txBody>
          <a:bodyPr/>
          <a:lstStyle/>
          <a:p>
            <a:pPr algn="ctr" eaLnBrk="1" hangingPunct="1">
              <a:defRPr/>
            </a:pPr>
            <a:r>
              <a:rPr lang="en-US" altLang="en-US" sz="2800"/>
              <a:t>Create an Observation Form</a:t>
            </a:r>
          </a:p>
        </p:txBody>
      </p:sp>
      <p:sp>
        <p:nvSpPr>
          <p:cNvPr id="231427" name="Rectangle 3">
            <a:extLst>
              <a:ext uri="{FF2B5EF4-FFF2-40B4-BE49-F238E27FC236}">
                <a16:creationId xmlns:a16="http://schemas.microsoft.com/office/drawing/2014/main" id="{A71E4AEB-14C3-4656-B573-53833C0891F6}"/>
              </a:ext>
            </a:extLst>
          </p:cNvPr>
          <p:cNvSpPr>
            <a:spLocks noGrp="1" noChangeArrowheads="1"/>
          </p:cNvSpPr>
          <p:nvPr>
            <p:ph type="body" idx="1"/>
          </p:nvPr>
        </p:nvSpPr>
        <p:spPr>
          <a:xfrm>
            <a:off x="306961" y="1586865"/>
            <a:ext cx="4265039" cy="4378366"/>
          </a:xfrm>
        </p:spPr>
        <p:txBody>
          <a:bodyPr>
            <a:normAutofit/>
          </a:bodyPr>
          <a:lstStyle/>
          <a:p>
            <a:pPr marL="0" indent="0" eaLnBrk="1" hangingPunct="1">
              <a:buNone/>
            </a:pPr>
            <a:r>
              <a:rPr lang="en-US" altLang="en-US" sz="2400"/>
              <a:t>A complete observation report should include the following information:</a:t>
            </a:r>
          </a:p>
          <a:p>
            <a:pPr marL="0" indent="0" eaLnBrk="1" hangingPunct="1">
              <a:buNone/>
            </a:pPr>
            <a:endParaRPr lang="en-US" altLang="en-US" sz="1200"/>
          </a:p>
          <a:p>
            <a:pPr lvl="1" eaLnBrk="1" hangingPunct="1"/>
            <a:r>
              <a:rPr lang="en-US" altLang="en-US" sz="2000"/>
              <a:t>Any unsafe acts observed</a:t>
            </a:r>
          </a:p>
          <a:p>
            <a:pPr lvl="1" eaLnBrk="1" hangingPunct="1"/>
            <a:endParaRPr lang="en-US" altLang="en-US" sz="2000"/>
          </a:p>
          <a:p>
            <a:pPr lvl="1" eaLnBrk="1" hangingPunct="1"/>
            <a:r>
              <a:rPr lang="en-US" altLang="en-US" sz="2000"/>
              <a:t>Actions taken to encourage continued safe performance</a:t>
            </a:r>
          </a:p>
          <a:p>
            <a:pPr lvl="1" eaLnBrk="1" hangingPunct="1"/>
            <a:endParaRPr lang="en-US" altLang="en-US" sz="2000"/>
          </a:p>
          <a:p>
            <a:pPr lvl="1" eaLnBrk="1" hangingPunct="1"/>
            <a:r>
              <a:rPr lang="en-US" altLang="en-US" sz="2000"/>
              <a:t>Immediate corrective action</a:t>
            </a:r>
          </a:p>
          <a:p>
            <a:pPr lvl="1" eaLnBrk="1" hangingPunct="1"/>
            <a:endParaRPr lang="en-US" altLang="en-US" sz="2000"/>
          </a:p>
          <a:p>
            <a:pPr lvl="1" eaLnBrk="1" hangingPunct="1"/>
            <a:r>
              <a:rPr lang="en-US" altLang="en-US" sz="2000"/>
              <a:t>Actions taken to prevent recurrence</a:t>
            </a:r>
          </a:p>
        </p:txBody>
      </p:sp>
      <p:pic>
        <p:nvPicPr>
          <p:cNvPr id="2" name="Picture 1">
            <a:extLst>
              <a:ext uri="{FF2B5EF4-FFF2-40B4-BE49-F238E27FC236}">
                <a16:creationId xmlns:a16="http://schemas.microsoft.com/office/drawing/2014/main" id="{6A060CF5-29E5-445C-9990-3DAD78894983}"/>
              </a:ext>
            </a:extLst>
          </p:cNvPr>
          <p:cNvPicPr>
            <a:picLocks noChangeAspect="1"/>
          </p:cNvPicPr>
          <p:nvPr/>
        </p:nvPicPr>
        <p:blipFill>
          <a:blip r:embed="rId4"/>
          <a:stretch>
            <a:fillRect/>
          </a:stretch>
        </p:blipFill>
        <p:spPr>
          <a:xfrm>
            <a:off x="4813047" y="1563946"/>
            <a:ext cx="3461256" cy="459267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427">
                                            <p:txEl>
                                              <p:pRg st="0" end="0"/>
                                            </p:txEl>
                                          </p:spTgt>
                                        </p:tgtEl>
                                        <p:attrNameLst>
                                          <p:attrName>style.visibility</p:attrName>
                                        </p:attrNameLst>
                                      </p:cBhvr>
                                      <p:to>
                                        <p:strVal val="visible"/>
                                      </p:to>
                                    </p:set>
                                    <p:animEffect transition="in" filter="fade">
                                      <p:cBhvr>
                                        <p:cTn id="7" dur="500"/>
                                        <p:tgtEl>
                                          <p:spTgt spid="23142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1427">
                                            <p:txEl>
                                              <p:pRg st="2" end="2"/>
                                            </p:txEl>
                                          </p:spTgt>
                                        </p:tgtEl>
                                        <p:attrNameLst>
                                          <p:attrName>style.visibility</p:attrName>
                                        </p:attrNameLst>
                                      </p:cBhvr>
                                      <p:to>
                                        <p:strVal val="visible"/>
                                      </p:to>
                                    </p:set>
                                    <p:animEffect transition="in" filter="fade">
                                      <p:cBhvr>
                                        <p:cTn id="10" dur="500"/>
                                        <p:tgtEl>
                                          <p:spTgt spid="231427">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1427">
                                            <p:txEl>
                                              <p:pRg st="4" end="4"/>
                                            </p:txEl>
                                          </p:spTgt>
                                        </p:tgtEl>
                                        <p:attrNameLst>
                                          <p:attrName>style.visibility</p:attrName>
                                        </p:attrNameLst>
                                      </p:cBhvr>
                                      <p:to>
                                        <p:strVal val="visible"/>
                                      </p:to>
                                    </p:set>
                                    <p:animEffect transition="in" filter="fade">
                                      <p:cBhvr>
                                        <p:cTn id="13" dur="500"/>
                                        <p:tgtEl>
                                          <p:spTgt spid="231427">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31427">
                                            <p:txEl>
                                              <p:pRg st="6" end="6"/>
                                            </p:txEl>
                                          </p:spTgt>
                                        </p:tgtEl>
                                        <p:attrNameLst>
                                          <p:attrName>style.visibility</p:attrName>
                                        </p:attrNameLst>
                                      </p:cBhvr>
                                      <p:to>
                                        <p:strVal val="visible"/>
                                      </p:to>
                                    </p:set>
                                    <p:animEffect transition="in" filter="fade">
                                      <p:cBhvr>
                                        <p:cTn id="16" dur="500"/>
                                        <p:tgtEl>
                                          <p:spTgt spid="231427">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31427">
                                            <p:txEl>
                                              <p:pRg st="8" end="8"/>
                                            </p:txEl>
                                          </p:spTgt>
                                        </p:tgtEl>
                                        <p:attrNameLst>
                                          <p:attrName>style.visibility</p:attrName>
                                        </p:attrNameLst>
                                      </p:cBhvr>
                                      <p:to>
                                        <p:strVal val="visible"/>
                                      </p:to>
                                    </p:set>
                                    <p:animEffect transition="in" filter="fade">
                                      <p:cBhvr>
                                        <p:cTn id="19" dur="500"/>
                                        <p:tgtEl>
                                          <p:spTgt spid="23142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using saw">
            <a:extLst>
              <a:ext uri="{FF2B5EF4-FFF2-40B4-BE49-F238E27FC236}">
                <a16:creationId xmlns:a16="http://schemas.microsoft.com/office/drawing/2014/main" id="{F0B7240D-08FB-4597-9AFF-664722865504}"/>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81000" y="-1350264"/>
            <a:ext cx="9677400" cy="13944600"/>
          </a:xfrm>
          <a:prstGeom prst="rect">
            <a:avLst/>
          </a:prstGeom>
          <a:noFill/>
          <a:extLst>
            <a:ext uri="{909E8E84-426E-40DD-AFC4-6F175D3DCCD1}">
              <a14:hiddenFill xmlns:a14="http://schemas.microsoft.com/office/drawing/2010/main">
                <a:solidFill>
                  <a:srgbClr val="FFFFFF"/>
                </a:solidFill>
              </a14:hiddenFill>
            </a:ext>
          </a:extLst>
        </p:spPr>
      </p:pic>
      <p:sp>
        <p:nvSpPr>
          <p:cNvPr id="1027074" name="Rectangle 2">
            <a:extLst>
              <a:ext uri="{FF2B5EF4-FFF2-40B4-BE49-F238E27FC236}">
                <a16:creationId xmlns:a16="http://schemas.microsoft.com/office/drawing/2014/main" id="{04C3B42A-C89B-4F37-9944-06545B8F60D1}"/>
              </a:ext>
            </a:extLst>
          </p:cNvPr>
          <p:cNvSpPr>
            <a:spLocks noGrp="1" noChangeArrowheads="1"/>
          </p:cNvSpPr>
          <p:nvPr>
            <p:ph type="title"/>
          </p:nvPr>
        </p:nvSpPr>
        <p:spPr/>
        <p:txBody>
          <a:bodyPr/>
          <a:lstStyle/>
          <a:p>
            <a:pPr eaLnBrk="1" hangingPunct="1">
              <a:defRPr/>
            </a:pPr>
            <a:r>
              <a:rPr lang="en-US" altLang="en-US" sz="3200"/>
              <a:t>2) Conduct Periodic Observations to Monitor Behavior</a:t>
            </a:r>
          </a:p>
        </p:txBody>
      </p:sp>
      <p:sp>
        <p:nvSpPr>
          <p:cNvPr id="232451" name="Rectangle 3">
            <a:extLst>
              <a:ext uri="{FF2B5EF4-FFF2-40B4-BE49-F238E27FC236}">
                <a16:creationId xmlns:a16="http://schemas.microsoft.com/office/drawing/2014/main" id="{C2B439B0-7C60-4FE2-B5AA-D4FEE1702BF1}"/>
              </a:ext>
            </a:extLst>
          </p:cNvPr>
          <p:cNvSpPr>
            <a:spLocks noGrp="1" noChangeArrowheads="1"/>
          </p:cNvSpPr>
          <p:nvPr>
            <p:ph type="body" idx="1"/>
          </p:nvPr>
        </p:nvSpPr>
        <p:spPr/>
        <p:txBody>
          <a:bodyPr>
            <a:normAutofit/>
          </a:bodyPr>
          <a:lstStyle/>
          <a:p>
            <a:pPr marL="0" indent="0" eaLnBrk="1" hangingPunct="1">
              <a:buNone/>
            </a:pPr>
            <a:endParaRPr lang="en-US" altLang="en-US"/>
          </a:p>
          <a:p>
            <a:pPr marL="0" indent="0" eaLnBrk="1" hangingPunct="1">
              <a:buNone/>
            </a:pPr>
            <a:r>
              <a:rPr lang="en-US" altLang="en-US"/>
              <a:t>Employees are observed performing their work</a:t>
            </a:r>
          </a:p>
          <a:p>
            <a:pPr marL="0" indent="0" eaLnBrk="1" hangingPunct="1">
              <a:buNone/>
            </a:pPr>
            <a:endParaRPr lang="en-US" altLang="en-US"/>
          </a:p>
          <a:p>
            <a:pPr marL="0" indent="0" eaLnBrk="1" hangingPunct="1">
              <a:buNone/>
            </a:pPr>
            <a:r>
              <a:rPr lang="en-US" altLang="en-US"/>
              <a:t>Feedback is provided about the observation</a:t>
            </a:r>
          </a:p>
          <a:p>
            <a:pPr marL="0" indent="0" eaLnBrk="1" hangingPunct="1">
              <a:buNone/>
            </a:pPr>
            <a:endParaRPr lang="en-US" altLang="en-US"/>
          </a:p>
          <a:p>
            <a:pPr marL="0" indent="0" eaLnBrk="1" hangingPunct="1">
              <a:buNone/>
            </a:pPr>
            <a:r>
              <a:rPr lang="en-US" altLang="en-US"/>
              <a:t>The observer documents both safe and unsafe behaviors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2451">
                                            <p:txEl>
                                              <p:pRg st="1" end="1"/>
                                            </p:txEl>
                                          </p:spTgt>
                                        </p:tgtEl>
                                        <p:attrNameLst>
                                          <p:attrName>style.visibility</p:attrName>
                                        </p:attrNameLst>
                                      </p:cBhvr>
                                      <p:to>
                                        <p:strVal val="visible"/>
                                      </p:to>
                                    </p:set>
                                    <p:animEffect transition="in" filter="fade">
                                      <p:cBhvr>
                                        <p:cTn id="7" dur="500"/>
                                        <p:tgtEl>
                                          <p:spTgt spid="2324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2451">
                                            <p:txEl>
                                              <p:pRg st="3" end="3"/>
                                            </p:txEl>
                                          </p:spTgt>
                                        </p:tgtEl>
                                        <p:attrNameLst>
                                          <p:attrName>style.visibility</p:attrName>
                                        </p:attrNameLst>
                                      </p:cBhvr>
                                      <p:to>
                                        <p:strVal val="visible"/>
                                      </p:to>
                                    </p:set>
                                    <p:animEffect transition="in" filter="fade">
                                      <p:cBhvr>
                                        <p:cTn id="12" dur="500"/>
                                        <p:tgtEl>
                                          <p:spTgt spid="23245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2451">
                                            <p:txEl>
                                              <p:pRg st="5" end="5"/>
                                            </p:txEl>
                                          </p:spTgt>
                                        </p:tgtEl>
                                        <p:attrNameLst>
                                          <p:attrName>style.visibility</p:attrName>
                                        </p:attrNameLst>
                                      </p:cBhvr>
                                      <p:to>
                                        <p:strVal val="visible"/>
                                      </p:to>
                                    </p:set>
                                    <p:animEffect transition="in" filter="fade">
                                      <p:cBhvr>
                                        <p:cTn id="17" dur="500"/>
                                        <p:tgtEl>
                                          <p:spTgt spid="2324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9CC3EA-EDCF-4B14-A67D-88E6A16C96FA}"/>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1890010" y="0"/>
            <a:ext cx="12924020" cy="6823881"/>
          </a:xfrm>
          <a:prstGeom prst="rect">
            <a:avLst/>
          </a:prstGeom>
        </p:spPr>
      </p:pic>
      <p:sp>
        <p:nvSpPr>
          <p:cNvPr id="2" name="Rectangle 1">
            <a:extLst>
              <a:ext uri="{FF2B5EF4-FFF2-40B4-BE49-F238E27FC236}">
                <a16:creationId xmlns:a16="http://schemas.microsoft.com/office/drawing/2014/main" id="{561AE0C9-43EA-4867-85A4-456775C52FCE}"/>
              </a:ext>
            </a:extLst>
          </p:cNvPr>
          <p:cNvSpPr/>
          <p:nvPr/>
        </p:nvSpPr>
        <p:spPr>
          <a:xfrm>
            <a:off x="-2438400" y="-186518"/>
            <a:ext cx="13792200" cy="7425518"/>
          </a:xfrm>
          <a:prstGeom prst="rect">
            <a:avLst/>
          </a:prstGeom>
          <a:solidFill>
            <a:schemeClr val="bg1">
              <a:alpha val="6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018" name="Rectangle 2">
            <a:extLst>
              <a:ext uri="{FF2B5EF4-FFF2-40B4-BE49-F238E27FC236}">
                <a16:creationId xmlns:a16="http://schemas.microsoft.com/office/drawing/2014/main" id="{B3382929-D52C-4818-AFA6-1910F9BDACE5}"/>
              </a:ext>
            </a:extLst>
          </p:cNvPr>
          <p:cNvSpPr>
            <a:spLocks noGrp="1" noChangeArrowheads="1"/>
          </p:cNvSpPr>
          <p:nvPr>
            <p:ph type="title"/>
          </p:nvPr>
        </p:nvSpPr>
        <p:spPr/>
        <p:txBody>
          <a:bodyPr/>
          <a:lstStyle/>
          <a:p>
            <a:pPr algn="ctr"/>
            <a:r>
              <a:rPr lang="en-US" altLang="en-US" sz="3200"/>
              <a:t>SAFETY MANAGEMENT ERA </a:t>
            </a:r>
          </a:p>
        </p:txBody>
      </p:sp>
      <p:sp>
        <p:nvSpPr>
          <p:cNvPr id="470019" name="Rectangle 3">
            <a:extLst>
              <a:ext uri="{FF2B5EF4-FFF2-40B4-BE49-F238E27FC236}">
                <a16:creationId xmlns:a16="http://schemas.microsoft.com/office/drawing/2014/main" id="{3BA3C80D-D1C3-4E89-820B-1F81302A3E26}"/>
              </a:ext>
            </a:extLst>
          </p:cNvPr>
          <p:cNvSpPr>
            <a:spLocks noGrp="1" noChangeArrowheads="1"/>
          </p:cNvSpPr>
          <p:nvPr>
            <p:ph type="body" sz="half" idx="4294967295"/>
          </p:nvPr>
        </p:nvSpPr>
        <p:spPr>
          <a:xfrm>
            <a:off x="490294" y="1600200"/>
            <a:ext cx="8653706" cy="5257800"/>
          </a:xfrm>
        </p:spPr>
        <p:txBody>
          <a:bodyPr>
            <a:normAutofit/>
          </a:bodyPr>
          <a:lstStyle/>
          <a:p>
            <a:pPr marL="0" indent="0">
              <a:lnSpc>
                <a:spcPct val="90000"/>
              </a:lnSpc>
              <a:buNone/>
            </a:pPr>
            <a:r>
              <a:rPr lang="en-US" altLang="en-US" sz="2800"/>
              <a:t>In the late 50ʻs and 1960’s the idea of Safety “Management” was born</a:t>
            </a:r>
          </a:p>
          <a:p>
            <a:pPr>
              <a:lnSpc>
                <a:spcPct val="90000"/>
              </a:lnSpc>
              <a:buFontTx/>
              <a:buNone/>
            </a:pPr>
            <a:r>
              <a:rPr lang="en-US" altLang="en-US" sz="2800"/>
              <a:t> </a:t>
            </a:r>
          </a:p>
          <a:p>
            <a:pPr marL="0" indent="0">
              <a:lnSpc>
                <a:spcPct val="90000"/>
              </a:lnSpc>
              <a:buNone/>
            </a:pPr>
            <a:r>
              <a:rPr lang="en-US" altLang="en-US" sz="2800"/>
              <a:t>Set policies, clarified authorities, defined responsibilities</a:t>
            </a:r>
          </a:p>
          <a:p>
            <a:pPr>
              <a:lnSpc>
                <a:spcPct val="90000"/>
              </a:lnSpc>
              <a:buFontTx/>
              <a:buNone/>
            </a:pPr>
            <a:endParaRPr lang="en-US" altLang="en-US" sz="2800"/>
          </a:p>
          <a:p>
            <a:pPr marL="0" indent="0">
              <a:lnSpc>
                <a:spcPct val="90000"/>
              </a:lnSpc>
              <a:buNone/>
            </a:pPr>
            <a:r>
              <a:rPr lang="en-US" altLang="en-US" sz="2800"/>
              <a:t>Used the same management tools as other disciplines:</a:t>
            </a:r>
          </a:p>
          <a:p>
            <a:pPr lvl="1">
              <a:lnSpc>
                <a:spcPct val="90000"/>
              </a:lnSpc>
            </a:pPr>
            <a:r>
              <a:rPr lang="en-US" altLang="en-US" sz="2400"/>
              <a:t>Statistics, charts, sampling, human factors engineering, etc.</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0018"/>
                                        </p:tgtEl>
                                        <p:attrNameLst>
                                          <p:attrName>style.visibility</p:attrName>
                                        </p:attrNameLst>
                                      </p:cBhvr>
                                      <p:to>
                                        <p:strVal val="visible"/>
                                      </p:to>
                                    </p:set>
                                    <p:animEffect transition="in" filter="fade">
                                      <p:cBhvr>
                                        <p:cTn id="7" dur="1000"/>
                                        <p:tgtEl>
                                          <p:spTgt spid="4700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70019">
                                            <p:txEl>
                                              <p:pRg st="0" end="0"/>
                                            </p:txEl>
                                          </p:spTgt>
                                        </p:tgtEl>
                                        <p:attrNameLst>
                                          <p:attrName>style.visibility</p:attrName>
                                        </p:attrNameLst>
                                      </p:cBhvr>
                                      <p:to>
                                        <p:strVal val="visible"/>
                                      </p:to>
                                    </p:set>
                                    <p:anim calcmode="lin" valueType="num">
                                      <p:cBhvr>
                                        <p:cTn id="12" dur="1000" fill="hold"/>
                                        <p:tgtEl>
                                          <p:spTgt spid="470019">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470019">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470019">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470019">
                                            <p:txEl>
                                              <p:pRg st="2" end="2"/>
                                            </p:txEl>
                                          </p:spTgt>
                                        </p:tgtEl>
                                        <p:attrNameLst>
                                          <p:attrName>style.visibility</p:attrName>
                                        </p:attrNameLst>
                                      </p:cBhvr>
                                      <p:to>
                                        <p:strVal val="visible"/>
                                      </p:to>
                                    </p:set>
                                    <p:anim calcmode="lin" valueType="num">
                                      <p:cBhvr>
                                        <p:cTn id="19" dur="1000" fill="hold"/>
                                        <p:tgtEl>
                                          <p:spTgt spid="470019">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470019">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470019">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470019">
                                            <p:txEl>
                                              <p:pRg st="4" end="4"/>
                                            </p:txEl>
                                          </p:spTgt>
                                        </p:tgtEl>
                                        <p:attrNameLst>
                                          <p:attrName>style.visibility</p:attrName>
                                        </p:attrNameLst>
                                      </p:cBhvr>
                                      <p:to>
                                        <p:strVal val="visible"/>
                                      </p:to>
                                    </p:set>
                                    <p:anim calcmode="lin" valueType="num">
                                      <p:cBhvr>
                                        <p:cTn id="26" dur="1000" fill="hold"/>
                                        <p:tgtEl>
                                          <p:spTgt spid="470019">
                                            <p:txEl>
                                              <p:pRg st="4" end="4"/>
                                            </p:txEl>
                                          </p:spTgt>
                                        </p:tgtEl>
                                        <p:attrNameLst>
                                          <p:attrName>ppt_w</p:attrName>
                                        </p:attrNameLst>
                                      </p:cBhvr>
                                      <p:tavLst>
                                        <p:tav tm="0">
                                          <p:val>
                                            <p:strVal val="#ppt_w*0.70"/>
                                          </p:val>
                                        </p:tav>
                                        <p:tav tm="100000">
                                          <p:val>
                                            <p:strVal val="#ppt_w"/>
                                          </p:val>
                                        </p:tav>
                                      </p:tavLst>
                                    </p:anim>
                                    <p:anim calcmode="lin" valueType="num">
                                      <p:cBhvr>
                                        <p:cTn id="27" dur="1000" fill="hold"/>
                                        <p:tgtEl>
                                          <p:spTgt spid="470019">
                                            <p:txEl>
                                              <p:pRg st="4" end="4"/>
                                            </p:txEl>
                                          </p:spTgt>
                                        </p:tgtEl>
                                        <p:attrNameLst>
                                          <p:attrName>ppt_h</p:attrName>
                                        </p:attrNameLst>
                                      </p:cBhvr>
                                      <p:tavLst>
                                        <p:tav tm="0">
                                          <p:val>
                                            <p:strVal val="#ppt_h"/>
                                          </p:val>
                                        </p:tav>
                                        <p:tav tm="100000">
                                          <p:val>
                                            <p:strVal val="#ppt_h"/>
                                          </p:val>
                                        </p:tav>
                                      </p:tavLst>
                                    </p:anim>
                                    <p:animEffect transition="in" filter="fade">
                                      <p:cBhvr>
                                        <p:cTn id="28" dur="1000"/>
                                        <p:tgtEl>
                                          <p:spTgt spid="470019">
                                            <p:txEl>
                                              <p:pRg st="4" end="4"/>
                                            </p:txEl>
                                          </p:spTgt>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470019">
                                            <p:txEl>
                                              <p:pRg st="5" end="5"/>
                                            </p:txEl>
                                          </p:spTgt>
                                        </p:tgtEl>
                                        <p:attrNameLst>
                                          <p:attrName>style.visibility</p:attrName>
                                        </p:attrNameLst>
                                      </p:cBhvr>
                                      <p:to>
                                        <p:strVal val="visible"/>
                                      </p:to>
                                    </p:set>
                                    <p:anim calcmode="lin" valueType="num">
                                      <p:cBhvr>
                                        <p:cTn id="31" dur="1000" fill="hold"/>
                                        <p:tgtEl>
                                          <p:spTgt spid="470019">
                                            <p:txEl>
                                              <p:pRg st="5" end="5"/>
                                            </p:txEl>
                                          </p:spTgt>
                                        </p:tgtEl>
                                        <p:attrNameLst>
                                          <p:attrName>ppt_w</p:attrName>
                                        </p:attrNameLst>
                                      </p:cBhvr>
                                      <p:tavLst>
                                        <p:tav tm="0">
                                          <p:val>
                                            <p:strVal val="#ppt_w*0.70"/>
                                          </p:val>
                                        </p:tav>
                                        <p:tav tm="100000">
                                          <p:val>
                                            <p:strVal val="#ppt_w"/>
                                          </p:val>
                                        </p:tav>
                                      </p:tavLst>
                                    </p:anim>
                                    <p:anim calcmode="lin" valueType="num">
                                      <p:cBhvr>
                                        <p:cTn id="32" dur="1000" fill="hold"/>
                                        <p:tgtEl>
                                          <p:spTgt spid="470019">
                                            <p:txEl>
                                              <p:pRg st="5" end="5"/>
                                            </p:txEl>
                                          </p:spTgt>
                                        </p:tgtEl>
                                        <p:attrNameLst>
                                          <p:attrName>ppt_h</p:attrName>
                                        </p:attrNameLst>
                                      </p:cBhvr>
                                      <p:tavLst>
                                        <p:tav tm="0">
                                          <p:val>
                                            <p:strVal val="#ppt_h"/>
                                          </p:val>
                                        </p:tav>
                                        <p:tav tm="100000">
                                          <p:val>
                                            <p:strVal val="#ppt_h"/>
                                          </p:val>
                                        </p:tav>
                                      </p:tavLst>
                                    </p:anim>
                                    <p:animEffect transition="in" filter="fade">
                                      <p:cBhvr>
                                        <p:cTn id="33" dur="1000"/>
                                        <p:tgtEl>
                                          <p:spTgt spid="4700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8" grpId="0"/>
      <p:bldP spid="470019"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2" descr="Image result for unsafe ladder">
            <a:extLst>
              <a:ext uri="{FF2B5EF4-FFF2-40B4-BE49-F238E27FC236}">
                <a16:creationId xmlns:a16="http://schemas.microsoft.com/office/drawing/2014/main" id="{9D798C98-5719-4D8E-9A6B-5893DB32ACD4}"/>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5210175"/>
            <a:ext cx="9144000" cy="13487400"/>
          </a:xfrm>
          <a:prstGeom prst="rect">
            <a:avLst/>
          </a:prstGeom>
          <a:noFill/>
          <a:extLst>
            <a:ext uri="{909E8E84-426E-40DD-AFC4-6F175D3DCCD1}">
              <a14:hiddenFill xmlns:a14="http://schemas.microsoft.com/office/drawing/2010/main">
                <a:solidFill>
                  <a:srgbClr val="FFFFFF"/>
                </a:solidFill>
              </a14:hiddenFill>
            </a:ext>
          </a:extLst>
        </p:spPr>
      </p:pic>
      <p:sp>
        <p:nvSpPr>
          <p:cNvPr id="1030146" name="Rectangle 2">
            <a:extLst>
              <a:ext uri="{FF2B5EF4-FFF2-40B4-BE49-F238E27FC236}">
                <a16:creationId xmlns:a16="http://schemas.microsoft.com/office/drawing/2014/main" id="{86377DED-7DC7-4814-8C3B-96E3E2AC4967}"/>
              </a:ext>
            </a:extLst>
          </p:cNvPr>
          <p:cNvSpPr>
            <a:spLocks noGrp="1" noChangeArrowheads="1"/>
          </p:cNvSpPr>
          <p:nvPr>
            <p:ph type="title"/>
          </p:nvPr>
        </p:nvSpPr>
        <p:spPr/>
        <p:txBody>
          <a:bodyPr/>
          <a:lstStyle/>
          <a:p>
            <a:pPr eaLnBrk="1" hangingPunct="1">
              <a:defRPr/>
            </a:pPr>
            <a:r>
              <a:rPr lang="en-US" altLang="en-US" sz="3200"/>
              <a:t>3) Reinforcement and Feedback</a:t>
            </a:r>
          </a:p>
        </p:txBody>
      </p:sp>
      <p:sp>
        <p:nvSpPr>
          <p:cNvPr id="234499" name="Rectangle 3">
            <a:extLst>
              <a:ext uri="{FF2B5EF4-FFF2-40B4-BE49-F238E27FC236}">
                <a16:creationId xmlns:a16="http://schemas.microsoft.com/office/drawing/2014/main" id="{2A0861CD-381D-4965-B45E-E1A17A1B133C}"/>
              </a:ext>
            </a:extLst>
          </p:cNvPr>
          <p:cNvSpPr>
            <a:spLocks noGrp="1" noChangeArrowheads="1"/>
          </p:cNvSpPr>
          <p:nvPr>
            <p:ph type="body" idx="1"/>
          </p:nvPr>
        </p:nvSpPr>
        <p:spPr>
          <a:xfrm>
            <a:off x="895350" y="2329961"/>
            <a:ext cx="3543300" cy="4082365"/>
          </a:xfrm>
        </p:spPr>
        <p:txBody>
          <a:bodyPr>
            <a:normAutofit/>
          </a:bodyPr>
          <a:lstStyle/>
          <a:p>
            <a:pPr marL="0" indent="0">
              <a:buNone/>
            </a:pPr>
            <a:r>
              <a:rPr lang="en-US" altLang="en-US"/>
              <a:t>This is one of the most important (and hardest) components of the process</a:t>
            </a:r>
          </a:p>
          <a:p>
            <a:pPr marL="0" indent="0" eaLnBrk="1" hangingPunct="1">
              <a:buNone/>
            </a:pPr>
            <a:endParaRPr lang="en-US" altLang="en-US"/>
          </a:p>
          <a:p>
            <a:pPr marL="0" indent="0" eaLnBrk="1" hangingPunct="1">
              <a:buNone/>
            </a:pPr>
            <a:r>
              <a:rPr lang="en-US" altLang="en-US"/>
              <a:t>The employee is then provided positive feedback on the safe behaviors and non-threatening feedback on the unsafe behaviors  </a:t>
            </a:r>
          </a:p>
        </p:txBody>
      </p:sp>
      <p:graphicFrame>
        <p:nvGraphicFramePr>
          <p:cNvPr id="4" name="Object 2">
            <a:extLst>
              <a:ext uri="{FF2B5EF4-FFF2-40B4-BE49-F238E27FC236}">
                <a16:creationId xmlns:a16="http://schemas.microsoft.com/office/drawing/2014/main" id="{25D80CFC-A2C7-4B07-9C29-9DBF175F22D0}"/>
              </a:ext>
            </a:extLst>
          </p:cNvPr>
          <p:cNvGraphicFramePr>
            <a:graphicFrameLocks noChangeAspect="1"/>
          </p:cNvGraphicFramePr>
          <p:nvPr>
            <p:extLst>
              <p:ext uri="{D42A27DB-BD31-4B8C-83A1-F6EECF244321}">
                <p14:modId xmlns:p14="http://schemas.microsoft.com/office/powerpoint/2010/main" val="3182415500"/>
              </p:ext>
            </p:extLst>
          </p:nvPr>
        </p:nvGraphicFramePr>
        <p:xfrm>
          <a:off x="4859337" y="2213769"/>
          <a:ext cx="3863975" cy="2898775"/>
        </p:xfrm>
        <a:graphic>
          <a:graphicData uri="http://schemas.openxmlformats.org/presentationml/2006/ole">
            <mc:AlternateContent xmlns:mc="http://schemas.openxmlformats.org/markup-compatibility/2006">
              <mc:Choice xmlns:v="urn:schemas-microsoft-com:vml" Requires="v">
                <p:oleObj spid="_x0000_s132097" name="Bitmap Image" r:id="rId4" imgW="6153120" imgH="5000760" progId="Paint.Picture">
                  <p:embed/>
                </p:oleObj>
              </mc:Choice>
              <mc:Fallback>
                <p:oleObj name="Bitmap Image" r:id="rId4" imgW="6153120" imgH="5000760" progId="Paint.Picture">
                  <p:embed/>
                  <p:pic>
                    <p:nvPicPr>
                      <p:cNvPr id="4" name="Object 2">
                        <a:extLst>
                          <a:ext uri="{FF2B5EF4-FFF2-40B4-BE49-F238E27FC236}">
                            <a16:creationId xmlns:a16="http://schemas.microsoft.com/office/drawing/2014/main" id="{25D80CFC-A2C7-4B07-9C29-9DBF175F22D0}"/>
                          </a:ext>
                        </a:extLst>
                      </p:cNvPr>
                      <p:cNvPicPr>
                        <a:picLocks noChangeAspect="1" noChangeArrowheads="1"/>
                      </p:cNvPicPr>
                      <p:nvPr/>
                    </p:nvPicPr>
                    <p:blipFill>
                      <a:blip r:embed="rId5"/>
                      <a:srcRect l="5833" t="11227"/>
                      <a:stretch>
                        <a:fillRect/>
                      </a:stretch>
                    </p:blipFill>
                    <p:spPr bwMode="auto">
                      <a:xfrm>
                        <a:off x="4859337" y="2213769"/>
                        <a:ext cx="3863975" cy="2898775"/>
                      </a:xfrm>
                      <a:prstGeom prst="rect">
                        <a:avLst/>
                      </a:prstGeom>
                      <a:noFill/>
                      <a:ln>
                        <a:solidFill>
                          <a:srgbClr val="002060"/>
                        </a:solidFill>
                      </a:ln>
                      <a:effectLst/>
                    </p:spPr>
                  </p:pic>
                </p:oleObj>
              </mc:Fallback>
            </mc:AlternateContent>
          </a:graphicData>
        </a:graphic>
      </p:graphicFrame>
      <p:sp>
        <p:nvSpPr>
          <p:cNvPr id="2" name="Rectangle 1">
            <a:extLst>
              <a:ext uri="{FF2B5EF4-FFF2-40B4-BE49-F238E27FC236}">
                <a16:creationId xmlns:a16="http://schemas.microsoft.com/office/drawing/2014/main" id="{F48694E6-E47E-4704-A152-6A37DA050829}"/>
              </a:ext>
            </a:extLst>
          </p:cNvPr>
          <p:cNvSpPr/>
          <p:nvPr/>
        </p:nvSpPr>
        <p:spPr>
          <a:xfrm>
            <a:off x="5056811" y="4743212"/>
            <a:ext cx="3469027" cy="369332"/>
          </a:xfrm>
          <a:prstGeom prst="rect">
            <a:avLst/>
          </a:prstGeom>
        </p:spPr>
        <p:txBody>
          <a:bodyPr wrap="none">
            <a:spAutoFit/>
          </a:bodyPr>
          <a:lstStyle/>
          <a:p>
            <a:r>
              <a:rPr lang="en-US" altLang="en-US"/>
              <a:t>At risk behavior cannot be ignored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0146"/>
                                        </p:tgtEl>
                                        <p:attrNameLst>
                                          <p:attrName>style.visibility</p:attrName>
                                        </p:attrNameLst>
                                      </p:cBhvr>
                                      <p:to>
                                        <p:strVal val="visible"/>
                                      </p:to>
                                    </p:set>
                                    <p:animEffect transition="in" filter="fade">
                                      <p:cBhvr>
                                        <p:cTn id="7" dur="500"/>
                                        <p:tgtEl>
                                          <p:spTgt spid="10301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4499">
                                            <p:txEl>
                                              <p:pRg st="0" end="0"/>
                                            </p:txEl>
                                          </p:spTgt>
                                        </p:tgtEl>
                                        <p:attrNameLst>
                                          <p:attrName>style.visibility</p:attrName>
                                        </p:attrNameLst>
                                      </p:cBhvr>
                                      <p:to>
                                        <p:strVal val="visible"/>
                                      </p:to>
                                    </p:set>
                                    <p:animEffect transition="in" filter="fade">
                                      <p:cBhvr>
                                        <p:cTn id="12" dur="1000"/>
                                        <p:tgtEl>
                                          <p:spTgt spid="234499">
                                            <p:txEl>
                                              <p:pRg st="0" end="0"/>
                                            </p:txEl>
                                          </p:spTgt>
                                        </p:tgtEl>
                                      </p:cBhvr>
                                    </p:animEffect>
                                    <p:anim calcmode="lin" valueType="num">
                                      <p:cBhvr>
                                        <p:cTn id="13" dur="1000" fill="hold"/>
                                        <p:tgtEl>
                                          <p:spTgt spid="23449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344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4499">
                                            <p:txEl>
                                              <p:pRg st="2" end="2"/>
                                            </p:txEl>
                                          </p:spTgt>
                                        </p:tgtEl>
                                        <p:attrNameLst>
                                          <p:attrName>style.visibility</p:attrName>
                                        </p:attrNameLst>
                                      </p:cBhvr>
                                      <p:to>
                                        <p:strVal val="visible"/>
                                      </p:to>
                                    </p:set>
                                    <p:animEffect transition="in" filter="fade">
                                      <p:cBhvr>
                                        <p:cTn id="19" dur="1000"/>
                                        <p:tgtEl>
                                          <p:spTgt spid="234499">
                                            <p:txEl>
                                              <p:pRg st="2" end="2"/>
                                            </p:txEl>
                                          </p:spTgt>
                                        </p:tgtEl>
                                      </p:cBhvr>
                                    </p:animEffect>
                                    <p:anim calcmode="lin" valueType="num">
                                      <p:cBhvr>
                                        <p:cTn id="20" dur="1000" fill="hold"/>
                                        <p:tgtEl>
                                          <p:spTgt spid="23449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3449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46" grpId="0"/>
      <p:bldP spid="234499" grpId="0" uiExpand="1" build="p"/>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9BB453-44EB-4240-A4FA-D9947BD6CD96}"/>
              </a:ext>
            </a:extLst>
          </p:cNvPr>
          <p:cNvPicPr>
            <a:picLocks noChangeAspect="1"/>
          </p:cNvPicPr>
          <p:nvPr/>
        </p:nvPicPr>
        <p:blipFill>
          <a:blip r:embed="rId2">
            <a:lum bright="70000" contrast="-70000"/>
          </a:blip>
          <a:stretch>
            <a:fillRect/>
          </a:stretch>
        </p:blipFill>
        <p:spPr>
          <a:xfrm>
            <a:off x="-12192" y="0"/>
            <a:ext cx="10305207" cy="6858000"/>
          </a:xfrm>
          <a:prstGeom prst="rect">
            <a:avLst/>
          </a:prstGeom>
        </p:spPr>
      </p:pic>
      <p:sp>
        <p:nvSpPr>
          <p:cNvPr id="1033218" name="Rectangle 2">
            <a:extLst>
              <a:ext uri="{FF2B5EF4-FFF2-40B4-BE49-F238E27FC236}">
                <a16:creationId xmlns:a16="http://schemas.microsoft.com/office/drawing/2014/main" id="{A5D51D16-7029-4F05-BF61-57CDF9291835}"/>
              </a:ext>
            </a:extLst>
          </p:cNvPr>
          <p:cNvSpPr>
            <a:spLocks noGrp="1" noChangeArrowheads="1"/>
          </p:cNvSpPr>
          <p:nvPr>
            <p:ph type="title"/>
          </p:nvPr>
        </p:nvSpPr>
        <p:spPr/>
        <p:txBody>
          <a:bodyPr/>
          <a:lstStyle/>
          <a:p>
            <a:pPr algn="ctr" eaLnBrk="1" hangingPunct="1">
              <a:defRPr/>
            </a:pPr>
            <a:r>
              <a:rPr lang="en-US" altLang="en-US"/>
              <a:t>Keep in mind that….</a:t>
            </a:r>
          </a:p>
        </p:txBody>
      </p:sp>
      <p:sp>
        <p:nvSpPr>
          <p:cNvPr id="236547" name="Rectangle 3">
            <a:extLst>
              <a:ext uri="{FF2B5EF4-FFF2-40B4-BE49-F238E27FC236}">
                <a16:creationId xmlns:a16="http://schemas.microsoft.com/office/drawing/2014/main" id="{9062CA5E-BAE9-46E0-AF78-1609BF7781FF}"/>
              </a:ext>
            </a:extLst>
          </p:cNvPr>
          <p:cNvSpPr>
            <a:spLocks noGrp="1" noChangeArrowheads="1"/>
          </p:cNvSpPr>
          <p:nvPr>
            <p:ph idx="1"/>
          </p:nvPr>
        </p:nvSpPr>
        <p:spPr>
          <a:xfrm>
            <a:off x="628650" y="2055815"/>
            <a:ext cx="7648320" cy="4876800"/>
          </a:xfrm>
        </p:spPr>
        <p:txBody>
          <a:bodyPr/>
          <a:lstStyle/>
          <a:p>
            <a:pPr algn="ctr" eaLnBrk="1" hangingPunct="1">
              <a:buFontTx/>
              <a:buNone/>
            </a:pPr>
            <a:r>
              <a:rPr lang="en-US" altLang="en-US" sz="4400"/>
              <a:t>…what the supervisor says and does and how he/she measures and rewards give workers signals as to what is important and what is not!</a:t>
            </a:r>
            <a:r>
              <a:rPr lang="en-US" altLang="en-US" sz="540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6547">
                                            <p:txEl>
                                              <p:pRg st="0" end="0"/>
                                            </p:txEl>
                                          </p:spTgt>
                                        </p:tgtEl>
                                        <p:attrNameLst>
                                          <p:attrName>style.visibility</p:attrName>
                                        </p:attrNameLst>
                                      </p:cBhvr>
                                      <p:to>
                                        <p:strVal val="visible"/>
                                      </p:to>
                                    </p:set>
                                    <p:animEffect transition="in" filter="fade">
                                      <p:cBhvr>
                                        <p:cTn id="7" dur="500"/>
                                        <p:tgtEl>
                                          <p:spTgt spid="2365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7"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650" name="Rectangle 2">
            <a:extLst>
              <a:ext uri="{FF2B5EF4-FFF2-40B4-BE49-F238E27FC236}">
                <a16:creationId xmlns:a16="http://schemas.microsoft.com/office/drawing/2014/main" id="{318EF947-2A71-4AC8-8DD3-C724A2B369D2}"/>
              </a:ext>
            </a:extLst>
          </p:cNvPr>
          <p:cNvSpPr>
            <a:spLocks noGrp="1" noChangeArrowheads="1"/>
          </p:cNvSpPr>
          <p:nvPr>
            <p:ph type="title"/>
          </p:nvPr>
        </p:nvSpPr>
        <p:spPr>
          <a:xfrm>
            <a:off x="304800" y="274638"/>
            <a:ext cx="8562720" cy="1173162"/>
          </a:xfrm>
        </p:spPr>
        <p:txBody>
          <a:bodyPr/>
          <a:lstStyle/>
          <a:p>
            <a:pPr eaLnBrk="1" hangingPunct="1">
              <a:defRPr/>
            </a:pPr>
            <a:r>
              <a:rPr lang="en-US" altLang="en-US"/>
              <a:t>Formal Review of Observation Data</a:t>
            </a:r>
          </a:p>
        </p:txBody>
      </p:sp>
      <p:sp>
        <p:nvSpPr>
          <p:cNvPr id="247811" name="Rectangle 3">
            <a:extLst>
              <a:ext uri="{FF2B5EF4-FFF2-40B4-BE49-F238E27FC236}">
                <a16:creationId xmlns:a16="http://schemas.microsoft.com/office/drawing/2014/main" id="{515154C5-5CB5-4C8A-A7BF-E0CF1B0789F0}"/>
              </a:ext>
            </a:extLst>
          </p:cNvPr>
          <p:cNvSpPr>
            <a:spLocks noGrp="1" noChangeArrowheads="1"/>
          </p:cNvSpPr>
          <p:nvPr>
            <p:ph type="body" idx="1"/>
          </p:nvPr>
        </p:nvSpPr>
        <p:spPr>
          <a:xfrm>
            <a:off x="228600" y="1371600"/>
            <a:ext cx="8686800" cy="4762500"/>
          </a:xfrm>
        </p:spPr>
        <p:txBody>
          <a:bodyPr>
            <a:normAutofit/>
          </a:bodyPr>
          <a:lstStyle/>
          <a:p>
            <a:pPr marL="0" indent="0" eaLnBrk="1" hangingPunct="1">
              <a:lnSpc>
                <a:spcPct val="90000"/>
              </a:lnSpc>
              <a:buNone/>
            </a:pPr>
            <a:r>
              <a:rPr lang="en-US" altLang="en-US"/>
              <a:t>The data must be reviewed and analyzed to determine the employee’s (or department’s) improvement in safe behaviors</a:t>
            </a:r>
          </a:p>
          <a:p>
            <a:pPr marL="0" indent="0" eaLnBrk="1" hangingPunct="1">
              <a:lnSpc>
                <a:spcPct val="90000"/>
              </a:lnSpc>
              <a:buNone/>
            </a:pPr>
            <a:endParaRPr lang="en-US" altLang="en-US"/>
          </a:p>
          <a:p>
            <a:pPr>
              <a:lnSpc>
                <a:spcPct val="90000"/>
              </a:lnSpc>
            </a:pPr>
            <a:r>
              <a:rPr lang="en-US" altLang="en-US"/>
              <a:t>It can be looked at as an overall percentage.</a:t>
            </a:r>
          </a:p>
          <a:p>
            <a:pPr>
              <a:lnSpc>
                <a:spcPct val="90000"/>
              </a:lnSpc>
            </a:pPr>
            <a:endParaRPr lang="en-US" altLang="en-US"/>
          </a:p>
          <a:p>
            <a:pPr>
              <a:lnSpc>
                <a:spcPct val="90000"/>
              </a:lnSpc>
            </a:pPr>
            <a:endParaRPr lang="en-US" altLang="en-US"/>
          </a:p>
          <a:p>
            <a:pPr>
              <a:lnSpc>
                <a:spcPct val="90000"/>
              </a:lnSpc>
            </a:pPr>
            <a:endParaRPr lang="en-US" altLang="en-US"/>
          </a:p>
          <a:p>
            <a:pPr>
              <a:lnSpc>
                <a:spcPct val="90000"/>
              </a:lnSpc>
            </a:pPr>
            <a:endParaRPr lang="en-US" altLang="en-US"/>
          </a:p>
          <a:p>
            <a:pPr>
              <a:lnSpc>
                <a:spcPct val="90000"/>
              </a:lnSpc>
            </a:pPr>
            <a:endParaRPr lang="en-US" altLang="en-US"/>
          </a:p>
          <a:p>
            <a:pPr>
              <a:lnSpc>
                <a:spcPct val="90000"/>
              </a:lnSpc>
            </a:pPr>
            <a:endParaRPr lang="en-US" altLang="en-US">
              <a:solidFill>
                <a:srgbClr val="C00000"/>
              </a:solidFill>
            </a:endParaRPr>
          </a:p>
          <a:p>
            <a:pPr>
              <a:lnSpc>
                <a:spcPct val="90000"/>
              </a:lnSpc>
            </a:pPr>
            <a:r>
              <a:rPr lang="en-US" altLang="en-US">
                <a:solidFill>
                  <a:srgbClr val="C00000"/>
                </a:solidFill>
              </a:rPr>
              <a:t>Example:  </a:t>
            </a:r>
            <a:r>
              <a:rPr lang="en-US" altLang="en-US">
                <a:solidFill>
                  <a:srgbClr val="002060"/>
                </a:solidFill>
              </a:rPr>
              <a:t>If 170 out of 200 employees observed were </a:t>
            </a:r>
            <a:br>
              <a:rPr lang="en-US" altLang="en-US">
                <a:solidFill>
                  <a:srgbClr val="002060"/>
                </a:solidFill>
              </a:rPr>
            </a:br>
            <a:r>
              <a:rPr lang="en-US" altLang="en-US">
                <a:solidFill>
                  <a:srgbClr val="002060"/>
                </a:solidFill>
              </a:rPr>
              <a:t>“all safe” then the overall behavior is 85% safe</a:t>
            </a:r>
            <a:r>
              <a:rPr lang="en-US" altLang="en-US"/>
              <a:t>. </a:t>
            </a:r>
          </a:p>
        </p:txBody>
      </p:sp>
      <p:pic>
        <p:nvPicPr>
          <p:cNvPr id="4" name="Picture 3">
            <a:extLst>
              <a:ext uri="{FF2B5EF4-FFF2-40B4-BE49-F238E27FC236}">
                <a16:creationId xmlns:a16="http://schemas.microsoft.com/office/drawing/2014/main" id="{2116B1B4-AE3A-46FF-8B1D-169F3ADB3FBC}"/>
              </a:ext>
            </a:extLst>
          </p:cNvPr>
          <p:cNvPicPr>
            <a:picLocks noChangeAspect="1" noChangeArrowheads="1"/>
          </p:cNvPicPr>
          <p:nvPr/>
        </p:nvPicPr>
        <p:blipFill>
          <a:blip r:embed="rId2">
            <a:lum bright="10000" contrast="30000"/>
            <a:extLst>
              <a:ext uri="{28A0092B-C50C-407E-A947-70E740481C1C}">
                <a14:useLocalDpi xmlns:a14="http://schemas.microsoft.com/office/drawing/2010/main" val="0"/>
              </a:ext>
            </a:extLst>
          </a:blip>
          <a:srcRect/>
          <a:stretch>
            <a:fillRect/>
          </a:stretch>
        </p:blipFill>
        <p:spPr bwMode="auto">
          <a:xfrm>
            <a:off x="1890585" y="2888776"/>
            <a:ext cx="5529390" cy="21918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7811">
                                            <p:txEl>
                                              <p:pRg st="0" end="0"/>
                                            </p:txEl>
                                          </p:spTgt>
                                        </p:tgtEl>
                                        <p:attrNameLst>
                                          <p:attrName>style.visibility</p:attrName>
                                        </p:attrNameLst>
                                      </p:cBhvr>
                                      <p:to>
                                        <p:strVal val="visible"/>
                                      </p:to>
                                    </p:set>
                                    <p:animEffect transition="in" filter="fade">
                                      <p:cBhvr>
                                        <p:cTn id="7" dur="500"/>
                                        <p:tgtEl>
                                          <p:spTgt spid="2478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7811">
                                            <p:txEl>
                                              <p:pRg st="2" end="2"/>
                                            </p:txEl>
                                          </p:spTgt>
                                        </p:tgtEl>
                                        <p:attrNameLst>
                                          <p:attrName>style.visibility</p:attrName>
                                        </p:attrNameLst>
                                      </p:cBhvr>
                                      <p:to>
                                        <p:strVal val="visible"/>
                                      </p:to>
                                    </p:set>
                                    <p:animEffect transition="in" filter="fade">
                                      <p:cBhvr>
                                        <p:cTn id="12" dur="500"/>
                                        <p:tgtEl>
                                          <p:spTgt spid="247811">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7811">
                                            <p:txEl>
                                              <p:pRg st="9" end="9"/>
                                            </p:txEl>
                                          </p:spTgt>
                                        </p:tgtEl>
                                        <p:attrNameLst>
                                          <p:attrName>style.visibility</p:attrName>
                                        </p:attrNameLst>
                                      </p:cBhvr>
                                      <p:to>
                                        <p:strVal val="visible"/>
                                      </p:to>
                                    </p:set>
                                    <p:animEffect transition="in" filter="fade">
                                      <p:cBhvr>
                                        <p:cTn id="20" dur="500"/>
                                        <p:tgtEl>
                                          <p:spTgt spid="2478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1"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excellence">
            <a:extLst>
              <a:ext uri="{FF2B5EF4-FFF2-40B4-BE49-F238E27FC236}">
                <a16:creationId xmlns:a16="http://schemas.microsoft.com/office/drawing/2014/main" id="{716A1BB5-611C-4035-A0E8-CE71A849FC0A}"/>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477109" y="-13540"/>
            <a:ext cx="11282924" cy="68850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F4BE8CA-2869-44DA-8C55-DC1F6DC8FE1B}"/>
              </a:ext>
            </a:extLst>
          </p:cNvPr>
          <p:cNvSpPr/>
          <p:nvPr/>
        </p:nvSpPr>
        <p:spPr>
          <a:xfrm>
            <a:off x="-194948" y="2956715"/>
            <a:ext cx="9584954" cy="1708117"/>
          </a:xfrm>
          <a:prstGeom prst="rect">
            <a:avLst/>
          </a:prstGeom>
          <a:solidFill>
            <a:srgbClr val="00206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6BC74B-A135-4DE6-BFF0-461A3ECE49C2}"/>
              </a:ext>
            </a:extLst>
          </p:cNvPr>
          <p:cNvSpPr>
            <a:spLocks noGrp="1"/>
          </p:cNvSpPr>
          <p:nvPr>
            <p:ph type="title"/>
          </p:nvPr>
        </p:nvSpPr>
        <p:spPr>
          <a:xfrm>
            <a:off x="623888" y="2196354"/>
            <a:ext cx="8253412" cy="2250142"/>
          </a:xfrm>
        </p:spPr>
        <p:txBody>
          <a:bodyPr/>
          <a:lstStyle/>
          <a:p>
            <a:r>
              <a:rPr lang="en-US">
                <a:effectLst>
                  <a:glow rad="127000">
                    <a:schemeClr val="bg1"/>
                  </a:glow>
                </a:effectLst>
              </a:rPr>
              <a:t>The </a:t>
            </a:r>
            <a:r>
              <a:rPr lang="en-US">
                <a:solidFill>
                  <a:srgbClr val="C00000"/>
                </a:solidFill>
                <a:effectLst>
                  <a:glow rad="127000">
                    <a:schemeClr val="bg1"/>
                  </a:glow>
                </a:effectLst>
              </a:rPr>
              <a:t>FUTURE</a:t>
            </a:r>
            <a:r>
              <a:rPr lang="en-US">
                <a:effectLst>
                  <a:glow rad="127000">
                    <a:schemeClr val="bg1"/>
                  </a:glow>
                </a:effectLst>
              </a:rPr>
              <a:t> Florida Municipal Safety Excellence Initiative</a:t>
            </a:r>
          </a:p>
        </p:txBody>
      </p:sp>
    </p:spTree>
    <p:extLst>
      <p:ext uri="{BB962C8B-B14F-4D97-AF65-F5344CB8AC3E}">
        <p14:creationId xmlns:p14="http://schemas.microsoft.com/office/powerpoint/2010/main" val="13580680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DD624E-1112-4A31-9569-9A0FCCA9B40E}"/>
              </a:ext>
            </a:extLst>
          </p:cNvPr>
          <p:cNvSpPr>
            <a:spLocks noGrp="1"/>
          </p:cNvSpPr>
          <p:nvPr>
            <p:ph idx="1"/>
          </p:nvPr>
        </p:nvSpPr>
        <p:spPr>
          <a:xfrm>
            <a:off x="366840" y="1152525"/>
            <a:ext cx="8410320" cy="4343399"/>
          </a:xfrm>
        </p:spPr>
        <p:txBody>
          <a:bodyPr>
            <a:normAutofit/>
          </a:bodyPr>
          <a:lstStyle/>
          <a:p>
            <a:pPr marL="0" indent="0" algn="ctr">
              <a:buNone/>
            </a:pPr>
            <a:r>
              <a:rPr lang="en-US" sz="5400"/>
              <a:t>A well-implemented health and safety management system will lead to a reduction in losses, injuries, and illness!</a:t>
            </a:r>
            <a:endParaRPr lang="en-US"/>
          </a:p>
        </p:txBody>
      </p:sp>
    </p:spTree>
    <p:extLst>
      <p:ext uri="{BB962C8B-B14F-4D97-AF65-F5344CB8AC3E}">
        <p14:creationId xmlns:p14="http://schemas.microsoft.com/office/powerpoint/2010/main" val="193943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FCC4A-89AB-4BAD-9490-2128382DAAEC}"/>
              </a:ext>
            </a:extLst>
          </p:cNvPr>
          <p:cNvSpPr>
            <a:spLocks noGrp="1"/>
          </p:cNvSpPr>
          <p:nvPr>
            <p:ph type="title"/>
          </p:nvPr>
        </p:nvSpPr>
        <p:spPr/>
        <p:txBody>
          <a:bodyPr/>
          <a:lstStyle/>
          <a:p>
            <a:pPr algn="ctr"/>
            <a:r>
              <a:rPr lang="en-US"/>
              <a:t>The Initiative “In a Nut Shell”</a:t>
            </a:r>
          </a:p>
        </p:txBody>
      </p:sp>
      <p:sp>
        <p:nvSpPr>
          <p:cNvPr id="3" name="Content Placeholder 2">
            <a:extLst>
              <a:ext uri="{FF2B5EF4-FFF2-40B4-BE49-F238E27FC236}">
                <a16:creationId xmlns:a16="http://schemas.microsoft.com/office/drawing/2014/main" id="{2766C7C4-9C0E-43C9-9090-A6CFE801D06A}"/>
              </a:ext>
            </a:extLst>
          </p:cNvPr>
          <p:cNvSpPr>
            <a:spLocks noGrp="1"/>
          </p:cNvSpPr>
          <p:nvPr>
            <p:ph idx="1"/>
          </p:nvPr>
        </p:nvSpPr>
        <p:spPr>
          <a:xfrm>
            <a:off x="352425" y="1606549"/>
            <a:ext cx="7886700" cy="4441825"/>
          </a:xfrm>
        </p:spPr>
        <p:txBody>
          <a:bodyPr>
            <a:normAutofit lnSpcReduction="10000"/>
          </a:bodyPr>
          <a:lstStyle/>
          <a:p>
            <a:pPr marL="0" lvl="0" indent="0">
              <a:buNone/>
            </a:pPr>
            <a:r>
              <a:rPr lang="en-US" sz="2800" u="sng"/>
              <a:t>VOLUNTARY SAFETY ACCREDITATION PROGRAM</a:t>
            </a:r>
            <a:r>
              <a:rPr lang="en-US" sz="2800"/>
              <a:t> </a:t>
            </a:r>
          </a:p>
          <a:p>
            <a:pPr lvl="0"/>
            <a:endParaRPr lang="en-US" sz="1200"/>
          </a:p>
          <a:p>
            <a:pPr marL="0" lvl="0" indent="0">
              <a:buNone/>
            </a:pPr>
            <a:r>
              <a:rPr lang="en-US" sz="2800"/>
              <a:t>To become accredited you must meet established standards. </a:t>
            </a:r>
          </a:p>
          <a:p>
            <a:pPr lvl="1"/>
            <a:r>
              <a:rPr lang="en-US" sz="2400"/>
              <a:t>Will be scalable based on the size of the organization </a:t>
            </a:r>
          </a:p>
          <a:p>
            <a:pPr marL="457200" lvl="1" indent="0">
              <a:buNone/>
            </a:pPr>
            <a:endParaRPr lang="en-US" sz="1100"/>
          </a:p>
          <a:p>
            <a:pPr marL="0" lvl="0" indent="0">
              <a:buNone/>
            </a:pPr>
            <a:r>
              <a:rPr lang="en-US" sz="2800"/>
              <a:t>Once accredited, the members will obtain various benefits including: </a:t>
            </a:r>
          </a:p>
          <a:p>
            <a:pPr lvl="1"/>
            <a:r>
              <a:rPr lang="en-US" sz="2400"/>
              <a:t>A “Certificate of Safety Excellence” aka CSE</a:t>
            </a:r>
          </a:p>
          <a:p>
            <a:pPr lvl="1"/>
            <a:r>
              <a:rPr lang="en-US" sz="2400"/>
              <a:t>Peer Recognition (press releases, awards banquets, etc.) </a:t>
            </a:r>
          </a:p>
          <a:p>
            <a:pPr lvl="1"/>
            <a:r>
              <a:rPr lang="en-US" sz="2400"/>
              <a:t>Additional safety grant funds</a:t>
            </a:r>
          </a:p>
          <a:p>
            <a:pPr lvl="1"/>
            <a:r>
              <a:rPr lang="en-US" sz="2400"/>
              <a:t>Other financial incentives</a:t>
            </a:r>
          </a:p>
          <a:p>
            <a:endParaRPr lang="en-US"/>
          </a:p>
        </p:txBody>
      </p:sp>
    </p:spTree>
    <p:extLst>
      <p:ext uri="{BB962C8B-B14F-4D97-AF65-F5344CB8AC3E}">
        <p14:creationId xmlns:p14="http://schemas.microsoft.com/office/powerpoint/2010/main" val="338798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DFE50-E24B-48E9-97D0-7700694FB3E2}"/>
              </a:ext>
            </a:extLst>
          </p:cNvPr>
          <p:cNvSpPr>
            <a:spLocks noGrp="1"/>
          </p:cNvSpPr>
          <p:nvPr>
            <p:ph type="title"/>
          </p:nvPr>
        </p:nvSpPr>
        <p:spPr>
          <a:xfrm>
            <a:off x="628650" y="546893"/>
            <a:ext cx="7886700" cy="1325563"/>
          </a:xfrm>
        </p:spPr>
        <p:txBody>
          <a:bodyPr/>
          <a:lstStyle/>
          <a:p>
            <a:pPr algn="ctr"/>
            <a:r>
              <a:rPr lang="en-US"/>
              <a:t>Overall Initiative Process:</a:t>
            </a:r>
            <a:br>
              <a:rPr lang="en-US"/>
            </a:br>
            <a:endParaRPr lang="en-US"/>
          </a:p>
        </p:txBody>
      </p:sp>
      <p:graphicFrame>
        <p:nvGraphicFramePr>
          <p:cNvPr id="4" name="Diagram 3">
            <a:extLst>
              <a:ext uri="{FF2B5EF4-FFF2-40B4-BE49-F238E27FC236}">
                <a16:creationId xmlns:a16="http://schemas.microsoft.com/office/drawing/2014/main" id="{B7241BEA-451E-4AA0-882F-2B5F25959153}"/>
              </a:ext>
            </a:extLst>
          </p:cNvPr>
          <p:cNvGraphicFramePr/>
          <p:nvPr>
            <p:extLst>
              <p:ext uri="{D42A27DB-BD31-4B8C-83A1-F6EECF244321}">
                <p14:modId xmlns:p14="http://schemas.microsoft.com/office/powerpoint/2010/main" val="2590160415"/>
              </p:ext>
            </p:extLst>
          </p:nvPr>
        </p:nvGraphicFramePr>
        <p:xfrm>
          <a:off x="1295400" y="1209675"/>
          <a:ext cx="7070725"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73585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BB437-961A-4C2E-BBAB-2A0DB51118F3}"/>
              </a:ext>
            </a:extLst>
          </p:cNvPr>
          <p:cNvSpPr>
            <a:spLocks noGrp="1"/>
          </p:cNvSpPr>
          <p:nvPr>
            <p:ph type="title"/>
          </p:nvPr>
        </p:nvSpPr>
        <p:spPr/>
        <p:txBody>
          <a:bodyPr/>
          <a:lstStyle/>
          <a:p>
            <a:pPr algn="ctr"/>
            <a:r>
              <a:rPr lang="en-US"/>
              <a:t>Five Core Management Processes:</a:t>
            </a:r>
          </a:p>
        </p:txBody>
      </p:sp>
      <p:sp>
        <p:nvSpPr>
          <p:cNvPr id="3" name="Content Placeholder 2">
            <a:extLst>
              <a:ext uri="{FF2B5EF4-FFF2-40B4-BE49-F238E27FC236}">
                <a16:creationId xmlns:a16="http://schemas.microsoft.com/office/drawing/2014/main" id="{AB44CDBF-CA05-4D1F-85E0-AF1ABE8A0A50}"/>
              </a:ext>
            </a:extLst>
          </p:cNvPr>
          <p:cNvSpPr>
            <a:spLocks noGrp="1"/>
          </p:cNvSpPr>
          <p:nvPr>
            <p:ph idx="1"/>
          </p:nvPr>
        </p:nvSpPr>
        <p:spPr>
          <a:xfrm>
            <a:off x="390525" y="1400174"/>
            <a:ext cx="8753475" cy="4462463"/>
          </a:xfrm>
        </p:spPr>
        <p:txBody>
          <a:bodyPr>
            <a:noAutofit/>
          </a:bodyPr>
          <a:lstStyle/>
          <a:p>
            <a:pPr marL="0" lvl="0" indent="0">
              <a:buNone/>
            </a:pPr>
            <a:r>
              <a:rPr lang="en-US" sz="2400">
                <a:solidFill>
                  <a:srgbClr val="FF0000"/>
                </a:solidFill>
              </a:rPr>
              <a:t>Section 1: </a:t>
            </a:r>
            <a:r>
              <a:rPr lang="en-US" sz="2400"/>
              <a:t>Commitment to Safety and Health </a:t>
            </a:r>
            <a:br>
              <a:rPr lang="en-US" sz="2400"/>
            </a:br>
            <a:r>
              <a:rPr lang="en-US" sz="2000"/>
              <a:t>(Safety policy, defined roles and responsibilities, </a:t>
            </a:r>
            <a:r>
              <a:rPr lang="en-US" sz="2000" err="1"/>
              <a:t>etc</a:t>
            </a:r>
            <a:r>
              <a:rPr lang="en-US" sz="2000"/>
              <a:t>)</a:t>
            </a:r>
          </a:p>
          <a:p>
            <a:pPr lvl="0"/>
            <a:endParaRPr lang="en-US" sz="500"/>
          </a:p>
          <a:p>
            <a:pPr marL="0" lvl="0" indent="0">
              <a:buNone/>
            </a:pPr>
            <a:r>
              <a:rPr lang="en-US" sz="2400">
                <a:solidFill>
                  <a:srgbClr val="FF0000"/>
                </a:solidFill>
              </a:rPr>
              <a:t>Section 2: </a:t>
            </a:r>
            <a:r>
              <a:rPr lang="en-US" sz="2400"/>
              <a:t>Organizational Emergency Readiness </a:t>
            </a:r>
            <a:br>
              <a:rPr lang="en-US" sz="2400"/>
            </a:br>
            <a:r>
              <a:rPr lang="en-US" sz="2000"/>
              <a:t>(Clear and effective emergency planning, drills, business continuity, </a:t>
            </a:r>
            <a:r>
              <a:rPr lang="en-US" sz="2000" err="1"/>
              <a:t>etc</a:t>
            </a:r>
            <a:r>
              <a:rPr lang="en-US" sz="2000"/>
              <a:t>)</a:t>
            </a:r>
          </a:p>
          <a:p>
            <a:pPr lvl="0"/>
            <a:endParaRPr lang="en-US" sz="900"/>
          </a:p>
          <a:p>
            <a:pPr marL="0" lvl="0" indent="0">
              <a:buNone/>
            </a:pPr>
            <a:r>
              <a:rPr lang="en-US" sz="2400">
                <a:solidFill>
                  <a:srgbClr val="FF0000"/>
                </a:solidFill>
              </a:rPr>
              <a:t>Section 3: </a:t>
            </a:r>
            <a:r>
              <a:rPr lang="en-US" sz="2400"/>
              <a:t>Organizational Incident and Claims Management</a:t>
            </a:r>
            <a:br>
              <a:rPr lang="en-US" sz="2400"/>
            </a:br>
            <a:r>
              <a:rPr lang="en-US" sz="2000"/>
              <a:t>(Clear and understood process, root cause analysis, transitional work)</a:t>
            </a:r>
            <a:endParaRPr lang="en-US" sz="2400"/>
          </a:p>
          <a:p>
            <a:pPr lvl="0"/>
            <a:endParaRPr lang="en-US" sz="1050"/>
          </a:p>
          <a:p>
            <a:pPr marL="0" lvl="0" indent="0">
              <a:buNone/>
            </a:pPr>
            <a:r>
              <a:rPr lang="en-US" sz="2400">
                <a:solidFill>
                  <a:srgbClr val="FF0000"/>
                </a:solidFill>
              </a:rPr>
              <a:t>Section 4: </a:t>
            </a:r>
            <a:r>
              <a:rPr lang="en-US" sz="2400"/>
              <a:t>Organizational Performance Measurement </a:t>
            </a:r>
            <a:br>
              <a:rPr lang="en-US" sz="2400"/>
            </a:br>
            <a:r>
              <a:rPr lang="en-US" sz="2000"/>
              <a:t>(Internal measurements of safety/risk performance) </a:t>
            </a:r>
            <a:endParaRPr lang="en-US" sz="2400"/>
          </a:p>
          <a:p>
            <a:pPr lvl="0"/>
            <a:endParaRPr lang="en-US" sz="1100">
              <a:solidFill>
                <a:srgbClr val="FF0000"/>
              </a:solidFill>
            </a:endParaRPr>
          </a:p>
          <a:p>
            <a:pPr marL="0" lvl="0" indent="0">
              <a:buNone/>
            </a:pPr>
            <a:r>
              <a:rPr lang="en-US" sz="2400">
                <a:solidFill>
                  <a:srgbClr val="FF0000"/>
                </a:solidFill>
              </a:rPr>
              <a:t>Section 5: </a:t>
            </a:r>
            <a:r>
              <a:rPr lang="en-US" sz="2400"/>
              <a:t>Other Organizational Responsibilities </a:t>
            </a:r>
            <a:br>
              <a:rPr lang="en-US" sz="2400"/>
            </a:br>
            <a:r>
              <a:rPr lang="en-US" sz="2000"/>
              <a:t>(Drug free workplace, hostile workplace)</a:t>
            </a:r>
            <a:endParaRPr lang="en-US" sz="2400"/>
          </a:p>
        </p:txBody>
      </p:sp>
    </p:spTree>
    <p:extLst>
      <p:ext uri="{BB962C8B-B14F-4D97-AF65-F5344CB8AC3E}">
        <p14:creationId xmlns:p14="http://schemas.microsoft.com/office/powerpoint/2010/main" val="133328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93A0F-C02F-4224-BAC1-1D1FCE572DCA}"/>
              </a:ext>
            </a:extLst>
          </p:cNvPr>
          <p:cNvSpPr>
            <a:spLocks noGrp="1"/>
          </p:cNvSpPr>
          <p:nvPr>
            <p:ph type="title"/>
          </p:nvPr>
        </p:nvSpPr>
        <p:spPr/>
        <p:txBody>
          <a:bodyPr/>
          <a:lstStyle/>
          <a:p>
            <a:pPr algn="ctr"/>
            <a:r>
              <a:rPr lang="en-US"/>
              <a:t>Departmental Safety Management:</a:t>
            </a:r>
          </a:p>
        </p:txBody>
      </p:sp>
      <p:sp>
        <p:nvSpPr>
          <p:cNvPr id="3" name="Content Placeholder 2">
            <a:extLst>
              <a:ext uri="{FF2B5EF4-FFF2-40B4-BE49-F238E27FC236}">
                <a16:creationId xmlns:a16="http://schemas.microsoft.com/office/drawing/2014/main" id="{BCCEEDE7-1E6A-4A8F-9765-1285C3E06EBE}"/>
              </a:ext>
            </a:extLst>
          </p:cNvPr>
          <p:cNvSpPr>
            <a:spLocks noGrp="1"/>
          </p:cNvSpPr>
          <p:nvPr>
            <p:ph idx="1"/>
          </p:nvPr>
        </p:nvSpPr>
        <p:spPr>
          <a:xfrm>
            <a:off x="447675" y="1400175"/>
            <a:ext cx="8410320" cy="5457825"/>
          </a:xfrm>
        </p:spPr>
        <p:txBody>
          <a:bodyPr>
            <a:normAutofit/>
          </a:bodyPr>
          <a:lstStyle/>
          <a:p>
            <a:pPr marL="0" lvl="0" indent="0">
              <a:buNone/>
            </a:pPr>
            <a:r>
              <a:rPr lang="en-US" sz="2400">
                <a:solidFill>
                  <a:srgbClr val="FF0000"/>
                </a:solidFill>
              </a:rPr>
              <a:t>Section 1: </a:t>
            </a:r>
            <a:r>
              <a:rPr lang="en-US" sz="2400"/>
              <a:t>Management Commitment</a:t>
            </a:r>
          </a:p>
          <a:p>
            <a:pPr marL="0" lvl="0" indent="0">
              <a:buNone/>
            </a:pPr>
            <a:endParaRPr lang="en-US" sz="600"/>
          </a:p>
          <a:p>
            <a:pPr marL="0" lvl="0" indent="0">
              <a:buNone/>
            </a:pPr>
            <a:r>
              <a:rPr lang="en-US" sz="2400">
                <a:solidFill>
                  <a:srgbClr val="FF0000"/>
                </a:solidFill>
              </a:rPr>
              <a:t>Section 2: </a:t>
            </a:r>
            <a:r>
              <a:rPr lang="en-US" sz="2400"/>
              <a:t>Performance Measurement</a:t>
            </a:r>
          </a:p>
          <a:p>
            <a:pPr marL="0" lvl="0" indent="0">
              <a:buNone/>
            </a:pPr>
            <a:endParaRPr lang="en-US" sz="800"/>
          </a:p>
          <a:p>
            <a:pPr marL="0" lvl="0" indent="0">
              <a:buNone/>
            </a:pPr>
            <a:r>
              <a:rPr lang="en-US" sz="2400">
                <a:solidFill>
                  <a:srgbClr val="FF0000"/>
                </a:solidFill>
              </a:rPr>
              <a:t>Section 3: </a:t>
            </a:r>
            <a:r>
              <a:rPr lang="en-US" sz="2400"/>
              <a:t>Hazard Identification and Control</a:t>
            </a:r>
          </a:p>
          <a:p>
            <a:pPr marL="0" lvl="0" indent="0">
              <a:buNone/>
            </a:pPr>
            <a:endParaRPr lang="en-US" sz="800"/>
          </a:p>
          <a:p>
            <a:pPr marL="0" lvl="0" indent="0">
              <a:buNone/>
            </a:pPr>
            <a:r>
              <a:rPr lang="en-US" sz="2400">
                <a:solidFill>
                  <a:srgbClr val="FF0000"/>
                </a:solidFill>
              </a:rPr>
              <a:t>Section 4: </a:t>
            </a:r>
            <a:r>
              <a:rPr lang="en-US" sz="2400"/>
              <a:t>Training</a:t>
            </a:r>
          </a:p>
          <a:p>
            <a:pPr marL="0" lvl="0" indent="0">
              <a:buNone/>
            </a:pPr>
            <a:endParaRPr lang="en-US" sz="800"/>
          </a:p>
          <a:p>
            <a:pPr marL="0" lvl="0" indent="0">
              <a:buNone/>
            </a:pPr>
            <a:r>
              <a:rPr lang="en-US" sz="2400">
                <a:solidFill>
                  <a:srgbClr val="FF0000"/>
                </a:solidFill>
              </a:rPr>
              <a:t>Section 5: </a:t>
            </a:r>
            <a:r>
              <a:rPr lang="en-US" sz="2400"/>
              <a:t>Behavior Management</a:t>
            </a:r>
          </a:p>
          <a:p>
            <a:pPr marL="0" lvl="0" indent="0">
              <a:buNone/>
            </a:pPr>
            <a:endParaRPr lang="en-US" sz="800"/>
          </a:p>
          <a:p>
            <a:pPr marL="0" lvl="0" indent="0">
              <a:buNone/>
            </a:pPr>
            <a:r>
              <a:rPr lang="en-US" sz="2400">
                <a:solidFill>
                  <a:srgbClr val="FF0000"/>
                </a:solidFill>
              </a:rPr>
              <a:t>Section 6: </a:t>
            </a:r>
            <a:r>
              <a:rPr lang="en-US" sz="2400"/>
              <a:t>Specific Safety Issues/Requirements  </a:t>
            </a:r>
            <a:br>
              <a:rPr lang="en-US" sz="2400"/>
            </a:br>
            <a:r>
              <a:rPr lang="en-US" sz="2000"/>
              <a:t>(Technical stuff will be different based on the work they do)</a:t>
            </a:r>
            <a:br>
              <a:rPr lang="en-US" sz="2000"/>
            </a:br>
            <a:r>
              <a:rPr lang="en-US" sz="2000"/>
              <a:t> </a:t>
            </a:r>
          </a:p>
          <a:p>
            <a:pPr marL="0" lvl="0" indent="0">
              <a:buNone/>
            </a:pPr>
            <a:r>
              <a:rPr lang="en-US" sz="2400">
                <a:solidFill>
                  <a:srgbClr val="FF0000"/>
                </a:solidFill>
              </a:rPr>
              <a:t>Section 7: </a:t>
            </a:r>
            <a:r>
              <a:rPr lang="en-US" sz="2400"/>
              <a:t>Emergency Response </a:t>
            </a:r>
          </a:p>
          <a:p>
            <a:endParaRPr lang="en-US"/>
          </a:p>
        </p:txBody>
      </p:sp>
    </p:spTree>
    <p:extLst>
      <p:ext uri="{BB962C8B-B14F-4D97-AF65-F5344CB8AC3E}">
        <p14:creationId xmlns:p14="http://schemas.microsoft.com/office/powerpoint/2010/main" val="446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F4055-6F7A-486D-BFC6-A695ED7566AC}"/>
              </a:ext>
            </a:extLst>
          </p:cNvPr>
          <p:cNvSpPr>
            <a:spLocks noGrp="1"/>
          </p:cNvSpPr>
          <p:nvPr>
            <p:ph type="title"/>
          </p:nvPr>
        </p:nvSpPr>
        <p:spPr/>
        <p:txBody>
          <a:bodyPr/>
          <a:lstStyle/>
          <a:p>
            <a:pPr algn="ctr"/>
            <a:r>
              <a:rPr lang="en-US"/>
              <a:t>Templates:</a:t>
            </a:r>
          </a:p>
        </p:txBody>
      </p:sp>
      <p:sp>
        <p:nvSpPr>
          <p:cNvPr id="3" name="Content Placeholder 2">
            <a:extLst>
              <a:ext uri="{FF2B5EF4-FFF2-40B4-BE49-F238E27FC236}">
                <a16:creationId xmlns:a16="http://schemas.microsoft.com/office/drawing/2014/main" id="{E340EC43-6035-4AF2-8E82-1E4B24AAC031}"/>
              </a:ext>
            </a:extLst>
          </p:cNvPr>
          <p:cNvSpPr>
            <a:spLocks noGrp="1"/>
          </p:cNvSpPr>
          <p:nvPr>
            <p:ph idx="1"/>
          </p:nvPr>
        </p:nvSpPr>
        <p:spPr/>
        <p:txBody>
          <a:bodyPr>
            <a:normAutofit/>
          </a:bodyPr>
          <a:lstStyle/>
          <a:p>
            <a:pPr marL="0" lvl="0" indent="0">
              <a:buNone/>
            </a:pPr>
            <a:r>
              <a:rPr lang="en-US" sz="2800"/>
              <a:t>All programs will be provided in an online library of templates. </a:t>
            </a:r>
          </a:p>
          <a:p>
            <a:pPr lvl="0"/>
            <a:endParaRPr lang="en-US" sz="2800"/>
          </a:p>
          <a:p>
            <a:pPr marL="0" lvl="0" indent="0">
              <a:buNone/>
            </a:pPr>
            <a:r>
              <a:rPr lang="en-US" sz="2800"/>
              <a:t>The templates will include: </a:t>
            </a:r>
          </a:p>
          <a:p>
            <a:pPr lvl="1"/>
            <a:r>
              <a:rPr lang="en-US" sz="2400"/>
              <a:t>Policies and processes for the 5 core elements</a:t>
            </a:r>
          </a:p>
          <a:p>
            <a:pPr lvl="1"/>
            <a:r>
              <a:rPr lang="en-US" sz="2400"/>
              <a:t>Written programs for the optional dept modules</a:t>
            </a:r>
          </a:p>
          <a:p>
            <a:pPr lvl="1"/>
            <a:r>
              <a:rPr lang="en-US" sz="2400"/>
              <a:t>Forms and other supporting documents </a:t>
            </a:r>
          </a:p>
          <a:p>
            <a:pPr lvl="1"/>
            <a:r>
              <a:rPr lang="en-US" sz="2400"/>
              <a:t>Safe work practices, best practices and hazard bulletins</a:t>
            </a:r>
          </a:p>
        </p:txBody>
      </p:sp>
    </p:spTree>
    <p:extLst>
      <p:ext uri="{BB962C8B-B14F-4D97-AF65-F5344CB8AC3E}">
        <p14:creationId xmlns:p14="http://schemas.microsoft.com/office/powerpoint/2010/main" val="148198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UDIO_ID" val="719"/>
  <p:tag name="ELAPSEDTIME" val="31.9"/>
  <p:tag name="ANNOTATION_COUNT" val="0"/>
  <p:tag name="ARTICULATE_SLIDE_PAUSE" val="0"/>
  <p:tag name="ARTICULATE_NAV_LEVEL" val="1"/>
  <p:tag name="ARTICULATE_PLAYLIST" val="Content"/>
  <p:tag name="ARTICULATE_PLAYLIST_ID" val="1"/>
  <p:tag name="ARTICULATE_LOCK_SLIDE" val="0"/>
  <p:tag name="ARTICULATE_SLIDE_NAV" val="19"/>
  <p:tag name="ARTICULATE_SLIDE_GUID" val="1c5af794-ac48-4ed3-b3c8-b4c0028f3b24"/>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vincent\AppData\Local\Temp\articulate\presenter\imgtemp\itMK4uNQ_files\slide0001_image001.png"/>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1138B107-F51A-744B-97FE-EC8E07EF52F2}" vid="{5B77D820-C082-1F40-86E3-20DCC5FCF5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flc-powerpoint-template-2017-standard---fmit-w-40th-anniv-logo</Template>
  <Application>Microsoft Office PowerPoint</Application>
  <PresentationFormat>On-screen Show (4:3)</PresentationFormat>
  <Slides>104</Slides>
  <Notes>24</Notes>
  <HiddenSlides>0</HiddenSlides>
  <ScaleCrop>false</ScaleCrop>
  <HeadingPairs>
    <vt:vector size="4" baseType="variant">
      <vt:variant>
        <vt:lpstr>Theme</vt:lpstr>
      </vt:variant>
      <vt:variant>
        <vt:i4>1</vt:i4>
      </vt:variant>
      <vt:variant>
        <vt:lpstr>Slide Titles</vt:lpstr>
      </vt:variant>
      <vt:variant>
        <vt:i4>104</vt:i4>
      </vt:variant>
    </vt:vector>
  </HeadingPairs>
  <TitlesOfParts>
    <vt:vector size="105" baseType="lpstr">
      <vt:lpstr>Office Theme</vt:lpstr>
      <vt:lpstr>Risk and Safety  Management Tools</vt:lpstr>
      <vt:lpstr>Key Principle #1</vt:lpstr>
      <vt:lpstr>Question…. </vt:lpstr>
      <vt:lpstr>A Brief Historical Look at Risk and Safety Management</vt:lpstr>
      <vt:lpstr>History of Safety Management</vt:lpstr>
      <vt:lpstr>THE INSPECTION ERA</vt:lpstr>
      <vt:lpstr>THEN CAME THE UNSAFE ACT AND CONDITION ERA</vt:lpstr>
      <vt:lpstr>INDUSTRIAL HYGIENE and NOISE ERAʻs </vt:lpstr>
      <vt:lpstr>SAFETY MANAGEMENT ERA </vt:lpstr>
      <vt:lpstr>SAFETY MANAGEMENT ERA (cont)</vt:lpstr>
      <vt:lpstr>SAFETY MANAGEMENT ERA (cont)</vt:lpstr>
      <vt:lpstr>THE OSHA ERA</vt:lpstr>
      <vt:lpstr>Question: Where do YOU think we should be today? </vt:lpstr>
      <vt:lpstr>PowerPoint Presentation</vt:lpstr>
      <vt:lpstr>Huh?!? No Safety…</vt:lpstr>
      <vt:lpstr>Example: Values vs. Priorities</vt:lpstr>
      <vt:lpstr>Out of Those “Priorities”  Which One Was Always Constant?</vt:lpstr>
      <vt:lpstr>Welcome to….. THE MODERN RISK and SAFETY ERA</vt:lpstr>
      <vt:lpstr>Management Direction?</vt:lpstr>
      <vt:lpstr>Management Direction?</vt:lpstr>
      <vt:lpstr>Management Direction? (Cont)</vt:lpstr>
      <vt:lpstr>PowerPoint Presentation</vt:lpstr>
      <vt:lpstr>PowerPoint Presentation</vt:lpstr>
      <vt:lpstr>Key Principle #2</vt:lpstr>
      <vt:lpstr>PowerPoint Presentation</vt:lpstr>
      <vt:lpstr>Tools to Address Physical Hazards (Safety Inspections)</vt:lpstr>
      <vt:lpstr>Remember we must address all 3 major subsystems </vt:lpstr>
      <vt:lpstr>Develop a Proactive Inspection Program</vt:lpstr>
      <vt:lpstr>Include: City Equipment</vt:lpstr>
      <vt:lpstr>Include: City Facilities </vt:lpstr>
      <vt:lpstr>Include: City Property </vt:lpstr>
      <vt:lpstr>Include: City Workers</vt:lpstr>
      <vt:lpstr>Who Should Inspect?</vt:lpstr>
      <vt:lpstr>Scheduling Inspections</vt:lpstr>
      <vt:lpstr>Corrective Action for Physical Hazards</vt:lpstr>
      <vt:lpstr>Corrective Action Tracking</vt:lpstr>
      <vt:lpstr>Tools to Address Physical Hazards (Incident Reporting and Investigation)</vt:lpstr>
      <vt:lpstr>Definition of an Incident</vt:lpstr>
      <vt:lpstr>The “could have” is known as the  “Near-miss” Incident</vt:lpstr>
      <vt:lpstr>Why do People NOT Report Incidents? </vt:lpstr>
      <vt:lpstr>To Improve Incident Reporting</vt:lpstr>
      <vt:lpstr>Incidents are Usually Complex Events</vt:lpstr>
      <vt:lpstr>Key Principle #3</vt:lpstr>
      <vt:lpstr>Incident Investigation Team</vt:lpstr>
      <vt:lpstr>Root Cause Analysis</vt:lpstr>
      <vt:lpstr>Examining Contributing Factors</vt:lpstr>
      <vt:lpstr>Examining Contributing Factors</vt:lpstr>
      <vt:lpstr>Managerial Tools (Understanding Risk Taking) </vt:lpstr>
      <vt:lpstr>Remember we must address all 3 major subsystems </vt:lpstr>
      <vt:lpstr>Why do people take risks? </vt:lpstr>
      <vt:lpstr>PowerPoint Presentation</vt:lpstr>
      <vt:lpstr>Satisfying Events?</vt:lpstr>
      <vt:lpstr>Benefits From Being Unsafe</vt:lpstr>
      <vt:lpstr>PowerPoint Presentation</vt:lpstr>
      <vt:lpstr>Key Principle #4</vt:lpstr>
      <vt:lpstr>SO HOW DO WE MOTIVATE  EMPLOYEES TO BE SAFE? </vt:lpstr>
      <vt:lpstr>Managerial Tools (Performance Measurement) </vt:lpstr>
      <vt:lpstr>To Measure is to Motivate! </vt:lpstr>
      <vt:lpstr>Types of Safety Measurements</vt:lpstr>
      <vt:lpstr>Lagging Indicators- Experience Modification </vt:lpstr>
      <vt:lpstr>Lagging Indicators-Number of incidents</vt:lpstr>
      <vt:lpstr>Question: Which Organization  Is Doing Better? </vt:lpstr>
      <vt:lpstr>Lagging Indicators- Incident Rate</vt:lpstr>
      <vt:lpstr>Question: Which Organization  Is Doing Better? </vt:lpstr>
      <vt:lpstr>Limitations of Lagging Indicators</vt:lpstr>
      <vt:lpstr>Using Only Lagging Indicators  Results in this Cycle…</vt:lpstr>
      <vt:lpstr>Types of Safety Measurements</vt:lpstr>
      <vt:lpstr>Performance Measurement </vt:lpstr>
      <vt:lpstr>Step 1) Define your Goals</vt:lpstr>
      <vt:lpstr>Step  2) Define Performance Indicators</vt:lpstr>
      <vt:lpstr>Example for Goal A: Conduct Inspections</vt:lpstr>
      <vt:lpstr>Step 3) Define The Measurement/Metric</vt:lpstr>
      <vt:lpstr>Review…..</vt:lpstr>
      <vt:lpstr>Example Goal B: Employees Working Safely (cont)</vt:lpstr>
      <vt:lpstr>PowerPoint Presentation</vt:lpstr>
      <vt:lpstr>PowerPoint Presentation</vt:lpstr>
      <vt:lpstr>Step 4) Follow-up and Evaluation</vt:lpstr>
      <vt:lpstr>Remember The Steps</vt:lpstr>
      <vt:lpstr>Behavioral Tools (Behavioral Based Safety)</vt:lpstr>
      <vt:lpstr>Remember we must address all 3 major subsystems </vt:lpstr>
      <vt:lpstr>Which Works Better?</vt:lpstr>
      <vt:lpstr>B=f(C)</vt:lpstr>
      <vt:lpstr>Behavior-Based Safety </vt:lpstr>
      <vt:lpstr>The Behavior Based Safety Challenge</vt:lpstr>
      <vt:lpstr>Behavior-Based Safety Track Record</vt:lpstr>
      <vt:lpstr>Behavior-Based Safety Process Model</vt:lpstr>
      <vt:lpstr>1) Identify Critical Behaviors</vt:lpstr>
      <vt:lpstr>Create an Observation Form</vt:lpstr>
      <vt:lpstr>2) Conduct Periodic Observations to Monitor Behavior</vt:lpstr>
      <vt:lpstr>3) Reinforcement and Feedback</vt:lpstr>
      <vt:lpstr>Keep in mind that….</vt:lpstr>
      <vt:lpstr>Formal Review of Observation Data</vt:lpstr>
      <vt:lpstr>The FUTURE Florida Municipal Safety Excellence Initiative</vt:lpstr>
      <vt:lpstr>PowerPoint Presentation</vt:lpstr>
      <vt:lpstr>The Initiative “In a Nut Shell”</vt:lpstr>
      <vt:lpstr>Overall Initiative Process: </vt:lpstr>
      <vt:lpstr>Five Core Management Processes:</vt:lpstr>
      <vt:lpstr>Departmental Safety Management:</vt:lpstr>
      <vt:lpstr>Templates:</vt:lpstr>
      <vt:lpstr>Member Leadership Training:</vt:lpstr>
      <vt:lpstr>Employee Training:</vt:lpstr>
      <vt:lpstr>Public Recognition: </vt:lpstr>
      <vt:lpstr>Session Review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Solis</dc:creator>
  <cp:revision>2</cp:revision>
  <cp:lastPrinted>2017-01-17T15:48:08Z</cp:lastPrinted>
  <dcterms:created xsi:type="dcterms:W3CDTF">2017-02-20T13:55:28Z</dcterms:created>
  <dcterms:modified xsi:type="dcterms:W3CDTF">2019-07-10T15:19:39Z</dcterms:modified>
</cp:coreProperties>
</file>