
<file path=[Content_Types].xml><?xml version="1.0" encoding="utf-8"?>
<Types xmlns="http://schemas.openxmlformats.org/package/2006/content-types">
  <Default Extension="rels" ContentType="application/vnd.openxmlformats-package.relationships+xml"/>
  <Default Extension="png" ContentType="image/png"/>
  <Default Extension="jpeg" ContentType="image/jpe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trictFirstAndLastChars="0" saveSubsetFonts="1">
  <p:sldMasterIdLst>
    <p:sldMasterId r:id="rId1" id="2147483653"/>
  </p:sldMasterIdLst>
  <p:notesMasterIdLst>
    <p:notesMasterId r:id="rId43"/>
  </p:notesMasterIdLst>
  <p:handoutMasterIdLst>
    <p:handoutMasterId r:id="rId44"/>
  </p:handoutMasterIdLst>
  <p:sldIdLst>
    <p:sldId r:id="rId2" id="1991"/>
    <p:sldId r:id="rId3" id="2221"/>
    <p:sldId r:id="rId4" id="2253"/>
    <p:sldId r:id="rId5" id="2220"/>
    <p:sldId r:id="rId6" id="2287"/>
    <p:sldId r:id="rId7" id="2261"/>
    <p:sldId r:id="rId8" id="2263"/>
    <p:sldId r:id="rId9" id="2266"/>
    <p:sldId r:id="rId10" id="2264"/>
    <p:sldId r:id="rId11" id="2265"/>
    <p:sldId r:id="rId12" id="2255"/>
    <p:sldId r:id="rId13" id="2262"/>
    <p:sldId r:id="rId14" id="2267"/>
    <p:sldId r:id="rId15" id="2268"/>
    <p:sldId r:id="rId16" id="2269"/>
    <p:sldId r:id="rId17" id="2281"/>
    <p:sldId r:id="rId18" id="2270"/>
    <p:sldId r:id="rId19" id="2271"/>
    <p:sldId r:id="rId20" id="2272"/>
    <p:sldId r:id="rId21" id="2273"/>
    <p:sldId r:id="rId22" id="2274"/>
    <p:sldId r:id="rId23" id="2282"/>
    <p:sldId r:id="rId24" id="2275"/>
    <p:sldId r:id="rId25" id="2276"/>
    <p:sldId r:id="rId26" id="2277"/>
    <p:sldId r:id="rId27" id="2284"/>
    <p:sldId r:id="rId28" id="2278"/>
    <p:sldId r:id="rId29" id="2288"/>
    <p:sldId r:id="rId30" id="2285"/>
    <p:sldId r:id="rId31" id="2279"/>
    <p:sldId r:id="rId32" id="2286"/>
    <p:sldId r:id="rId33" id="2280"/>
    <p:sldId r:id="rId34" id="2289"/>
    <p:sldId r:id="rId35" id="2290"/>
    <p:sldId r:id="rId36" id="2294"/>
    <p:sldId r:id="rId37" id="2291"/>
    <p:sldId r:id="rId38" id="2292"/>
    <p:sldId r:id="rId39" id="2293"/>
    <p:sldId r:id="rId40" id="2295"/>
    <p:sldId r:id="rId41" id="2251"/>
    <p:sldId r:id="rId42" id="2252"/>
  </p:sldIdLst>
  <p:sldSz cx="9144000" cy="6858000" type="screen4x3"/>
  <p:notesSz cx="6858000" cy="9296400"/>
  <p:defaultTextStyle>
    <a:defPPr>
      <a:defRPr lang="en-US"/>
    </a:defPPr>
    <a:lvl1pPr algn="l" fontAlgn="base" rtl="0">
      <a:spcBef>
        <a:spcPct val="0"/>
      </a:spcBef>
      <a:spcAft>
        <a:spcPct val="0"/>
      </a:spcAft>
      <a:defRPr sz="1600" kern="1200">
        <a:solidFill>
          <a:schemeClr val="tx1"/>
        </a:solidFill>
        <a:latin typeface="Arial" charset="0"/>
        <a:ea typeface="+mn-ea"/>
        <a:cs typeface="Arial" charset="0"/>
      </a:defRPr>
    </a:lvl1pPr>
    <a:lvl2pPr marL="457200" algn="l" fontAlgn="base" rtl="0">
      <a:spcBef>
        <a:spcPct val="0"/>
      </a:spcBef>
      <a:spcAft>
        <a:spcPct val="0"/>
      </a:spcAft>
      <a:defRPr sz="1600" kern="1200">
        <a:solidFill>
          <a:schemeClr val="tx1"/>
        </a:solidFill>
        <a:latin typeface="Arial" charset="0"/>
        <a:ea typeface="+mn-ea"/>
        <a:cs typeface="Arial" charset="0"/>
      </a:defRPr>
    </a:lvl2pPr>
    <a:lvl3pPr marL="914400" algn="l" fontAlgn="base" rtl="0">
      <a:spcBef>
        <a:spcPct val="0"/>
      </a:spcBef>
      <a:spcAft>
        <a:spcPct val="0"/>
      </a:spcAft>
      <a:defRPr sz="1600" kern="1200">
        <a:solidFill>
          <a:schemeClr val="tx1"/>
        </a:solidFill>
        <a:latin typeface="Arial" charset="0"/>
        <a:ea typeface="+mn-ea"/>
        <a:cs typeface="Arial" charset="0"/>
      </a:defRPr>
    </a:lvl3pPr>
    <a:lvl4pPr marL="1371600" algn="l" fontAlgn="base" rtl="0">
      <a:spcBef>
        <a:spcPct val="0"/>
      </a:spcBef>
      <a:spcAft>
        <a:spcPct val="0"/>
      </a:spcAft>
      <a:defRPr sz="1600" kern="1200">
        <a:solidFill>
          <a:schemeClr val="tx1"/>
        </a:solidFill>
        <a:latin typeface="Arial" charset="0"/>
        <a:ea typeface="+mn-ea"/>
        <a:cs typeface="Arial" charset="0"/>
      </a:defRPr>
    </a:lvl4pPr>
    <a:lvl5pPr marL="1828800" algn="l" fontAlgn="base" rtl="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2D200454-40CA-4A62-9FC3-DE9A4176ACB9}">
      <p15:notesGuideLst xmlns:p15="http://schemas.microsoft.com/office/powerpoint/2012/main">
        <p15:guide id="1" orient="horz" pos="2927" userDrawn="1">
          <p15:clr>
            <a:srgbClr val="A4A3A4"/>
          </p15:clr>
        </p15:guide>
        <p15:guide id="2" pos="2160" userDrawn="1">
          <p15:clr>
            <a:srgbClr val="A4A3A4"/>
          </p15:clr>
        </p15:guide>
      </p15:notesGuideLst>
    </p:ext>
    <p:ext uri="{521415D9-36F7-43E2-AB2F-B90AF26B5E84}">
      <p14:sectionLst xmlns:p14="http://schemas.microsoft.com/office/powerpoint/2010/main">
        <p14:section name="Default Section" id="{1780DF8C-50FE-4C80-BE13-9372D22DAF84}">
          <p14:sldIdLst>
            <p14:sldId id="1991"/>
            <p14:sldId id="2221"/>
            <p14:sldId id="2253"/>
            <p14:sldId id="2220"/>
            <p14:sldId id="2287"/>
            <p14:sldId id="2261"/>
            <p14:sldId id="2263"/>
            <p14:sldId id="2266"/>
            <p14:sldId id="2264"/>
            <p14:sldId id="2265"/>
            <p14:sldId id="2255"/>
            <p14:sldId id="2262"/>
            <p14:sldId id="2267"/>
            <p14:sldId id="2268"/>
            <p14:sldId id="2269"/>
            <p14:sldId id="2281"/>
            <p14:sldId id="2270"/>
            <p14:sldId id="2271"/>
            <p14:sldId id="2272"/>
            <p14:sldId id="2273"/>
            <p14:sldId id="2274"/>
            <p14:sldId id="2282"/>
            <p14:sldId id="2275"/>
            <p14:sldId id="2276"/>
            <p14:sldId id="2277"/>
            <p14:sldId id="2284"/>
            <p14:sldId id="2278"/>
            <p14:sldId id="2288"/>
            <p14:sldId id="2285"/>
            <p14:sldId id="2279"/>
            <p14:sldId id="2286"/>
            <p14:sldId id="2280"/>
            <p14:sldId id="2289"/>
            <p14:sldId id="2290"/>
            <p14:sldId id="2294"/>
            <p14:sldId id="2291"/>
            <p14:sldId id="2292"/>
            <p14:sldId id="2293"/>
            <p14:sldId id="2295"/>
            <p14:sldId id="2251"/>
            <p14:sldId id="2252"/>
          </p14:sldIdLst>
        </p14:section>
        <p14:section name="Untitled Section" id="{7F073FD6-820B-4600-9D49-C576F14CA9BB}">
          <p14:sldIdLst/>
        </p14:section>
      </p14:sectionLst>
    </p:ext>
    <p:ext uri="{EFAFB233-063F-42B5-8137-9DF3F51BA10A}">
      <p15:sldGuideLst xmlns:p15="http://schemas.microsoft.com/office/powerpoint/2012/main">
        <p15:guide id="1" orient="horz" pos="1248">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99B7"/>
    <a:srgbClr val="013E5D"/>
    <a:srgbClr val="529CBD"/>
    <a:srgbClr val="05859F"/>
    <a:srgbClr val="06B2D4"/>
    <a:srgbClr val="358BC5"/>
    <a:srgbClr val="4D4D4D"/>
    <a:srgbClr val="97B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41" autoAdjust="0"/>
    <p:restoredTop sz="71287" autoAdjust="0"/>
  </p:normalViewPr>
  <p:slideViewPr>
    <p:cSldViewPr>
      <p:cViewPr varScale="1">
        <p:scale>
          <a:sx n="77" d="100"/>
          <a:sy n="77" d="100"/>
        </p:scale>
        <p:origin x="708" y="84"/>
      </p:cViewPr>
      <p:guideLst>
        <p:guide orient="horz" pos="1248"/>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636"/>
    </p:cViewPr>
  </p:sorterViewPr>
  <p:notesViewPr>
    <p:cSldViewPr>
      <p:cViewPr>
        <p:scale>
          <a:sx n="66" d="100"/>
          <a:sy n="66" d="100"/>
        </p:scale>
        <p:origin x="-2724" y="192"/>
      </p:cViewPr>
      <p:guideLst>
        <p:guide orient="horz" pos="2927"/>
        <p:guide pos="2160"/>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notesMaster" Target="notesMasters/notesMaster1.xml" /><Relationship Id="rId44" Type="http://schemas.openxmlformats.org/officeDocument/2006/relationships/handoutMaster" Target="handoutMasters/handoutMaster1.xml" /><Relationship Id="rId45" Type="http://schemas.openxmlformats.org/officeDocument/2006/relationships/presProps" Target="presProps.xml" /><Relationship Id="rId46" Type="http://schemas.openxmlformats.org/officeDocument/2006/relationships/viewProps" Target="viewProps.xml" /><Relationship Id="rId47" Type="http://schemas.openxmlformats.org/officeDocument/2006/relationships/theme" Target="theme/theme2.xml" /><Relationship Id="rId48" Type="http://schemas.openxmlformats.org/officeDocument/2006/relationships/tableStyles" Target="tableStyles.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1.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xfrm>
            <a:off x="6" y="2"/>
            <a:ext cx="2970025" cy="463382"/>
          </a:xfrm>
          <a:prstGeom prst="rect"/>
          <a:noFill/>
          <a:ln w="9525">
            <a:noFill/>
            <a:miter lim="800000"/>
          </a:ln>
          <a:effectLst/>
        </p:spPr>
        <p:txBody>
          <a:bodyPr vert="horz" wrap="square" lIns="92177" tIns="46088" rIns="92177" bIns="46088" numCol="1" anchor="t" anchorCtr="0" compatLnSpc="1">
            <a:prstTxWarp prst="textNoShape"/>
          </a:bodyPr>
          <a:lstStyle>
            <a:lvl1pPr defTabSz="922813" eaLnBrk="0" hangingPunct="0">
              <a:defRPr sz="1200">
                <a:latin typeface="Times New Roman" pitchFamily="18" charset="0"/>
                <a:cs typeface="+mn-cs"/>
              </a:defRPr>
            </a:lvl1pPr>
          </a:lstStyle>
          <a:p>
            <a:pPr>
              <a:defRPr/>
            </a:pPr>
            <a:endParaRPr lang="en-US"/>
          </a:p>
        </p:txBody>
      </p:sp>
      <p:sp>
        <p:nvSpPr>
          <p:cNvPr id="96259" name="Rectangle 3"/>
          <p:cNvSpPr>
            <a:spLocks noGrp="1" noChangeArrowheads="1"/>
          </p:cNvSpPr>
          <p:nvPr>
            <p:ph type="dt" sz="quarter" idx="1"/>
          </p:nvPr>
        </p:nvSpPr>
        <p:spPr>
          <a:xfrm>
            <a:off x="3887983" y="2"/>
            <a:ext cx="2970025" cy="463382"/>
          </a:xfrm>
          <a:prstGeom prst="rect"/>
          <a:noFill/>
          <a:ln w="9525">
            <a:noFill/>
            <a:miter lim="800000"/>
          </a:ln>
          <a:effectLst/>
        </p:spPr>
        <p:txBody>
          <a:bodyPr vert="horz" wrap="square" lIns="92177" tIns="46088" rIns="92177" bIns="46088" numCol="1" anchor="t" anchorCtr="0" compatLnSpc="1">
            <a:prstTxWarp prst="textNoShape"/>
          </a:bodyPr>
          <a:lstStyle>
            <a:lvl1pPr algn="r" defTabSz="922813" eaLnBrk="0" hangingPunct="0">
              <a:defRPr sz="1200">
                <a:latin typeface="Times New Roman" pitchFamily="18" charset="0"/>
                <a:cs typeface="+mn-cs"/>
              </a:defRPr>
            </a:lvl1pPr>
          </a:lstStyle>
          <a:p>
            <a:pPr>
              <a:defRPr/>
            </a:pPr>
            <a:endParaRPr lang="en-US"/>
          </a:p>
        </p:txBody>
      </p:sp>
      <p:sp>
        <p:nvSpPr>
          <p:cNvPr id="96260" name="Rectangle 4"/>
          <p:cNvSpPr>
            <a:spLocks noGrp="1" noChangeArrowheads="1"/>
          </p:cNvSpPr>
          <p:nvPr>
            <p:ph type="ftr" sz="quarter" idx="2"/>
          </p:nvPr>
        </p:nvSpPr>
        <p:spPr>
          <a:xfrm>
            <a:off x="6" y="8833020"/>
            <a:ext cx="2970025" cy="463382"/>
          </a:xfrm>
          <a:prstGeom prst="rect"/>
          <a:noFill/>
          <a:ln w="9525">
            <a:noFill/>
            <a:miter lim="800000"/>
          </a:ln>
          <a:effectLst/>
        </p:spPr>
        <p:txBody>
          <a:bodyPr vert="horz" wrap="square" lIns="92177" tIns="46088" rIns="92177" bIns="46088" numCol="1" anchor="b" anchorCtr="0" compatLnSpc="1">
            <a:prstTxWarp prst="textNoShape"/>
          </a:bodyPr>
          <a:lstStyle>
            <a:lvl1pPr defTabSz="922813" eaLnBrk="0" hangingPunct="0">
              <a:defRPr sz="1200">
                <a:latin typeface="Times New Roman" pitchFamily="18" charset="0"/>
                <a:cs typeface="+mn-cs"/>
              </a:defRPr>
            </a:lvl1pPr>
          </a:lstStyle>
          <a:p>
            <a:pPr>
              <a:defRPr/>
            </a:pPr>
            <a:endParaRPr lang="en-US"/>
          </a:p>
        </p:txBody>
      </p:sp>
      <p:sp>
        <p:nvSpPr>
          <p:cNvPr id="96261" name="Rectangle 5"/>
          <p:cNvSpPr>
            <a:spLocks noGrp="1" noChangeArrowheads="1"/>
          </p:cNvSpPr>
          <p:nvPr>
            <p:ph type="sldNum" sz="quarter" idx="3"/>
          </p:nvPr>
        </p:nvSpPr>
        <p:spPr>
          <a:xfrm>
            <a:off x="3887983" y="8833020"/>
            <a:ext cx="2970025" cy="463382"/>
          </a:xfrm>
          <a:prstGeom prst="rect"/>
          <a:noFill/>
          <a:ln w="9525">
            <a:noFill/>
            <a:miter lim="800000"/>
          </a:ln>
          <a:effectLst/>
        </p:spPr>
        <p:txBody>
          <a:bodyPr vert="horz" wrap="square" lIns="92177" tIns="46088" rIns="92177" bIns="46088" numCol="1" anchor="b" anchorCtr="0" compatLnSpc="1">
            <a:prstTxWarp prst="textNoShape"/>
          </a:bodyPr>
          <a:lstStyle>
            <a:lvl1pPr algn="r" defTabSz="922813" eaLnBrk="0" hangingPunct="0">
              <a:defRPr sz="1200">
                <a:latin typeface="Times New Roman" pitchFamily="18" charset="0"/>
                <a:cs typeface="+mn-cs"/>
              </a:defRPr>
            </a:lvl1pPr>
          </a:lstStyle>
          <a:p>
            <a:pPr>
              <a:defRPr/>
            </a:pPr>
            <a:fld id="{AF4D21DF-C0CE-44C1-A186-A757A7C4EF8E}" type="slidenum">
              <a:rPr lang="en-US"/>
              <a:t>‹#›</a:t>
            </a:fld>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xfrm>
            <a:off x="6" y="2"/>
            <a:ext cx="2970025" cy="463382"/>
          </a:xfrm>
          <a:prstGeom prst="rect"/>
          <a:noFill/>
          <a:ln w="9525">
            <a:noFill/>
            <a:miter lim="800000"/>
          </a:ln>
          <a:effectLst/>
        </p:spPr>
        <p:txBody>
          <a:bodyPr vert="horz" wrap="square" lIns="92177" tIns="46088" rIns="92177" bIns="46088" numCol="1" anchor="t" anchorCtr="0" compatLnSpc="1">
            <a:prstTxWarp prst="textNoShape"/>
          </a:bodyPr>
          <a:lstStyle>
            <a:lvl1pPr defTabSz="922813" eaLnBrk="0" hangingPunct="0">
              <a:defRPr sz="1200">
                <a:latin typeface="Times New Roman" pitchFamily="18" charset="0"/>
                <a:cs typeface="+mn-cs"/>
              </a:defRPr>
            </a:lvl1pPr>
          </a:lstStyle>
          <a:p>
            <a:pPr>
              <a:defRPr/>
            </a:pPr>
            <a:endParaRPr lang="en-US"/>
          </a:p>
        </p:txBody>
      </p:sp>
      <p:sp>
        <p:nvSpPr>
          <p:cNvPr id="55299" name="Rectangle 3"/>
          <p:cNvSpPr>
            <a:spLocks noGrp="1" noChangeArrowheads="1"/>
          </p:cNvSpPr>
          <p:nvPr>
            <p:ph type="dt" idx="1"/>
          </p:nvPr>
        </p:nvSpPr>
        <p:spPr>
          <a:xfrm>
            <a:off x="3887983" y="2"/>
            <a:ext cx="2970025" cy="463382"/>
          </a:xfrm>
          <a:prstGeom prst="rect"/>
          <a:noFill/>
          <a:ln w="9525">
            <a:noFill/>
            <a:miter lim="800000"/>
          </a:ln>
          <a:effectLst/>
        </p:spPr>
        <p:txBody>
          <a:bodyPr vert="horz" wrap="square" lIns="92177" tIns="46088" rIns="92177" bIns="46088" numCol="1" anchor="t" anchorCtr="0" compatLnSpc="1">
            <a:prstTxWarp prst="textNoShape"/>
          </a:bodyPr>
          <a:lstStyle>
            <a:lvl1pPr algn="r" defTabSz="922813" eaLnBrk="0" hangingPunct="0">
              <a:defRPr sz="1200">
                <a:latin typeface="Times New Roman" pitchFamily="18" charset="0"/>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a:xfrm>
            <a:off x="1106488" y="698500"/>
            <a:ext cx="4645025" cy="3484563"/>
          </a:xfrm>
          <a:prstGeom prst="rect"/>
          <a:noFill/>
          <a:ln w="9525">
            <a:solidFill>
              <a:srgbClr val="000000"/>
            </a:solidFill>
            <a:miter lim="800000"/>
          </a:ln>
        </p:spPr>
      </p:sp>
      <p:sp>
        <p:nvSpPr>
          <p:cNvPr id="55301" name="Rectangle 5"/>
          <p:cNvSpPr>
            <a:spLocks noGrp="1" noChangeArrowheads="1"/>
          </p:cNvSpPr>
          <p:nvPr>
            <p:ph type="body" sz="quarter" idx="3"/>
          </p:nvPr>
        </p:nvSpPr>
        <p:spPr>
          <a:xfrm>
            <a:off x="916391" y="4414912"/>
            <a:ext cx="5025231" cy="4183220"/>
          </a:xfrm>
          <a:prstGeom prst="rect"/>
          <a:noFill/>
          <a:ln w="9525">
            <a:noFill/>
            <a:miter lim="800000"/>
          </a:ln>
          <a:effectLst/>
        </p:spPr>
        <p:txBody>
          <a:bodyPr vert="horz" wrap="square" lIns="92177" tIns="46088" rIns="92177" bIns="46088" numCol="1" anchor="t" anchorCtr="0" compatLnSpc="1">
            <a:prstTxWarp prst="textNoShape"/>
          </a:bodyPr>
          <a:lstStyle/>
          <a:p>
            <a:pPr lvl="0"/>
            <a:r>
              <a:rPr lang="en-US" noProof="0" dirty="1" smtClean="0"/>
              <a:t>Click to edit Master text styles</a:t>
            </a:r>
          </a:p>
          <a:p>
            <a:pPr lvl="1"/>
            <a:r>
              <a:rPr lang="en-US" noProof="0" dirty="1" smtClean="0"/>
              <a:t>Second level</a:t>
            </a:r>
          </a:p>
          <a:p>
            <a:pPr lvl="2"/>
            <a:r>
              <a:rPr lang="en-US" noProof="0" dirty="1" smtClean="0"/>
              <a:t>Third level</a:t>
            </a:r>
          </a:p>
          <a:p>
            <a:pPr lvl="3"/>
            <a:r>
              <a:rPr lang="en-US" noProof="0" dirty="1" smtClean="0"/>
              <a:t>Fourth level</a:t>
            </a:r>
          </a:p>
          <a:p>
            <a:pPr lvl="4"/>
            <a:r>
              <a:rPr lang="en-US" noProof="0" dirty="1" smtClean="0"/>
              <a:t>Fifth level</a:t>
            </a:r>
          </a:p>
        </p:txBody>
      </p:sp>
      <p:sp>
        <p:nvSpPr>
          <p:cNvPr id="55302" name="Rectangle 6"/>
          <p:cNvSpPr>
            <a:spLocks noGrp="1" noChangeArrowheads="1"/>
          </p:cNvSpPr>
          <p:nvPr>
            <p:ph type="ftr" sz="quarter" idx="4"/>
          </p:nvPr>
        </p:nvSpPr>
        <p:spPr>
          <a:xfrm>
            <a:off x="6" y="8833020"/>
            <a:ext cx="2970025" cy="463382"/>
          </a:xfrm>
          <a:prstGeom prst="rect"/>
          <a:noFill/>
          <a:ln w="9525">
            <a:noFill/>
            <a:miter lim="800000"/>
          </a:ln>
          <a:effectLst/>
        </p:spPr>
        <p:txBody>
          <a:bodyPr vert="horz" wrap="square" lIns="92177" tIns="46088" rIns="92177" bIns="46088" numCol="1" anchor="b" anchorCtr="0" compatLnSpc="1">
            <a:prstTxWarp prst="textNoShape"/>
          </a:bodyPr>
          <a:lstStyle>
            <a:lvl1pPr defTabSz="922813" eaLnBrk="0" hangingPunct="0">
              <a:defRPr sz="1200">
                <a:latin typeface="Times New Roman" pitchFamily="18" charset="0"/>
                <a:cs typeface="+mn-cs"/>
              </a:defRPr>
            </a:lvl1pPr>
          </a:lstStyle>
          <a:p>
            <a:pPr>
              <a:defRPr/>
            </a:pPr>
            <a:endParaRPr lang="en-US"/>
          </a:p>
        </p:txBody>
      </p:sp>
      <p:sp>
        <p:nvSpPr>
          <p:cNvPr id="55303" name="Rectangle 7"/>
          <p:cNvSpPr>
            <a:spLocks noGrp="1" noChangeArrowheads="1"/>
          </p:cNvSpPr>
          <p:nvPr>
            <p:ph type="sldNum" sz="quarter" idx="5"/>
          </p:nvPr>
        </p:nvSpPr>
        <p:spPr>
          <a:xfrm>
            <a:off x="3887983" y="8833020"/>
            <a:ext cx="2970025" cy="463382"/>
          </a:xfrm>
          <a:prstGeom prst="rect"/>
          <a:noFill/>
          <a:ln w="9525">
            <a:noFill/>
            <a:miter lim="800000"/>
          </a:ln>
          <a:effectLst/>
        </p:spPr>
        <p:txBody>
          <a:bodyPr vert="horz" wrap="square" lIns="92177" tIns="46088" rIns="92177" bIns="46088" numCol="1" anchor="b" anchorCtr="0" compatLnSpc="1">
            <a:prstTxWarp prst="textNoShape"/>
          </a:bodyPr>
          <a:lstStyle>
            <a:lvl1pPr algn="r" defTabSz="922813" eaLnBrk="0" hangingPunct="0">
              <a:defRPr sz="1200">
                <a:latin typeface="Times New Roman" pitchFamily="18" charset="0"/>
                <a:cs typeface="+mn-cs"/>
              </a:defRPr>
            </a:lvl1pPr>
          </a:lstStyle>
          <a:p>
            <a:pPr>
              <a:defRPr/>
            </a:pPr>
            <a:fld id="{B18E54C4-7D7C-474B-9D95-6AC00445F0ED}" type="slidenum">
              <a:rPr lang="en-US"/>
              <a:t>‹#›</a:t>
            </a:fl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Arial" charset="0"/>
      </a:defRPr>
    </a:lvl1pPr>
    <a:lvl2pPr marL="457200" algn="l" rtl="0" eaLnBrk="0" fontAlgn="base" hangingPunct="0">
      <a:spcBef>
        <a:spcPct val="30000"/>
      </a:spcBef>
      <a:spcAft>
        <a:spcPct val="0"/>
      </a:spcAft>
      <a:defRPr sz="900" kern="1200">
        <a:solidFill>
          <a:schemeClr val="tx1"/>
        </a:solidFill>
        <a:latin typeface="Arial" pitchFamily="34" charset="0"/>
        <a:ea typeface="+mn-ea"/>
        <a:cs typeface="Arial" charset="0"/>
      </a:defRPr>
    </a:lvl2pPr>
    <a:lvl3pPr marL="914400" algn="l" rtl="0" eaLnBrk="0" fontAlgn="base" hangingPunct="0">
      <a:spcBef>
        <a:spcPct val="30000"/>
      </a:spcBef>
      <a:spcAft>
        <a:spcPct val="0"/>
      </a:spcAft>
      <a:defRPr sz="900" kern="1200">
        <a:solidFill>
          <a:schemeClr val="tx1"/>
        </a:solidFill>
        <a:latin typeface="Arial" pitchFamily="34" charset="0"/>
        <a:ea typeface="+mn-ea"/>
        <a:cs typeface="Arial" charset="0"/>
      </a:defRPr>
    </a:lvl3pPr>
    <a:lvl4pPr marL="1371600" algn="l" rtl="0" eaLnBrk="0" fontAlgn="base" hangingPunct="0">
      <a:spcBef>
        <a:spcPct val="30000"/>
      </a:spcBef>
      <a:spcAft>
        <a:spcPct val="0"/>
      </a:spcAft>
      <a:defRPr sz="900" kern="1200">
        <a:solidFill>
          <a:schemeClr val="tx1"/>
        </a:solidFill>
        <a:latin typeface="Arial" pitchFamily="34" charset="0"/>
        <a:ea typeface="+mn-ea"/>
        <a:cs typeface="Arial" charset="0"/>
      </a:defRPr>
    </a:lvl4pPr>
    <a:lvl5pPr marL="1828800" algn="l" rtl="0" eaLnBrk="0" fontAlgn="base" hangingPunct="0">
      <a:spcBef>
        <a:spcPct val="30000"/>
      </a:spcBef>
      <a:spcAft>
        <a:spcPct val="0"/>
      </a:spcAft>
      <a:defRPr sz="900" kern="1200">
        <a:solidFill>
          <a:schemeClr val="tx1"/>
        </a:solidFill>
        <a:latin typeface="Arial"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E916DDD4-390F-4763-A0C8-470BF8E3EA7F}" type="slidenum">
              <a:rPr lang="en-US" smtClean="0"/>
              <a:t>1</a:t>
            </a:fld>
          </a:p>
        </p:txBody>
      </p:sp>
      <p:sp>
        <p:nvSpPr>
          <p:cNvPr id="37891" name="Rectangle 2"/>
          <p:cNvSpPr>
            <a:spLocks noGrp="1" noRot="1" noChangeAspect="1" noChangeArrowheads="1" noTextEdit="1"/>
          </p:cNvSpPr>
          <p:nvPr>
            <p:ph type="sldImg"/>
          </p:nvPr>
        </p:nvSpPr>
        <p:spPr/>
      </p:sp>
      <p:sp>
        <p:nvSpPr>
          <p:cNvPr id="37892" name="Rectangle 3"/>
          <p:cNvSpPr>
            <a:spLocks noGrp="1" noChangeArrowheads="1"/>
          </p:cNvSpPr>
          <p:nvPr>
            <p:ph type="body" idx="1"/>
          </p:nvPr>
        </p:nvSpPr>
        <p:spPr>
          <a:noFill/>
        </p:spPr>
        <p:txBody>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2</a:t>
            </a:fld>
            <a:endParaRPr lang="en-US"/>
          </a:p>
        </p:txBody>
      </p:sp>
    </p:spTree>
    <p:extLst>
      <p:ext uri="{BB962C8B-B14F-4D97-AF65-F5344CB8AC3E}">
        <p14:creationId xmlns:p14="http://schemas.microsoft.com/office/powerpoint/2010/main" val="3805984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3</a:t>
            </a:fld>
            <a:endParaRPr lang="en-US"/>
          </a:p>
        </p:txBody>
      </p:sp>
    </p:spTree>
    <p:extLst>
      <p:ext uri="{BB962C8B-B14F-4D97-AF65-F5344CB8AC3E}">
        <p14:creationId xmlns:p14="http://schemas.microsoft.com/office/powerpoint/2010/main" val="1233218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4</a:t>
            </a:fld>
            <a:endParaRPr lang="en-US"/>
          </a:p>
        </p:txBody>
      </p:sp>
    </p:spTree>
    <p:extLst>
      <p:ext uri="{BB962C8B-B14F-4D97-AF65-F5344CB8AC3E}">
        <p14:creationId xmlns:p14="http://schemas.microsoft.com/office/powerpoint/2010/main" val="1508553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5</a:t>
            </a:fld>
            <a:endParaRPr lang="en-US"/>
          </a:p>
        </p:txBody>
      </p:sp>
    </p:spTree>
    <p:extLst>
      <p:ext uri="{BB962C8B-B14F-4D97-AF65-F5344CB8AC3E}">
        <p14:creationId xmlns:p14="http://schemas.microsoft.com/office/powerpoint/2010/main" val="407879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6</a:t>
            </a:fld>
            <a:endParaRPr lang="en-US"/>
          </a:p>
        </p:txBody>
      </p:sp>
    </p:spTree>
    <p:extLst>
      <p:ext uri="{BB962C8B-B14F-4D97-AF65-F5344CB8AC3E}">
        <p14:creationId xmlns:p14="http://schemas.microsoft.com/office/powerpoint/2010/main" val="36792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7</a:t>
            </a:fld>
            <a:endParaRPr lang="en-US"/>
          </a:p>
        </p:txBody>
      </p:sp>
    </p:spTree>
    <p:extLst>
      <p:ext uri="{BB962C8B-B14F-4D97-AF65-F5344CB8AC3E}">
        <p14:creationId xmlns:p14="http://schemas.microsoft.com/office/powerpoint/2010/main" val="3426276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8</a:t>
            </a:fld>
            <a:endParaRPr lang="en-US"/>
          </a:p>
        </p:txBody>
      </p:sp>
    </p:spTree>
    <p:extLst>
      <p:ext uri="{BB962C8B-B14F-4D97-AF65-F5344CB8AC3E}">
        <p14:creationId xmlns:p14="http://schemas.microsoft.com/office/powerpoint/2010/main" val="3096968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9</a:t>
            </a:fld>
            <a:endParaRPr lang="en-US"/>
          </a:p>
        </p:txBody>
      </p:sp>
    </p:spTree>
    <p:extLst>
      <p:ext uri="{BB962C8B-B14F-4D97-AF65-F5344CB8AC3E}">
        <p14:creationId xmlns:p14="http://schemas.microsoft.com/office/powerpoint/2010/main" val="748700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10</a:t>
            </a:fld>
            <a:endParaRPr lang="en-US"/>
          </a:p>
        </p:txBody>
      </p:sp>
    </p:spTree>
    <p:extLst>
      <p:ext uri="{BB962C8B-B14F-4D97-AF65-F5344CB8AC3E}">
        <p14:creationId xmlns:p14="http://schemas.microsoft.com/office/powerpoint/2010/main" val="3981366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11</a:t>
            </a:fld>
            <a:endParaRPr lang="en-US"/>
          </a:p>
        </p:txBody>
      </p:sp>
    </p:spTree>
    <p:extLst>
      <p:ext uri="{BB962C8B-B14F-4D97-AF65-F5344CB8AC3E}">
        <p14:creationId xmlns:p14="http://schemas.microsoft.com/office/powerpoint/2010/main" val="198099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12</a:t>
            </a:fld>
            <a:endParaRPr lang="en-US"/>
          </a:p>
        </p:txBody>
      </p:sp>
    </p:spTree>
    <p:extLst>
      <p:ext uri="{BB962C8B-B14F-4D97-AF65-F5344CB8AC3E}">
        <p14:creationId xmlns:p14="http://schemas.microsoft.com/office/powerpoint/2010/main" val="1631318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13</a:t>
            </a:fld>
            <a:endParaRPr lang="en-US"/>
          </a:p>
        </p:txBody>
      </p:sp>
    </p:spTree>
    <p:extLst>
      <p:ext uri="{BB962C8B-B14F-4D97-AF65-F5344CB8AC3E}">
        <p14:creationId xmlns:p14="http://schemas.microsoft.com/office/powerpoint/2010/main" val="3053862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14</a:t>
            </a:fld>
            <a:endParaRPr lang="en-US"/>
          </a:p>
        </p:txBody>
      </p:sp>
    </p:spTree>
    <p:extLst>
      <p:ext uri="{BB962C8B-B14F-4D97-AF65-F5344CB8AC3E}">
        <p14:creationId xmlns:p14="http://schemas.microsoft.com/office/powerpoint/2010/main" val="1047031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15</a:t>
            </a:fld>
            <a:endParaRPr lang="en-US"/>
          </a:p>
        </p:txBody>
      </p:sp>
    </p:spTree>
    <p:extLst>
      <p:ext uri="{BB962C8B-B14F-4D97-AF65-F5344CB8AC3E}">
        <p14:creationId xmlns:p14="http://schemas.microsoft.com/office/powerpoint/2010/main" val="3470850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16</a:t>
            </a:fld>
            <a:endParaRPr lang="en-US"/>
          </a:p>
        </p:txBody>
      </p:sp>
    </p:spTree>
    <p:extLst>
      <p:ext uri="{BB962C8B-B14F-4D97-AF65-F5344CB8AC3E}">
        <p14:creationId xmlns:p14="http://schemas.microsoft.com/office/powerpoint/2010/main" val="5740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17</a:t>
            </a:fld>
            <a:endParaRPr lang="en-US"/>
          </a:p>
        </p:txBody>
      </p:sp>
    </p:spTree>
    <p:extLst>
      <p:ext uri="{BB962C8B-B14F-4D97-AF65-F5344CB8AC3E}">
        <p14:creationId xmlns:p14="http://schemas.microsoft.com/office/powerpoint/2010/main" val="3423199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18</a:t>
            </a:fld>
            <a:endParaRPr lang="en-US"/>
          </a:p>
        </p:txBody>
      </p:sp>
    </p:spTree>
    <p:extLst>
      <p:ext uri="{BB962C8B-B14F-4D97-AF65-F5344CB8AC3E}">
        <p14:creationId xmlns:p14="http://schemas.microsoft.com/office/powerpoint/2010/main" val="1919332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19</a:t>
            </a:fld>
            <a:endParaRPr lang="en-US"/>
          </a:p>
        </p:txBody>
      </p:sp>
    </p:spTree>
    <p:extLst>
      <p:ext uri="{BB962C8B-B14F-4D97-AF65-F5344CB8AC3E}">
        <p14:creationId xmlns:p14="http://schemas.microsoft.com/office/powerpoint/2010/main" val="2379729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20</a:t>
            </a:fld>
            <a:endParaRPr lang="en-US"/>
          </a:p>
        </p:txBody>
      </p:sp>
    </p:spTree>
    <p:extLst>
      <p:ext uri="{BB962C8B-B14F-4D97-AF65-F5344CB8AC3E}">
        <p14:creationId xmlns:p14="http://schemas.microsoft.com/office/powerpoint/2010/main" val="3171014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21</a:t>
            </a:fld>
            <a:endParaRPr lang="en-US"/>
          </a:p>
        </p:txBody>
      </p:sp>
    </p:spTree>
    <p:extLst>
      <p:ext uri="{BB962C8B-B14F-4D97-AF65-F5344CB8AC3E}">
        <p14:creationId xmlns:p14="http://schemas.microsoft.com/office/powerpoint/2010/main" val="742709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22</a:t>
            </a:fld>
            <a:endParaRPr lang="en-US"/>
          </a:p>
        </p:txBody>
      </p:sp>
    </p:spTree>
    <p:extLst>
      <p:ext uri="{BB962C8B-B14F-4D97-AF65-F5344CB8AC3E}">
        <p14:creationId xmlns:p14="http://schemas.microsoft.com/office/powerpoint/2010/main" val="89560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23</a:t>
            </a:fld>
            <a:endParaRPr lang="en-US"/>
          </a:p>
        </p:txBody>
      </p:sp>
    </p:spTree>
    <p:extLst>
      <p:ext uri="{BB962C8B-B14F-4D97-AF65-F5344CB8AC3E}">
        <p14:creationId xmlns:p14="http://schemas.microsoft.com/office/powerpoint/2010/main" val="1477366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24</a:t>
            </a:fld>
            <a:endParaRPr lang="en-US"/>
          </a:p>
        </p:txBody>
      </p:sp>
    </p:spTree>
    <p:extLst>
      <p:ext uri="{BB962C8B-B14F-4D97-AF65-F5344CB8AC3E}">
        <p14:creationId xmlns:p14="http://schemas.microsoft.com/office/powerpoint/2010/main" val="4187227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25</a:t>
            </a:fld>
            <a:endParaRPr lang="en-US"/>
          </a:p>
        </p:txBody>
      </p:sp>
    </p:spTree>
    <p:extLst>
      <p:ext uri="{BB962C8B-B14F-4D97-AF65-F5344CB8AC3E}">
        <p14:creationId xmlns:p14="http://schemas.microsoft.com/office/powerpoint/2010/main" val="2633951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26</a:t>
            </a:fld>
            <a:endParaRPr lang="en-US"/>
          </a:p>
        </p:txBody>
      </p:sp>
    </p:spTree>
    <p:extLst>
      <p:ext uri="{BB962C8B-B14F-4D97-AF65-F5344CB8AC3E}">
        <p14:creationId xmlns:p14="http://schemas.microsoft.com/office/powerpoint/2010/main" val="560236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27</a:t>
            </a:fld>
            <a:endParaRPr lang="en-US"/>
          </a:p>
        </p:txBody>
      </p:sp>
    </p:spTree>
    <p:extLst>
      <p:ext uri="{BB962C8B-B14F-4D97-AF65-F5344CB8AC3E}">
        <p14:creationId xmlns:p14="http://schemas.microsoft.com/office/powerpoint/2010/main" val="237199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28</a:t>
            </a:fld>
            <a:endParaRPr lang="en-US"/>
          </a:p>
        </p:txBody>
      </p:sp>
    </p:spTree>
    <p:extLst>
      <p:ext uri="{BB962C8B-B14F-4D97-AF65-F5344CB8AC3E}">
        <p14:creationId xmlns:p14="http://schemas.microsoft.com/office/powerpoint/2010/main" val="167215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29</a:t>
            </a:fld>
            <a:endParaRPr lang="en-US"/>
          </a:p>
        </p:txBody>
      </p:sp>
    </p:spTree>
    <p:extLst>
      <p:ext uri="{BB962C8B-B14F-4D97-AF65-F5344CB8AC3E}">
        <p14:creationId xmlns:p14="http://schemas.microsoft.com/office/powerpoint/2010/main" val="3010819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30</a:t>
            </a:fld>
            <a:endParaRPr lang="en-US"/>
          </a:p>
        </p:txBody>
      </p:sp>
    </p:spTree>
    <p:extLst>
      <p:ext uri="{BB962C8B-B14F-4D97-AF65-F5344CB8AC3E}">
        <p14:creationId xmlns:p14="http://schemas.microsoft.com/office/powerpoint/2010/main" val="1675148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31</a:t>
            </a:fld>
            <a:endParaRPr lang="en-US"/>
          </a:p>
        </p:txBody>
      </p:sp>
    </p:spTree>
    <p:extLst>
      <p:ext uri="{BB962C8B-B14F-4D97-AF65-F5344CB8AC3E}">
        <p14:creationId xmlns:p14="http://schemas.microsoft.com/office/powerpoint/2010/main" val="2285634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32</a:t>
            </a:fld>
            <a:endParaRPr lang="en-US"/>
          </a:p>
        </p:txBody>
      </p:sp>
    </p:spTree>
    <p:extLst>
      <p:ext uri="{BB962C8B-B14F-4D97-AF65-F5344CB8AC3E}">
        <p14:creationId xmlns:p14="http://schemas.microsoft.com/office/powerpoint/2010/main" val="3519660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33</a:t>
            </a:fld>
            <a:endParaRPr lang="en-US"/>
          </a:p>
        </p:txBody>
      </p:sp>
    </p:spTree>
    <p:extLst>
      <p:ext uri="{BB962C8B-B14F-4D97-AF65-F5344CB8AC3E}">
        <p14:creationId xmlns:p14="http://schemas.microsoft.com/office/powerpoint/2010/main" val="320093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34</a:t>
            </a:fld>
            <a:endParaRPr lang="en-US"/>
          </a:p>
        </p:txBody>
      </p:sp>
    </p:spTree>
    <p:extLst>
      <p:ext uri="{BB962C8B-B14F-4D97-AF65-F5344CB8AC3E}">
        <p14:creationId xmlns:p14="http://schemas.microsoft.com/office/powerpoint/2010/main" val="10596882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0235DCEC-90FD-4CDA-9787-208131EBB327}" type="slidenum">
              <a:rPr lang="en-US" smtClean="0"/>
              <a:t>35</a:t>
            </a:fld>
            <a:endParaRPr lang="en-US"/>
          </a:p>
        </p:txBody>
      </p:sp>
    </p:spTree>
    <p:extLst>
      <p:ext uri="{BB962C8B-B14F-4D97-AF65-F5344CB8AC3E}">
        <p14:creationId xmlns:p14="http://schemas.microsoft.com/office/powerpoint/2010/main" val="48993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0235DCEC-90FD-4CDA-9787-208131EBB327}" type="slidenum">
              <a:rPr lang="en-US" smtClean="0"/>
              <a:t>36</a:t>
            </a:fld>
            <a:endParaRPr lang="en-US"/>
          </a:p>
        </p:txBody>
      </p:sp>
    </p:spTree>
    <p:extLst>
      <p:ext uri="{BB962C8B-B14F-4D97-AF65-F5344CB8AC3E}">
        <p14:creationId xmlns:p14="http://schemas.microsoft.com/office/powerpoint/2010/main" val="42590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37</a:t>
            </a:fld>
            <a:endParaRPr lang="en-US"/>
          </a:p>
        </p:txBody>
      </p:sp>
    </p:spTree>
    <p:extLst>
      <p:ext uri="{BB962C8B-B14F-4D97-AF65-F5344CB8AC3E}">
        <p14:creationId xmlns:p14="http://schemas.microsoft.com/office/powerpoint/2010/main" val="427694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38</a:t>
            </a:fld>
            <a:endParaRPr lang="en-US"/>
          </a:p>
        </p:txBody>
      </p:sp>
    </p:spTree>
    <p:extLst>
      <p:ext uri="{BB962C8B-B14F-4D97-AF65-F5344CB8AC3E}">
        <p14:creationId xmlns:p14="http://schemas.microsoft.com/office/powerpoint/2010/main" val="205280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39</a:t>
            </a:fld>
            <a:endParaRPr lang="en-US"/>
          </a:p>
        </p:txBody>
      </p:sp>
    </p:spTree>
    <p:extLst>
      <p:ext uri="{BB962C8B-B14F-4D97-AF65-F5344CB8AC3E}">
        <p14:creationId xmlns:p14="http://schemas.microsoft.com/office/powerpoint/2010/main" val="13057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40</a:t>
            </a:fld>
            <a:endParaRPr lang="en-US"/>
          </a:p>
        </p:txBody>
      </p:sp>
    </p:spTree>
    <p:extLst>
      <p:ext uri="{BB962C8B-B14F-4D97-AF65-F5344CB8AC3E}">
        <p14:creationId xmlns:p14="http://schemas.microsoft.com/office/powerpoint/2010/main" val="192496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p:txBody>
      </p:sp>
      <p:sp>
        <p:nvSpPr>
          <p:cNvPr id="4" name="Slide Number Placeholder 3"/>
          <p:cNvSpPr>
            <a:spLocks noGrp="1"/>
          </p:cNvSpPr>
          <p:nvPr>
            <p:ph type="sldNum" sz="quarter" idx="5"/>
          </p:nvPr>
        </p:nvSpPr>
        <p:spPr/>
        <p:txBody>
          <a:bodyPr/>
          <a:lstStyle/>
          <a:p>
            <a:pPr>
              <a:defRPr/>
            </a:pPr>
            <a:fld id="{F8994093-C74E-4B36-B607-12CF1E4A0525}" type="slidenum">
              <a:rPr lang="en-US" smtClean="0"/>
              <a:t>41</a:t>
            </a:fld>
            <a:endParaRPr lang="en-US"/>
          </a:p>
        </p:txBody>
      </p:sp>
    </p:spTree>
    <p:extLst>
      <p:ext uri="{BB962C8B-B14F-4D97-AF65-F5344CB8AC3E}">
        <p14:creationId xmlns:p14="http://schemas.microsoft.com/office/powerpoint/2010/main" val="59464211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 Id="rId3" Type="http://schemas.openxmlformats.org/officeDocument/2006/relationships/image" Target="../media/image2.jpeg"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jpe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3"/>
          <p:cNvSpPr>
            <a:spLocks noChangeArrowheads="1"/>
          </p:cNvSpPr>
          <p:nvPr/>
        </p:nvSpPr>
        <p:spPr>
          <a:xfrm>
            <a:off x="457200" y="1143000"/>
            <a:ext cx="8229600" cy="762000"/>
          </a:xfrm>
          <a:prstGeom prst="rect"/>
          <a:noFill/>
          <a:ln w="9525">
            <a:noFill/>
            <a:miter lim="800000"/>
          </a:ln>
          <a:effectLst/>
        </p:spPr>
        <p:txBody>
          <a:bodyPr anchor="ctr"/>
          <a:lstStyle/>
          <a:p>
            <a:pPr eaLnBrk="0" hangingPunct="0">
              <a:defRPr/>
            </a:pPr>
            <a:endParaRPr lang="en-US" sz="3800">
              <a:cs typeface="+mn-cs"/>
            </a:endParaRPr>
          </a:p>
        </p:txBody>
      </p:sp>
      <p:pic>
        <p:nvPicPr>
          <p:cNvPr id="3" name="Picture 6" descr="http://www.stearnsweaver.com/images/home.jpg"/>
          <p:cNvPicPr>
            <a:picLocks noChangeAspect="1"/>
          </p:cNvPicPr>
          <p:nvPr userDrawn="1"/>
        </p:nvPicPr>
        <p:blipFill>
          <a:blip r:embed="rId2"/>
          <a:srcRect/>
          <a:stretch>
            <a:fillRect/>
          </a:stretch>
        </p:blipFill>
        <p:spPr>
          <a:xfrm>
            <a:off x="990600" y="841708"/>
            <a:ext cx="7004050" cy="3193739"/>
          </a:xfrm>
          <a:prstGeom prst="rect"/>
          <a:noFill/>
          <a:ln w="9525">
            <a:noFill/>
            <a:miter lim="800000"/>
          </a:ln>
        </p:spPr>
      </p:pic>
      <p:pic>
        <p:nvPicPr>
          <p:cNvPr id="4" name="Picture 9" descr="Full Color w-line.wmf"/>
          <p:cNvPicPr>
            <a:picLocks noChangeAspect="1"/>
          </p:cNvPicPr>
          <p:nvPr userDrawn="1"/>
        </p:nvPicPr>
        <p:blipFill>
          <a:blip r:embed="rId3"/>
          <a:srcRect/>
          <a:stretch>
            <a:fillRect/>
          </a:stretch>
        </p:blipFill>
        <p:spPr>
          <a:xfrm>
            <a:off x="2133600" y="228600"/>
            <a:ext cx="4953000" cy="613108"/>
          </a:xfrm>
          <a:prstGeom prst="rect"/>
          <a:noFill/>
          <a:ln w="9525">
            <a:noFill/>
            <a:miter lim="800000"/>
          </a:ln>
        </p:spPr>
      </p:pic>
    </p:spTree>
  </p:cSld>
  <p:clrMapOvr>
    <a:masterClrMapping/>
  </p:clrMapOvr>
  <p:transition spd="fast">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solidFill>
                  <a:srgbClr val="0096C5"/>
                </a:solidFill>
                <a:latin typeface="Calibri" pitchFamily="34" charset="0"/>
              </a:defRPr>
            </a:lvl1pPr>
          </a:lstStyle>
          <a:p>
            <a:r>
              <a:rPr lang="en-US" dirty="1" smtClean="0"/>
              <a:t>Click to edit Master title style</a:t>
            </a:r>
            <a:endParaRPr lang="en-US"/>
          </a:p>
        </p:txBody>
      </p:sp>
      <p:sp>
        <p:nvSpPr>
          <p:cNvPr id="3" name="Content Placeholder 2"/>
          <p:cNvSpPr>
            <a:spLocks noGrp="1"/>
          </p:cNvSpPr>
          <p:nvPr>
            <p:ph idx="1"/>
          </p:nvPr>
        </p:nvSpPr>
        <p:spPr/>
        <p:txBody>
          <a:bodyPr/>
          <a:lstStyle>
            <a:lvl1pPr>
              <a:buClr>
                <a:srgbClr val="93BB3E"/>
              </a:buClr>
              <a:defRPr sz="2400" b="1" baseline="0">
                <a:solidFill>
                  <a:srgbClr val="003E54"/>
                </a:solidFill>
                <a:latin typeface="Calibri" pitchFamily="34" charset="0"/>
              </a:defRPr>
            </a:lvl1pPr>
            <a:lvl2pPr>
              <a:buClr>
                <a:srgbClr val="93BB3E"/>
              </a:buClr>
              <a:buFont typeface="Arial" pitchFamily="34" charset="0"/>
              <a:buChar char="•"/>
              <a:defRPr sz="2000" b="0" baseline="0">
                <a:solidFill>
                  <a:srgbClr val="003E54"/>
                </a:solidFill>
                <a:latin typeface="Calibri" pitchFamily="34" charset="0"/>
              </a:defRPr>
            </a:lvl2pPr>
            <a:lvl3pPr>
              <a:buClr>
                <a:srgbClr val="93BB3E"/>
              </a:buClr>
              <a:buFont typeface="Arial" pitchFamily="34" charset="0"/>
              <a:buChar char="•"/>
              <a:defRPr b="0" baseline="0">
                <a:solidFill>
                  <a:srgbClr val="003E54"/>
                </a:solidFill>
                <a:latin typeface="Calibri" pitchFamily="34" charset="0"/>
              </a:defRPr>
            </a:lvl3pPr>
            <a:lvl4pPr>
              <a:buClr>
                <a:srgbClr val="93BB3E"/>
              </a:buClr>
              <a:defRPr b="0" baseline="0">
                <a:solidFill>
                  <a:srgbClr val="003E54"/>
                </a:solidFill>
                <a:latin typeface="Calibri" pitchFamily="34" charset="0"/>
              </a:defRPr>
            </a:lvl4pPr>
            <a:lvl5pPr>
              <a:buClr>
                <a:srgbClr val="93BB3E"/>
              </a:buClr>
              <a:defRPr b="0" baseline="0">
                <a:solidFill>
                  <a:srgbClr val="003E54"/>
                </a:solidFill>
                <a:latin typeface="Calibri" pitchFamily="34" charset="0"/>
              </a:defRPr>
            </a:lvl5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5" name="Slide Number Placeholder 7"/>
          <p:cNvSpPr>
            <a:spLocks noGrp="1"/>
          </p:cNvSpPr>
          <p:nvPr>
            <p:ph type="sldNum" sz="quarter" idx="4"/>
          </p:nvPr>
        </p:nvSpPr>
        <p:spPr>
          <a:xfrm>
            <a:off x="8359940" y="6356350"/>
            <a:ext cx="403060" cy="365125"/>
          </a:xfrm>
          <a:prstGeom prst="rect"/>
        </p:spPr>
        <p:txBody>
          <a:bodyPr vert="horz" lIns="91440" tIns="45720" rIns="91440" bIns="45720" rtlCol="0" anchor="ctr"/>
          <a:lstStyle>
            <a:lvl1pPr algn="r">
              <a:defRPr sz="1200" baseline="0">
                <a:solidFill>
                  <a:srgbClr val="013E5D"/>
                </a:solidFill>
              </a:defRPr>
            </a:lvl1pPr>
          </a:lstStyle>
          <a:p>
            <a:fld id="{CEA1D0C8-EFB8-4FEE-8DB5-60B3410779D9}" type="slidenum">
              <a:rPr lang="en-US" smtClean="0"/>
              <a:t>‹#›</a:t>
            </a:fld>
            <a:endParaRPr lang="en-US"/>
          </a:p>
        </p:txBody>
      </p:sp>
      <p:pic>
        <p:nvPicPr>
          <p:cNvPr id="6" name="Picture 5"/>
          <p:cNvPicPr>
            <a:picLocks noChangeAspect="1"/>
          </p:cNvPicPr>
          <p:nvPr userDrawn="1"/>
        </p:nvPicPr>
        <p:blipFill>
          <a:blip r:embed="rId2"/>
          <a:srcRect/>
          <a:stretch>
            <a:fillRect/>
          </a:stretch>
        </p:blipFill>
        <p:spPr>
          <a:xfrm>
            <a:off x="873712" y="6477000"/>
            <a:ext cx="7369340" cy="245047"/>
          </a:xfrm>
          <a:prstGeom prst="rect"/>
        </p:spPr>
      </p:pic>
    </p:spTree>
  </p:cSld>
  <p:clrMapOvr>
    <a:masterClrMapping/>
  </p:clrMapOvr>
  <p:transition spd="fast">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1"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smtClean="0"/>
              <a:t>Click to edit Master subtitle style</a:t>
            </a:r>
            <a:endParaRPr lang="en-US"/>
          </a:p>
        </p:txBody>
      </p:sp>
      <p:sp>
        <p:nvSpPr>
          <p:cNvPr id="4" name="Date Placeholder 3"/>
          <p:cNvSpPr>
            <a:spLocks noGrp="1"/>
          </p:cNvSpPr>
          <p:nvPr>
            <p:ph type="dt" sz="half" idx="10"/>
          </p:nvPr>
        </p:nvSpPr>
        <p:spPr/>
        <p:txBody>
          <a:bodyPr/>
          <a:lstStyle/>
          <a:p>
            <a:fld id="{2A9B20B3-FBB8-4F4F-B7E4-623AD9DF54A8}" type="datetime1">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6F846-1393-49D7-871A-C97412C9DBA3}" type="slidenum">
              <a:rPr lang="en-US" smtClean="0"/>
              <a:t>‹#›</a:t>
            </a:fld>
            <a:endParaRPr lang="en-US"/>
          </a:p>
        </p:txBody>
      </p:sp>
    </p:spTree>
    <p:extLst>
      <p:ext uri="{BB962C8B-B14F-4D97-AF65-F5344CB8AC3E}">
        <p14:creationId xmlns:p14="http://schemas.microsoft.com/office/powerpoint/2010/main" val="1705163511"/>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2.xml" /><Relationship Id="rId5" Type="http://schemas.openxmlformats.org/officeDocument/2006/relationships/image" Target="../media/image2.jpe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143000"/>
            <a:ext cx="8229600" cy="762000"/>
          </a:xfrm>
          <a:prstGeom prst="rect"/>
          <a:noFill/>
          <a:ln w="9525">
            <a:noFill/>
            <a:miter lim="800000"/>
          </a:ln>
        </p:spPr>
        <p:txBody>
          <a:bodyPr vert="horz" wrap="square" lIns="91440" tIns="45720" rIns="91440" bIns="45720" numCol="1" anchor="ctr" anchorCtr="0" compatLnSpc="1">
            <a:prstTxWarp prst="textNoShape"/>
          </a:bodyPr>
          <a:lstStyle/>
          <a:p>
            <a:pPr lvl="0"/>
            <a:r>
              <a:rPr lang="en-US" dirty="1" smtClean="0"/>
              <a:t>Click to edit Master title style</a:t>
            </a:r>
          </a:p>
        </p:txBody>
      </p:sp>
      <p:sp>
        <p:nvSpPr>
          <p:cNvPr id="3075" name="Rectangle 3"/>
          <p:cNvSpPr>
            <a:spLocks noGrp="1" noChangeArrowheads="1"/>
          </p:cNvSpPr>
          <p:nvPr>
            <p:ph type="body" idx="1"/>
          </p:nvPr>
        </p:nvSpPr>
        <p:spPr>
          <a:xfrm>
            <a:off x="457200" y="2133600"/>
            <a:ext cx="8229600" cy="4114800"/>
          </a:xfrm>
          <a:prstGeom prst="rect"/>
          <a:noFill/>
          <a:ln w="9525">
            <a:noFill/>
            <a:miter lim="800000"/>
          </a:ln>
        </p:spPr>
        <p:txBody>
          <a:bodyPr vert="horz" wrap="square" lIns="91440" tIns="45720" rIns="91440" bIns="45720" numCol="1" anchor="t" anchorCtr="0" compatLnSpc="1">
            <a:prstTxWarp prst="textNoShape"/>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p>
        </p:txBody>
      </p:sp>
      <p:sp>
        <p:nvSpPr>
          <p:cNvPr id="1437701" name="Line 5"/>
          <p:cNvSpPr>
            <a:spLocks noChangeShapeType="1"/>
          </p:cNvSpPr>
          <p:nvPr userDrawn="1"/>
        </p:nvSpPr>
        <p:spPr>
          <a:xfrm flipH="1">
            <a:off x="457200" y="1981200"/>
            <a:ext cx="8229600" cy="0"/>
          </a:xfrm>
          <a:prstGeom prst="line"/>
          <a:noFill/>
          <a:ln w="6350">
            <a:solidFill>
              <a:srgbClr val="C0C0C0"/>
            </a:solidFill>
            <a:round/>
          </a:ln>
          <a:effectLst/>
        </p:spPr>
        <p:txBody>
          <a:bodyPr wrap="none" anchor="ctr"/>
          <a:lstStyle/>
          <a:p>
            <a:pPr eaLnBrk="0" hangingPunct="0">
              <a:defRPr/>
            </a:pPr>
            <a:endParaRPr lang="en-US">
              <a:cs typeface="+mn-cs"/>
            </a:endParaRPr>
          </a:p>
        </p:txBody>
      </p:sp>
      <p:sp>
        <p:nvSpPr>
          <p:cNvPr id="1437702" name="Line 6"/>
          <p:cNvSpPr>
            <a:spLocks noChangeShapeType="1"/>
          </p:cNvSpPr>
          <p:nvPr userDrawn="1"/>
        </p:nvSpPr>
        <p:spPr>
          <a:xfrm flipH="1">
            <a:off x="457200" y="1066800"/>
            <a:ext cx="8229600" cy="0"/>
          </a:xfrm>
          <a:prstGeom prst="line"/>
          <a:noFill/>
          <a:ln w="6350">
            <a:solidFill>
              <a:srgbClr val="C0C0C0"/>
            </a:solidFill>
            <a:round/>
          </a:ln>
          <a:effectLst/>
        </p:spPr>
        <p:txBody>
          <a:bodyPr wrap="none" anchor="ctr"/>
          <a:lstStyle/>
          <a:p>
            <a:pPr eaLnBrk="0" hangingPunct="0">
              <a:defRPr/>
            </a:pPr>
            <a:endParaRPr lang="en-US">
              <a:cs typeface="+mn-cs"/>
            </a:endParaRPr>
          </a:p>
        </p:txBody>
      </p:sp>
      <p:sp>
        <p:nvSpPr>
          <p:cNvPr id="1437705" name="Line 9"/>
          <p:cNvSpPr>
            <a:spLocks noChangeShapeType="1"/>
          </p:cNvSpPr>
          <p:nvPr/>
        </p:nvSpPr>
        <p:spPr>
          <a:xfrm flipH="1">
            <a:off x="457200" y="6311900"/>
            <a:ext cx="8229600" cy="0"/>
          </a:xfrm>
          <a:prstGeom prst="line"/>
          <a:noFill/>
          <a:ln w="9525">
            <a:solidFill>
              <a:srgbClr val="C0C0C0"/>
            </a:solidFill>
            <a:round/>
          </a:ln>
          <a:effectLst/>
        </p:spPr>
        <p:txBody>
          <a:bodyPr wrap="none" anchor="ctr"/>
          <a:lstStyle/>
          <a:p>
            <a:pPr eaLnBrk="0" hangingPunct="0">
              <a:defRPr/>
            </a:pPr>
            <a:endParaRPr lang="en-US">
              <a:cs typeface="+mn-cs"/>
            </a:endParaRPr>
          </a:p>
        </p:txBody>
      </p:sp>
      <p:pic>
        <p:nvPicPr>
          <p:cNvPr id="3079" name="Picture 11" descr="Full Color w-line.wmf"/>
          <p:cNvPicPr>
            <a:picLocks noChangeAspect="1"/>
          </p:cNvPicPr>
          <p:nvPr userDrawn="1"/>
        </p:nvPicPr>
        <p:blipFill>
          <a:blip r:embed="rId5"/>
          <a:srcRect/>
          <a:stretch>
            <a:fillRect/>
          </a:stretch>
        </p:blipFill>
        <p:spPr>
          <a:xfrm>
            <a:off x="1905000" y="304800"/>
            <a:ext cx="5253829" cy="613108"/>
          </a:xfrm>
          <a:prstGeom prst="rect"/>
          <a:noFill/>
          <a:ln w="9525">
            <a:noFill/>
            <a:miter lim="800000"/>
          </a:ln>
        </p:spPr>
      </p:pic>
      <p:sp>
        <p:nvSpPr>
          <p:cNvPr id="8" name="Slide Number Placeholder 7"/>
          <p:cNvSpPr>
            <a:spLocks noGrp="1"/>
          </p:cNvSpPr>
          <p:nvPr>
            <p:ph type="sldNum" sz="quarter" idx="4"/>
          </p:nvPr>
        </p:nvSpPr>
        <p:spPr>
          <a:xfrm>
            <a:off x="6553200" y="6356350"/>
            <a:ext cx="2133600" cy="365125"/>
          </a:xfrm>
          <a:prstGeom prst="rect"/>
        </p:spPr>
        <p:txBody>
          <a:bodyPr vert="horz" lIns="91440" tIns="45720" rIns="91440" bIns="45720" rtlCol="0" anchor="ctr"/>
          <a:lstStyle>
            <a:lvl1pPr algn="r">
              <a:defRPr sz="1200">
                <a:solidFill>
                  <a:schemeClr val="tx1">
                    <a:tint val="75000"/>
                  </a:schemeClr>
                </a:solidFill>
              </a:defRPr>
            </a:lvl1pPr>
          </a:lstStyle>
          <a:p>
            <a:fld id="{CEA1D0C8-EFB8-4FEE-8DB5-60B3410779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Lst>
  <p:transition spd="fast">
    <p:fade/>
  </p:transition>
  <p:timing>
    <p:tnLst>
      <p:par>
        <p:cTn id="1" dur="indefinite" restart="never" nodeType="tmRoot"/>
      </p:par>
    </p:tnLst>
  </p:timing>
  <p:hf hdr="0" dt="0" ftr="0"/>
  <p:txStyles>
    <p:titleStyle>
      <a:lvl1pPr algn="l" fontAlgn="base" rtl="0" eaLnBrk="0" hangingPunct="0">
        <a:spcBef>
          <a:spcPct val="0"/>
        </a:spcBef>
        <a:spcAft>
          <a:spcPct val="0"/>
        </a:spcAft>
        <a:defRPr sz="3600" baseline="0">
          <a:solidFill>
            <a:srgbClr val="0096C5"/>
          </a:solidFill>
          <a:latin typeface="+mj-lt"/>
          <a:ea typeface="+mj-ea"/>
          <a:cs typeface="+mj-cs"/>
        </a:defRPr>
      </a:lvl1pPr>
      <a:lvl2pPr algn="l" fontAlgn="base" rtl="0" eaLnBrk="0" hangingPunct="0">
        <a:spcBef>
          <a:spcPct val="0"/>
        </a:spcBef>
        <a:spcAft>
          <a:spcPct val="0"/>
        </a:spcAft>
        <a:defRPr sz="3600">
          <a:solidFill>
            <a:srgbClr val="529CBD"/>
          </a:solidFill>
          <a:latin typeface="Arial" charset="0"/>
        </a:defRPr>
      </a:lvl2pPr>
      <a:lvl3pPr algn="l" fontAlgn="base" rtl="0" eaLnBrk="0" hangingPunct="0">
        <a:spcBef>
          <a:spcPct val="0"/>
        </a:spcBef>
        <a:spcAft>
          <a:spcPct val="0"/>
        </a:spcAft>
        <a:defRPr sz="3600">
          <a:solidFill>
            <a:srgbClr val="529CBD"/>
          </a:solidFill>
          <a:latin typeface="Arial" charset="0"/>
        </a:defRPr>
      </a:lvl3pPr>
      <a:lvl4pPr algn="l" fontAlgn="base" rtl="0" eaLnBrk="0" hangingPunct="0">
        <a:spcBef>
          <a:spcPct val="0"/>
        </a:spcBef>
        <a:spcAft>
          <a:spcPct val="0"/>
        </a:spcAft>
        <a:defRPr sz="3600">
          <a:solidFill>
            <a:srgbClr val="529CBD"/>
          </a:solidFill>
          <a:latin typeface="Arial" charset="0"/>
        </a:defRPr>
      </a:lvl4pPr>
      <a:lvl5pPr algn="l" fontAlgn="base" rtl="0" eaLnBrk="0" hangingPunct="0">
        <a:spcBef>
          <a:spcPct val="0"/>
        </a:spcBef>
        <a:spcAft>
          <a:spcPct val="0"/>
        </a:spcAft>
        <a:defRPr sz="3600">
          <a:solidFill>
            <a:srgbClr val="529CBD"/>
          </a:solidFill>
          <a:latin typeface="Arial" charset="0"/>
        </a:defRPr>
      </a:lvl5pPr>
      <a:lvl6pPr marL="457200" algn="l" fontAlgn="base" rtl="0" eaLnBrk="0" hangingPunct="0">
        <a:spcBef>
          <a:spcPct val="0"/>
        </a:spcBef>
        <a:spcAft>
          <a:spcPct val="0"/>
        </a:spcAft>
        <a:defRPr sz="3600">
          <a:solidFill>
            <a:schemeClr val="tx1"/>
          </a:solidFill>
          <a:latin typeface="Arial" charset="0"/>
        </a:defRPr>
      </a:lvl6pPr>
      <a:lvl7pPr marL="914400" algn="l" fontAlgn="base" rtl="0" eaLnBrk="0" hangingPunct="0">
        <a:spcBef>
          <a:spcPct val="0"/>
        </a:spcBef>
        <a:spcAft>
          <a:spcPct val="0"/>
        </a:spcAft>
        <a:defRPr sz="3600">
          <a:solidFill>
            <a:schemeClr val="tx1"/>
          </a:solidFill>
          <a:latin typeface="Arial" charset="0"/>
        </a:defRPr>
      </a:lvl7pPr>
      <a:lvl8pPr marL="1371600" algn="l" fontAlgn="base" rtl="0" eaLnBrk="0" hangingPunct="0">
        <a:spcBef>
          <a:spcPct val="0"/>
        </a:spcBef>
        <a:spcAft>
          <a:spcPct val="0"/>
        </a:spcAft>
        <a:defRPr sz="3600">
          <a:solidFill>
            <a:schemeClr val="tx1"/>
          </a:solidFill>
          <a:latin typeface="Arial" charset="0"/>
        </a:defRPr>
      </a:lvl8pPr>
      <a:lvl9pPr marL="1828800" algn="l" fontAlgn="base" rtl="0" eaLnBrk="0" hangingPunct="0">
        <a:spcBef>
          <a:spcPct val="0"/>
        </a:spcBef>
        <a:spcAft>
          <a:spcPct val="0"/>
        </a:spcAft>
        <a:defRPr sz="3600">
          <a:solidFill>
            <a:schemeClr val="tx1"/>
          </a:solidFill>
          <a:latin typeface="Arial" charset="0"/>
        </a:defRPr>
      </a:lvl9pPr>
    </p:titleStyle>
    <p:bodyStyle>
      <a:lvl1pPr marL="219075" indent="-111125" algn="l" fontAlgn="base" rtl="0" eaLnBrk="0" hangingPunct="0">
        <a:spcBef>
          <a:spcPct val="20000"/>
        </a:spcBef>
        <a:spcAft>
          <a:spcPct val="0"/>
        </a:spcAft>
        <a:buClr>
          <a:srgbClr val="93BB3E"/>
        </a:buClr>
        <a:buFont typeface="Wingdings" pitchFamily="2" charset="2"/>
        <a:buChar char="§"/>
        <a:defRPr sz="2000" baseline="0">
          <a:solidFill>
            <a:srgbClr val="003E54"/>
          </a:solidFill>
          <a:latin typeface="+mn-lt"/>
          <a:ea typeface="+mn-ea"/>
          <a:cs typeface="+mn-cs"/>
        </a:defRPr>
      </a:lvl1pPr>
      <a:lvl2pPr marL="569913" indent="-168275" algn="l" fontAlgn="base" rtl="0" eaLnBrk="0" hangingPunct="0">
        <a:spcBef>
          <a:spcPct val="20000"/>
        </a:spcBef>
        <a:spcAft>
          <a:spcPct val="0"/>
        </a:spcAft>
        <a:buClr>
          <a:srgbClr val="93BB3E"/>
        </a:buClr>
        <a:buFont typeface="Wingdings" pitchFamily="2" charset="2"/>
        <a:buChar char="§"/>
        <a:defRPr sz="2800" baseline="0">
          <a:solidFill>
            <a:srgbClr val="003E54"/>
          </a:solidFill>
          <a:latin typeface="+mn-lt"/>
        </a:defRPr>
      </a:lvl2pPr>
      <a:lvl3pPr marL="800100" indent="-111125" algn="l" fontAlgn="base" rtl="0" eaLnBrk="0" hangingPunct="0">
        <a:spcBef>
          <a:spcPct val="20000"/>
        </a:spcBef>
        <a:spcAft>
          <a:spcPct val="0"/>
        </a:spcAft>
        <a:buClr>
          <a:srgbClr val="93BB3E"/>
        </a:buClr>
        <a:buFont typeface="Wingdings" pitchFamily="2" charset="2"/>
        <a:buChar char="§"/>
        <a:defRPr sz="1600" baseline="0">
          <a:solidFill>
            <a:srgbClr val="003E54"/>
          </a:solidFill>
          <a:latin typeface="+mn-lt"/>
        </a:defRPr>
      </a:lvl3pPr>
      <a:lvl4pPr marL="1076325" indent="-161925" algn="l" fontAlgn="base" rtl="0" eaLnBrk="0" hangingPunct="0">
        <a:spcBef>
          <a:spcPct val="20000"/>
        </a:spcBef>
        <a:spcAft>
          <a:spcPct val="0"/>
        </a:spcAft>
        <a:buClr>
          <a:srgbClr val="93BB3E"/>
        </a:buClr>
        <a:buFont typeface="Wingdings" pitchFamily="2" charset="2"/>
        <a:buChar char="§"/>
        <a:defRPr sz="1400" baseline="0">
          <a:solidFill>
            <a:srgbClr val="003E54"/>
          </a:solidFill>
          <a:latin typeface="+mn-lt"/>
        </a:defRPr>
      </a:lvl4pPr>
      <a:lvl5pPr marL="1376363" indent="-171450" algn="l" fontAlgn="base" rtl="0" eaLnBrk="0" hangingPunct="0">
        <a:spcBef>
          <a:spcPct val="20000"/>
        </a:spcBef>
        <a:spcAft>
          <a:spcPct val="0"/>
        </a:spcAft>
        <a:buClr>
          <a:srgbClr val="93BB3E"/>
        </a:buClr>
        <a:buFont typeface="Wingdings" pitchFamily="2" charset="2"/>
        <a:buChar char="§"/>
        <a:defRPr sz="1200" baseline="0">
          <a:solidFill>
            <a:srgbClr val="003E54"/>
          </a:solidFill>
          <a:latin typeface="+mn-lt"/>
        </a:defRPr>
      </a:lvl5pPr>
      <a:lvl6pPr marL="1833563" indent="-171450" algn="l" fontAlgn="base" rtl="0" eaLnBrk="0" hangingPunct="0">
        <a:spcBef>
          <a:spcPct val="20000"/>
        </a:spcBef>
        <a:spcAft>
          <a:spcPct val="0"/>
        </a:spcAft>
        <a:buClr>
          <a:schemeClr val="tx1"/>
        </a:buClr>
        <a:buFont typeface="Wingdings" pitchFamily="2" charset="2"/>
        <a:buChar char="§"/>
        <a:defRPr sz="1200">
          <a:solidFill>
            <a:schemeClr val="tx1"/>
          </a:solidFill>
          <a:latin typeface="+mn-lt"/>
        </a:defRPr>
      </a:lvl6pPr>
      <a:lvl7pPr marL="2290763" indent="-171450" algn="l" fontAlgn="base" rtl="0" eaLnBrk="0" hangingPunct="0">
        <a:spcBef>
          <a:spcPct val="20000"/>
        </a:spcBef>
        <a:spcAft>
          <a:spcPct val="0"/>
        </a:spcAft>
        <a:buClr>
          <a:schemeClr val="tx1"/>
        </a:buClr>
        <a:buFont typeface="Wingdings" pitchFamily="2" charset="2"/>
        <a:buChar char="§"/>
        <a:defRPr sz="1200">
          <a:solidFill>
            <a:schemeClr val="tx1"/>
          </a:solidFill>
          <a:latin typeface="+mn-lt"/>
        </a:defRPr>
      </a:lvl7pPr>
      <a:lvl8pPr marL="2747963" indent="-171450" algn="l" fontAlgn="base" rtl="0" eaLnBrk="0" hangingPunct="0">
        <a:spcBef>
          <a:spcPct val="20000"/>
        </a:spcBef>
        <a:spcAft>
          <a:spcPct val="0"/>
        </a:spcAft>
        <a:buClr>
          <a:schemeClr val="tx1"/>
        </a:buClr>
        <a:buFont typeface="Wingdings" pitchFamily="2" charset="2"/>
        <a:buChar char="§"/>
        <a:defRPr sz="1200">
          <a:solidFill>
            <a:schemeClr val="tx1"/>
          </a:solidFill>
          <a:latin typeface="+mn-lt"/>
        </a:defRPr>
      </a:lvl8pPr>
      <a:lvl9pPr marL="3205163" indent="-171450" algn="l" fontAlgn="base" rtl="0" eaLnBrk="0" hangingPunct="0">
        <a:spcBef>
          <a:spcPct val="20000"/>
        </a:spcBef>
        <a:spcAft>
          <a:spcPct val="0"/>
        </a:spcAft>
        <a:buClr>
          <a:schemeClr val="tx1"/>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6.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0.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1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1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1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14.jpeg" /><Relationship Id="rId4" Type="http://schemas.openxmlformats.org/officeDocument/2006/relationships/image" Target="../media/image15.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image" Target="../media/image16.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image" Target="../media/image17.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image" Target="../media/image18.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image" Target="../media/image19.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image" Target="../media/image20.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 Id="rId3" Type="http://schemas.openxmlformats.org/officeDocument/2006/relationships/image" Target="../media/image21.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openxmlformats.org/officeDocument/2006/relationships/image" Target="../media/image22.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 Id="rId3" Type="http://schemas.openxmlformats.org/officeDocument/2006/relationships/image" Target="../media/image23.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24.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0.xml" /><Relationship Id="rId3" Type="http://schemas.openxmlformats.org/officeDocument/2006/relationships/image" Target="../media/image25.png" /><Relationship Id="rId4" Type="http://schemas.openxmlformats.org/officeDocument/2006/relationships/image" Target="../media/image26.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1.xml" /><Relationship Id="rId3" Type="http://schemas.openxmlformats.org/officeDocument/2006/relationships/image" Target="../media/image25.png" /><Relationship Id="rId4" Type="http://schemas.openxmlformats.org/officeDocument/2006/relationships/image" Target="../media/image2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28.jpeg" /><Relationship Id="rId4" Type="http://schemas.openxmlformats.org/officeDocument/2006/relationships/hyperlink" Target="https://www.stearnsweaver.com/practices/breaking-through-the-noise/" TargetMode="Ex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2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30.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6146" name="Text Placeholder 30"/>
          <p:cNvSpPr>
            <a:spLocks noGrp="1"/>
          </p:cNvSpPr>
          <p:nvPr>
            <p:ph type="body" sz="quarter" idx="4294967295"/>
          </p:nvPr>
        </p:nvSpPr>
        <p:spPr>
          <a:xfrm>
            <a:off x="228600" y="4267200"/>
            <a:ext cx="8686800" cy="2286000"/>
          </a:xfrm>
          <a:solidFill>
            <a:srgbClr val="013E5D"/>
          </a:solidFill>
        </p:spPr>
        <p:txBody>
          <a:bodyPr anchor="ctr"/>
          <a:lstStyle/>
          <a:p>
            <a:pPr marL="0" indent="0" algn="ctr">
              <a:spcBef>
                <a:spcPct val="0"/>
              </a:spcBef>
              <a:spcAft>
                <a:spcPct val="0"/>
              </a:spcAft>
              <a:buFontTx/>
              <a:buNone/>
            </a:pPr>
            <a:endParaRPr lang="en-US" sz="2500" u="sng" smtClean="0">
              <a:solidFill>
                <a:schemeClr val="bg1"/>
              </a:solidFill>
              <a:latin typeface="Calibri" pitchFamily="34" charset="0"/>
              <a:cs typeface="Arial" charset="0"/>
            </a:endParaRPr>
          </a:p>
          <a:p>
            <a:pPr marL="0" indent="0" algn="ctr">
              <a:spcBef>
                <a:spcPct val="0"/>
              </a:spcBef>
              <a:spcAft>
                <a:spcPct val="0"/>
              </a:spcAft>
              <a:buFontTx/>
              <a:buNone/>
            </a:pPr>
            <a:r>
              <a:rPr lang="en-US" sz="3000" dirty="1" smtClean="0">
                <a:solidFill>
                  <a:schemeClr val="bg1"/>
                </a:solidFill>
                <a:latin typeface="Calibri" pitchFamily="34" charset="0"/>
                <a:cs typeface="Arial" charset="0"/>
              </a:rPr>
              <a:t>Florida Public Human Resources Association</a:t>
            </a:r>
          </a:p>
          <a:p>
            <a:pPr marL="0" indent="0" algn="ctr">
              <a:spcBef>
                <a:spcPct val="0"/>
              </a:spcBef>
              <a:spcAft>
                <a:spcPct val="0"/>
              </a:spcAft>
              <a:buFontTx/>
              <a:buNone/>
            </a:pPr>
            <a:endParaRPr lang="en-US" sz="2200" u="sng" smtClean="0">
              <a:solidFill>
                <a:schemeClr val="bg1"/>
              </a:solidFill>
              <a:latin typeface="Calibri" pitchFamily="34" charset="0"/>
              <a:cs typeface="Arial" charset="0"/>
            </a:endParaRPr>
          </a:p>
          <a:p>
            <a:pPr marL="0" indent="0" algn="ctr">
              <a:spcBef>
                <a:spcPct val="0"/>
              </a:spcBef>
              <a:spcAft>
                <a:spcPct val="0"/>
              </a:spcAft>
              <a:buFontTx/>
              <a:buNone/>
            </a:pPr>
            <a:r>
              <a:rPr lang="en-US" sz="3000" b="1" u="sng" dirty="1" smtClean="0">
                <a:solidFill>
                  <a:schemeClr val="bg1"/>
                </a:solidFill>
                <a:latin typeface="Calibri" pitchFamily="34" charset="0"/>
                <a:cs typeface="Arial" charset="0"/>
              </a:rPr>
              <a:t>What’s New at the EEOC, DOL and FCHR?</a:t>
            </a:r>
          </a:p>
          <a:p>
            <a:pPr marL="0" indent="0" algn="ctr">
              <a:spcBef>
                <a:spcPct val="0"/>
              </a:spcBef>
              <a:spcAft>
                <a:spcPct val="0"/>
              </a:spcAft>
              <a:buFontTx/>
              <a:buNone/>
            </a:pPr>
            <a:endParaRPr lang="en-US" sz="2200" u="sng" smtClean="0">
              <a:solidFill>
                <a:schemeClr val="bg1"/>
              </a:solidFill>
              <a:latin typeface="Calibri" pitchFamily="34" charset="0"/>
              <a:cs typeface="Arial" charset="0"/>
            </a:endParaRPr>
          </a:p>
          <a:p>
            <a:pPr marL="0" indent="0" algn="ctr">
              <a:spcBef>
                <a:spcPts val="600"/>
              </a:spcBef>
              <a:spcAft>
                <a:spcPct val="0"/>
              </a:spcAft>
              <a:buFontTx/>
              <a:buNone/>
            </a:pPr>
            <a:r>
              <a:rPr lang="en-US" sz="3000" dirty="1" smtClean="0">
                <a:solidFill>
                  <a:schemeClr val="bg1"/>
                </a:solidFill>
                <a:latin typeface="Calibri" pitchFamily="34" charset="0"/>
                <a:cs typeface="Arial" charset="0"/>
              </a:rPr>
              <a:t>July 24, 2021</a:t>
            </a:r>
          </a:p>
          <a:p>
            <a:pPr marL="0" indent="0" algn="ctr">
              <a:spcBef>
                <a:spcPct val="0"/>
              </a:spcBef>
              <a:spcAft>
                <a:spcPts val="600"/>
              </a:spcAft>
              <a:buFontTx/>
              <a:buNone/>
            </a:pPr>
            <a:endParaRPr lang="en-US" sz="2400" smtClean="0">
              <a:solidFill>
                <a:schemeClr val="bg1"/>
              </a:solidFill>
              <a:latin typeface="Calibri" pitchFamily="34" charset="0"/>
              <a:cs typeface="Arial" charset="0"/>
            </a:endParaRPr>
          </a:p>
        </p:txBody>
      </p:sp>
    </p:spTree>
  </p:cSld>
  <p:clrMapOvr>
    <a:masterClrMapping/>
  </p:clrMapOvr>
  <p:transition spd="fast">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10</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476573"/>
            <a:ext cx="4673600" cy="3231654"/>
          </a:xfrm>
          <a:prstGeom prst="rect"/>
        </p:spPr>
        <p:txBody>
          <a:bodyPr wrap="square">
            <a:spAutoFit/>
          </a:bodyPr>
          <a:lstStyle/>
          <a:p>
            <a:r>
              <a:rPr lang="en-US" sz="2700" b="1" u="sng" dirty="1" smtClean="0">
                <a:latin typeface="Calibri" panose="020f0502020204030204" pitchFamily="34" charset="0"/>
              </a:rPr>
              <a:t>Priorities: New and Old</a:t>
            </a:r>
          </a:p>
          <a:p>
            <a:endParaRPr lang="en-US" sz="1500" u="sng" smtClean="0">
              <a:latin typeface="Calibri" panose="020f0502020204030204" pitchFamily="34" charset="0"/>
            </a:endParaRPr>
          </a:p>
          <a:p>
            <a:pPr marL="914400" lvl="1" indent="-457200">
              <a:buFont typeface="Arial" panose="020b0604020202020204" pitchFamily="34" charset="0"/>
              <a:buChar char="•"/>
            </a:pPr>
            <a:r>
              <a:rPr lang="en-US" sz="2700" dirty="1" smtClean="0">
                <a:latin typeface="Calibri" panose="020f0502020204030204" pitchFamily="34" charset="0"/>
              </a:rPr>
              <a:t>Reducing backlog</a:t>
            </a:r>
          </a:p>
          <a:p>
            <a:pPr marL="914400" lvl="1" indent="-457200">
              <a:buFont typeface="Arial" panose="020b0604020202020204" pitchFamily="34" charset="0"/>
              <a:buChar char="•"/>
            </a:pPr>
            <a:endParaRPr lang="en-US" sz="2700">
              <a:latin typeface="Calibri" panose="020f0502020204030204" pitchFamily="34" charset="0"/>
            </a:endParaRPr>
          </a:p>
          <a:p>
            <a:pPr marL="914400" lvl="1" indent="-457200">
              <a:buFont typeface="Arial" panose="020b0604020202020204" pitchFamily="34" charset="0"/>
              <a:buChar char="•"/>
            </a:pPr>
            <a:r>
              <a:rPr lang="en-US" sz="2700" dirty="1" smtClean="0">
                <a:latin typeface="Calibri" panose="020f0502020204030204" pitchFamily="34" charset="0"/>
              </a:rPr>
              <a:t>Veterans outreach a priority under prior administration</a:t>
            </a:r>
          </a:p>
          <a:p>
            <a:pPr marL="914400" lvl="1" indent="-457200">
              <a:buFont typeface="Arial" panose="020b0604020202020204" pitchFamily="34" charset="0"/>
              <a:buChar char="•"/>
            </a:pPr>
            <a:endParaRPr lang="en-US" sz="2700" smtClean="0">
              <a:latin typeface="Calibri" panose="020f0502020204030204" pitchFamily="34" charset="0"/>
            </a:endParaRPr>
          </a:p>
        </p:txBody>
      </p:sp>
      <p:pic>
        <p:nvPicPr>
          <p:cNvPr id="4098" name="Picture 2" descr="2021 Veterans Day Free Meals and Restaurant Deals and Discounts |  Military.com"/>
          <p:cNvPicPr>
            <a:picLocks noChangeAspect="1" noChangeArrowheads="1"/>
          </p:cNvPicPr>
          <p:nvPr/>
        </p:nvPicPr>
        <p:blipFill>
          <a:blip r:embed="rId3"/>
          <a:srcRect/>
          <a:stretch>
            <a:fillRect/>
          </a:stretch>
        </p:blipFill>
        <p:spPr>
          <a:xfrm>
            <a:off x="4597400" y="2743200"/>
            <a:ext cx="3708400" cy="2472267"/>
          </a:xfrm>
          <a:prstGeom prst="rect"/>
          <a:solidFill>
            <a:srgbClr val="FFFFFF">
              <a:shade val="85000"/>
            </a:srgbClr>
          </a:solidFill>
          <a:ln w="88900" cap="sq">
            <a:solidFill>
              <a:srgbClr val="FFFFFF"/>
            </a:solidFill>
            <a:miter lim="800000"/>
          </a:ln>
          <a:effectLst>
            <a:outerShdw blurRad="55000" dir="5400000" dist="18000" algn="tl" rotWithShape="0">
              <a:srgbClr val="000000">
                <a:alpha val="40000"/>
              </a:srgbClr>
            </a:outerShdw>
          </a:effectLst>
          <a:scene3d>
            <a:camera prst="orthographicFront"/>
            <a:lightRig dir="t" rig="twoPt">
              <a:rot lat="0" lon="0" rev="7200000"/>
            </a:lightRig>
          </a:scene3d>
          <a:sp3d>
            <a:bevelT w="25400" h="19050" prst="circle"/>
            <a:contourClr>
              <a:srgbClr val="FFFFFF"/>
            </a:contourClr>
          </a:sp3d>
        </p:spPr>
      </p:pic>
    </p:spTree>
    <p:extLst>
      <p:ext uri="{BB962C8B-B14F-4D97-AF65-F5344CB8AC3E}">
        <p14:creationId xmlns:p14="http://schemas.microsoft.com/office/powerpoint/2010/main" val="3765134320"/>
      </p:ext>
    </p:extLst>
  </p:cSld>
  <p:clrMapOvr>
    <a:masterClrMapping/>
  </p:clrMapOvr>
  <p:transition spd="fast">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11</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209800"/>
            <a:ext cx="4572000" cy="2662267"/>
          </a:xfrm>
          <a:prstGeom prst="rect"/>
        </p:spPr>
        <p:txBody>
          <a:bodyPr wrap="square">
            <a:spAutoFit/>
          </a:bodyPr>
          <a:lstStyle/>
          <a:p>
            <a:r>
              <a:rPr lang="en-US" sz="2700" b="1" u="sng" dirty="1" smtClean="0">
                <a:latin typeface="Calibri" panose="020f0502020204030204" pitchFamily="34" charset="0"/>
              </a:rPr>
              <a:t>Conciliation Changes</a:t>
            </a:r>
          </a:p>
          <a:p>
            <a:endParaRPr lang="en-US" sz="1500" u="sng" smtClean="0">
              <a:latin typeface="Calibri" panose="020f0502020204030204" pitchFamily="34" charset="0"/>
            </a:endParaRPr>
          </a:p>
          <a:p>
            <a:pPr marL="914400" lvl="1" indent="-457200">
              <a:buFont typeface="Arial" panose="020b0604020202020204" pitchFamily="34" charset="0"/>
              <a:buChar char="•"/>
            </a:pPr>
            <a:r>
              <a:rPr lang="en-US" sz="2500" dirty="1" smtClean="0">
                <a:latin typeface="Calibri" panose="020f0502020204030204" pitchFamily="34" charset="0"/>
              </a:rPr>
              <a:t>Mid-February, 2021 EEOC implemented a new, improved, </a:t>
            </a:r>
            <a:r>
              <a:rPr lang="en-US" sz="2500" dirty="1">
                <a:latin typeface="Calibri" panose="020f0502020204030204" pitchFamily="34" charset="0"/>
              </a:rPr>
              <a:t>r</a:t>
            </a:r>
            <a:r>
              <a:rPr lang="en-US" sz="2500" dirty="1" smtClean="0">
                <a:latin typeface="Calibri" panose="020f0502020204030204" pitchFamily="34" charset="0"/>
              </a:rPr>
              <a:t>evamped Conciliation Program</a:t>
            </a:r>
          </a:p>
          <a:p>
            <a:pPr marL="1371600" lvl="2" indent="-457200">
              <a:buFont typeface="Courier New" panose="02070309020205020404" pitchFamily="49" charset="0"/>
              <a:buChar char="o"/>
            </a:pPr>
            <a:endParaRPr lang="en-US" sz="2500">
              <a:latin typeface="Calibri" panose="020f0502020204030204" pitchFamily="34" charset="0"/>
            </a:endParaRPr>
          </a:p>
        </p:txBody>
      </p:sp>
      <p:pic>
        <p:nvPicPr>
          <p:cNvPr id="1030" name="Picture 6" descr="No Raised Hands: The 5 Step Questioning Method | Side-by-Side Educational  Consulting"/>
          <p:cNvPicPr>
            <a:picLocks noChangeAspect="1" noChangeArrowheads="1"/>
          </p:cNvPicPr>
          <p:nvPr/>
        </p:nvPicPr>
        <p:blipFill>
          <a:blip r:embed="rId3"/>
          <a:srcRect/>
          <a:stretch>
            <a:fillRect/>
          </a:stretch>
        </p:blipFill>
        <p:spPr>
          <a:xfrm>
            <a:off x="5012165" y="2255975"/>
            <a:ext cx="3640392" cy="2275245"/>
          </a:xfrm>
          <a:prstGeom prst="rect"/>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dir="t" rig="threeP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61330" y="4903175"/>
            <a:ext cx="7501670" cy="1246495"/>
          </a:xfrm>
          <a:prstGeom prst="rect"/>
          <a:noFill/>
        </p:spPr>
        <p:txBody>
          <a:bodyPr wrap="square" rtlCol="0">
            <a:spAutoFit/>
          </a:bodyPr>
          <a:lstStyle/>
          <a:p>
            <a:pPr marL="342900" indent="-342900">
              <a:buFont typeface="Courier New" panose="02070309020205020404" pitchFamily="49" charset="0"/>
              <a:buChar char="o"/>
            </a:pPr>
            <a:r>
              <a:rPr lang="en-US" sz="2500" dirty="1">
                <a:latin typeface="Calibri" panose="020f0502020204030204" pitchFamily="34" charset="0"/>
              </a:rPr>
              <a:t>After a “cause” finding, EEOC must pursue conciliation, prior to filing a lawsuit.</a:t>
            </a:r>
          </a:p>
          <a:p>
            <a:pPr marL="342900" indent="-342900">
              <a:buFont typeface="Courier New" panose="02070309020205020404" pitchFamily="49" charset="0"/>
              <a:buChar char="o"/>
            </a:pPr>
            <a:endParaRPr lang="en-US" sz="2500"/>
          </a:p>
        </p:txBody>
      </p:sp>
    </p:spTree>
    <p:extLst>
      <p:ext uri="{BB962C8B-B14F-4D97-AF65-F5344CB8AC3E}">
        <p14:creationId xmlns:p14="http://schemas.microsoft.com/office/powerpoint/2010/main" val="776437790"/>
      </p:ext>
    </p:extLst>
  </p:cSld>
  <p:clrMapOvr>
    <a:masterClrMapping/>
  </p:clrMapOvr>
  <p:transition spd="fast">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12</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122630"/>
            <a:ext cx="8305800" cy="3816429"/>
          </a:xfrm>
          <a:prstGeom prst="rect"/>
        </p:spPr>
        <p:txBody>
          <a:bodyPr wrap="square">
            <a:spAutoFit/>
          </a:bodyPr>
          <a:lstStyle/>
          <a:p>
            <a:r>
              <a:rPr lang="en-US" sz="2700" b="1" u="sng" dirty="1" smtClean="0">
                <a:latin typeface="Calibri" panose="020f0502020204030204" pitchFamily="34" charset="0"/>
              </a:rPr>
              <a:t>Conciliation Changes</a:t>
            </a:r>
          </a:p>
          <a:p>
            <a:endParaRPr lang="en-US" sz="1500" u="sng" smtClean="0">
              <a:latin typeface="Calibri" panose="020f0502020204030204" pitchFamily="34" charset="0"/>
            </a:endParaRPr>
          </a:p>
          <a:p>
            <a:pPr marL="914400" lvl="1" indent="-457200">
              <a:buFont typeface="Arial" panose="020b0604020202020204" pitchFamily="34" charset="0"/>
              <a:buChar char="•"/>
            </a:pPr>
            <a:r>
              <a:rPr lang="en-US" sz="2500" dirty="1" smtClean="0">
                <a:latin typeface="Calibri" panose="020f0502020204030204" pitchFamily="34" charset="0"/>
              </a:rPr>
              <a:t>Under the new program, employers were entitled to a </a:t>
            </a:r>
            <a:r>
              <a:rPr lang="en-US" sz="2500" u="sng" dirty="1" smtClean="0">
                <a:latin typeface="Calibri" panose="020f0502020204030204" pitchFamily="34" charset="0"/>
              </a:rPr>
              <a:t>more detailed</a:t>
            </a:r>
            <a:r>
              <a:rPr lang="en-US" sz="2500" dirty="1" smtClean="0">
                <a:latin typeface="Calibri" panose="020f0502020204030204" pitchFamily="34" charset="0"/>
              </a:rPr>
              <a:t> explanation.</a:t>
            </a:r>
          </a:p>
          <a:p>
            <a:pPr marL="914400" lvl="1" indent="-457200">
              <a:buFont typeface="Arial" panose="020b0604020202020204" pitchFamily="34" charset="0"/>
              <a:buChar char="•"/>
            </a:pPr>
            <a:endParaRPr lang="en-US" sz="2500">
              <a:latin typeface="Calibri" panose="020f0502020204030204" pitchFamily="34" charset="0"/>
            </a:endParaRPr>
          </a:p>
          <a:p>
            <a:pPr marL="914400" lvl="1" indent="-457200">
              <a:buFont typeface="Arial" panose="020b0604020202020204" pitchFamily="34" charset="0"/>
              <a:buChar char="•"/>
            </a:pPr>
            <a:r>
              <a:rPr lang="en-US" sz="2500" dirty="1" smtClean="0">
                <a:latin typeface="Calibri" panose="020f0502020204030204" pitchFamily="34" charset="0"/>
              </a:rPr>
              <a:t>EEOC would have had to provide a </a:t>
            </a:r>
            <a:r>
              <a:rPr lang="en-US" sz="2500" u="sng" dirty="1" smtClean="0">
                <a:latin typeface="Calibri" panose="020f0502020204030204" pitchFamily="34" charset="0"/>
              </a:rPr>
              <a:t>written</a:t>
            </a:r>
            <a:r>
              <a:rPr lang="en-US" sz="2500" dirty="1" smtClean="0">
                <a:latin typeface="Calibri" panose="020f0502020204030204" pitchFamily="34" charset="0"/>
              </a:rPr>
              <a:t> summary of known facts and information.</a:t>
            </a:r>
          </a:p>
          <a:p>
            <a:pPr marL="914400" lvl="1" indent="-457200">
              <a:buFont typeface="Arial" panose="020b0604020202020204" pitchFamily="34" charset="0"/>
              <a:buChar char="•"/>
            </a:pPr>
            <a:endParaRPr lang="en-US" sz="2500">
              <a:latin typeface="Calibri" panose="020f0502020204030204" pitchFamily="34" charset="0"/>
            </a:endParaRPr>
          </a:p>
          <a:p>
            <a:pPr marL="914400" lvl="1" indent="-457200">
              <a:buFont typeface="Arial" panose="020b0604020202020204" pitchFamily="34" charset="0"/>
              <a:buChar char="•"/>
            </a:pPr>
            <a:r>
              <a:rPr lang="en-US" sz="2500" dirty="1" smtClean="0">
                <a:latin typeface="Calibri" panose="020f0502020204030204" pitchFamily="34" charset="0"/>
              </a:rPr>
              <a:t>Also the EEOC was required to provide its legal basis in </a:t>
            </a:r>
            <a:r>
              <a:rPr lang="en-US" sz="2500" u="sng" dirty="1" smtClean="0">
                <a:latin typeface="Calibri" panose="020f0502020204030204" pitchFamily="34" charset="0"/>
              </a:rPr>
              <a:t>writing</a:t>
            </a:r>
            <a:r>
              <a:rPr lang="en-US" sz="2500" dirty="1" smtClean="0">
                <a:latin typeface="Calibri" panose="020f0502020204030204" pitchFamily="34" charset="0"/>
              </a:rPr>
              <a:t> and a calculation of monetary relied sought.</a:t>
            </a:r>
          </a:p>
        </p:txBody>
      </p:sp>
    </p:spTree>
    <p:extLst>
      <p:ext uri="{BB962C8B-B14F-4D97-AF65-F5344CB8AC3E}">
        <p14:creationId xmlns:p14="http://schemas.microsoft.com/office/powerpoint/2010/main" val="3855133812"/>
      </p:ext>
    </p:extLst>
  </p:cSld>
  <p:clrMapOvr>
    <a:masterClrMapping/>
  </p:clrMapOvr>
  <p:transition spd="fast">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13</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590800"/>
            <a:ext cx="8305800" cy="2385268"/>
          </a:xfrm>
          <a:prstGeom prst="rect"/>
        </p:spPr>
        <p:txBody>
          <a:bodyPr wrap="square">
            <a:spAutoFit/>
          </a:bodyPr>
          <a:lstStyle/>
          <a:p>
            <a:r>
              <a:rPr lang="en-US" sz="2700" b="1" u="sng" dirty="1" smtClean="0">
                <a:latin typeface="Calibri" panose="020f0502020204030204" pitchFamily="34" charset="0"/>
              </a:rPr>
              <a:t>Conciliation Changes</a:t>
            </a:r>
          </a:p>
          <a:p>
            <a:endParaRPr lang="en-US" sz="1500" u="sng" smtClean="0">
              <a:latin typeface="Calibri" panose="020f0502020204030204" pitchFamily="34" charset="0"/>
            </a:endParaRPr>
          </a:p>
          <a:p>
            <a:pPr marL="914400" lvl="1" indent="-457200">
              <a:buFont typeface="Arial" panose="020b0604020202020204" pitchFamily="34" charset="0"/>
              <a:buChar char="•"/>
            </a:pPr>
            <a:endParaRPr lang="en-US" sz="2600" smtClean="0">
              <a:latin typeface="Calibri" panose="020f0502020204030204" pitchFamily="34" charset="0"/>
            </a:endParaRPr>
          </a:p>
          <a:p>
            <a:pPr marL="914400" lvl="1" indent="-457200">
              <a:buFont typeface="Arial" panose="020b0604020202020204" pitchFamily="34" charset="0"/>
              <a:buChar char="•"/>
            </a:pPr>
            <a:r>
              <a:rPr lang="en-US" sz="2700" dirty="1" smtClean="0">
                <a:latin typeface="Calibri" panose="020f0502020204030204" pitchFamily="34" charset="0"/>
              </a:rPr>
              <a:t>Joint resolution from Congress signed by the President, providing that the EEOC’s revised conciliation rules have “no force or effect”.</a:t>
            </a:r>
          </a:p>
        </p:txBody>
      </p:sp>
    </p:spTree>
    <p:extLst>
      <p:ext uri="{BB962C8B-B14F-4D97-AF65-F5344CB8AC3E}">
        <p14:creationId xmlns:p14="http://schemas.microsoft.com/office/powerpoint/2010/main" val="3327480288"/>
      </p:ext>
    </p:extLst>
  </p:cSld>
  <p:clrMapOvr>
    <a:masterClrMapping/>
  </p:clrMapOvr>
  <p:transition spd="fast">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14</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590800"/>
            <a:ext cx="8305800" cy="2169825"/>
          </a:xfrm>
          <a:prstGeom prst="rect"/>
        </p:spPr>
        <p:txBody>
          <a:bodyPr wrap="square">
            <a:spAutoFit/>
          </a:bodyPr>
          <a:lstStyle/>
          <a:p>
            <a:r>
              <a:rPr lang="en-US" sz="2700" b="1" u="sng" dirty="1" smtClean="0">
                <a:latin typeface="Calibri" panose="020f0502020204030204" pitchFamily="34" charset="0"/>
              </a:rPr>
              <a:t>EEOC data collection will resume shortly</a:t>
            </a:r>
          </a:p>
          <a:p>
            <a:endParaRPr lang="en-US" sz="2700" b="1" u="sng">
              <a:latin typeface="Calibri" panose="020f0502020204030204" pitchFamily="34" charset="0"/>
            </a:endParaRPr>
          </a:p>
          <a:p>
            <a:pPr marL="914400" lvl="1" indent="-457200">
              <a:buFont typeface="Arial" panose="020b0604020202020204" pitchFamily="34" charset="0"/>
              <a:buChar char="•"/>
            </a:pPr>
            <a:r>
              <a:rPr lang="en-US" sz="2700" dirty="1" smtClean="0">
                <a:latin typeface="Calibri" panose="020f0502020204030204" pitchFamily="34" charset="0"/>
              </a:rPr>
              <a:t>It was temporarily suspended 5/20</a:t>
            </a:r>
          </a:p>
          <a:p>
            <a:pPr marL="914400" lvl="1" indent="-457200">
              <a:buFont typeface="Arial" panose="020b0604020202020204" pitchFamily="34" charset="0"/>
              <a:buChar char="•"/>
            </a:pPr>
            <a:endParaRPr lang="en-US" sz="2700">
              <a:latin typeface="Calibri" panose="020f0502020204030204" pitchFamily="34" charset="0"/>
            </a:endParaRPr>
          </a:p>
          <a:p>
            <a:pPr marL="914400" lvl="1" indent="-457200">
              <a:buFont typeface="Arial" panose="020b0604020202020204" pitchFamily="34" charset="0"/>
              <a:buChar char="•"/>
            </a:pPr>
            <a:endParaRPr lang="en-US" sz="2700" smtClean="0">
              <a:latin typeface="Calibri" panose="020f0502020204030204" pitchFamily="34" charset="0"/>
            </a:endParaRPr>
          </a:p>
        </p:txBody>
      </p:sp>
    </p:spTree>
    <p:extLst>
      <p:ext uri="{BB962C8B-B14F-4D97-AF65-F5344CB8AC3E}">
        <p14:creationId xmlns:p14="http://schemas.microsoft.com/office/powerpoint/2010/main" val="452926757"/>
      </p:ext>
    </p:extLst>
  </p:cSld>
  <p:clrMapOvr>
    <a:masterClrMapping/>
  </p:clrMapOvr>
  <p:transition spd="fast">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15</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209800"/>
            <a:ext cx="8305800" cy="3585597"/>
          </a:xfrm>
          <a:prstGeom prst="rect"/>
        </p:spPr>
        <p:txBody>
          <a:bodyPr wrap="square">
            <a:spAutoFit/>
          </a:bodyPr>
          <a:lstStyle/>
          <a:p>
            <a:r>
              <a:rPr lang="en-US" sz="2700" b="1" u="sng" dirty="1" smtClean="0">
                <a:latin typeface="Calibri" panose="020f0502020204030204" pitchFamily="34" charset="0"/>
              </a:rPr>
              <a:t>EEOC Launched a New Systematic Enforcement Webpage</a:t>
            </a:r>
          </a:p>
          <a:p>
            <a:endParaRPr lang="en-US" sz="2500" b="1" u="sng">
              <a:latin typeface="Calibri" panose="020f0502020204030204" pitchFamily="34" charset="0"/>
            </a:endParaRPr>
          </a:p>
          <a:p>
            <a:pPr marL="914400" lvl="1" indent="-457200">
              <a:buFont typeface="Arial" panose="020b0604020202020204" pitchFamily="34" charset="0"/>
              <a:buChar char="•"/>
            </a:pPr>
            <a:r>
              <a:rPr lang="en-US" sz="2500" dirty="1" smtClean="0">
                <a:latin typeface="Calibri" panose="020f0502020204030204" pitchFamily="34" charset="0"/>
              </a:rPr>
              <a:t>Provides examples of practices that can lead to systematic claims</a:t>
            </a:r>
          </a:p>
          <a:p>
            <a:pPr marL="914400" lvl="1" indent="-457200">
              <a:buFont typeface="Arial" panose="020b0604020202020204" pitchFamily="34" charset="0"/>
              <a:buChar char="•"/>
            </a:pPr>
            <a:endParaRPr lang="en-US" sz="2500" smtClean="0">
              <a:latin typeface="Calibri" panose="020f0502020204030204" pitchFamily="34" charset="0"/>
            </a:endParaRPr>
          </a:p>
          <a:p>
            <a:pPr marL="1371600" lvl="2" indent="-457200">
              <a:buFont typeface="Courier New" panose="02070309020205020404" pitchFamily="49" charset="0"/>
              <a:buChar char="o"/>
            </a:pPr>
            <a:r>
              <a:rPr lang="en-US" sz="2500" dirty="1" smtClean="0">
                <a:latin typeface="Calibri" panose="020f0502020204030204" pitchFamily="34" charset="0"/>
              </a:rPr>
              <a:t>Criminal/credit background checks</a:t>
            </a:r>
          </a:p>
          <a:p>
            <a:pPr marL="1371600" lvl="2" indent="-457200">
              <a:buFont typeface="Courier New" panose="02070309020205020404" pitchFamily="49" charset="0"/>
              <a:buChar char="o"/>
            </a:pPr>
            <a:endParaRPr lang="en-US" sz="2500" smtClean="0">
              <a:latin typeface="Calibri" panose="020f0502020204030204" pitchFamily="34" charset="0"/>
            </a:endParaRPr>
          </a:p>
          <a:p>
            <a:pPr marL="1371600" lvl="2" indent="-457200">
              <a:buFont typeface="Courier New" panose="02070309020205020404" pitchFamily="49" charset="0"/>
              <a:buChar char="o"/>
            </a:pPr>
            <a:r>
              <a:rPr lang="en-US" sz="2500" dirty="1" smtClean="0">
                <a:latin typeface="Calibri" panose="020f0502020204030204" pitchFamily="34" charset="0"/>
              </a:rPr>
              <a:t>No rehire of retired workers, and/or hiring of currently employed individuals only</a:t>
            </a:r>
          </a:p>
        </p:txBody>
      </p:sp>
    </p:spTree>
    <p:extLst>
      <p:ext uri="{BB962C8B-B14F-4D97-AF65-F5344CB8AC3E}">
        <p14:creationId xmlns:p14="http://schemas.microsoft.com/office/powerpoint/2010/main" val="2666823818"/>
      </p:ext>
    </p:extLst>
  </p:cSld>
  <p:clrMapOvr>
    <a:masterClrMapping/>
  </p:clrMapOvr>
  <p:transition spd="fast">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16</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209800"/>
            <a:ext cx="5486400" cy="3754874"/>
          </a:xfrm>
          <a:prstGeom prst="rect"/>
        </p:spPr>
        <p:txBody>
          <a:bodyPr wrap="square">
            <a:spAutoFit/>
          </a:bodyPr>
          <a:lstStyle/>
          <a:p>
            <a:r>
              <a:rPr lang="en-US" sz="2700" b="1" u="sng" dirty="1" smtClean="0">
                <a:latin typeface="Calibri" panose="020f0502020204030204" pitchFamily="34" charset="0"/>
              </a:rPr>
              <a:t>EEOC Launched a New Systematic Enforcement Webpage</a:t>
            </a:r>
          </a:p>
          <a:p>
            <a:endParaRPr lang="en-US" sz="2300" b="1" u="sng">
              <a:latin typeface="Calibri" panose="020f0502020204030204" pitchFamily="34" charset="0"/>
            </a:endParaRPr>
          </a:p>
          <a:p>
            <a:pPr marL="1371600" lvl="2" indent="-457200">
              <a:buFont typeface="Courier New" panose="02070309020205020404" pitchFamily="49" charset="0"/>
              <a:buChar char="o"/>
            </a:pPr>
            <a:r>
              <a:rPr lang="en-US" sz="2300" dirty="1" smtClean="0">
                <a:latin typeface="Calibri" panose="020f0502020204030204" pitchFamily="34" charset="0"/>
              </a:rPr>
              <a:t>Layoffs, reorganizations and RIFs</a:t>
            </a:r>
          </a:p>
          <a:p>
            <a:pPr marL="1371600" lvl="2" indent="-457200">
              <a:buFont typeface="Courier New" panose="02070309020205020404" pitchFamily="49" charset="0"/>
              <a:buChar char="o"/>
            </a:pPr>
            <a:endParaRPr lang="en-US" sz="2300" smtClean="0">
              <a:latin typeface="Calibri" panose="020f0502020204030204" pitchFamily="34" charset="0"/>
            </a:endParaRPr>
          </a:p>
          <a:p>
            <a:pPr marL="1371600" lvl="2" indent="-457200">
              <a:buFont typeface="Courier New" panose="02070309020205020404" pitchFamily="49" charset="0"/>
              <a:buChar char="o"/>
            </a:pPr>
            <a:r>
              <a:rPr lang="en-US" sz="2300" dirty="1" smtClean="0">
                <a:latin typeface="Calibri" panose="020f0502020204030204" pitchFamily="34" charset="0"/>
              </a:rPr>
              <a:t>Waivers that do not comply with OWBPA</a:t>
            </a:r>
          </a:p>
          <a:p>
            <a:pPr marL="1371600" lvl="2" indent="-457200">
              <a:buFont typeface="Courier New" panose="02070309020205020404" pitchFamily="49" charset="0"/>
              <a:buChar char="o"/>
            </a:pPr>
            <a:endParaRPr lang="en-US" sz="2300" smtClean="0">
              <a:latin typeface="Calibri" panose="020f0502020204030204" pitchFamily="34" charset="0"/>
            </a:endParaRPr>
          </a:p>
          <a:p>
            <a:pPr marL="1371600" lvl="2" indent="-457200">
              <a:buFont typeface="Courier New" panose="02070309020205020404" pitchFamily="49" charset="0"/>
              <a:buChar char="o"/>
            </a:pPr>
            <a:r>
              <a:rPr lang="en-US" sz="2300" dirty="1" smtClean="0">
                <a:latin typeface="Calibri" panose="020f0502020204030204" pitchFamily="34" charset="0"/>
              </a:rPr>
              <a:t>Light duty policies </a:t>
            </a:r>
            <a:r>
              <a:rPr lang="en-US" sz="2300" u="sng" dirty="1" smtClean="0">
                <a:latin typeface="Calibri" panose="020f0502020204030204" pitchFamily="34" charset="0"/>
              </a:rPr>
              <a:t>limited to work-related injuries</a:t>
            </a:r>
          </a:p>
        </p:txBody>
      </p:sp>
      <p:pic>
        <p:nvPicPr>
          <p:cNvPr id="1026" name="Picture 2" descr="Falls &amp;amp; Ladders | Weigand-Omega Management"/>
          <p:cNvPicPr>
            <a:picLocks noChangeAspect="1" noChangeArrowheads="1"/>
          </p:cNvPicPr>
          <p:nvPr/>
        </p:nvPicPr>
        <p:blipFill>
          <a:blip r:embed="rId3"/>
          <a:srcRect/>
          <a:stretch>
            <a:fillRect/>
          </a:stretch>
        </p:blipFill>
        <p:spPr>
          <a:xfrm>
            <a:off x="6172200" y="2209800"/>
            <a:ext cx="2427370" cy="3651796"/>
          </a:xfrm>
          <a:prstGeom prst="roundRect">
            <a:avLst>
              <a:gd name="adj" fmla="val 4167"/>
            </a:avLst>
          </a:prstGeom>
          <a:solidFill>
            <a:srgbClr val="FFFFFF"/>
          </a:solidFill>
          <a:ln w="76200" cap="sq">
            <a:solidFill>
              <a:srgbClr val="292929"/>
            </a:solidFill>
            <a:miter lim="800000"/>
          </a:ln>
          <a:effectLst>
            <a:reflection blurRad="12700" dir="5400000" dist="5000" algn="bl" stA="28000" endPos="28000" rotWithShape="0" sy="-100000"/>
          </a:effectLst>
          <a:scene3d>
            <a:camera prst="orthographicFront"/>
            <a:lightRig dir="t" rig="threePt">
              <a:rot lat="0" lon="0" rev="2700000"/>
            </a:lightRig>
          </a:scene3d>
          <a:sp3d>
            <a:bevelT h="38100" prst="circle"/>
            <a:contourClr>
              <a:srgbClr val="C0C0C0"/>
            </a:contourClr>
          </a:sp3d>
        </p:spPr>
      </p:pic>
    </p:spTree>
    <p:extLst>
      <p:ext uri="{BB962C8B-B14F-4D97-AF65-F5344CB8AC3E}">
        <p14:creationId xmlns:p14="http://schemas.microsoft.com/office/powerpoint/2010/main" val="2859205955"/>
      </p:ext>
    </p:extLst>
  </p:cSld>
  <p:clrMapOvr>
    <a:masterClrMapping/>
  </p:clrMapOvr>
  <p:transition spd="fast">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17</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5181600" cy="4001095"/>
          </a:xfrm>
          <a:prstGeom prst="rect"/>
        </p:spPr>
        <p:txBody>
          <a:bodyPr wrap="square">
            <a:spAutoFit/>
          </a:bodyPr>
          <a:lstStyle/>
          <a:p>
            <a:r>
              <a:rPr lang="en-US" sz="2700" b="1" u="sng" dirty="1" smtClean="0">
                <a:latin typeface="Calibri" panose="020f0502020204030204" pitchFamily="34" charset="0"/>
              </a:rPr>
              <a:t>EEOC Launched a New Systematic Enforcement Webpage</a:t>
            </a:r>
          </a:p>
          <a:p>
            <a:endParaRPr lang="en-US" sz="2500" b="1" u="sng">
              <a:latin typeface="Calibri" panose="020f0502020204030204" pitchFamily="34" charset="0"/>
            </a:endParaRPr>
          </a:p>
          <a:p>
            <a:pPr marL="914400" lvl="1" indent="-457200">
              <a:buFont typeface="Arial" panose="020b0604020202020204" pitchFamily="34" charset="0"/>
              <a:buChar char="•"/>
            </a:pPr>
            <a:r>
              <a:rPr lang="en-US" sz="2500" dirty="1" smtClean="0">
                <a:latin typeface="Calibri" panose="020f0502020204030204" pitchFamily="34" charset="0"/>
              </a:rPr>
              <a:t>Describes the steps the EEOC takes to investigate these claims</a:t>
            </a:r>
          </a:p>
          <a:p>
            <a:pPr marL="914400" lvl="1" indent="-457200">
              <a:buFont typeface="Arial" panose="020b0604020202020204" pitchFamily="34" charset="0"/>
              <a:buChar char="•"/>
            </a:pPr>
            <a:endParaRPr lang="en-US" sz="2500">
              <a:latin typeface="Calibri" panose="020f0502020204030204" pitchFamily="34" charset="0"/>
            </a:endParaRPr>
          </a:p>
          <a:p>
            <a:pPr marL="1371600" lvl="2" indent="-457200">
              <a:buFont typeface="Courier New" panose="02070309020205020404" pitchFamily="49" charset="0"/>
              <a:buChar char="o"/>
            </a:pPr>
            <a:r>
              <a:rPr lang="en-US" sz="2500" dirty="1" smtClean="0">
                <a:latin typeface="Calibri" panose="020f0502020204030204" pitchFamily="34" charset="0"/>
              </a:rPr>
              <a:t>Including use of data obtained from annual EEO reports</a:t>
            </a:r>
          </a:p>
        </p:txBody>
      </p:sp>
      <p:pic>
        <p:nvPicPr>
          <p:cNvPr id="1026" name="Picture 2" descr="Laptop Computer Woman Girl Clipart - Girl With Laptop Clipart - Png  Download (#5218759) - PinClipart"/>
          <p:cNvPicPr>
            <a:picLocks noChangeAspect="1" noChangeArrowheads="1"/>
          </p:cNvPicPr>
          <p:nvPr/>
        </p:nvPicPr>
        <p:blipFill>
          <a:blip r:embed="rId3"/>
          <a:srcRect/>
          <a:stretch>
            <a:fillRect/>
          </a:stretch>
        </p:blipFill>
        <p:spPr>
          <a:xfrm>
            <a:off x="5943600" y="2887715"/>
            <a:ext cx="2143125" cy="2143125"/>
          </a:xfrm>
          <a:prstGeom prst="rect"/>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60244"/>
      </p:ext>
    </p:extLst>
  </p:cSld>
  <p:clrMapOvr>
    <a:masterClrMapping/>
  </p:clrMapOvr>
  <p:transition spd="fast">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18</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305800" cy="3831818"/>
          </a:xfrm>
          <a:prstGeom prst="rect"/>
        </p:spPr>
        <p:txBody>
          <a:bodyPr wrap="square">
            <a:spAutoFit/>
          </a:bodyPr>
          <a:lstStyle/>
          <a:p>
            <a:r>
              <a:rPr lang="en-US" sz="2700" b="1" u="sng" dirty="1" smtClean="0">
                <a:latin typeface="Calibri" panose="020f0502020204030204" pitchFamily="34" charset="0"/>
              </a:rPr>
              <a:t>EEOC’s Position on COVID-19 Vaccine Mandates and Incentives</a:t>
            </a:r>
          </a:p>
          <a:p>
            <a:pPr marL="914400" lvl="1" indent="-457200">
              <a:buFont typeface="Arial" panose="020b0604020202020204" pitchFamily="34" charset="0"/>
              <a:buChar char="•"/>
            </a:pPr>
            <a:endParaRPr lang="en-US" sz="1400" smtClean="0">
              <a:latin typeface="Calibri" panose="020f0502020204030204" pitchFamily="34" charset="0"/>
            </a:endParaRPr>
          </a:p>
          <a:p>
            <a:pPr marL="914400" lvl="1" indent="-457200">
              <a:buFont typeface="Arial" panose="020b0604020202020204" pitchFamily="34" charset="0"/>
              <a:buChar char="•"/>
            </a:pPr>
            <a:r>
              <a:rPr lang="en-US" sz="2500" dirty="1" smtClean="0">
                <a:latin typeface="Calibri" panose="020f0502020204030204" pitchFamily="34" charset="0"/>
              </a:rPr>
              <a:t>How many employers have required employees to confidentially report their vaccine status?</a:t>
            </a:r>
          </a:p>
          <a:p>
            <a:pPr marL="1371600" lvl="2" indent="-457200">
              <a:buFont typeface="Courier New" panose="02070309020205020404" pitchFamily="49" charset="0"/>
              <a:buChar char="o"/>
            </a:pPr>
            <a:r>
              <a:rPr lang="en-US" sz="2500" dirty="1" smtClean="0">
                <a:latin typeface="Calibri" panose="020f0502020204030204" pitchFamily="34" charset="0"/>
              </a:rPr>
              <a:t>&gt;75%</a:t>
            </a:r>
          </a:p>
          <a:p>
            <a:pPr marL="1371600" lvl="2" indent="-457200">
              <a:buFont typeface="Courier New" panose="02070309020205020404" pitchFamily="49" charset="0"/>
              <a:buChar char="o"/>
            </a:pPr>
            <a:r>
              <a:rPr lang="en-US" sz="2500" dirty="1" smtClean="0">
                <a:latin typeface="Calibri" panose="020f0502020204030204" pitchFamily="34" charset="0"/>
              </a:rPr>
              <a:t>&gt;85%</a:t>
            </a:r>
          </a:p>
          <a:p>
            <a:pPr marL="1371600" lvl="2" indent="-457200">
              <a:buFont typeface="Courier New" panose="02070309020205020404" pitchFamily="49" charset="0"/>
              <a:buChar char="o"/>
            </a:pPr>
            <a:r>
              <a:rPr lang="en-US" sz="2500" dirty="1" smtClean="0">
                <a:latin typeface="Calibri" panose="020f0502020204030204" pitchFamily="34" charset="0"/>
              </a:rPr>
              <a:t>&gt;95%</a:t>
            </a:r>
          </a:p>
          <a:p>
            <a:pPr marL="1371600" lvl="2" indent="-457200">
              <a:buFont typeface="Courier New" panose="02070309020205020404" pitchFamily="49" charset="0"/>
              <a:buChar char="o"/>
            </a:pPr>
            <a:endParaRPr lang="en-US" sz="2500">
              <a:latin typeface="Calibri" panose="020f0502020204030204" pitchFamily="34" charset="0"/>
            </a:endParaRPr>
          </a:p>
          <a:p>
            <a:pPr marL="800100" lvl="1" indent="-342900">
              <a:buFont typeface="Arial" panose="020b0604020202020204" pitchFamily="34" charset="0"/>
              <a:buChar char="•"/>
            </a:pPr>
            <a:r>
              <a:rPr lang="en-US" sz="2500" dirty="1" smtClean="0">
                <a:latin typeface="Calibri" panose="020f0502020204030204" pitchFamily="34" charset="0"/>
              </a:rPr>
              <a:t>What did you learn?</a:t>
            </a:r>
          </a:p>
        </p:txBody>
      </p:sp>
      <p:pic>
        <p:nvPicPr>
          <p:cNvPr id="1026" name="Picture 2" descr="Coronavirus digest: 2 Pfizer doses ′effective′ against delta | News | DW |  22.07.2021"/>
          <p:cNvPicPr>
            <a:picLocks noChangeAspect="1" noChangeArrowheads="1"/>
          </p:cNvPicPr>
          <p:nvPr/>
        </p:nvPicPr>
        <p:blipFill>
          <a:blip r:embed="rId3"/>
          <a:srcRect/>
          <a:stretch>
            <a:fillRect/>
          </a:stretch>
        </p:blipFill>
        <p:spPr>
          <a:xfrm>
            <a:off x="5007140" y="4109659"/>
            <a:ext cx="3352800" cy="1885950"/>
          </a:xfrm>
          <a:prstGeom prst="rect"/>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84819"/>
      </p:ext>
    </p:extLst>
  </p:cSld>
  <p:clrMapOvr>
    <a:masterClrMapping/>
  </p:clrMapOvr>
  <p:transition spd="fast">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19</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102600" cy="2354491"/>
          </a:xfrm>
          <a:prstGeom prst="rect"/>
        </p:spPr>
        <p:txBody>
          <a:bodyPr wrap="square">
            <a:spAutoFit/>
          </a:bodyPr>
          <a:lstStyle/>
          <a:p>
            <a:r>
              <a:rPr lang="en-US" sz="2700" b="1" u="sng" dirty="1" smtClean="0">
                <a:latin typeface="Calibri" panose="020f0502020204030204" pitchFamily="34" charset="0"/>
              </a:rPr>
              <a:t>COVID-19 Vaccine Mandates and Other COVID-19 Related Issues</a:t>
            </a:r>
          </a:p>
          <a:p>
            <a:endParaRPr lang="en-US" sz="1500" b="1" u="sng">
              <a:latin typeface="Calibri" panose="020f0502020204030204" pitchFamily="34" charset="0"/>
            </a:endParaRPr>
          </a:p>
          <a:p>
            <a:pPr marL="914400" lvl="1" indent="-457200">
              <a:buFont typeface="Arial" panose="020b0604020202020204" pitchFamily="34" charset="0"/>
              <a:buChar char="•"/>
            </a:pPr>
            <a:r>
              <a:rPr lang="en-US" sz="2400" dirty="1" smtClean="0">
                <a:latin typeface="Calibri" panose="020f0502020204030204" pitchFamily="34" charset="0"/>
              </a:rPr>
              <a:t>Privacy Issues</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400" dirty="1" smtClean="0">
                <a:latin typeface="Calibri" panose="020f0502020204030204" pitchFamily="34" charset="0"/>
              </a:rPr>
              <a:t>Employees who want to </a:t>
            </a:r>
            <a:r>
              <a:rPr lang="en-US" sz="2400" u="sng" dirty="1" smtClean="0">
                <a:latin typeface="Calibri" panose="020f0502020204030204" pitchFamily="34" charset="0"/>
              </a:rPr>
              <a:t>permanently</a:t>
            </a:r>
            <a:r>
              <a:rPr lang="en-US" sz="2400" dirty="1" smtClean="0">
                <a:latin typeface="Calibri" panose="020f0502020204030204" pitchFamily="34" charset="0"/>
              </a:rPr>
              <a:t> work from home</a:t>
            </a:r>
          </a:p>
          <a:p>
            <a:pPr marL="914400" lvl="1" indent="-457200">
              <a:buFont typeface="Arial" panose="020b0604020202020204" pitchFamily="34" charset="0"/>
              <a:buChar char="•"/>
            </a:pPr>
            <a:endParaRPr lang="en-US" sz="1500" smtClean="0">
              <a:latin typeface="Calibri" panose="020f0502020204030204" pitchFamily="34" charset="0"/>
            </a:endParaRPr>
          </a:p>
        </p:txBody>
      </p:sp>
      <p:pic>
        <p:nvPicPr>
          <p:cNvPr id="2054" name="Picture 6" descr="Purse Money Bag"/>
          <p:cNvPicPr>
            <a:picLocks noChangeAspect="1" noChangeArrowheads="1"/>
          </p:cNvPicPr>
          <p:nvPr/>
        </p:nvPicPr>
        <p:blipFill>
          <a:blip r:embed="rId3"/>
          <a:srcRect/>
          <a:stretch>
            <a:fillRect/>
          </a:stretch>
        </p:blipFill>
        <p:spPr>
          <a:xfrm>
            <a:off x="5943600" y="4294391"/>
            <a:ext cx="1710689" cy="1710689"/>
          </a:xfrm>
          <a:prstGeom prst="rect"/>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1159" y="4307091"/>
            <a:ext cx="5065241" cy="2046714"/>
          </a:xfrm>
          <a:prstGeom prst="rect"/>
          <a:noFill/>
        </p:spPr>
        <p:txBody>
          <a:bodyPr wrap="square" rtlCol="0">
            <a:spAutoFit/>
          </a:bodyPr>
          <a:lstStyle/>
          <a:p>
            <a:pPr marL="914400" lvl="1" indent="-457200">
              <a:buFont typeface="Arial" panose="020b0604020202020204" pitchFamily="34" charset="0"/>
              <a:buChar char="•"/>
            </a:pPr>
            <a:r>
              <a:rPr lang="en-US" sz="2400" dirty="1">
                <a:latin typeface="Calibri" panose="020f0502020204030204" pitchFamily="34" charset="0"/>
              </a:rPr>
              <a:t>Dust off your </a:t>
            </a:r>
            <a:r>
              <a:rPr lang="en-US" sz="2400" dirty="1" smtClean="0">
                <a:latin typeface="Calibri" panose="020f0502020204030204" pitchFamily="34" charset="0"/>
              </a:rPr>
              <a:t>ADA Interactive discussion </a:t>
            </a:r>
            <a:r>
              <a:rPr lang="en-US" sz="2400" dirty="1">
                <a:latin typeface="Calibri" panose="020f0502020204030204" pitchFamily="34" charset="0"/>
              </a:rPr>
              <a:t>procedures</a:t>
            </a: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r>
              <a:rPr lang="en-US" sz="2400" dirty="1">
                <a:latin typeface="Calibri" panose="020f0502020204030204" pitchFamily="34" charset="0"/>
              </a:rPr>
              <a:t>What about </a:t>
            </a:r>
            <a:r>
              <a:rPr lang="en-US" sz="2400" dirty="1" smtClean="0">
                <a:latin typeface="Calibri" panose="020f0502020204030204" pitchFamily="34" charset="0"/>
              </a:rPr>
              <a:t>using </a:t>
            </a:r>
            <a:r>
              <a:rPr lang="en-US" sz="2400" dirty="1">
                <a:latin typeface="Calibri" panose="020f0502020204030204" pitchFamily="34" charset="0"/>
              </a:rPr>
              <a:t>incentives to get people vaccinated?</a:t>
            </a:r>
          </a:p>
          <a:p>
            <a:endParaRPr lang="en-US"/>
          </a:p>
        </p:txBody>
      </p:sp>
    </p:spTree>
    <p:extLst>
      <p:ext uri="{BB962C8B-B14F-4D97-AF65-F5344CB8AC3E}">
        <p14:creationId xmlns:p14="http://schemas.microsoft.com/office/powerpoint/2010/main" val="226312474"/>
      </p:ext>
    </p:extLst>
  </p:cSld>
  <p:clrMapOvr>
    <a:masterClrMapping/>
  </p:clrMapOvr>
  <p:transition spd="fast">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2</a:t>
            </a:fld>
            <a:endParaRPr lang="en-US"/>
          </a:p>
        </p:txBody>
      </p:sp>
      <p:pic>
        <p:nvPicPr>
          <p:cNvPr id="1026" name="Picture 2" descr="Image result for stearns weaver miller"/>
          <p:cNvPicPr>
            <a:picLocks noChangeAspect="1" noChangeArrowheads="1"/>
          </p:cNvPicPr>
          <p:nvPr/>
        </p:nvPicPr>
        <p:blipFill>
          <a:blip r:embed="rId3"/>
          <a:srcRect/>
          <a:stretch>
            <a:fillRect/>
          </a:stretch>
        </p:blipFill>
        <p:spPr>
          <a:xfrm>
            <a:off x="377283" y="152400"/>
            <a:ext cx="7896170" cy="1219201"/>
          </a:xfrm>
          <a:prstGeom prst="rect"/>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 y="2280060"/>
            <a:ext cx="6096000" cy="2554545"/>
          </a:xfrm>
          <a:prstGeom prst="rect"/>
          <a:noFill/>
        </p:spPr>
        <p:txBody>
          <a:bodyPr wrap="square" rtlCol="0">
            <a:spAutoFit/>
          </a:bodyPr>
          <a:lstStyle/>
          <a:p>
            <a:r>
              <a:rPr lang="en-US" sz="2000" dirty="1" smtClean="0"/>
              <a:t>Presented by:</a:t>
            </a:r>
          </a:p>
          <a:p>
            <a:endParaRPr lang="en-US" sz="2000" b="1"/>
          </a:p>
          <a:p>
            <a:r>
              <a:rPr lang="en-US" sz="2000" b="1" dirty="1" smtClean="0"/>
              <a:t>Janet Goldberg McEnery</a:t>
            </a:r>
          </a:p>
          <a:p>
            <a:r>
              <a:rPr lang="en-US" sz="2000" dirty="1" smtClean="0"/>
              <a:t>Shareholder</a:t>
            </a:r>
          </a:p>
          <a:p>
            <a:r>
              <a:rPr lang="en-US" sz="2000" dirty="1" smtClean="0"/>
              <a:t>Board Certified Labor &amp; Employment Law</a:t>
            </a:r>
          </a:p>
          <a:p>
            <a:r>
              <a:rPr lang="en-US" sz="2000" dirty="1" smtClean="0"/>
              <a:t>Direct Number: (813) 222-5037</a:t>
            </a:r>
          </a:p>
          <a:p>
            <a:r>
              <a:rPr lang="en-US" sz="2000" dirty="1" smtClean="0"/>
              <a:t>Email: jmcenery@stearnsweaver.com</a:t>
            </a:r>
          </a:p>
          <a:p>
            <a:r>
              <a:rPr lang="en-US" sz="2000" dirty="1" smtClean="0"/>
              <a:t>www.stearnsweaver.com</a:t>
            </a:r>
            <a:endParaRPr lang="en-US" sz="2000"/>
          </a:p>
        </p:txBody>
      </p:sp>
      <p:sp>
        <p:nvSpPr>
          <p:cNvPr id="7" name="Rectangle 6"/>
          <p:cNvSpPr/>
          <p:nvPr/>
        </p:nvSpPr>
        <p:spPr>
          <a:xfrm>
            <a:off x="457200" y="5257800"/>
            <a:ext cx="8153400" cy="600164"/>
          </a:xfrm>
          <a:prstGeom prst="rect"/>
        </p:spPr>
        <p:txBody>
          <a:bodyPr wrap="square">
            <a:spAutoFit/>
          </a:bodyPr>
          <a:lstStyle/>
          <a:p>
            <a:pPr algn="ctr"/>
            <a:r>
              <a:rPr lang="en-US" altLang="en-US" sz="1100" dirty="1" smtClean="0"/>
              <a:t>Stearns </a:t>
            </a:r>
            <a:r>
              <a:rPr lang="en-US" altLang="en-US" sz="1100" dirty="1"/>
              <a:t>Weaver Miller offers these educational and informational materials for the use of its clients and friends. These materials are not a substitute for legal advice. If you have any questions concerning these materials as they relate to your  business, please contact your employment attorney.</a:t>
            </a:r>
          </a:p>
        </p:txBody>
      </p:sp>
    </p:spTree>
    <p:extLst>
      <p:ext uri="{BB962C8B-B14F-4D97-AF65-F5344CB8AC3E}">
        <p14:creationId xmlns:p14="http://schemas.microsoft.com/office/powerpoint/2010/main" val="3002804210"/>
      </p:ext>
    </p:extLst>
  </p:cSld>
  <p:clrMapOvr>
    <a:masterClrMapping/>
  </p:clrMapOvr>
  <p:transition spd="fast">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20</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305800" cy="3385542"/>
          </a:xfrm>
          <a:prstGeom prst="rect"/>
        </p:spPr>
        <p:txBody>
          <a:bodyPr wrap="square">
            <a:spAutoFit/>
          </a:bodyPr>
          <a:lstStyle/>
          <a:p>
            <a:r>
              <a:rPr lang="en-US" sz="2700" b="1" u="sng" dirty="1" smtClean="0">
                <a:latin typeface="Calibri" panose="020f0502020204030204" pitchFamily="34" charset="0"/>
              </a:rPr>
              <a:t>COVID-19 Vaccine Mandates and Other COVID-19 Related Issues</a:t>
            </a:r>
          </a:p>
          <a:p>
            <a:endParaRPr lang="en-US" sz="2700" b="1" u="sng">
              <a:latin typeface="Calibri" panose="020f0502020204030204" pitchFamily="34" charset="0"/>
            </a:endParaRPr>
          </a:p>
          <a:p>
            <a:pPr marL="914400" lvl="1" indent="-457200">
              <a:buFont typeface="Arial" panose="020b0604020202020204" pitchFamily="34" charset="0"/>
              <a:buChar char="•"/>
            </a:pPr>
            <a:r>
              <a:rPr lang="en-US" sz="2700" dirty="1" smtClean="0">
                <a:latin typeface="Calibri" panose="020f0502020204030204" pitchFamily="34" charset="0"/>
              </a:rPr>
              <a:t>What about masks?</a:t>
            </a:r>
          </a:p>
          <a:p>
            <a:pPr marL="914400" lvl="1" indent="-457200">
              <a:buFont typeface="Arial" panose="020b0604020202020204" pitchFamily="34" charset="0"/>
              <a:buChar char="•"/>
            </a:pPr>
            <a:endParaRPr lang="en-US" sz="2700">
              <a:latin typeface="Calibri" panose="020f0502020204030204" pitchFamily="34" charset="0"/>
            </a:endParaRPr>
          </a:p>
          <a:p>
            <a:pPr marL="914400" lvl="1" indent="-457200">
              <a:buFont typeface="Arial" panose="020b0604020202020204" pitchFamily="34" charset="0"/>
              <a:buChar char="•"/>
            </a:pPr>
            <a:r>
              <a:rPr lang="en-US" sz="2700" dirty="1" smtClean="0">
                <a:latin typeface="Calibri" panose="020f0502020204030204" pitchFamily="34" charset="0"/>
              </a:rPr>
              <a:t>Is the CDC correct? </a:t>
            </a:r>
          </a:p>
          <a:p>
            <a:pPr marL="914400" lvl="1" indent="-457200">
              <a:buFont typeface="Arial" panose="020b0604020202020204" pitchFamily="34" charset="0"/>
              <a:buChar char="•"/>
            </a:pPr>
            <a:endParaRPr lang="en-US" sz="2700">
              <a:latin typeface="Calibri" panose="020f0502020204030204" pitchFamily="34" charset="0"/>
            </a:endParaRPr>
          </a:p>
          <a:p>
            <a:pPr marL="914400" lvl="1" indent="-457200">
              <a:buFont typeface="Arial" panose="020b0604020202020204" pitchFamily="34" charset="0"/>
              <a:buChar char="•"/>
            </a:pPr>
            <a:r>
              <a:rPr lang="en-US" sz="2700" dirty="1" smtClean="0">
                <a:latin typeface="Calibri" panose="020f0502020204030204" pitchFamily="34" charset="0"/>
              </a:rPr>
              <a:t>What about employees who refuse to wear them?</a:t>
            </a:r>
            <a:endParaRPr lang="en-US" sz="2500" smtClean="0">
              <a:latin typeface="Calibri" panose="020f0502020204030204" pitchFamily="34" charset="0"/>
            </a:endParaRPr>
          </a:p>
        </p:txBody>
      </p:sp>
      <p:pic>
        <p:nvPicPr>
          <p:cNvPr id="4098" name="Picture 2" descr="Face Mask Clipart (PNG Transparent) | OnlyGFX.com"/>
          <p:cNvPicPr>
            <a:picLocks noChangeAspect="1" noChangeArrowheads="1"/>
          </p:cNvPicPr>
          <p:nvPr/>
        </p:nvPicPr>
        <p:blipFill>
          <a:blip r:embed="rId3"/>
          <a:srcRect/>
          <a:stretch>
            <a:fillRect/>
          </a:stretch>
        </p:blipFill>
        <p:spPr>
          <a:xfrm>
            <a:off x="4746790" y="2917717"/>
            <a:ext cx="3613150" cy="1852289"/>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792469"/>
      </p:ext>
    </p:extLst>
  </p:cSld>
  <p:clrMapOvr>
    <a:masterClrMapping/>
  </p:clrMapOvr>
  <p:transition spd="fast">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21</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305800" cy="2169825"/>
          </a:xfrm>
          <a:prstGeom prst="rect"/>
        </p:spPr>
        <p:txBody>
          <a:bodyPr wrap="square">
            <a:spAutoFit/>
          </a:bodyPr>
          <a:lstStyle/>
          <a:p>
            <a:r>
              <a:rPr lang="en-US" sz="2700" b="1" u="sng" dirty="1" smtClean="0">
                <a:latin typeface="Calibri" panose="020f0502020204030204" pitchFamily="34" charset="0"/>
              </a:rPr>
              <a:t>The Future of Dress Code Policies</a:t>
            </a:r>
          </a:p>
          <a:p>
            <a:endParaRPr lang="en-US" sz="2700" b="1" u="sng">
              <a:latin typeface="Calibri" panose="020f0502020204030204" pitchFamily="34" charset="0"/>
            </a:endParaRPr>
          </a:p>
          <a:p>
            <a:pPr marL="800100" lvl="1" indent="-342900">
              <a:buFont typeface="Arial" panose="020b0604020202020204" pitchFamily="34" charset="0"/>
              <a:buChar char="•"/>
            </a:pPr>
            <a:r>
              <a:rPr lang="en-US" sz="2700" dirty="1" smtClean="0">
                <a:latin typeface="Calibri" panose="020f0502020204030204" pitchFamily="34" charset="0"/>
              </a:rPr>
              <a:t>Old Rules</a:t>
            </a:r>
          </a:p>
          <a:p>
            <a:pPr marL="800100" lvl="1" indent="-342900">
              <a:buFont typeface="Arial" panose="020b0604020202020204" pitchFamily="34" charset="0"/>
              <a:buChar char="•"/>
            </a:pPr>
            <a:endParaRPr lang="en-US" sz="2700">
              <a:latin typeface="Calibri" panose="020f0502020204030204" pitchFamily="34" charset="0"/>
            </a:endParaRPr>
          </a:p>
          <a:p>
            <a:pPr marL="800100" lvl="1" indent="-342900">
              <a:buFont typeface="Arial" panose="020b0604020202020204" pitchFamily="34" charset="0"/>
              <a:buChar char="•"/>
            </a:pPr>
            <a:r>
              <a:rPr lang="en-US" sz="2700" dirty="1" smtClean="0">
                <a:latin typeface="Calibri" panose="020f0502020204030204" pitchFamily="34" charset="0"/>
              </a:rPr>
              <a:t>What is a gender-neutral dress code?</a:t>
            </a:r>
            <a:endParaRPr lang="en-US" sz="2500" smtClean="0">
              <a:latin typeface="Calibri" panose="020f0502020204030204" pitchFamily="34" charset="0"/>
            </a:endParaRPr>
          </a:p>
        </p:txBody>
      </p:sp>
      <p:pic>
        <p:nvPicPr>
          <p:cNvPr id="5124" name="Picture 4" descr="Free Free Airplane Clipart, Download Free Free Airplane Clipart png images,  Free ClipArts on Clipart Library"/>
          <p:cNvPicPr>
            <a:picLocks noChangeAspect="1" noChangeArrowheads="1"/>
          </p:cNvPicPr>
          <p:nvPr/>
        </p:nvPicPr>
        <p:blipFill>
          <a:blip r:embed="rId3"/>
          <a:srcRect/>
          <a:stretch>
            <a:fillRect/>
          </a:stretch>
        </p:blipFill>
        <p:spPr>
          <a:xfrm>
            <a:off x="2514600" y="4495800"/>
            <a:ext cx="4343269" cy="1592143"/>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631988"/>
      </p:ext>
    </p:extLst>
  </p:cSld>
  <p:clrMapOvr>
    <a:masterClrMapping/>
  </p:clrMapOvr>
  <p:transition spd="fast">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22</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057400"/>
            <a:ext cx="8305800" cy="2169825"/>
          </a:xfrm>
          <a:prstGeom prst="rect"/>
        </p:spPr>
        <p:txBody>
          <a:bodyPr wrap="square">
            <a:spAutoFit/>
          </a:bodyPr>
          <a:lstStyle/>
          <a:p>
            <a:r>
              <a:rPr lang="en-US" sz="2700" b="1" u="sng" dirty="1" smtClean="0">
                <a:latin typeface="Calibri" panose="020f0502020204030204" pitchFamily="34" charset="0"/>
              </a:rPr>
              <a:t>The Future of Dress Code Policies</a:t>
            </a:r>
          </a:p>
          <a:p>
            <a:endParaRPr lang="en-US" sz="2700" b="1" u="sng">
              <a:latin typeface="Calibri" panose="020f0502020204030204" pitchFamily="34" charset="0"/>
            </a:endParaRPr>
          </a:p>
          <a:p>
            <a:pPr marL="800100" lvl="1" indent="-342900">
              <a:buFont typeface="Arial" panose="020b0604020202020204" pitchFamily="34" charset="0"/>
              <a:buChar char="•"/>
            </a:pPr>
            <a:r>
              <a:rPr lang="en-US" sz="2700" dirty="1" smtClean="0">
                <a:latin typeface="Calibri" panose="020f0502020204030204" pitchFamily="34" charset="0"/>
              </a:rPr>
              <a:t>N.W. Airlines adopted a uniform policy requiring flight attendants to pick either a male or female uniform.</a:t>
            </a:r>
            <a:endParaRPr lang="en-US" sz="2500" smtClean="0">
              <a:latin typeface="Calibri" panose="020f0502020204030204" pitchFamily="34" charset="0"/>
            </a:endParaRPr>
          </a:p>
        </p:txBody>
      </p:sp>
      <p:pic>
        <p:nvPicPr>
          <p:cNvPr id="2050" name="Picture 2" descr="Becoming a flight attendant is more difficult than getting into Harvard"/>
          <p:cNvPicPr>
            <a:picLocks noChangeAspect="1" noChangeArrowheads="1"/>
          </p:cNvPicPr>
          <p:nvPr/>
        </p:nvPicPr>
        <p:blipFill>
          <a:blip r:embed="rId3"/>
          <a:srcRect/>
          <a:stretch>
            <a:fillRect/>
          </a:stretch>
        </p:blipFill>
        <p:spPr>
          <a:xfrm>
            <a:off x="3124200" y="3886200"/>
            <a:ext cx="3352800" cy="22346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dir="t" rig="twoPt">
              <a:rot lat="0" lon="0" rev="7200000"/>
            </a:lightRig>
          </a:scene3d>
          <a:sp3d>
            <a:bevelT w="25400" h="19050" prst="circle"/>
            <a:contourClr>
              <a:srgbClr val="FFFFFF"/>
            </a:contourClr>
          </a:sp3d>
        </p:spPr>
      </p:pic>
    </p:spTree>
    <p:extLst>
      <p:ext uri="{BB962C8B-B14F-4D97-AF65-F5344CB8AC3E}">
        <p14:creationId xmlns:p14="http://schemas.microsoft.com/office/powerpoint/2010/main" val="391244518"/>
      </p:ext>
    </p:extLst>
  </p:cSld>
  <p:clrMapOvr>
    <a:masterClrMapping/>
  </p:clrMapOvr>
  <p:transition spd="fast">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23</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305800" cy="1338828"/>
          </a:xfrm>
          <a:prstGeom prst="rect"/>
        </p:spPr>
        <p:txBody>
          <a:bodyPr wrap="square">
            <a:spAutoFit/>
          </a:bodyPr>
          <a:lstStyle/>
          <a:p>
            <a:r>
              <a:rPr lang="en-US" sz="2700" b="1" u="sng" dirty="1" smtClean="0">
                <a:latin typeface="Calibri" panose="020f0502020204030204" pitchFamily="34" charset="0"/>
              </a:rPr>
              <a:t>The Future of Dress Code Policies</a:t>
            </a:r>
          </a:p>
          <a:p>
            <a:endParaRPr lang="en-US" sz="2700" b="1" u="sng" smtClean="0">
              <a:latin typeface="Calibri" panose="020f0502020204030204" pitchFamily="34" charset="0"/>
            </a:endParaRPr>
          </a:p>
          <a:p>
            <a:pPr marL="800100" lvl="1" indent="-342900">
              <a:buFont typeface="Arial" panose="020b0604020202020204" pitchFamily="34" charset="0"/>
              <a:buChar char="•"/>
            </a:pPr>
            <a:r>
              <a:rPr lang="en-US" sz="2700" dirty="1" smtClean="0">
                <a:latin typeface="Calibri" panose="020f0502020204030204" pitchFamily="34" charset="0"/>
              </a:rPr>
              <a:t>Lawsuits over hairstyles: dreadlocks</a:t>
            </a:r>
            <a:endParaRPr lang="en-US" sz="2500" smtClean="0">
              <a:latin typeface="Calibri" panose="020f0502020204030204" pitchFamily="34" charset="0"/>
            </a:endParaRPr>
          </a:p>
        </p:txBody>
      </p:sp>
      <p:pic>
        <p:nvPicPr>
          <p:cNvPr id="2054" name="Picture 6" descr="one stop dreadlock - OneStop Dreadlock"/>
          <p:cNvPicPr>
            <a:picLocks noChangeAspect="1" noChangeArrowheads="1"/>
          </p:cNvPicPr>
          <p:nvPr/>
        </p:nvPicPr>
        <p:blipFill>
          <a:blip r:embed="rId3"/>
          <a:srcRect/>
          <a:stretch>
            <a:fillRect/>
          </a:stretch>
        </p:blipFill>
        <p:spPr>
          <a:xfrm>
            <a:off x="1320475" y="3946011"/>
            <a:ext cx="2260925" cy="2005047"/>
          </a:xfrm>
          <a:prstGeom prst="rect"/>
          <a:noFill/>
          <a:extLst>
            <a:ext uri="{909E8E84-426E-40DD-AFC4-6F175D3DCCD1}">
              <a14:hiddenFill xmlns:a14="http://schemas.microsoft.com/office/drawing/2010/main">
                <a:solidFill>
                  <a:srgbClr val="FFFFFF"/>
                </a:solidFill>
              </a14:hiddenFill>
            </a:ext>
          </a:extLst>
        </p:spPr>
      </p:pic>
      <p:pic>
        <p:nvPicPr>
          <p:cNvPr id="1026" name="Picture 2" descr="The Village Center | Publix Super Markets"/>
          <p:cNvPicPr>
            <a:picLocks noChangeAspect="1" noChangeArrowheads="1"/>
          </p:cNvPicPr>
          <p:nvPr/>
        </p:nvPicPr>
        <p:blipFill>
          <a:blip r:embed="rId4"/>
          <a:srcRect/>
          <a:stretch>
            <a:fillRect/>
          </a:stretch>
        </p:blipFill>
        <p:spPr>
          <a:xfrm>
            <a:off x="3581400" y="3568652"/>
            <a:ext cx="4419600" cy="2658165"/>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201026"/>
      </p:ext>
    </p:extLst>
  </p:cSld>
  <p:clrMapOvr>
    <a:masterClrMapping/>
  </p:clrMapOvr>
  <p:transition spd="fast">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24</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305800" cy="3231654"/>
          </a:xfrm>
          <a:prstGeom prst="rect"/>
        </p:spPr>
        <p:txBody>
          <a:bodyPr wrap="square">
            <a:spAutoFit/>
          </a:bodyPr>
          <a:lstStyle/>
          <a:p>
            <a:r>
              <a:rPr lang="en-US" sz="2700" b="1" u="sng" dirty="1" smtClean="0">
                <a:latin typeface="Calibri" panose="020f0502020204030204" pitchFamily="34" charset="0"/>
              </a:rPr>
              <a:t>Sex Harassment Settlements</a:t>
            </a:r>
          </a:p>
          <a:p>
            <a:endParaRPr lang="en-US" sz="2700" b="1" u="sng">
              <a:latin typeface="Calibri" panose="020f0502020204030204" pitchFamily="34" charset="0"/>
            </a:endParaRPr>
          </a:p>
          <a:p>
            <a:pPr marL="800100" lvl="1" indent="-342900">
              <a:buFont typeface="Arial" panose="020b0604020202020204" pitchFamily="34" charset="0"/>
              <a:buChar char="•"/>
            </a:pPr>
            <a:r>
              <a:rPr lang="en-US" sz="2500" dirty="1" smtClean="0">
                <a:latin typeface="Calibri" panose="020f0502020204030204" pitchFamily="34" charset="0"/>
              </a:rPr>
              <a:t>EEOC will keep a close eye on settlement agreements involving harassment allegations.</a:t>
            </a:r>
          </a:p>
          <a:p>
            <a:pPr marL="800100" lvl="1" indent="-342900">
              <a:buFont typeface="Arial" panose="020b0604020202020204" pitchFamily="34" charset="0"/>
              <a:buChar char="•"/>
            </a:pPr>
            <a:endParaRPr lang="en-US" sz="2500">
              <a:latin typeface="Calibri" panose="020f0502020204030204" pitchFamily="34" charset="0"/>
            </a:endParaRPr>
          </a:p>
          <a:p>
            <a:pPr marL="800100" lvl="1" indent="-342900">
              <a:buFont typeface="Arial" panose="020b0604020202020204" pitchFamily="34" charset="0"/>
              <a:buChar char="•"/>
            </a:pPr>
            <a:r>
              <a:rPr lang="en-US" sz="2500" dirty="1" smtClean="0">
                <a:latin typeface="Calibri" panose="020f0502020204030204" pitchFamily="34" charset="0"/>
              </a:rPr>
              <a:t>Confidentiality is disfavored.</a:t>
            </a:r>
          </a:p>
          <a:p>
            <a:pPr marL="800100" lvl="1" indent="-342900">
              <a:buFont typeface="Arial" panose="020b0604020202020204" pitchFamily="34" charset="0"/>
              <a:buChar char="•"/>
            </a:pPr>
            <a:endParaRPr lang="en-US" sz="2500">
              <a:latin typeface="Calibri" panose="020f0502020204030204" pitchFamily="34" charset="0"/>
            </a:endParaRPr>
          </a:p>
          <a:p>
            <a:pPr marL="800100" lvl="1" indent="-342900">
              <a:buFont typeface="Arial" panose="020b0604020202020204" pitchFamily="34" charset="0"/>
              <a:buChar char="•"/>
            </a:pPr>
            <a:r>
              <a:rPr lang="en-US" sz="2500" dirty="1" smtClean="0">
                <a:latin typeface="Calibri" panose="020f0502020204030204" pitchFamily="34" charset="0"/>
              </a:rPr>
              <a:t>What about no-rehire?</a:t>
            </a:r>
          </a:p>
        </p:txBody>
      </p:sp>
    </p:spTree>
    <p:extLst>
      <p:ext uri="{BB962C8B-B14F-4D97-AF65-F5344CB8AC3E}">
        <p14:creationId xmlns:p14="http://schemas.microsoft.com/office/powerpoint/2010/main" val="2347547042"/>
      </p:ext>
    </p:extLst>
  </p:cSld>
  <p:clrMapOvr>
    <a:masterClrMapping/>
  </p:clrMapOvr>
  <p:transition spd="fast">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25</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305800" cy="3616375"/>
          </a:xfrm>
          <a:prstGeom prst="rect"/>
        </p:spPr>
        <p:txBody>
          <a:bodyPr wrap="square">
            <a:spAutoFit/>
          </a:bodyPr>
          <a:lstStyle/>
          <a:p>
            <a:r>
              <a:rPr lang="en-US" sz="2700" b="1" u="sng" dirty="1" smtClean="0">
                <a:latin typeface="Calibri" panose="020f0502020204030204" pitchFamily="34" charset="0"/>
              </a:rPr>
              <a:t>Opioid Addiction and Other ADA Issues</a:t>
            </a:r>
          </a:p>
          <a:p>
            <a:endParaRPr lang="en-US" sz="2700" b="1" u="sng">
              <a:latin typeface="Calibri" panose="020f0502020204030204" pitchFamily="34" charset="0"/>
            </a:endParaRPr>
          </a:p>
          <a:p>
            <a:pPr marL="800100" lvl="1" indent="-342900">
              <a:buFont typeface="Arial" panose="020b0604020202020204" pitchFamily="34" charset="0"/>
              <a:buChar char="•"/>
            </a:pPr>
            <a:r>
              <a:rPr lang="en-US" sz="2500" dirty="1" smtClean="0">
                <a:latin typeface="Calibri" panose="020f0502020204030204" pitchFamily="34" charset="0"/>
              </a:rPr>
              <a:t>Use of Codeine, Oxycodone, and other Opioids: Information for Employees.</a:t>
            </a:r>
          </a:p>
          <a:p>
            <a:pPr marL="800100" lvl="1" indent="-342900">
              <a:buFont typeface="Arial" panose="020b0604020202020204" pitchFamily="34" charset="0"/>
              <a:buChar char="•"/>
            </a:pPr>
            <a:endParaRPr lang="en-US" sz="2500">
              <a:latin typeface="Calibri" panose="020f0502020204030204" pitchFamily="34" charset="0"/>
            </a:endParaRPr>
          </a:p>
          <a:p>
            <a:pPr marL="800100" lvl="1" indent="-342900">
              <a:buFont typeface="Arial" panose="020b0604020202020204" pitchFamily="34" charset="0"/>
              <a:buChar char="•"/>
            </a:pPr>
            <a:r>
              <a:rPr lang="en-US" sz="2500" dirty="1" smtClean="0">
                <a:latin typeface="Calibri" panose="020f0502020204030204" pitchFamily="34" charset="0"/>
              </a:rPr>
              <a:t>Can an employee be fired for the legal use of opioids?</a:t>
            </a:r>
          </a:p>
          <a:p>
            <a:pPr marL="800100" lvl="1" indent="-342900">
              <a:buFont typeface="Arial" panose="020b0604020202020204" pitchFamily="34" charset="0"/>
              <a:buChar char="•"/>
            </a:pPr>
            <a:endParaRPr lang="en-US" sz="2500">
              <a:latin typeface="Calibri" panose="020f0502020204030204" pitchFamily="34" charset="0"/>
            </a:endParaRPr>
          </a:p>
          <a:p>
            <a:pPr marL="800100" lvl="1" indent="-342900">
              <a:buFont typeface="Arial" panose="020b0604020202020204" pitchFamily="34" charset="0"/>
              <a:buChar char="•"/>
            </a:pPr>
            <a:r>
              <a:rPr lang="en-US" sz="2500" dirty="1" smtClean="0">
                <a:latin typeface="Calibri" panose="020f0502020204030204" pitchFamily="34" charset="0"/>
              </a:rPr>
              <a:t>How Health Care Providers Can Help Current and Former Patients ….Stay Employed</a:t>
            </a:r>
          </a:p>
        </p:txBody>
      </p:sp>
    </p:spTree>
    <p:extLst>
      <p:ext uri="{BB962C8B-B14F-4D97-AF65-F5344CB8AC3E}">
        <p14:creationId xmlns:p14="http://schemas.microsoft.com/office/powerpoint/2010/main" val="1633094764"/>
      </p:ext>
    </p:extLst>
  </p:cSld>
  <p:clrMapOvr>
    <a:masterClrMapping/>
  </p:clrMapOvr>
  <p:transition spd="fast">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26</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305800" cy="923330"/>
          </a:xfrm>
          <a:prstGeom prst="rect"/>
        </p:spPr>
        <p:txBody>
          <a:bodyPr wrap="square">
            <a:spAutoFit/>
          </a:bodyPr>
          <a:lstStyle/>
          <a:p>
            <a:r>
              <a:rPr lang="en-US" sz="2700" b="1" u="sng" dirty="1" smtClean="0">
                <a:latin typeface="Calibri" panose="020f0502020204030204" pitchFamily="34" charset="0"/>
              </a:rPr>
              <a:t>Expect to See the EEOC Address Rise in Asian-American Discrimination</a:t>
            </a:r>
            <a:endParaRPr lang="en-US" sz="2500" smtClean="0">
              <a:latin typeface="Calibri" panose="020f0502020204030204" pitchFamily="34" charset="0"/>
            </a:endParaRPr>
          </a:p>
        </p:txBody>
      </p:sp>
      <p:pic>
        <p:nvPicPr>
          <p:cNvPr id="2050" name="Picture 2" descr="Attacks on Asian Americans renew criticism that U.S. undercounts hate  crimes - The Washington Post"/>
          <p:cNvPicPr>
            <a:picLocks noChangeAspect="1" noChangeArrowheads="1"/>
          </p:cNvPicPr>
          <p:nvPr/>
        </p:nvPicPr>
        <p:blipFill>
          <a:blip r:embed="rId3"/>
          <a:srcRect/>
          <a:stretch>
            <a:fillRect/>
          </a:stretch>
        </p:blipFill>
        <p:spPr>
          <a:xfrm>
            <a:off x="3124200" y="2819400"/>
            <a:ext cx="4800600" cy="3200400"/>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49258"/>
      </p:ext>
    </p:extLst>
  </p:cSld>
  <p:clrMapOvr>
    <a:masterClrMapping/>
  </p:clrMapOvr>
  <p:transition spd="fast">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27</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305800" cy="4201150"/>
          </a:xfrm>
          <a:prstGeom prst="rect"/>
        </p:spPr>
        <p:txBody>
          <a:bodyPr wrap="square">
            <a:spAutoFit/>
          </a:bodyPr>
          <a:lstStyle/>
          <a:p>
            <a:r>
              <a:rPr lang="en-US" sz="2700" b="1" u="sng" dirty="1" smtClean="0">
                <a:latin typeface="Calibri" panose="020f0502020204030204" pitchFamily="34" charset="0"/>
              </a:rPr>
              <a:t>Rethinking Religious Discrimination</a:t>
            </a:r>
          </a:p>
          <a:p>
            <a:endParaRPr lang="en-US" sz="1500" b="1" u="sng">
              <a:latin typeface="Calibri" panose="020f0502020204030204" pitchFamily="34" charset="0"/>
            </a:endParaRPr>
          </a:p>
          <a:p>
            <a:pPr marL="457200" indent="-457200">
              <a:buFont typeface="Arial" panose="020b0604020202020204" pitchFamily="34" charset="0"/>
              <a:buChar char="•"/>
            </a:pPr>
            <a:r>
              <a:rPr lang="en-US" sz="2500" u="sng" dirty="1" smtClean="0">
                <a:latin typeface="Calibri" panose="020f0502020204030204" pitchFamily="34" charset="0"/>
              </a:rPr>
              <a:t>Boystock v. Clayton County</a:t>
            </a:r>
            <a:r>
              <a:rPr lang="en-US" sz="2500" dirty="1" smtClean="0">
                <a:latin typeface="Calibri" panose="020f0502020204030204" pitchFamily="34" charset="0"/>
              </a:rPr>
              <a:t>, recognizing LGBTQ+ employees are protected. </a:t>
            </a:r>
          </a:p>
          <a:p>
            <a:pPr marL="457200" indent="-457200">
              <a:buFont typeface="Arial" panose="020b0604020202020204" pitchFamily="34" charset="0"/>
              <a:buChar char="•"/>
            </a:pPr>
            <a:endParaRPr lang="en-US" sz="2500" b="1" u="sng">
              <a:latin typeface="Calibri" panose="020f0502020204030204" pitchFamily="34" charset="0"/>
            </a:endParaRPr>
          </a:p>
          <a:p>
            <a:pPr marL="457200" indent="-457200">
              <a:buFont typeface="Arial" panose="020b0604020202020204" pitchFamily="34" charset="0"/>
              <a:buChar char="•"/>
            </a:pPr>
            <a:r>
              <a:rPr lang="en-US" sz="2500" dirty="1" smtClean="0">
                <a:latin typeface="Calibri" panose="020f0502020204030204" pitchFamily="34" charset="0"/>
              </a:rPr>
              <a:t>Title VII protects employees’ “sincerely held religious beliefs” but also protects employees from gender identity/transgender status and sexual orientation discrimination.</a:t>
            </a:r>
          </a:p>
          <a:p>
            <a:pPr marL="457200" indent="-457200">
              <a:buFont typeface="Arial" panose="020b0604020202020204" pitchFamily="34" charset="0"/>
              <a:buChar char="•"/>
            </a:pPr>
            <a:endParaRPr lang="en-US" sz="2500" b="1" u="sng">
              <a:latin typeface="Calibri" panose="020f0502020204030204" pitchFamily="34" charset="0"/>
            </a:endParaRPr>
          </a:p>
          <a:p>
            <a:pPr marL="457200" indent="-457200">
              <a:buFont typeface="Arial" panose="020b0604020202020204" pitchFamily="34" charset="0"/>
              <a:buChar char="•"/>
            </a:pPr>
            <a:r>
              <a:rPr lang="en-US" sz="2500" dirty="1" smtClean="0">
                <a:latin typeface="Calibri" panose="020f0502020204030204" pitchFamily="34" charset="0"/>
              </a:rPr>
              <a:t>“Undue hardship”</a:t>
            </a:r>
            <a:r>
              <a:rPr lang="en-US" sz="2500" dirty="1">
                <a:latin typeface="Calibri" panose="020f0502020204030204" pitchFamily="34" charset="0"/>
              </a:rPr>
              <a:t> </a:t>
            </a:r>
            <a:r>
              <a:rPr lang="en-US" sz="2500" dirty="1" smtClean="0">
                <a:latin typeface="Calibri" panose="020f0502020204030204" pitchFamily="34" charset="0"/>
              </a:rPr>
              <a:t>has lower burden than under ADA.</a:t>
            </a:r>
          </a:p>
        </p:txBody>
      </p:sp>
    </p:spTree>
    <p:extLst>
      <p:ext uri="{BB962C8B-B14F-4D97-AF65-F5344CB8AC3E}">
        <p14:creationId xmlns:p14="http://schemas.microsoft.com/office/powerpoint/2010/main" val="483095652"/>
      </p:ext>
    </p:extLst>
  </p:cSld>
  <p:clrMapOvr>
    <a:masterClrMapping/>
  </p:clrMapOvr>
  <p:transition spd="fast">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28</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305800" cy="3739485"/>
          </a:xfrm>
          <a:prstGeom prst="rect"/>
        </p:spPr>
        <p:txBody>
          <a:bodyPr wrap="square">
            <a:spAutoFit/>
          </a:bodyPr>
          <a:lstStyle/>
          <a:p>
            <a:r>
              <a:rPr lang="en-US" sz="3500" b="1" u="sng" dirty="1" smtClean="0">
                <a:latin typeface="Calibri" panose="020f0502020204030204" pitchFamily="34" charset="0"/>
              </a:rPr>
              <a:t>Rethinking Religious Discrimination</a:t>
            </a:r>
          </a:p>
          <a:p>
            <a:endParaRPr lang="en-US" sz="2700" b="1" u="sng">
              <a:latin typeface="Calibri" panose="020f0502020204030204" pitchFamily="34" charset="0"/>
            </a:endParaRPr>
          </a:p>
          <a:p>
            <a:r>
              <a:rPr lang="en-US" sz="3500" dirty="1" smtClean="0">
                <a:latin typeface="Calibri" panose="020f0502020204030204" pitchFamily="34" charset="0"/>
              </a:rPr>
              <a:t>BALANCE</a:t>
            </a:r>
          </a:p>
          <a:p>
            <a:endParaRPr lang="en-US" sz="3500" smtClean="0">
              <a:latin typeface="Calibri" panose="020f0502020204030204" pitchFamily="34" charset="0"/>
            </a:endParaRPr>
          </a:p>
          <a:p>
            <a:pPr marL="1143000" lvl="1" indent="-685800">
              <a:buFont typeface="Arial" panose="020b0604020202020204" pitchFamily="34" charset="0"/>
              <a:buChar char="•"/>
            </a:pPr>
            <a:r>
              <a:rPr lang="en-US" sz="3500" dirty="1" smtClean="0">
                <a:latin typeface="Calibri" panose="020f0502020204030204" pitchFamily="34" charset="0"/>
              </a:rPr>
              <a:t>Examples</a:t>
            </a:r>
          </a:p>
          <a:p>
            <a:pPr lvl="3"/>
            <a:endParaRPr lang="en-US" sz="4500" smtClean="0">
              <a:latin typeface="Calibri" panose="020f0502020204030204" pitchFamily="34" charset="0"/>
            </a:endParaRPr>
          </a:p>
          <a:p>
            <a:pPr marL="457200" indent="-457200">
              <a:buFont typeface="Arial" panose="020b0604020202020204" pitchFamily="34" charset="0"/>
              <a:buChar char="•"/>
            </a:pPr>
            <a:endParaRPr lang="en-US" sz="2500">
              <a:latin typeface="Calibri" panose="020f0502020204030204" pitchFamily="34" charset="0"/>
            </a:endParaRPr>
          </a:p>
        </p:txBody>
      </p:sp>
      <p:pic>
        <p:nvPicPr>
          <p:cNvPr id="3074" name="Picture 2" descr="Colors Rainbow T-Shirts Men 3D Printed Adult Unisex Graphic Tee T-Shirt |  Amazon.com"/>
          <p:cNvPicPr>
            <a:picLocks noChangeAspect="1" noChangeArrowheads="1"/>
          </p:cNvPicPr>
          <p:nvPr/>
        </p:nvPicPr>
        <p:blipFill>
          <a:blip r:embed="rId3"/>
          <a:srcRect/>
          <a:stretch>
            <a:fillRect/>
          </a:stretch>
        </p:blipFill>
        <p:spPr>
          <a:xfrm>
            <a:off x="4038600" y="3249839"/>
            <a:ext cx="2316642" cy="2605247"/>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67439"/>
      </p:ext>
    </p:extLst>
  </p:cSld>
  <p:clrMapOvr>
    <a:masterClrMapping/>
  </p:clrMapOvr>
  <p:transition spd="fast">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29</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pic>
        <p:nvPicPr>
          <p:cNvPr id="3074" name="Picture 2" descr="https://m.media-amazon.com/images/I/61VvP5UznnL._AC_SL1200_.jpg"/>
          <p:cNvPicPr>
            <a:picLocks noChangeAspect="1" noChangeArrowheads="1"/>
          </p:cNvPicPr>
          <p:nvPr/>
        </p:nvPicPr>
        <p:blipFill>
          <a:blip r:embed="rId3"/>
          <a:srcRect/>
          <a:stretch>
            <a:fillRect/>
          </a:stretch>
        </p:blipFill>
        <p:spPr>
          <a:xfrm>
            <a:off x="2773450" y="2255750"/>
            <a:ext cx="3673300" cy="3673300"/>
          </a:xfrm>
          <a:prstGeom prst="rect"/>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510409"/>
      </p:ext>
    </p:extLst>
  </p:cSld>
  <p:clrMapOvr>
    <a:masterClrMapping/>
  </p:clrMapOvr>
  <p:transition spd="fast">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3</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INTRODUCTION</a:t>
            </a:r>
            <a:endParaRPr lang="en-US" sz="3500" smtClean="0">
              <a:solidFill>
                <a:srgbClr val="529CBD"/>
              </a:solidFill>
              <a:latin typeface="Calibri" panose="020f0502020204030204" pitchFamily="34" charset="0"/>
            </a:endParaRPr>
          </a:p>
        </p:txBody>
      </p:sp>
      <p:sp>
        <p:nvSpPr>
          <p:cNvPr id="4" name="Rectangle 3"/>
          <p:cNvSpPr/>
          <p:nvPr/>
        </p:nvSpPr>
        <p:spPr>
          <a:xfrm>
            <a:off x="533400" y="2514600"/>
            <a:ext cx="8305800" cy="2031325"/>
          </a:xfrm>
          <a:prstGeom prst="rect"/>
        </p:spPr>
        <p:txBody>
          <a:bodyPr wrap="square">
            <a:spAutoFit/>
          </a:bodyPr>
          <a:lstStyle/>
          <a:p>
            <a:pPr algn="ctr"/>
            <a:r>
              <a:rPr lang="en-US" sz="3300" b="1" dirty="1" smtClean="0">
                <a:latin typeface="Calibri" panose="020f0502020204030204" pitchFamily="34" charset="0"/>
              </a:rPr>
              <a:t>What’s New at the EEOC, DOL and FCHR?</a:t>
            </a:r>
          </a:p>
          <a:p>
            <a:pPr algn="ctr"/>
            <a:endParaRPr lang="en-US" sz="2700">
              <a:latin typeface="Calibri" panose="020f0502020204030204" pitchFamily="34" charset="0"/>
            </a:endParaRPr>
          </a:p>
          <a:p>
            <a:pPr algn="ctr"/>
            <a:endParaRPr lang="en-US" sz="3300" smtClean="0">
              <a:latin typeface="Calibri" panose="020f0502020204030204" pitchFamily="34" charset="0"/>
            </a:endParaRPr>
          </a:p>
          <a:p>
            <a:pPr algn="ctr"/>
            <a:r>
              <a:rPr lang="en-US" sz="3300" dirty="1" smtClean="0">
                <a:latin typeface="Calibri" panose="020f0502020204030204" pitchFamily="34" charset="0"/>
              </a:rPr>
              <a:t>Everything and Nothing….!</a:t>
            </a:r>
          </a:p>
        </p:txBody>
      </p:sp>
    </p:spTree>
    <p:extLst>
      <p:ext uri="{BB962C8B-B14F-4D97-AF65-F5344CB8AC3E}">
        <p14:creationId xmlns:p14="http://schemas.microsoft.com/office/powerpoint/2010/main" val="698645237"/>
      </p:ext>
    </p:extLst>
  </p:cSld>
  <p:clrMapOvr>
    <a:masterClrMapping/>
  </p:clrMapOvr>
  <p:transition spd="fast">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30</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DOL</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077200" cy="3816429"/>
          </a:xfrm>
          <a:prstGeom prst="rect"/>
        </p:spPr>
        <p:txBody>
          <a:bodyPr wrap="square">
            <a:spAutoFit/>
          </a:bodyPr>
          <a:lstStyle/>
          <a:p>
            <a:r>
              <a:rPr lang="en-US" sz="2700" b="1" u="sng" dirty="1" smtClean="0">
                <a:latin typeface="Calibri" panose="020f0502020204030204" pitchFamily="34" charset="0"/>
              </a:rPr>
              <a:t>DOL Leadership Changes</a:t>
            </a:r>
          </a:p>
          <a:p>
            <a:endParaRPr lang="en-US" sz="1500" b="1" u="sng">
              <a:latin typeface="Calibri" panose="020f0502020204030204" pitchFamily="34" charset="0"/>
            </a:endParaRPr>
          </a:p>
          <a:p>
            <a:pPr marL="800100" lvl="1" indent="-342900">
              <a:buFont typeface="Arial" panose="020b0604020202020204" pitchFamily="34" charset="0"/>
              <a:buChar char="•"/>
            </a:pPr>
            <a:r>
              <a:rPr lang="en-US" sz="2500" dirty="1" smtClean="0">
                <a:latin typeface="Calibri" panose="020f0502020204030204" pitchFamily="34" charset="0"/>
              </a:rPr>
              <a:t>Secretary of Labor – Marty Walsh</a:t>
            </a:r>
          </a:p>
          <a:p>
            <a:pPr marL="800100" lvl="1" indent="-342900">
              <a:buFont typeface="Arial" panose="020b0604020202020204" pitchFamily="34" charset="0"/>
              <a:buChar char="•"/>
            </a:pPr>
            <a:endParaRPr lang="en-US" sz="2500">
              <a:latin typeface="Calibri" panose="020f0502020204030204" pitchFamily="34" charset="0"/>
            </a:endParaRPr>
          </a:p>
          <a:p>
            <a:pPr marL="800100" lvl="1" indent="-342900">
              <a:buFont typeface="Arial" panose="020b0604020202020204" pitchFamily="34" charset="0"/>
              <a:buChar char="•"/>
            </a:pPr>
            <a:r>
              <a:rPr lang="en-US" sz="2500" dirty="1" smtClean="0">
                <a:latin typeface="Calibri" panose="020f0502020204030204" pitchFamily="34" charset="0"/>
              </a:rPr>
              <a:t>Deputy Secretary – Julie Su</a:t>
            </a:r>
          </a:p>
          <a:p>
            <a:pPr marL="800100" lvl="1" indent="-342900">
              <a:buFont typeface="Arial" panose="020b0604020202020204" pitchFamily="34" charset="0"/>
              <a:buChar char="•"/>
            </a:pPr>
            <a:endParaRPr lang="en-US" sz="2500">
              <a:latin typeface="Calibri" panose="020f0502020204030204" pitchFamily="34" charset="0"/>
            </a:endParaRPr>
          </a:p>
          <a:p>
            <a:pPr marL="800100" lvl="1" indent="-342900">
              <a:buFont typeface="Arial" panose="020b0604020202020204" pitchFamily="34" charset="0"/>
              <a:buChar char="•"/>
            </a:pPr>
            <a:r>
              <a:rPr lang="en-US" sz="2500" dirty="1" smtClean="0">
                <a:latin typeface="Calibri" panose="020f0502020204030204" pitchFamily="34" charset="0"/>
              </a:rPr>
              <a:t>New Solicitor</a:t>
            </a:r>
          </a:p>
          <a:p>
            <a:pPr marL="800100" lvl="1" indent="-342900">
              <a:buFont typeface="Arial" panose="020b0604020202020204" pitchFamily="34" charset="0"/>
              <a:buChar char="•"/>
            </a:pPr>
            <a:endParaRPr lang="en-US" sz="2500">
              <a:latin typeface="Calibri" panose="020f0502020204030204" pitchFamily="34" charset="0"/>
            </a:endParaRPr>
          </a:p>
          <a:p>
            <a:pPr marL="800100" lvl="1" indent="-342900">
              <a:buFont typeface="Arial" panose="020b0604020202020204" pitchFamily="34" charset="0"/>
              <a:buChar char="•"/>
            </a:pPr>
            <a:r>
              <a:rPr lang="en-US" sz="2500" dirty="1" smtClean="0">
                <a:latin typeface="Calibri" panose="020f0502020204030204" pitchFamily="34" charset="0"/>
              </a:rPr>
              <a:t>Administrator of Wage and Hour Division – Nominee David Weil</a:t>
            </a:r>
          </a:p>
        </p:txBody>
      </p:sp>
      <p:pic>
        <p:nvPicPr>
          <p:cNvPr id="4098" name="Picture 2" descr="DOL (Department of Labor) USA Logo - Financial Finesse"/>
          <p:cNvPicPr>
            <a:picLocks noChangeAspect="1" noChangeArrowheads="1"/>
          </p:cNvPicPr>
          <p:nvPr/>
        </p:nvPicPr>
        <p:blipFill>
          <a:blip r:embed="rId3"/>
          <a:srcRect/>
          <a:stretch>
            <a:fillRect/>
          </a:stretch>
        </p:blipFill>
        <p:spPr>
          <a:xfrm>
            <a:off x="5120360" y="2667000"/>
            <a:ext cx="4023640" cy="2011820"/>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696026"/>
      </p:ext>
    </p:extLst>
  </p:cSld>
  <p:clrMapOvr>
    <a:masterClrMapping/>
  </p:clrMapOvr>
  <p:transition spd="fast">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31</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DOL</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4724400" cy="2585323"/>
          </a:xfrm>
          <a:prstGeom prst="rect"/>
        </p:spPr>
        <p:txBody>
          <a:bodyPr wrap="square">
            <a:spAutoFit/>
          </a:bodyPr>
          <a:lstStyle/>
          <a:p>
            <a:r>
              <a:rPr lang="en-US" sz="2700" b="1" u="sng" dirty="1" smtClean="0">
                <a:latin typeface="Calibri" panose="020f0502020204030204" pitchFamily="34" charset="0"/>
              </a:rPr>
              <a:t>DOL Leadership Changes</a:t>
            </a:r>
          </a:p>
          <a:p>
            <a:endParaRPr lang="en-US" sz="2700" b="1" u="sng">
              <a:latin typeface="Calibri" panose="020f0502020204030204" pitchFamily="34" charset="0"/>
            </a:endParaRPr>
          </a:p>
          <a:p>
            <a:pPr marL="800100" lvl="1" indent="-342900">
              <a:buFont typeface="Arial" panose="020b0604020202020204" pitchFamily="34" charset="0"/>
              <a:buChar char="•"/>
            </a:pPr>
            <a:r>
              <a:rPr lang="en-US" sz="2700" dirty="1" smtClean="0">
                <a:latin typeface="Calibri" panose="020f0502020204030204" pitchFamily="34" charset="0"/>
              </a:rPr>
              <a:t>Expect to see more protections for workers and an expansion of who is covered. </a:t>
            </a:r>
          </a:p>
        </p:txBody>
      </p:sp>
      <p:pic>
        <p:nvPicPr>
          <p:cNvPr id="5124" name="Picture 4" descr="Michael Chopyk - Man With Binoculars Cartoon , Free Transparent Clipart -  ClipartKey"/>
          <p:cNvPicPr>
            <a:picLocks noChangeAspect="1" noChangeArrowheads="1"/>
          </p:cNvPicPr>
          <p:nvPr/>
        </p:nvPicPr>
        <p:blipFill>
          <a:blip r:embed="rId3"/>
          <a:srcRect/>
          <a:stretch>
            <a:fillRect/>
          </a:stretch>
        </p:blipFill>
        <p:spPr>
          <a:xfrm>
            <a:off x="5410200" y="2362200"/>
            <a:ext cx="2743200" cy="3429001"/>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757473"/>
      </p:ext>
    </p:extLst>
  </p:cSld>
  <p:clrMapOvr>
    <a:masterClrMapping/>
  </p:clrMapOvr>
  <p:transition spd="fast">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32</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DOL</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305800" cy="3385542"/>
          </a:xfrm>
          <a:prstGeom prst="rect"/>
        </p:spPr>
        <p:txBody>
          <a:bodyPr wrap="square">
            <a:spAutoFit/>
          </a:bodyPr>
          <a:lstStyle/>
          <a:p>
            <a:r>
              <a:rPr lang="en-US" sz="2700" b="1" u="sng" dirty="1" smtClean="0">
                <a:latin typeface="Calibri" panose="020f0502020204030204" pitchFamily="34" charset="0"/>
              </a:rPr>
              <a:t>Minimum Wage, Overtime and Exemptions</a:t>
            </a:r>
          </a:p>
          <a:p>
            <a:endParaRPr lang="en-US" sz="2700" b="1" u="sng">
              <a:latin typeface="Calibri" panose="020f0502020204030204" pitchFamily="34" charset="0"/>
            </a:endParaRPr>
          </a:p>
          <a:p>
            <a:pPr marL="342900" indent="-342900">
              <a:buFont typeface="Arial" panose="020b0604020202020204" pitchFamily="34" charset="0"/>
              <a:buChar char="•"/>
            </a:pPr>
            <a:r>
              <a:rPr lang="en-US" sz="2700" dirty="1" smtClean="0">
                <a:latin typeface="Calibri" panose="020f0502020204030204" pitchFamily="34" charset="0"/>
              </a:rPr>
              <a:t>Under this new proposal, beginning January 30, 2022, Government Contractors to the private sector would be required to pay a minimum of $15 an hour on new or extended contracts. </a:t>
            </a:r>
          </a:p>
          <a:p>
            <a:pPr marL="342900" indent="-342900">
              <a:buFont typeface="Arial" panose="020b0604020202020204" pitchFamily="34" charset="0"/>
              <a:buChar char="•"/>
            </a:pPr>
            <a:endParaRPr lang="en-US" sz="2700">
              <a:latin typeface="Calibri" panose="020f0502020204030204" pitchFamily="34" charset="0"/>
            </a:endParaRPr>
          </a:p>
          <a:p>
            <a:pPr marL="342900" indent="-342900">
              <a:buFont typeface="Arial" panose="020b0604020202020204" pitchFamily="34" charset="0"/>
              <a:buChar char="•"/>
            </a:pPr>
            <a:r>
              <a:rPr lang="en-US" sz="2700" dirty="1" smtClean="0">
                <a:latin typeface="Calibri" panose="020f0502020204030204" pitchFamily="34" charset="0"/>
              </a:rPr>
              <a:t>Public comment period.</a:t>
            </a:r>
            <a:endParaRPr lang="en-US" sz="2500" smtClean="0">
              <a:latin typeface="Calibri" panose="020f0502020204030204" pitchFamily="34" charset="0"/>
            </a:endParaRPr>
          </a:p>
        </p:txBody>
      </p:sp>
    </p:spTree>
    <p:extLst>
      <p:ext uri="{BB962C8B-B14F-4D97-AF65-F5344CB8AC3E}">
        <p14:creationId xmlns:p14="http://schemas.microsoft.com/office/powerpoint/2010/main" val="908433923"/>
      </p:ext>
    </p:extLst>
  </p:cSld>
  <p:clrMapOvr>
    <a:masterClrMapping/>
  </p:clrMapOvr>
  <p:transition spd="fast">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33</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DOL</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305800" cy="3801041"/>
          </a:xfrm>
          <a:prstGeom prst="rect"/>
        </p:spPr>
        <p:txBody>
          <a:bodyPr wrap="square">
            <a:spAutoFit/>
          </a:bodyPr>
          <a:lstStyle/>
          <a:p>
            <a:r>
              <a:rPr lang="en-US" sz="2700" b="1" u="sng" dirty="1" smtClean="0">
                <a:latin typeface="Calibri" panose="020f0502020204030204" pitchFamily="34" charset="0"/>
              </a:rPr>
              <a:t>Minimum Wage, Overtime and Exemptions</a:t>
            </a:r>
          </a:p>
          <a:p>
            <a:endParaRPr lang="en-US" sz="2700" b="1" u="sng">
              <a:latin typeface="Calibri" panose="020f0502020204030204" pitchFamily="34" charset="0"/>
            </a:endParaRPr>
          </a:p>
          <a:p>
            <a:pPr marL="342900" indent="-342900">
              <a:buFont typeface="Arial" panose="020b0604020202020204" pitchFamily="34" charset="0"/>
              <a:buChar char="•"/>
            </a:pPr>
            <a:r>
              <a:rPr lang="en-US" sz="2700" dirty="1" smtClean="0">
                <a:latin typeface="Calibri" panose="020f0502020204030204" pitchFamily="34" charset="0"/>
              </a:rPr>
              <a:t>Move to increase salary threshold</a:t>
            </a:r>
          </a:p>
          <a:p>
            <a:pPr marL="342900" indent="-342900">
              <a:buFont typeface="Arial" panose="020b0604020202020204" pitchFamily="34" charset="0"/>
              <a:buChar char="•"/>
            </a:pPr>
            <a:endParaRPr lang="en-US" sz="2700">
              <a:latin typeface="Calibri" panose="020f0502020204030204" pitchFamily="34" charset="0"/>
            </a:endParaRPr>
          </a:p>
          <a:p>
            <a:pPr marL="342900" indent="-342900">
              <a:buFont typeface="Arial" panose="020b0604020202020204" pitchFamily="34" charset="0"/>
              <a:buChar char="•"/>
            </a:pPr>
            <a:r>
              <a:rPr lang="en-US" sz="2700" dirty="1" smtClean="0">
                <a:latin typeface="Calibri" panose="020f0502020204030204" pitchFamily="34" charset="0"/>
              </a:rPr>
              <a:t>Currently $35,568</a:t>
            </a:r>
          </a:p>
          <a:p>
            <a:pPr marL="342900" indent="-342900">
              <a:buFont typeface="Arial" panose="020b0604020202020204" pitchFamily="34" charset="0"/>
              <a:buChar char="•"/>
            </a:pPr>
            <a:endParaRPr lang="en-US" sz="2700">
              <a:latin typeface="Calibri" panose="020f0502020204030204" pitchFamily="34" charset="0"/>
            </a:endParaRPr>
          </a:p>
          <a:p>
            <a:pPr marL="342900" indent="-342900">
              <a:buFont typeface="Arial" panose="020b0604020202020204" pitchFamily="34" charset="0"/>
              <a:buChar char="•"/>
            </a:pPr>
            <a:r>
              <a:rPr lang="en-US" sz="2700" dirty="1" smtClean="0">
                <a:latin typeface="Calibri" panose="020f0502020204030204" pitchFamily="34" charset="0"/>
              </a:rPr>
              <a:t>Proposed increases include one for $85K</a:t>
            </a:r>
          </a:p>
          <a:p>
            <a:pPr marL="342900" indent="-342900">
              <a:buFont typeface="Arial" panose="020b0604020202020204" pitchFamily="34" charset="0"/>
              <a:buChar char="•"/>
            </a:pPr>
            <a:endParaRPr lang="en-US" sz="2700">
              <a:latin typeface="Calibri" panose="020f0502020204030204" pitchFamily="34" charset="0"/>
            </a:endParaRPr>
          </a:p>
          <a:p>
            <a:pPr marL="342900" indent="-342900">
              <a:buFont typeface="Arial" panose="020b0604020202020204" pitchFamily="34" charset="0"/>
              <a:buChar char="•"/>
            </a:pPr>
            <a:r>
              <a:rPr lang="en-US" sz="2700" dirty="1" smtClean="0">
                <a:latin typeface="Calibri" panose="020f0502020204030204" pitchFamily="34" charset="0"/>
              </a:rPr>
              <a:t>Will DOL also tweak the duties test?</a:t>
            </a:r>
            <a:endParaRPr lang="en-US" sz="2500" smtClean="0">
              <a:latin typeface="Calibri" panose="020f0502020204030204" pitchFamily="34" charset="0"/>
            </a:endParaRPr>
          </a:p>
        </p:txBody>
      </p:sp>
    </p:spTree>
    <p:extLst>
      <p:ext uri="{BB962C8B-B14F-4D97-AF65-F5344CB8AC3E}">
        <p14:creationId xmlns:p14="http://schemas.microsoft.com/office/powerpoint/2010/main" val="516348433"/>
      </p:ext>
    </p:extLst>
  </p:cSld>
  <p:clrMapOvr>
    <a:masterClrMapping/>
  </p:clrMapOvr>
  <p:transition spd="fast">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34</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DOL</a:t>
            </a:r>
            <a:endParaRPr lang="en-US" sz="3500" smtClean="0">
              <a:solidFill>
                <a:srgbClr val="529CBD"/>
              </a:solidFill>
              <a:latin typeface="Calibri" panose="020f0502020204030204" pitchFamily="34" charset="0"/>
            </a:endParaRPr>
          </a:p>
        </p:txBody>
      </p:sp>
      <p:pic>
        <p:nvPicPr>
          <p:cNvPr id="6146" name="Picture 2" descr="Consider This Before Increasing Prices | Time Communications Blog"/>
          <p:cNvPicPr>
            <a:picLocks noChangeAspect="1" noChangeArrowheads="1"/>
          </p:cNvPicPr>
          <p:nvPr/>
        </p:nvPicPr>
        <p:blipFill>
          <a:blip r:embed="rId3"/>
          <a:srcRect/>
          <a:stretch>
            <a:fillRect/>
          </a:stretch>
        </p:blipFill>
        <p:spPr>
          <a:xfrm>
            <a:off x="3502929" y="3576352"/>
            <a:ext cx="4650471" cy="2441497"/>
          </a:xfrm>
          <a:prstGeom prst="rect"/>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151091"/>
            <a:ext cx="8305800" cy="2169825"/>
          </a:xfrm>
          <a:prstGeom prst="rect"/>
        </p:spPr>
        <p:txBody>
          <a:bodyPr wrap="square">
            <a:spAutoFit/>
          </a:bodyPr>
          <a:lstStyle/>
          <a:p>
            <a:r>
              <a:rPr lang="en-US" sz="2700" b="1" u="sng" dirty="1" smtClean="0">
                <a:latin typeface="Calibri" panose="020f0502020204030204" pitchFamily="34" charset="0"/>
              </a:rPr>
              <a:t>Minimum Wage, Overtime and Exemptions</a:t>
            </a:r>
          </a:p>
          <a:p>
            <a:endParaRPr lang="en-US" sz="2700" b="1" u="sng">
              <a:latin typeface="Calibri" panose="020f0502020204030204" pitchFamily="34" charset="0"/>
            </a:endParaRPr>
          </a:p>
          <a:p>
            <a:pPr marL="342900" indent="-342900">
              <a:buFont typeface="Arial" panose="020b0604020202020204" pitchFamily="34" charset="0"/>
              <a:buChar char="•"/>
            </a:pPr>
            <a:r>
              <a:rPr lang="en-US" sz="2700" dirty="1" smtClean="0">
                <a:latin typeface="Calibri" panose="020f0502020204030204" pitchFamily="34" charset="0"/>
              </a:rPr>
              <a:t>Florida voted to increase the minimum wage from $8.56 to $10 an hour in September 2021.</a:t>
            </a:r>
          </a:p>
          <a:p>
            <a:pPr marL="342900" indent="-342900">
              <a:buFont typeface="Arial" panose="020b0604020202020204" pitchFamily="34" charset="0"/>
              <a:buChar char="•"/>
            </a:pPr>
            <a:endParaRPr lang="en-US" sz="2700">
              <a:latin typeface="Calibri" panose="020f0502020204030204" pitchFamily="34" charset="0"/>
            </a:endParaRPr>
          </a:p>
        </p:txBody>
      </p:sp>
      <p:sp>
        <p:nvSpPr>
          <p:cNvPr id="2" name="TextBox 1"/>
          <p:cNvSpPr txBox="1"/>
          <p:nvPr/>
        </p:nvSpPr>
        <p:spPr>
          <a:xfrm>
            <a:off x="457200" y="4191000"/>
            <a:ext cx="3962400" cy="1492716"/>
          </a:xfrm>
          <a:prstGeom prst="rect"/>
          <a:noFill/>
        </p:spPr>
        <p:txBody>
          <a:bodyPr wrap="square" rtlCol="0">
            <a:spAutoFit/>
          </a:bodyPr>
          <a:lstStyle/>
          <a:p>
            <a:pPr marL="285750" indent="-285750">
              <a:buFont typeface="Arial" panose="020b0604020202020204" pitchFamily="34" charset="0"/>
              <a:buChar char="•"/>
            </a:pPr>
            <a:r>
              <a:rPr lang="en-US" sz="2500" dirty="1">
                <a:latin typeface="Calibri" panose="020f0502020204030204" pitchFamily="34" charset="0"/>
              </a:rPr>
              <a:t>$1 an hour increase every year thereafter until it reaches $15 an hour.</a:t>
            </a:r>
          </a:p>
          <a:p>
            <a:endParaRPr lang="en-US"/>
          </a:p>
        </p:txBody>
      </p:sp>
    </p:spTree>
    <p:extLst>
      <p:ext uri="{BB962C8B-B14F-4D97-AF65-F5344CB8AC3E}">
        <p14:creationId xmlns:p14="http://schemas.microsoft.com/office/powerpoint/2010/main" val="2428687989"/>
      </p:ext>
    </p:extLst>
  </p:cSld>
  <p:clrMapOvr>
    <a:masterClrMapping/>
  </p:clrMapOvr>
  <p:transition spd="fast">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35</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FCHR</a:t>
            </a:r>
            <a:endParaRPr lang="en-US" sz="3500" smtClean="0">
              <a:solidFill>
                <a:srgbClr val="529CBD"/>
              </a:solidFill>
              <a:latin typeface="Calibri" panose="020f0502020204030204" pitchFamily="34" charset="0"/>
            </a:endParaRPr>
          </a:p>
        </p:txBody>
      </p:sp>
      <p:sp>
        <p:nvSpPr>
          <p:cNvPr id="5" name="Rectangle 4"/>
          <p:cNvSpPr/>
          <p:nvPr/>
        </p:nvSpPr>
        <p:spPr>
          <a:xfrm>
            <a:off x="492690" y="2667000"/>
            <a:ext cx="7736910" cy="2400657"/>
          </a:xfrm>
          <a:prstGeom prst="rect"/>
        </p:spPr>
        <p:txBody>
          <a:bodyPr wrap="square">
            <a:spAutoFit/>
          </a:bodyPr>
          <a:lstStyle/>
          <a:p>
            <a:r>
              <a:rPr lang="en-US" sz="3000" u="sng" dirty="1" smtClean="0">
                <a:latin typeface="Calibri" panose="020f0502020204030204" pitchFamily="34" charset="0"/>
              </a:rPr>
              <a:t>Leadership Changes</a:t>
            </a:r>
          </a:p>
          <a:p>
            <a:pPr marL="457200" indent="-457200">
              <a:buFont typeface="Arial" panose="020b0604020202020204" pitchFamily="34" charset="0"/>
              <a:buChar char="•"/>
            </a:pPr>
            <a:endParaRPr lang="en-US" sz="3000" u="sng">
              <a:latin typeface="Calibri" panose="020f0502020204030204" pitchFamily="34" charset="0"/>
            </a:endParaRPr>
          </a:p>
          <a:p>
            <a:pPr marL="457200" indent="-457200">
              <a:buFont typeface="Arial" panose="020b0604020202020204" pitchFamily="34" charset="0"/>
              <a:buChar char="•"/>
            </a:pPr>
            <a:r>
              <a:rPr lang="en-US" sz="3000" dirty="1" smtClean="0">
                <a:latin typeface="Calibri" panose="020f0502020204030204" pitchFamily="34" charset="0"/>
              </a:rPr>
              <a:t>New Director – Cheyanne Costilla</a:t>
            </a:r>
          </a:p>
          <a:p>
            <a:pPr marL="457200" indent="-457200">
              <a:buFont typeface="Arial" panose="020b0604020202020204" pitchFamily="34" charset="0"/>
              <a:buChar char="•"/>
            </a:pPr>
            <a:endParaRPr lang="en-US" sz="3000">
              <a:latin typeface="Calibri" panose="020f0502020204030204" pitchFamily="34" charset="0"/>
            </a:endParaRPr>
          </a:p>
          <a:p>
            <a:pPr marL="457200" indent="-457200">
              <a:buFont typeface="Arial" panose="020b0604020202020204" pitchFamily="34" charset="0"/>
              <a:buChar char="•"/>
            </a:pPr>
            <a:r>
              <a:rPr lang="en-US" sz="3000" dirty="1" smtClean="0">
                <a:latin typeface="Calibri" panose="020f0502020204030204" pitchFamily="34" charset="0"/>
              </a:rPr>
              <a:t>Chief of Investigations – Jacquelyn Dupree</a:t>
            </a:r>
            <a:endParaRPr lang="en-US" sz="3000">
              <a:latin typeface="Calibri" panose="020f0502020204030204" pitchFamily="34" charset="0"/>
            </a:endParaRPr>
          </a:p>
        </p:txBody>
      </p:sp>
    </p:spTree>
    <p:extLst>
      <p:ext uri="{BB962C8B-B14F-4D97-AF65-F5344CB8AC3E}">
        <p14:creationId xmlns:p14="http://schemas.microsoft.com/office/powerpoint/2010/main" val="362292950"/>
      </p:ext>
    </p:extLst>
  </p:cSld>
  <p:clrMapOvr>
    <a:masterClrMapping/>
  </p:clrMapOvr>
  <p:transition spd="fast">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36</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FCHR</a:t>
            </a:r>
            <a:endParaRPr lang="en-US" sz="3500" smtClean="0">
              <a:solidFill>
                <a:srgbClr val="529CBD"/>
              </a:solidFill>
              <a:latin typeface="Calibri" panose="020f0502020204030204" pitchFamily="34" charset="0"/>
            </a:endParaRPr>
          </a:p>
        </p:txBody>
      </p:sp>
      <p:sp>
        <p:nvSpPr>
          <p:cNvPr id="5" name="Rectangle 4"/>
          <p:cNvSpPr/>
          <p:nvPr/>
        </p:nvSpPr>
        <p:spPr>
          <a:xfrm>
            <a:off x="457200" y="2151091"/>
            <a:ext cx="8305800" cy="2585323"/>
          </a:xfrm>
          <a:prstGeom prst="rect"/>
        </p:spPr>
        <p:txBody>
          <a:bodyPr wrap="square">
            <a:spAutoFit/>
          </a:bodyPr>
          <a:lstStyle/>
          <a:p>
            <a:pPr marL="457200" indent="-457200">
              <a:buFont typeface="Arial" panose="020b0604020202020204" pitchFamily="34" charset="0"/>
              <a:buChar char="•"/>
            </a:pPr>
            <a:r>
              <a:rPr lang="en-US" sz="2700" dirty="1" smtClean="0">
                <a:latin typeface="Calibri" panose="020f0502020204030204" pitchFamily="34" charset="0"/>
              </a:rPr>
              <a:t>February 2021, Florida Commission on Human Relations affirmed that FL state law prohibiting discrimination on the basis of “sex” also protects LGBTQ people from discrimination.</a:t>
            </a:r>
          </a:p>
          <a:p>
            <a:pPr marL="457200" indent="-457200">
              <a:buFont typeface="Arial" panose="020b0604020202020204" pitchFamily="34" charset="0"/>
              <a:buChar char="•"/>
            </a:pPr>
            <a:endParaRPr lang="en-US" sz="2700">
              <a:latin typeface="Calibri" panose="020f0502020204030204" pitchFamily="34" charset="0"/>
            </a:endParaRPr>
          </a:p>
          <a:p>
            <a:pPr marL="457200" indent="-457200">
              <a:buFont typeface="Arial" panose="020b0604020202020204" pitchFamily="34" charset="0"/>
              <a:buChar char="•"/>
            </a:pPr>
            <a:r>
              <a:rPr lang="en-US" sz="2700" dirty="1" smtClean="0">
                <a:latin typeface="Calibri" panose="020f0502020204030204" pitchFamily="34" charset="0"/>
              </a:rPr>
              <a:t>Second state in the South to do so.</a:t>
            </a:r>
            <a:endParaRPr lang="en-US" sz="2700">
              <a:latin typeface="Calibri" panose="020f0502020204030204" pitchFamily="34" charset="0"/>
            </a:endParaRPr>
          </a:p>
        </p:txBody>
      </p:sp>
      <p:pic>
        <p:nvPicPr>
          <p:cNvPr id="7172" name="Picture 4" descr="Amazon.com: Florida Artwood State Magnet Collectible Souvenir by Classic  Magnets: Kitchen &amp;amp; Dining"/>
          <p:cNvPicPr>
            <a:picLocks noChangeAspect="1" noChangeArrowheads="1"/>
          </p:cNvPicPr>
          <p:nvPr/>
        </p:nvPicPr>
        <p:blipFill>
          <a:blip r:embed="rId3"/>
          <a:srcRect/>
          <a:stretch>
            <a:fillRect/>
          </a:stretch>
        </p:blipFill>
        <p:spPr>
          <a:xfrm>
            <a:off x="5977291" y="3581400"/>
            <a:ext cx="2600880" cy="2589147"/>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544624"/>
      </p:ext>
    </p:extLst>
  </p:cSld>
  <p:clrMapOvr>
    <a:masterClrMapping/>
  </p:clrMapOvr>
  <p:transition spd="fast">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37</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FCHR</a:t>
            </a:r>
            <a:endParaRPr lang="en-US" sz="3500" smtClean="0">
              <a:solidFill>
                <a:srgbClr val="529CBD"/>
              </a:solidFill>
              <a:latin typeface="Calibri" panose="020f0502020204030204" pitchFamily="34" charset="0"/>
            </a:endParaRPr>
          </a:p>
        </p:txBody>
      </p:sp>
      <p:sp>
        <p:nvSpPr>
          <p:cNvPr id="5" name="Rectangle 4"/>
          <p:cNvSpPr/>
          <p:nvPr/>
        </p:nvSpPr>
        <p:spPr>
          <a:xfrm>
            <a:off x="582982" y="2819400"/>
            <a:ext cx="4038600" cy="2169825"/>
          </a:xfrm>
          <a:prstGeom prst="rect"/>
        </p:spPr>
        <p:txBody>
          <a:bodyPr wrap="square">
            <a:spAutoFit/>
          </a:bodyPr>
          <a:lstStyle/>
          <a:p>
            <a:pPr marL="457200" indent="-457200">
              <a:buFont typeface="Arial" panose="020b0604020202020204" pitchFamily="34" charset="0"/>
              <a:buChar char="•"/>
            </a:pPr>
            <a:r>
              <a:rPr lang="en-US" sz="2700" dirty="1" smtClean="0">
                <a:latin typeface="Calibri" panose="020f0502020204030204" pitchFamily="34" charset="0"/>
              </a:rPr>
              <a:t>Florida Civil Rights Act of 1992 amended to change the time period by which a Plaintiff must file a lawsuit.</a:t>
            </a:r>
            <a:endParaRPr lang="en-US" sz="2700">
              <a:latin typeface="Calibri" panose="020f0502020204030204" pitchFamily="34" charset="0"/>
            </a:endParaRPr>
          </a:p>
        </p:txBody>
      </p:sp>
      <p:pic>
        <p:nvPicPr>
          <p:cNvPr id="10242" name="Picture 2" descr="Oracle Lack Of Diversity Lawsuit Could Have Larger Implications"/>
          <p:cNvPicPr>
            <a:picLocks noChangeAspect="1" noChangeArrowheads="1"/>
          </p:cNvPicPr>
          <p:nvPr/>
        </p:nvPicPr>
        <p:blipFill>
          <a:blip r:embed="rId3"/>
          <a:srcRect/>
          <a:stretch>
            <a:fillRect/>
          </a:stretch>
        </p:blipFill>
        <p:spPr>
          <a:xfrm>
            <a:off x="4800600" y="2819400"/>
            <a:ext cx="3687802" cy="2348093"/>
          </a:xfrm>
          <a:prstGeom prst="ellipse"/>
          <a:ln w="63500" cap="rnd">
            <a:solidFill>
              <a:srgbClr val="333333"/>
            </a:solidFill>
          </a:ln>
          <a:effectLst>
            <a:outerShdw blurRad="381000" dir="5400000" dist="292100" rotWithShape="0" sx="-80000" sy="-18000">
              <a:srgbClr val="000000">
                <a:alpha val="22000"/>
              </a:srgbClr>
            </a:outerShdw>
          </a:effectLst>
          <a:scene3d>
            <a:camera prst="orthographicFront"/>
            <a:lightRig dir="t" rig="contrasting">
              <a:rot lat="0" lon="0" rev="3000000"/>
            </a:lightRig>
          </a:scene3d>
          <a:sp3d contourW="7620">
            <a:bevelT w="95250" h="31750" prst="circle"/>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961290"/>
      </p:ext>
    </p:extLst>
  </p:cSld>
  <p:clrMapOvr>
    <a:masterClrMapping/>
  </p:clrMapOvr>
  <p:transition spd="fast">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38</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FINAL WORDS – PRACTICAL TIPS</a:t>
            </a:r>
            <a:endParaRPr lang="en-US" sz="3500" smtClean="0">
              <a:solidFill>
                <a:srgbClr val="529CBD"/>
              </a:solidFill>
              <a:latin typeface="Calibri" panose="020f0502020204030204" pitchFamily="34" charset="0"/>
            </a:endParaRPr>
          </a:p>
        </p:txBody>
      </p:sp>
      <p:sp>
        <p:nvSpPr>
          <p:cNvPr id="5" name="Rectangle 4"/>
          <p:cNvSpPr/>
          <p:nvPr/>
        </p:nvSpPr>
        <p:spPr>
          <a:xfrm>
            <a:off x="442586" y="2591989"/>
            <a:ext cx="8305800" cy="3000821"/>
          </a:xfrm>
          <a:prstGeom prst="rect"/>
        </p:spPr>
        <p:txBody>
          <a:bodyPr wrap="square">
            <a:spAutoFit/>
          </a:bodyPr>
          <a:lstStyle/>
          <a:p>
            <a:pPr marL="457200" indent="-457200">
              <a:buFont typeface="Arial" panose="020b0604020202020204" pitchFamily="34" charset="0"/>
              <a:buChar char="•"/>
            </a:pPr>
            <a:r>
              <a:rPr lang="en-US" sz="2700" dirty="1" smtClean="0">
                <a:latin typeface="Calibri" panose="020f0502020204030204" pitchFamily="34" charset="0"/>
              </a:rPr>
              <a:t>Consider practice risk assessments: Review policy, pay practices, selection criteria.</a:t>
            </a:r>
          </a:p>
          <a:p>
            <a:pPr marL="457200" indent="-457200">
              <a:buFont typeface="Arial" panose="020b0604020202020204" pitchFamily="34" charset="0"/>
              <a:buChar char="•"/>
            </a:pPr>
            <a:endParaRPr lang="en-US" sz="2700">
              <a:latin typeface="Calibri" panose="020f0502020204030204" pitchFamily="34" charset="0"/>
            </a:endParaRPr>
          </a:p>
          <a:p>
            <a:pPr marL="457200" indent="-457200">
              <a:buFont typeface="Arial" panose="020b0604020202020204" pitchFamily="34" charset="0"/>
              <a:buChar char="•"/>
            </a:pPr>
            <a:r>
              <a:rPr lang="en-US" sz="2700" dirty="1" smtClean="0">
                <a:latin typeface="Calibri" panose="020f0502020204030204" pitchFamily="34" charset="0"/>
              </a:rPr>
              <a:t>Keep alert to changes and developments.</a:t>
            </a:r>
          </a:p>
          <a:p>
            <a:pPr marL="457200" indent="-457200">
              <a:buFont typeface="Arial" panose="020b0604020202020204" pitchFamily="34" charset="0"/>
              <a:buChar char="•"/>
            </a:pPr>
            <a:endParaRPr lang="en-US" sz="2700">
              <a:latin typeface="Calibri" panose="020f0502020204030204" pitchFamily="34" charset="0"/>
            </a:endParaRPr>
          </a:p>
          <a:p>
            <a:pPr marL="457200" indent="-457200">
              <a:buFont typeface="Arial" panose="020b0604020202020204" pitchFamily="34" charset="0"/>
              <a:buChar char="•"/>
            </a:pPr>
            <a:r>
              <a:rPr lang="en-US" sz="2700" dirty="1" smtClean="0">
                <a:latin typeface="Calibri" panose="020f0502020204030204" pitchFamily="34" charset="0"/>
              </a:rPr>
              <a:t>Because of the emphasis on prosecuting systematic cases, exercise care in responding to EEOC Charges.</a:t>
            </a:r>
          </a:p>
        </p:txBody>
      </p:sp>
    </p:spTree>
    <p:extLst>
      <p:ext uri="{BB962C8B-B14F-4D97-AF65-F5344CB8AC3E}">
        <p14:creationId xmlns:p14="http://schemas.microsoft.com/office/powerpoint/2010/main" val="2536058460"/>
      </p:ext>
    </p:extLst>
  </p:cSld>
  <p:clrMapOvr>
    <a:masterClrMapping/>
  </p:clrMapOvr>
  <p:transition spd="fast">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39</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FINAL WORDS – PRACTICAL TIPS</a:t>
            </a:r>
            <a:endParaRPr lang="en-US" sz="3500" smtClean="0">
              <a:solidFill>
                <a:srgbClr val="529CBD"/>
              </a:solidFill>
              <a:latin typeface="Calibri" panose="020f0502020204030204" pitchFamily="34" charset="0"/>
            </a:endParaRPr>
          </a:p>
        </p:txBody>
      </p:sp>
      <p:sp>
        <p:nvSpPr>
          <p:cNvPr id="5" name="Rectangle 4"/>
          <p:cNvSpPr/>
          <p:nvPr/>
        </p:nvSpPr>
        <p:spPr>
          <a:xfrm>
            <a:off x="609600" y="2514600"/>
            <a:ext cx="8305800" cy="2585323"/>
          </a:xfrm>
          <a:prstGeom prst="rect"/>
        </p:spPr>
        <p:txBody>
          <a:bodyPr wrap="square">
            <a:spAutoFit/>
          </a:bodyPr>
          <a:lstStyle/>
          <a:p>
            <a:pPr marL="457200" indent="-457200">
              <a:buFont typeface="Arial" panose="020b0604020202020204" pitchFamily="34" charset="0"/>
              <a:buChar char="•"/>
            </a:pPr>
            <a:r>
              <a:rPr lang="en-US" sz="2700" dirty="1" smtClean="0">
                <a:latin typeface="Calibri" panose="020f0502020204030204" pitchFamily="34" charset="0"/>
              </a:rPr>
              <a:t>Develop quantitative metric to track applicants, education, training and experience to ensure pay disparities are based on such metrics.</a:t>
            </a:r>
          </a:p>
          <a:p>
            <a:pPr marL="457200" indent="-457200">
              <a:buFont typeface="Arial" panose="020b0604020202020204" pitchFamily="34" charset="0"/>
              <a:buChar char="•"/>
            </a:pPr>
            <a:endParaRPr lang="en-US" sz="2700">
              <a:latin typeface="Calibri" panose="020f0502020204030204" pitchFamily="34" charset="0"/>
            </a:endParaRPr>
          </a:p>
          <a:p>
            <a:pPr marL="457200" indent="-457200">
              <a:buFont typeface="Arial" panose="020b0604020202020204" pitchFamily="34" charset="0"/>
              <a:buChar char="•"/>
            </a:pPr>
            <a:r>
              <a:rPr lang="en-US" sz="2700" dirty="1" smtClean="0">
                <a:latin typeface="Calibri" panose="020f0502020204030204" pitchFamily="34" charset="0"/>
              </a:rPr>
              <a:t>Consider how the minimum wage changes will affect your company.</a:t>
            </a:r>
            <a:endParaRPr lang="en-US" sz="2700">
              <a:latin typeface="Calibri" panose="020f0502020204030204" pitchFamily="34" charset="0"/>
            </a:endParaRPr>
          </a:p>
        </p:txBody>
      </p:sp>
    </p:spTree>
    <p:extLst>
      <p:ext uri="{BB962C8B-B14F-4D97-AF65-F5344CB8AC3E}">
        <p14:creationId xmlns:p14="http://schemas.microsoft.com/office/powerpoint/2010/main" val="1872128238"/>
      </p:ext>
    </p:extLst>
  </p:cSld>
  <p:clrMapOvr>
    <a:masterClrMapping/>
  </p:clrMapOvr>
  <p:transition spd="fast">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4</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82600" y="2058660"/>
            <a:ext cx="4470400" cy="4662815"/>
          </a:xfrm>
          <a:prstGeom prst="rect"/>
        </p:spPr>
        <p:txBody>
          <a:bodyPr wrap="square">
            <a:spAutoFit/>
          </a:bodyPr>
          <a:lstStyle/>
          <a:p>
            <a:r>
              <a:rPr lang="en-US" sz="2700" b="1" u="sng" dirty="1" smtClean="0">
                <a:latin typeface="Calibri" panose="020f0502020204030204" pitchFamily="34" charset="0"/>
              </a:rPr>
              <a:t>Leadership changes</a:t>
            </a:r>
          </a:p>
          <a:p>
            <a:endParaRPr lang="en-US" sz="2700" u="sng" smtClean="0">
              <a:latin typeface="Calibri" panose="020f0502020204030204" pitchFamily="34" charset="0"/>
            </a:endParaRPr>
          </a:p>
          <a:p>
            <a:pPr marL="914400" lvl="1" indent="-457200">
              <a:buFont typeface="Arial" panose="020b0604020202020204" pitchFamily="34" charset="0"/>
              <a:buChar char="•"/>
            </a:pPr>
            <a:r>
              <a:rPr lang="en-US" sz="2700" dirty="1" smtClean="0">
                <a:latin typeface="Calibri" panose="020f0502020204030204" pitchFamily="34" charset="0"/>
              </a:rPr>
              <a:t>Full 5 members</a:t>
            </a:r>
          </a:p>
          <a:p>
            <a:pPr marL="914400" lvl="1" indent="-457200">
              <a:buFont typeface="Arial" panose="020b0604020202020204" pitchFamily="34" charset="0"/>
              <a:buChar char="•"/>
            </a:pPr>
            <a:endParaRPr lang="en-US" sz="2700" smtClean="0">
              <a:latin typeface="Calibri" panose="020f0502020204030204" pitchFamily="34" charset="0"/>
            </a:endParaRPr>
          </a:p>
          <a:p>
            <a:pPr marL="914400" lvl="1" indent="-457200">
              <a:buFont typeface="Arial" panose="020b0604020202020204" pitchFamily="34" charset="0"/>
              <a:buChar char="•"/>
            </a:pPr>
            <a:r>
              <a:rPr lang="en-US" sz="2700" dirty="1" smtClean="0">
                <a:latin typeface="Calibri" panose="020f0502020204030204" pitchFamily="34" charset="0"/>
              </a:rPr>
              <a:t>Charlotte Burrows and Jocelyn Samuels appointed Chair and Vice Chair</a:t>
            </a:r>
          </a:p>
          <a:p>
            <a:pPr marL="914400" lvl="1" indent="-457200">
              <a:buFont typeface="Arial" panose="020b0604020202020204" pitchFamily="34" charset="0"/>
              <a:buChar char="•"/>
            </a:pPr>
            <a:endParaRPr lang="en-US" sz="2700">
              <a:latin typeface="Calibri" panose="020f0502020204030204" pitchFamily="34" charset="0"/>
            </a:endParaRPr>
          </a:p>
          <a:p>
            <a:pPr marL="914400" lvl="1" indent="-457200">
              <a:buFont typeface="Arial" panose="020b0604020202020204" pitchFamily="34" charset="0"/>
              <a:buChar char="•"/>
            </a:pPr>
            <a:endParaRPr lang="en-US" sz="2700">
              <a:latin typeface="Calibri" panose="020f0502020204030204" pitchFamily="34" charset="0"/>
            </a:endParaRPr>
          </a:p>
          <a:p>
            <a:pPr marL="914400" lvl="1" indent="-457200">
              <a:buFont typeface="Arial" panose="020b0604020202020204" pitchFamily="34" charset="0"/>
              <a:buChar char="•"/>
            </a:pPr>
            <a:endParaRPr lang="en-US" sz="2700" smtClean="0">
              <a:latin typeface="Calibri" panose="020f0502020204030204" pitchFamily="34" charset="0"/>
            </a:endParaRPr>
          </a:p>
        </p:txBody>
      </p:sp>
      <p:pic>
        <p:nvPicPr>
          <p:cNvPr id="6" name="Picture 2" descr="Charlotte A. Burrows, Chair | U.S. Equal Employment Opportunity Commission"/>
          <p:cNvPicPr>
            <a:picLocks noChangeAspect="1" noChangeArrowheads="1"/>
          </p:cNvPicPr>
          <p:nvPr/>
        </p:nvPicPr>
        <p:blipFill>
          <a:blip r:embed="rId3"/>
          <a:srcRect/>
          <a:stretch>
            <a:fillRect/>
          </a:stretch>
        </p:blipFill>
        <p:spPr>
          <a:xfrm>
            <a:off x="5562600" y="2341442"/>
            <a:ext cx="2590800" cy="3087371"/>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623530"/>
      </p:ext>
    </p:extLst>
  </p:cSld>
  <p:clrMapOvr>
    <a:masterClrMapping/>
  </p:clrMapOvr>
  <p:transition spd="fast">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a:stretch>
            <a:fillRect/>
          </a:stretch>
        </p:blipFill>
        <p:spPr>
          <a:xfrm>
            <a:off x="891526" y="6371490"/>
            <a:ext cx="7572489" cy="475985"/>
          </a:xfrm>
          <a:prstGeom prst="rect"/>
        </p:spPr>
      </p:pic>
      <p:sp>
        <p:nvSpPr>
          <p:cNvPr id="6" name="Slide Number Placeholder 5"/>
          <p:cNvSpPr>
            <a:spLocks noGrp="1"/>
          </p:cNvSpPr>
          <p:nvPr>
            <p:ph type="sldNum" sz="quarter" idx="12"/>
          </p:nvPr>
        </p:nvSpPr>
        <p:spPr/>
        <p:txBody>
          <a:bodyPr/>
          <a:lstStyle/>
          <a:p>
            <a:fld id="{5706F846-1393-49D7-871A-C97412C9DBA3}" type="slidenum">
              <a:rPr lang="en-US" smtClean="0"/>
              <a:t>40</a:t>
            </a:fld>
            <a:endParaRPr lang="en-US"/>
          </a:p>
        </p:txBody>
      </p:sp>
      <p:pic>
        <p:nvPicPr>
          <p:cNvPr id="3078" name="Picture 6" descr="Image result for ostrich head in sand"/>
          <p:cNvPicPr>
            <a:picLocks noChangeAspect="1" noChangeArrowheads="1"/>
          </p:cNvPicPr>
          <p:nvPr/>
        </p:nvPicPr>
        <p:blipFill>
          <a:blip r:embed="rId4"/>
          <a:srcRect/>
          <a:stretch>
            <a:fillRect/>
          </a:stretch>
        </p:blipFill>
        <p:spPr>
          <a:xfrm>
            <a:off x="2656331" y="2187081"/>
            <a:ext cx="3831337" cy="3831337"/>
          </a:xfrm>
          <a:prstGeom prst="rect"/>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9015" y="1240732"/>
            <a:ext cx="8229600" cy="538609"/>
          </a:xfrm>
          <a:prstGeom prst="rect"/>
          <a:noFill/>
        </p:spPr>
        <p:txBody>
          <a:bodyPr wrap="square" rtlCol="0">
            <a:spAutoFit/>
          </a:bodyPr>
          <a:lstStyle/>
          <a:p>
            <a:pPr lvl="1" algn="ctr"/>
            <a:r>
              <a:rPr lang="en-US" sz="2900" dirty="1" smtClean="0"/>
              <a:t>QUESTIONS?</a:t>
            </a:r>
            <a:endParaRPr lang="en-US" sz="2900"/>
          </a:p>
        </p:txBody>
      </p:sp>
    </p:spTree>
    <p:extLst>
      <p:ext uri="{BB962C8B-B14F-4D97-AF65-F5344CB8AC3E}">
        <p14:creationId xmlns:p14="http://schemas.microsoft.com/office/powerpoint/2010/main" val="2029286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a:stretch>
            <a:fillRect/>
          </a:stretch>
        </p:blipFill>
        <p:spPr>
          <a:xfrm>
            <a:off x="891526" y="6371490"/>
            <a:ext cx="7572489" cy="475985"/>
          </a:xfrm>
          <a:prstGeom prst="rect"/>
        </p:spPr>
      </p:pic>
      <p:sp>
        <p:nvSpPr>
          <p:cNvPr id="6" name="Slide Number Placeholder 5"/>
          <p:cNvSpPr>
            <a:spLocks noGrp="1"/>
          </p:cNvSpPr>
          <p:nvPr>
            <p:ph type="sldNum" sz="quarter" idx="12"/>
          </p:nvPr>
        </p:nvSpPr>
        <p:spPr/>
        <p:txBody>
          <a:bodyPr/>
          <a:lstStyle/>
          <a:p>
            <a:fld id="{5706F846-1393-49D7-871A-C97412C9DBA3}" type="slidenum">
              <a:rPr lang="en-US" smtClean="0"/>
              <a:t>41</a:t>
            </a:fld>
            <a:endParaRPr lang="en-US"/>
          </a:p>
        </p:txBody>
      </p:sp>
      <p:sp>
        <p:nvSpPr>
          <p:cNvPr id="8" name="Rectangle 7"/>
          <p:cNvSpPr/>
          <p:nvPr/>
        </p:nvSpPr>
        <p:spPr>
          <a:xfrm>
            <a:off x="3505200" y="2044589"/>
            <a:ext cx="5410200" cy="3893374"/>
          </a:xfrm>
          <a:prstGeom prst="rect"/>
        </p:spPr>
        <p:txBody>
          <a:bodyPr wrap="square">
            <a:spAutoFit/>
          </a:bodyPr>
          <a:lstStyle/>
          <a:p>
            <a:pPr>
              <a:spcAft>
                <a:spcPts val="1200"/>
              </a:spcAft>
              <a:buFont typeface="Arial" panose="020b0604020202020204" pitchFamily="34" charset="0"/>
              <a:buNone/>
              <a:defRPr/>
            </a:pPr>
            <a:r>
              <a:rPr lang="en-US" sz="1900" dirty="1">
                <a:latin typeface="Calibri" panose="020f0502020204030204" pitchFamily="34" charset="0"/>
                <a:cs typeface="Calibri" panose="020f0502020204030204" pitchFamily="34" charset="0"/>
              </a:rPr>
              <a:t>Janet Goldberg McEnery is a Shareholder with Stearns Weaver Miller in its Labor and Employment Law section. Ms. McEnery is Board Certified by The Florida Bar in Labor and Employment Law and has been recognized by her peers in Best Lawyers® in America, as a Florida Super Lawyer®, and in Florida Trend’s “Legal Elite” for Labor and Employment Law. She is licensed in Florida, Illinois and Missouri. Ms. McEnery received her B.A., magna cum laude, from </a:t>
            </a:r>
            <a:r>
              <a:rPr lang="en-US" sz="1900" dirty="1" smtClean="0">
                <a:latin typeface="Calibri" panose="020f0502020204030204" pitchFamily="34" charset="0"/>
                <a:cs typeface="Calibri" panose="020f0502020204030204" pitchFamily="34" charset="0"/>
              </a:rPr>
              <a:t>S.U.N.Y</a:t>
            </a:r>
            <a:r>
              <a:rPr lang="en-US" sz="1900" dirty="1">
                <a:latin typeface="Calibri" panose="020f0502020204030204" pitchFamily="34" charset="0"/>
                <a:cs typeface="Calibri" panose="020f0502020204030204" pitchFamily="34" charset="0"/>
              </a:rPr>
              <a:t>. Buffalo and her J.D. from the University of Illinois, College of Law. She formerly served as a trial attorney and </a:t>
            </a:r>
            <a:r>
              <a:rPr lang="en-US" sz="1900" dirty="1" smtClean="0">
                <a:latin typeface="Calibri" panose="020f0502020204030204" pitchFamily="34" charset="0"/>
                <a:cs typeface="Calibri" panose="020f0502020204030204" pitchFamily="34" charset="0"/>
              </a:rPr>
              <a:t>acting supervisor </a:t>
            </a:r>
            <a:r>
              <a:rPr lang="en-US" sz="1900" dirty="1">
                <a:latin typeface="Calibri" panose="020f0502020204030204" pitchFamily="34" charset="0"/>
                <a:cs typeface="Calibri" panose="020f0502020204030204" pitchFamily="34" charset="0"/>
              </a:rPr>
              <a:t>for the National Labor Relations Board</a:t>
            </a:r>
            <a:r>
              <a:rPr lang="en-US" sz="1900" dirty="1" smtClean="0">
                <a:latin typeface="Calibri" panose="020f0502020204030204" pitchFamily="34" charset="0"/>
                <a:cs typeface="Calibri" panose="020f0502020204030204" pitchFamily="34" charset="0"/>
              </a:rPr>
              <a:t>.</a:t>
            </a:r>
            <a:endParaRPr lang="en-US" sz="1900">
              <a:latin typeface="Calibri" panose="020f0502020204030204" pitchFamily="34" charset="0"/>
              <a:cs typeface="Calibri" panose="020f0502020204030204" pitchFamily="34" charset="0"/>
            </a:endParaRPr>
          </a:p>
        </p:txBody>
      </p:sp>
      <p:pic>
        <p:nvPicPr>
          <p:cNvPr id="10" name="Content Placeholder 4"/>
          <p:cNvPicPr>
            <a:picLocks noChangeAspect="1"/>
          </p:cNvPicPr>
          <p:nvPr/>
        </p:nvPicPr>
        <p:blipFill>
          <a:blip r:embed="rId4"/>
          <a:srcRect/>
          <a:stretch>
            <a:fillRect/>
          </a:stretch>
        </p:blipFill>
        <p:spPr>
          <a:xfrm>
            <a:off x="473923" y="1524000"/>
            <a:ext cx="2886011" cy="4322571"/>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92015" y="1100403"/>
            <a:ext cx="4572000" cy="830997"/>
          </a:xfrm>
          <a:prstGeom prst="rect"/>
        </p:spPr>
        <p:txBody>
          <a:bodyPr>
            <a:spAutoFit/>
          </a:bodyPr>
          <a:lstStyle/>
          <a:p>
            <a:pPr algn="ctr">
              <a:buFont typeface="Arial" panose="020b0604020202020204" pitchFamily="34" charset="0"/>
              <a:buNone/>
              <a:defRPr/>
            </a:pPr>
            <a:r>
              <a:rPr lang="en-US" b="1" dirty="1">
                <a:latin typeface="Calibri" panose="020f0502020204030204" pitchFamily="34" charset="0"/>
                <a:cs typeface="Calibri" panose="020f0502020204030204" pitchFamily="34" charset="0"/>
              </a:rPr>
              <a:t>Janet Goldberg McEnery</a:t>
            </a:r>
          </a:p>
          <a:p>
            <a:pPr algn="ctr">
              <a:buFont typeface="Arial" panose="020b0604020202020204" pitchFamily="34" charset="0"/>
              <a:buNone/>
              <a:defRPr/>
            </a:pPr>
            <a:r>
              <a:rPr lang="en-US" b="1" dirty="1">
                <a:latin typeface="Calibri" panose="020f0502020204030204" pitchFamily="34" charset="0"/>
                <a:cs typeface="Calibri" panose="020f0502020204030204" pitchFamily="34" charset="0"/>
              </a:rPr>
              <a:t>Direct: (813) 222-5037</a:t>
            </a:r>
          </a:p>
          <a:p>
            <a:pPr algn="ctr">
              <a:buFont typeface="Arial" panose="020b0604020202020204" pitchFamily="34" charset="0"/>
              <a:buNone/>
              <a:defRPr/>
            </a:pPr>
            <a:r>
              <a:rPr lang="en-US" b="1" dirty="1">
                <a:latin typeface="Calibri" panose="020f0502020204030204" pitchFamily="34" charset="0"/>
                <a:cs typeface="Calibri" panose="020f0502020204030204" pitchFamily="34" charset="0"/>
              </a:rPr>
              <a:t>Email: jmcenery@stearnsweaver.com</a:t>
            </a:r>
          </a:p>
        </p:txBody>
      </p:sp>
    </p:spTree>
    <p:extLst>
      <p:ext uri="{BB962C8B-B14F-4D97-AF65-F5344CB8AC3E}">
        <p14:creationId xmlns:p14="http://schemas.microsoft.com/office/powerpoint/2010/main" val="165610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5</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95300" y="2400169"/>
            <a:ext cx="8051800" cy="1338828"/>
          </a:xfrm>
          <a:prstGeom prst="rect"/>
        </p:spPr>
        <p:txBody>
          <a:bodyPr wrap="square">
            <a:spAutoFit/>
          </a:bodyPr>
          <a:lstStyle/>
          <a:p>
            <a:r>
              <a:rPr lang="en-US" sz="2700" b="1" u="sng" dirty="1" smtClean="0">
                <a:latin typeface="Calibri" panose="020f0502020204030204" pitchFamily="34" charset="0"/>
              </a:rPr>
              <a:t>Leadership changes</a:t>
            </a:r>
          </a:p>
          <a:p>
            <a:pPr marL="914400" lvl="1" indent="-457200">
              <a:buFont typeface="Arial" panose="020b0604020202020204" pitchFamily="34" charset="0"/>
              <a:buChar char="•"/>
            </a:pPr>
            <a:endParaRPr lang="en-US" sz="2700" smtClean="0">
              <a:latin typeface="Calibri" panose="020f0502020204030204" pitchFamily="34" charset="0"/>
            </a:endParaRPr>
          </a:p>
          <a:p>
            <a:pPr marL="914400" lvl="1" indent="-457200">
              <a:buFont typeface="Arial" panose="020b0604020202020204" pitchFamily="34" charset="0"/>
              <a:buChar char="•"/>
            </a:pPr>
            <a:endParaRPr lang="en-US" sz="2700" smtClean="0">
              <a:latin typeface="Calibri" panose="020f0502020204030204" pitchFamily="34" charset="0"/>
            </a:endParaRPr>
          </a:p>
        </p:txBody>
      </p:sp>
      <p:pic>
        <p:nvPicPr>
          <p:cNvPr id="4100" name="Picture 4" descr="Keith E. Sonderling, Commissioner | U.S. Equal Employment Opportunity  Commission"/>
          <p:cNvPicPr>
            <a:picLocks noChangeAspect="1" noChangeArrowheads="1"/>
          </p:cNvPicPr>
          <p:nvPr/>
        </p:nvPicPr>
        <p:blipFill>
          <a:blip r:embed="rId3"/>
          <a:srcRect/>
          <a:stretch>
            <a:fillRect/>
          </a:stretch>
        </p:blipFill>
        <p:spPr>
          <a:xfrm>
            <a:off x="6096000" y="2337284"/>
            <a:ext cx="1683979" cy="2525969"/>
          </a:xfrm>
          <a:prstGeom prst="rect"/>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74453" y="5141877"/>
            <a:ext cx="2285487" cy="584775"/>
          </a:xfrm>
          <a:prstGeom prst="rect"/>
          <a:noFill/>
        </p:spPr>
        <p:txBody>
          <a:bodyPr wrap="square" rtlCol="0">
            <a:spAutoFit/>
          </a:bodyPr>
          <a:lstStyle/>
          <a:p>
            <a:r>
              <a:rPr lang="en-US" dirty="1" smtClean="0"/>
              <a:t>Keith Sonderling, EEOC Commissioner</a:t>
            </a:r>
            <a:endParaRPr lang="en-US"/>
          </a:p>
        </p:txBody>
      </p:sp>
      <p:sp>
        <p:nvSpPr>
          <p:cNvPr id="4" name="Rectangle 3"/>
          <p:cNvSpPr/>
          <p:nvPr/>
        </p:nvSpPr>
        <p:spPr>
          <a:xfrm>
            <a:off x="0" y="3101609"/>
            <a:ext cx="5816600" cy="1338828"/>
          </a:xfrm>
          <a:prstGeom prst="rect"/>
        </p:spPr>
        <p:txBody>
          <a:bodyPr wrap="square">
            <a:spAutoFit/>
          </a:bodyPr>
          <a:lstStyle/>
          <a:p>
            <a:pPr marL="914400" lvl="1" indent="-457200">
              <a:buFont typeface="Arial" panose="020b0604020202020204" pitchFamily="34" charset="0"/>
              <a:buChar char="•"/>
            </a:pPr>
            <a:r>
              <a:rPr lang="en-US" sz="2700" dirty="1">
                <a:latin typeface="Calibri" panose="020f0502020204030204" pitchFamily="34" charset="0"/>
                <a:hlinkClick r:id="rId4"/>
              </a:rPr>
              <a:t>https://www.stearnsweaver.com/practices/breaking-through-the-noise/</a:t>
            </a:r>
            <a:r>
              <a:rPr lang="en-US" sz="2700" dirty="1">
                <a:latin typeface="Calibri" panose="020f0502020204030204" pitchFamily="34" charset="0"/>
              </a:rPr>
              <a:t>  Timestamp: 6:31 – 18:08</a:t>
            </a:r>
          </a:p>
        </p:txBody>
      </p:sp>
    </p:spTree>
    <p:extLst>
      <p:ext uri="{BB962C8B-B14F-4D97-AF65-F5344CB8AC3E}">
        <p14:creationId xmlns:p14="http://schemas.microsoft.com/office/powerpoint/2010/main" val="2180128801"/>
      </p:ext>
    </p:extLst>
  </p:cSld>
  <p:clrMapOvr>
    <a:masterClrMapping/>
  </p:clrMapOvr>
  <p:transition spd="fast">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6</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31800" y="2163791"/>
            <a:ext cx="6426200" cy="2816156"/>
          </a:xfrm>
          <a:prstGeom prst="rect"/>
        </p:spPr>
        <p:txBody>
          <a:bodyPr wrap="square">
            <a:spAutoFit/>
          </a:bodyPr>
          <a:lstStyle/>
          <a:p>
            <a:r>
              <a:rPr lang="en-US" sz="2700" b="1" u="sng" dirty="1" smtClean="0">
                <a:latin typeface="Calibri" panose="020f0502020204030204" pitchFamily="34" charset="0"/>
              </a:rPr>
              <a:t>Priorities: New and Old</a:t>
            </a:r>
          </a:p>
          <a:p>
            <a:endParaRPr lang="en-US" sz="1500" u="sng" smtClean="0">
              <a:latin typeface="Calibri" panose="020f0502020204030204" pitchFamily="34" charset="0"/>
            </a:endParaRPr>
          </a:p>
          <a:p>
            <a:pPr marL="914400" lvl="1" indent="-457200">
              <a:buFont typeface="Arial" panose="020b0604020202020204" pitchFamily="34" charset="0"/>
              <a:buChar char="•"/>
            </a:pPr>
            <a:r>
              <a:rPr lang="en-US" sz="2500" dirty="1" smtClean="0">
                <a:latin typeface="Calibri" panose="020f0502020204030204" pitchFamily="34" charset="0"/>
              </a:rPr>
              <a:t>Strategic Enforcement Plan expires 2021</a:t>
            </a:r>
          </a:p>
          <a:p>
            <a:pPr lvl="1"/>
            <a:endParaRPr lang="en-US" sz="2700" smtClean="0">
              <a:latin typeface="Calibri" panose="020f0502020204030204" pitchFamily="34" charset="0"/>
            </a:endParaRPr>
          </a:p>
          <a:p>
            <a:r>
              <a:rPr lang="en-US" sz="2700" dirty="1" smtClean="0">
                <a:latin typeface="Calibri" panose="020f0502020204030204" pitchFamily="34" charset="0"/>
              </a:rPr>
              <a:t>Janet’s Top 6 Picks</a:t>
            </a:r>
          </a:p>
          <a:p>
            <a:pPr marL="914400" lvl="1" indent="-457200">
              <a:buFont typeface="Arial" panose="020b0604020202020204" pitchFamily="34" charset="0"/>
              <a:buChar char="•"/>
            </a:pPr>
            <a:endParaRPr lang="en-US" sz="1400">
              <a:latin typeface="Calibri" panose="020f0502020204030204" pitchFamily="34" charset="0"/>
            </a:endParaRPr>
          </a:p>
          <a:p>
            <a:pPr marL="914400" lvl="1" indent="-457200">
              <a:buFont typeface="Arial" panose="020b0604020202020204" pitchFamily="34" charset="0"/>
              <a:buChar char="•"/>
            </a:pPr>
            <a:endParaRPr lang="en-US" sz="1500">
              <a:latin typeface="Calibri" panose="020f0502020204030204" pitchFamily="34" charset="0"/>
            </a:endParaRPr>
          </a:p>
          <a:p>
            <a:pPr marL="914400" lvl="1" indent="-457200">
              <a:buFont typeface="Arial" panose="020b0604020202020204" pitchFamily="34" charset="0"/>
              <a:buChar char="•"/>
            </a:pPr>
            <a:endParaRPr lang="en-US" sz="2700" smtClean="0">
              <a:latin typeface="Calibri" panose="020f0502020204030204" pitchFamily="34" charset="0"/>
            </a:endParaRPr>
          </a:p>
        </p:txBody>
      </p:sp>
      <p:pic>
        <p:nvPicPr>
          <p:cNvPr id="2050" name="Picture 2" descr="Rubbing the crystal ball &amp;gt;&amp;gt; Scuttlebutt Sailing News"/>
          <p:cNvPicPr>
            <a:picLocks noChangeAspect="1" noChangeArrowheads="1"/>
          </p:cNvPicPr>
          <p:nvPr/>
        </p:nvPicPr>
        <p:blipFill>
          <a:blip r:embed="rId3"/>
          <a:srcRect/>
          <a:stretch>
            <a:fillRect/>
          </a:stretch>
        </p:blipFill>
        <p:spPr>
          <a:xfrm>
            <a:off x="5220058" y="3733800"/>
            <a:ext cx="3316012" cy="1890127"/>
          </a:xfrm>
          <a:prstGeom prst="roundRect">
            <a:avLst>
              <a:gd name="adj" fmla="val 8594"/>
            </a:avLst>
          </a:prstGeom>
          <a:solidFill>
            <a:srgbClr val="FFFFFF">
              <a:shade val="85000"/>
            </a:srgbClr>
          </a:solidFill>
          <a:ln>
            <a:noFill/>
          </a:ln>
          <a:effectLst>
            <a:reflection blurRad="12700" dir="5400000" dist="5000" algn="bl" stA="38000" endPos="28000" rotWithShape="0" sy="-100000"/>
          </a:effectLst>
        </p:spPr>
      </p:pic>
      <p:sp>
        <p:nvSpPr>
          <p:cNvPr id="2" name="TextBox 1"/>
          <p:cNvSpPr txBox="1"/>
          <p:nvPr/>
        </p:nvSpPr>
        <p:spPr>
          <a:xfrm>
            <a:off x="854725" y="4205812"/>
            <a:ext cx="4232925" cy="1877437"/>
          </a:xfrm>
          <a:prstGeom prst="rect"/>
          <a:noFill/>
        </p:spPr>
        <p:txBody>
          <a:bodyPr wrap="square" rtlCol="0">
            <a:spAutoFit/>
          </a:bodyPr>
          <a:lstStyle/>
          <a:p>
            <a:pPr marL="457200" indent="-457200">
              <a:buFont typeface="+mj-lt"/>
              <a:buAutoNum type="arabicPeriod" startAt="1"/>
            </a:pPr>
            <a:r>
              <a:rPr lang="en-US" sz="2500" dirty="1">
                <a:latin typeface="Calibri" panose="020f0502020204030204" pitchFamily="34" charset="0"/>
              </a:rPr>
              <a:t>Expect to see strengthening of the protections against discrimination to LGBTQ </a:t>
            </a:r>
            <a:r>
              <a:rPr lang="en-US" sz="2500" dirty="1" smtClean="0">
                <a:latin typeface="Calibri" panose="020f0502020204030204" pitchFamily="34" charset="0"/>
              </a:rPr>
              <a:t>community members.</a:t>
            </a:r>
            <a:endParaRPr lang="en-US" sz="2500">
              <a:latin typeface="Calibri" panose="020f0502020204030204" pitchFamily="34" charset="0"/>
            </a:endParaRPr>
          </a:p>
          <a:p>
            <a:endParaRPr lang="en-US"/>
          </a:p>
        </p:txBody>
      </p:sp>
    </p:spTree>
    <p:extLst>
      <p:ext uri="{BB962C8B-B14F-4D97-AF65-F5344CB8AC3E}">
        <p14:creationId xmlns:p14="http://schemas.microsoft.com/office/powerpoint/2010/main" val="1013613395"/>
      </p:ext>
    </p:extLst>
  </p:cSld>
  <p:clrMapOvr>
    <a:masterClrMapping/>
  </p:clrMapOvr>
  <p:transition spd="fast">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7</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31800" y="2163791"/>
            <a:ext cx="4521200" cy="3647152"/>
          </a:xfrm>
          <a:prstGeom prst="rect"/>
        </p:spPr>
        <p:txBody>
          <a:bodyPr wrap="square">
            <a:spAutoFit/>
          </a:bodyPr>
          <a:lstStyle/>
          <a:p>
            <a:r>
              <a:rPr lang="en-US" sz="2700" b="1" u="sng" dirty="1" smtClean="0">
                <a:latin typeface="Calibri" panose="020f0502020204030204" pitchFamily="34" charset="0"/>
              </a:rPr>
              <a:t>Priorities: New and Old</a:t>
            </a:r>
          </a:p>
          <a:p>
            <a:endParaRPr lang="en-US" sz="1500" u="sng" smtClean="0">
              <a:latin typeface="Calibri" panose="020f0502020204030204" pitchFamily="34" charset="0"/>
            </a:endParaRPr>
          </a:p>
          <a:p>
            <a:pPr marL="971550" lvl="1" indent="-514350">
              <a:buFont typeface="+mj-lt"/>
              <a:buAutoNum type="arabicPeriod" startAt="2"/>
            </a:pPr>
            <a:r>
              <a:rPr lang="en-US" sz="2700" dirty="1" smtClean="0">
                <a:latin typeface="Calibri" panose="020f0502020204030204" pitchFamily="34" charset="0"/>
              </a:rPr>
              <a:t>Expect to see more protections afforded to pregnant workers</a:t>
            </a:r>
          </a:p>
          <a:p>
            <a:pPr marL="971550" lvl="1" indent="-514350">
              <a:buFont typeface="+mj-lt"/>
              <a:buAutoNum type="arabicPeriod" startAt="2"/>
            </a:pPr>
            <a:endParaRPr lang="en-US" sz="2700" smtClean="0">
              <a:latin typeface="Calibri" panose="020f0502020204030204" pitchFamily="34" charset="0"/>
            </a:endParaRPr>
          </a:p>
          <a:p>
            <a:pPr marL="1428750" lvl="2" indent="-514350">
              <a:buFont typeface="Courier New" panose="02070309020205020404" pitchFamily="49" charset="0"/>
              <a:buChar char="o"/>
            </a:pPr>
            <a:r>
              <a:rPr lang="en-US" sz="2700" dirty="1" smtClean="0">
                <a:latin typeface="Calibri" panose="020f0502020204030204" pitchFamily="34" charset="0"/>
              </a:rPr>
              <a:t>Pregnant Workers Fairness Act (PWFA)</a:t>
            </a:r>
          </a:p>
          <a:p>
            <a:pPr marL="971550" lvl="1" indent="-514350">
              <a:buFont typeface="+mj-lt"/>
              <a:buAutoNum type="arabicPeriod" startAt="2"/>
            </a:pPr>
            <a:endParaRPr lang="en-US" sz="2700">
              <a:latin typeface="Calibri" panose="020f0502020204030204" pitchFamily="34" charset="0"/>
            </a:endParaRPr>
          </a:p>
        </p:txBody>
      </p:sp>
      <p:pic>
        <p:nvPicPr>
          <p:cNvPr id="3074" name="Picture 2" descr="High Prevalence of OCD in Pregnant and Postpartum Women"/>
          <p:cNvPicPr>
            <a:picLocks noChangeAspect="1" noChangeArrowheads="1"/>
          </p:cNvPicPr>
          <p:nvPr/>
        </p:nvPicPr>
        <p:blipFill>
          <a:blip r:embed="rId3"/>
          <a:srcRect/>
          <a:stretch>
            <a:fillRect/>
          </a:stretch>
        </p:blipFill>
        <p:spPr>
          <a:xfrm>
            <a:off x="4940300" y="2438400"/>
            <a:ext cx="3568817" cy="2279300"/>
          </a:xfrm>
          <a:prstGeom prst="rect"/>
          <a:ln w="38100" cap="sq">
            <a:solidFill>
              <a:srgbClr val="000000"/>
            </a:solidFill>
            <a:prstDash val="solid"/>
            <a:miter lim="800000"/>
          </a:ln>
          <a:effectLst>
            <a:outerShdw blurRad="50800" dir="2700000" dist="381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406589"/>
      </p:ext>
    </p:extLst>
  </p:cSld>
  <p:clrMapOvr>
    <a:masterClrMapping/>
  </p:clrMapOvr>
  <p:transition spd="fast">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8</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31800" y="2163791"/>
            <a:ext cx="8305800" cy="4108817"/>
          </a:xfrm>
          <a:prstGeom prst="rect"/>
        </p:spPr>
        <p:txBody>
          <a:bodyPr wrap="square">
            <a:spAutoFit/>
          </a:bodyPr>
          <a:lstStyle/>
          <a:p>
            <a:r>
              <a:rPr lang="en-US" sz="2700" b="1" u="sng" dirty="1" smtClean="0">
                <a:latin typeface="Calibri" panose="020f0502020204030204" pitchFamily="34" charset="0"/>
              </a:rPr>
              <a:t>Priorities: New and Old</a:t>
            </a:r>
          </a:p>
          <a:p>
            <a:endParaRPr lang="en-US" sz="1500" u="sng" smtClean="0">
              <a:latin typeface="Calibri" panose="020f0502020204030204" pitchFamily="34" charset="0"/>
            </a:endParaRPr>
          </a:p>
          <a:p>
            <a:pPr marL="971550" lvl="1" indent="-514350">
              <a:buFont typeface="+mj-lt"/>
              <a:buAutoNum type="arabicPeriod" startAt="3"/>
            </a:pPr>
            <a:r>
              <a:rPr lang="en-US" sz="2400" dirty="1" smtClean="0">
                <a:latin typeface="Calibri" panose="020f0502020204030204" pitchFamily="34" charset="0"/>
              </a:rPr>
              <a:t>Expect to see wage equity initiatives, including addressing perceived gender-based and race-based pay discrimination; also equal pay for people with disabilities.</a:t>
            </a:r>
          </a:p>
          <a:p>
            <a:pPr marL="914400" lvl="1" indent="-457200">
              <a:buFont typeface="Arial" panose="020b0604020202020204" pitchFamily="34" charset="0"/>
              <a:buChar char="•"/>
            </a:pPr>
            <a:endParaRPr lang="en-US" sz="2400">
              <a:latin typeface="Calibri" panose="020f0502020204030204" pitchFamily="34" charset="0"/>
            </a:endParaRPr>
          </a:p>
          <a:p>
            <a:pPr marL="1371600" lvl="2" indent="-457200">
              <a:buFont typeface="Courier New" panose="02070309020205020404" pitchFamily="49" charset="0"/>
              <a:buChar char="o"/>
            </a:pPr>
            <a:r>
              <a:rPr lang="en-US" sz="2400" dirty="1" smtClean="0">
                <a:latin typeface="Calibri" panose="020f0502020204030204" pitchFamily="34" charset="0"/>
              </a:rPr>
              <a:t>Expanding a federal ban limiting employees’ ability to discuss salary.</a:t>
            </a:r>
          </a:p>
          <a:p>
            <a:pPr marL="1371600" lvl="2" indent="-457200">
              <a:buFont typeface="Courier New" panose="02070309020205020404" pitchFamily="49" charset="0"/>
              <a:buChar char="o"/>
            </a:pPr>
            <a:endParaRPr lang="en-US" sz="2400">
              <a:latin typeface="Calibri" panose="020f0502020204030204" pitchFamily="34" charset="0"/>
            </a:endParaRPr>
          </a:p>
          <a:p>
            <a:pPr marL="1371600" lvl="2" indent="-457200">
              <a:buFont typeface="Courier New" panose="02070309020205020404" pitchFamily="49" charset="0"/>
              <a:buChar char="o"/>
            </a:pPr>
            <a:r>
              <a:rPr lang="en-US" sz="2400" dirty="1" smtClean="0">
                <a:latin typeface="Calibri" panose="020f0502020204030204" pitchFamily="34" charset="0"/>
              </a:rPr>
              <a:t>Expanded prohibitions against salary history inquiries</a:t>
            </a:r>
          </a:p>
          <a:p>
            <a:pPr marL="914400" lvl="1" indent="-457200">
              <a:buFont typeface="Arial" panose="020b0604020202020204" pitchFamily="34" charset="0"/>
              <a:buChar char="•"/>
            </a:pPr>
            <a:endParaRPr lang="en-US" sz="2700" smtClean="0">
              <a:latin typeface="Calibri" panose="020f0502020204030204" pitchFamily="34" charset="0"/>
            </a:endParaRPr>
          </a:p>
        </p:txBody>
      </p:sp>
    </p:spTree>
    <p:extLst>
      <p:ext uri="{BB962C8B-B14F-4D97-AF65-F5344CB8AC3E}">
        <p14:creationId xmlns:p14="http://schemas.microsoft.com/office/powerpoint/2010/main" val="139673512"/>
      </p:ext>
    </p:extLst>
  </p:cSld>
  <p:clrMapOvr>
    <a:masterClrMapping/>
  </p:clrMapOvr>
  <p:transition spd="fast">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EA1D0C8-EFB8-4FEE-8DB5-60B3410779D9}" type="slidenum">
              <a:rPr lang="en-US" smtClean="0"/>
              <a:t>9</a:t>
            </a:fld>
            <a:endParaRPr lang="en-US"/>
          </a:p>
        </p:txBody>
      </p:sp>
      <p:sp>
        <p:nvSpPr>
          <p:cNvPr id="7" name="TextBox 6"/>
          <p:cNvSpPr txBox="1"/>
          <p:nvPr/>
        </p:nvSpPr>
        <p:spPr>
          <a:xfrm>
            <a:off x="457200" y="1197508"/>
            <a:ext cx="8305800" cy="630942"/>
          </a:xfrm>
          <a:prstGeom prst="rect"/>
          <a:noFill/>
        </p:spPr>
        <p:txBody>
          <a:bodyPr wrap="square" rtlCol="0">
            <a:spAutoFit/>
          </a:bodyPr>
          <a:lstStyle/>
          <a:p>
            <a:pPr algn="ctr"/>
            <a:r>
              <a:rPr lang="en-US" sz="3500" b="1" u="sng" dirty="1" smtClean="0">
                <a:solidFill>
                  <a:srgbClr val="529CBD"/>
                </a:solidFill>
                <a:latin typeface="Calibri" panose="020f0502020204030204" pitchFamily="34" charset="0"/>
              </a:rPr>
              <a:t>EEOC</a:t>
            </a:r>
            <a:endParaRPr lang="en-US" sz="3500" smtClean="0">
              <a:solidFill>
                <a:srgbClr val="529CBD"/>
              </a:solidFill>
              <a:latin typeface="Calibri" panose="020f0502020204030204" pitchFamily="34" charset="0"/>
            </a:endParaRPr>
          </a:p>
        </p:txBody>
      </p:sp>
      <p:sp>
        <p:nvSpPr>
          <p:cNvPr id="5" name="Rectangle 4"/>
          <p:cNvSpPr/>
          <p:nvPr/>
        </p:nvSpPr>
        <p:spPr>
          <a:xfrm>
            <a:off x="431800" y="2163791"/>
            <a:ext cx="8305800" cy="4555093"/>
          </a:xfrm>
          <a:prstGeom prst="rect"/>
        </p:spPr>
        <p:txBody>
          <a:bodyPr wrap="square">
            <a:spAutoFit/>
          </a:bodyPr>
          <a:lstStyle/>
          <a:p>
            <a:r>
              <a:rPr lang="en-US" sz="2700" b="1" u="sng" dirty="1" smtClean="0">
                <a:latin typeface="Calibri" panose="020f0502020204030204" pitchFamily="34" charset="0"/>
              </a:rPr>
              <a:t>Priorities: New and Old</a:t>
            </a:r>
          </a:p>
          <a:p>
            <a:endParaRPr lang="en-US" sz="1200" u="sng" smtClean="0">
              <a:latin typeface="Calibri" panose="020f0502020204030204" pitchFamily="34" charset="0"/>
            </a:endParaRPr>
          </a:p>
          <a:p>
            <a:pPr marL="971550" lvl="1" indent="-514350">
              <a:buFont typeface="+mj-lt"/>
              <a:buAutoNum type="arabicPeriod" startAt="4"/>
            </a:pPr>
            <a:r>
              <a:rPr lang="en-US" sz="2500" dirty="1" smtClean="0">
                <a:latin typeface="Calibri" panose="020f0502020204030204" pitchFamily="34" charset="0"/>
              </a:rPr>
              <a:t>Expect to see expanded attention to race equity initiatives </a:t>
            </a:r>
          </a:p>
          <a:p>
            <a:pPr marL="1428750" lvl="2" indent="-514350">
              <a:buFont typeface="Courier New" panose="02070309020205020404" pitchFamily="49" charset="0"/>
              <a:buChar char="o"/>
            </a:pPr>
            <a:r>
              <a:rPr lang="en-US" sz="2500" dirty="1" smtClean="0">
                <a:latin typeface="Calibri" panose="020f0502020204030204" pitchFamily="34" charset="0"/>
              </a:rPr>
              <a:t>More efforts at gathering data.</a:t>
            </a:r>
          </a:p>
          <a:p>
            <a:pPr marL="971550" lvl="1" indent="-514350">
              <a:buFont typeface="+mj-lt"/>
              <a:buAutoNum type="arabicPeriod" startAt="4"/>
            </a:pPr>
            <a:endParaRPr lang="en-US" sz="1200">
              <a:latin typeface="Calibri" panose="020f0502020204030204" pitchFamily="34" charset="0"/>
            </a:endParaRPr>
          </a:p>
          <a:p>
            <a:pPr marL="971550" lvl="1" indent="-514350">
              <a:buFont typeface="+mj-lt"/>
              <a:buAutoNum type="arabicPeriod" startAt="4"/>
            </a:pPr>
            <a:r>
              <a:rPr lang="en-US" sz="2500" dirty="1" smtClean="0">
                <a:latin typeface="Calibri" panose="020f0502020204030204" pitchFamily="34" charset="0"/>
              </a:rPr>
              <a:t>Expect to see a revisit of religious discrimination compliance manual.</a:t>
            </a:r>
          </a:p>
          <a:p>
            <a:pPr marL="971550" lvl="1" indent="-514350">
              <a:buFont typeface="+mj-lt"/>
              <a:buAutoNum type="arabicPeriod" startAt="4"/>
            </a:pPr>
            <a:endParaRPr lang="en-US" sz="1200">
              <a:latin typeface="Calibri" panose="020f0502020204030204" pitchFamily="34" charset="0"/>
            </a:endParaRPr>
          </a:p>
          <a:p>
            <a:pPr marL="971550" lvl="1" indent="-514350">
              <a:buFont typeface="+mj-lt"/>
              <a:buAutoNum type="arabicPeriod" startAt="4"/>
            </a:pPr>
            <a:r>
              <a:rPr lang="en-US" sz="2500" dirty="1" smtClean="0">
                <a:latin typeface="Calibri" panose="020f0502020204030204" pitchFamily="34" charset="0"/>
              </a:rPr>
              <a:t>Expect to see the same enforcement and emphasis on protecting the rights of the disabled and preventing sexual harassment.</a:t>
            </a:r>
          </a:p>
          <a:p>
            <a:pPr marL="914400" lvl="1" indent="-457200">
              <a:buFont typeface="Arial" panose="020b0604020202020204" pitchFamily="34" charset="0"/>
              <a:buChar char="•"/>
            </a:pPr>
            <a:endParaRPr lang="en-US" sz="2700" smtClean="0">
              <a:latin typeface="Calibri" panose="020f0502020204030204" pitchFamily="34" charset="0"/>
            </a:endParaRPr>
          </a:p>
        </p:txBody>
      </p:sp>
    </p:spTree>
    <p:extLst>
      <p:ext uri="{BB962C8B-B14F-4D97-AF65-F5344CB8AC3E}">
        <p14:creationId xmlns:p14="http://schemas.microsoft.com/office/powerpoint/2010/main" val="1262354248"/>
      </p:ext>
    </p:extLst>
  </p:cSld>
  <p:clrMapOvr>
    <a:masterClrMapping/>
  </p:clrMapOvr>
  <p:transition spd="fast">
    <p:fade/>
  </p:transition>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2.xml><?xml version="1.0" encoding="utf-8"?>
<a:theme xmlns:a="http://schemas.openxmlformats.org/drawingml/2006/main" name="Blank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3B3B3B"/>
        </a:dk1>
        <a:lt1>
          <a:srgbClr val="FFFFFF"/>
        </a:lt1>
        <a:dk2>
          <a:srgbClr val="013C59"/>
        </a:dk2>
        <a:lt2>
          <a:srgbClr val="DDDDDD"/>
        </a:lt2>
        <a:accent1>
          <a:srgbClr val="B50C00"/>
        </a:accent1>
        <a:accent2>
          <a:srgbClr val="C0C0C0"/>
        </a:accent2>
        <a:accent3>
          <a:srgbClr val="FFFFFF"/>
        </a:accent3>
        <a:accent4>
          <a:srgbClr val="313131"/>
        </a:accent4>
        <a:accent5>
          <a:srgbClr val="D7AAAA"/>
        </a:accent5>
        <a:accent6>
          <a:srgbClr val="AEAEAE"/>
        </a:accent6>
        <a:hlink>
          <a:srgbClr val="013C59"/>
        </a:hlink>
        <a:folHlink>
          <a:srgbClr val="969696"/>
        </a:folHlink>
      </a:clrScheme>
      <a:clrMap bg1="lt1" tx1="dk1" bg2="lt2" tx2="dk2" accent1="accent1" accent2="accent2" accent3="accent3" accent4="accent4" accent5="accent5" accent6="accent6" hlink="hlink" folHlink="folHlink"/>
    </a:extraClrScheme>
    <a:extraClrScheme>
      <a:clrScheme name="Blank Presentation 3">
        <a:dk1>
          <a:srgbClr val="3B3B3B"/>
        </a:dk1>
        <a:lt1>
          <a:srgbClr val="FFFFFF"/>
        </a:lt1>
        <a:dk2>
          <a:srgbClr val="013C59"/>
        </a:dk2>
        <a:lt2>
          <a:srgbClr val="808080"/>
        </a:lt2>
        <a:accent1>
          <a:srgbClr val="C0C0C0"/>
        </a:accent1>
        <a:accent2>
          <a:srgbClr val="013C59"/>
        </a:accent2>
        <a:accent3>
          <a:srgbClr val="FFFFFF"/>
        </a:accent3>
        <a:accent4>
          <a:srgbClr val="313131"/>
        </a:accent4>
        <a:accent5>
          <a:srgbClr val="DCDCDC"/>
        </a:accent5>
        <a:accent6>
          <a:srgbClr val="013550"/>
        </a:accent6>
        <a:hlink>
          <a:srgbClr val="B50C00"/>
        </a:hlink>
        <a:folHlink>
          <a:srgbClr val="FFB300"/>
        </a:folHlink>
      </a:clrScheme>
      <a:clrMap bg1="lt1" tx1="dk1" bg2="lt2" tx2="dk2" accent1="accent1" accent2="accent2" accent3="accent3" accent4="accent4" accent5="accent5" accent6="accent6" hlink="hlink" folHlink="folHlink"/>
    </a:extraClrScheme>
    <a:extraClrScheme>
      <a:clrScheme name="Blank Presentation 4">
        <a:dk1>
          <a:srgbClr val="3B3B3B"/>
        </a:dk1>
        <a:lt1>
          <a:srgbClr val="FFFFCC"/>
        </a:lt1>
        <a:dk2>
          <a:srgbClr val="013C59"/>
        </a:dk2>
        <a:lt2>
          <a:srgbClr val="666633"/>
        </a:lt2>
        <a:accent1>
          <a:srgbClr val="C0C0C0"/>
        </a:accent1>
        <a:accent2>
          <a:srgbClr val="800000"/>
        </a:accent2>
        <a:accent3>
          <a:srgbClr val="FFFFE2"/>
        </a:accent3>
        <a:accent4>
          <a:srgbClr val="313131"/>
        </a:accent4>
        <a:accent5>
          <a:srgbClr val="DCDCDC"/>
        </a:accent5>
        <a:accent6>
          <a:srgbClr val="730000"/>
        </a:accent6>
        <a:hlink>
          <a:srgbClr val="013C59"/>
        </a:hlink>
        <a:folHlink>
          <a:srgbClr val="FFB366"/>
        </a:folHlink>
      </a:clrScheme>
      <a:clrMap bg1="lt1" tx1="dk1" bg2="lt2" tx2="dk2" accent1="accent1" accent2="accent2" accent3="accent3" accent4="accent4" accent5="accent5" accent6="accent6" hlink="hlink" folHlink="folHlink"/>
    </a:extraClrScheme>
    <a:extraClrScheme>
      <a:clrScheme name="Blank Presentation 5">
        <a:dk1>
          <a:srgbClr val="3B3B3B"/>
        </a:dk1>
        <a:lt1>
          <a:srgbClr val="EBF5C8"/>
        </a:lt1>
        <a:dk2>
          <a:srgbClr val="013C59"/>
        </a:dk2>
        <a:lt2>
          <a:srgbClr val="808080"/>
        </a:lt2>
        <a:accent1>
          <a:srgbClr val="C0C0C0"/>
        </a:accent1>
        <a:accent2>
          <a:srgbClr val="013C59"/>
        </a:accent2>
        <a:accent3>
          <a:srgbClr val="F3F9E0"/>
        </a:accent3>
        <a:accent4>
          <a:srgbClr val="313131"/>
        </a:accent4>
        <a:accent5>
          <a:srgbClr val="DCDCDC"/>
        </a:accent5>
        <a:accent6>
          <a:srgbClr val="013550"/>
        </a:accent6>
        <a:hlink>
          <a:srgbClr val="B50C00"/>
        </a:hlink>
        <a:folHlink>
          <a:srgbClr val="B8CAD6"/>
        </a:folHlink>
      </a:clrScheme>
      <a:clrMap bg1="lt1" tx1="dk1" bg2="lt2" tx2="dk2" accent1="accent1" accent2="accent2" accent3="accent3" accent4="accent4" accent5="accent5" accent6="accent6" hlink="hlink" folHlink="folHlink"/>
    </a:extraClrScheme>
    <a:extraClrScheme>
      <a:clrScheme name="Blank Presentation 6">
        <a:dk1>
          <a:srgbClr val="3B3B3B"/>
        </a:dk1>
        <a:lt1>
          <a:srgbClr val="B8CAD6"/>
        </a:lt1>
        <a:dk2>
          <a:srgbClr val="013C59"/>
        </a:dk2>
        <a:lt2>
          <a:srgbClr val="808080"/>
        </a:lt2>
        <a:accent1>
          <a:srgbClr val="B50C00"/>
        </a:accent1>
        <a:accent2>
          <a:srgbClr val="FFB300"/>
        </a:accent2>
        <a:accent3>
          <a:srgbClr val="D8E1E8"/>
        </a:accent3>
        <a:accent4>
          <a:srgbClr val="313131"/>
        </a:accent4>
        <a:accent5>
          <a:srgbClr val="D7AAAA"/>
        </a:accent5>
        <a:accent6>
          <a:srgbClr val="E7A200"/>
        </a:accent6>
        <a:hlink>
          <a:srgbClr val="FFFFCC"/>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
  <Slides>41</Slide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1900-01-01T00:00:00Z</cp:lastPrinted>
  <dcterms:created xsi:type="dcterms:W3CDTF">1900-01-01T00:00:00Z</dcterms:created>
  <dcterms:modified xsi:type="dcterms:W3CDTF">1900-01-01T00:00:00Z</dcterms:modified>
</cp:coreProperties>
</file>