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133.xml" ContentType="application/vnd.openxmlformats-officedocument.presentationml.slideLayout+xml"/>
  <Override PartName="/ppt/theme/theme1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9" r:id="rId4"/>
    <p:sldMasterId id="2147483671" r:id="rId5"/>
    <p:sldMasterId id="2147483707" r:id="rId6"/>
    <p:sldMasterId id="2147483757" r:id="rId7"/>
    <p:sldMasterId id="2147483760" r:id="rId8"/>
    <p:sldMasterId id="2147483771" r:id="rId9"/>
    <p:sldMasterId id="2147484006" r:id="rId10"/>
    <p:sldMasterId id="2147484055" r:id="rId11"/>
    <p:sldMasterId id="2147484246" r:id="rId12"/>
    <p:sldMasterId id="2147484248" r:id="rId13"/>
    <p:sldMasterId id="2147484249" r:id="rId14"/>
    <p:sldMasterId id="2147484251" r:id="rId15"/>
    <p:sldMasterId id="2147484288" r:id="rId16"/>
    <p:sldMasterId id="2147484290" r:id="rId17"/>
    <p:sldMasterId id="2147484292" r:id="rId18"/>
  </p:sldMasterIdLst>
  <p:notesMasterIdLst>
    <p:notesMasterId r:id="rId41"/>
  </p:notesMasterIdLst>
  <p:sldIdLst>
    <p:sldId id="376" r:id="rId19"/>
    <p:sldId id="372" r:id="rId20"/>
    <p:sldId id="373" r:id="rId21"/>
    <p:sldId id="374" r:id="rId22"/>
    <p:sldId id="375" r:id="rId23"/>
    <p:sldId id="314" r:id="rId24"/>
    <p:sldId id="388" r:id="rId25"/>
    <p:sldId id="377" r:id="rId26"/>
    <p:sldId id="378" r:id="rId27"/>
    <p:sldId id="384" r:id="rId28"/>
    <p:sldId id="385" r:id="rId29"/>
    <p:sldId id="389" r:id="rId30"/>
    <p:sldId id="299" r:id="rId31"/>
    <p:sldId id="353" r:id="rId32"/>
    <p:sldId id="371" r:id="rId33"/>
    <p:sldId id="334" r:id="rId34"/>
    <p:sldId id="379" r:id="rId35"/>
    <p:sldId id="368" r:id="rId36"/>
    <p:sldId id="380" r:id="rId37"/>
    <p:sldId id="346" r:id="rId38"/>
    <p:sldId id="335"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27F"/>
    <a:srgbClr val="444444"/>
    <a:srgbClr val="888B8D"/>
    <a:srgbClr val="008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1" autoAdjust="0"/>
    <p:restoredTop sz="91885" autoAdjust="0"/>
  </p:normalViewPr>
  <p:slideViewPr>
    <p:cSldViewPr>
      <p:cViewPr varScale="1">
        <p:scale>
          <a:sx n="66" d="100"/>
          <a:sy n="66" d="100"/>
        </p:scale>
        <p:origin x="548" y="32"/>
      </p:cViewPr>
      <p:guideLst>
        <p:guide orient="horz" pos="2160"/>
        <p:guide pos="2880"/>
      </p:guideLst>
    </p:cSldViewPr>
  </p:slideViewPr>
  <p:outlineViewPr>
    <p:cViewPr>
      <p:scale>
        <a:sx n="33" d="100"/>
        <a:sy n="33" d="100"/>
      </p:scale>
      <p:origin x="0" y="-1748"/>
    </p:cViewPr>
  </p:outlin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EB48-4C82-A164-AF300B56BD47}"/>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EB48-4C82-A164-AF300B56BD47}"/>
              </c:ext>
            </c:extLst>
          </c:dPt>
          <c:cat>
            <c:strRef>
              <c:f>Sheet1!$A$2:$A$3</c:f>
              <c:strCache>
                <c:ptCount val="2"/>
                <c:pt idx="0">
                  <c:v>1st Qtr</c:v>
                </c:pt>
                <c:pt idx="1">
                  <c:v>2nd Qtr</c:v>
                </c:pt>
              </c:strCache>
            </c:strRef>
          </c:cat>
          <c:val>
            <c:numRef>
              <c:f>Sheet1!$B$2:$B$3</c:f>
              <c:numCache>
                <c:formatCode>General</c:formatCode>
                <c:ptCount val="2"/>
                <c:pt idx="0">
                  <c:v>64</c:v>
                </c:pt>
                <c:pt idx="1">
                  <c:v>36</c:v>
                </c:pt>
              </c:numCache>
            </c:numRef>
          </c:val>
          <c:extLst>
            <c:ext xmlns:c16="http://schemas.microsoft.com/office/drawing/2014/chart" uri="{C3380CC4-5D6E-409C-BE32-E72D297353CC}">
              <c16:uniqueId val="{00000004-EB48-4C82-A164-AF300B56BD47}"/>
            </c:ext>
          </c:extLst>
        </c:ser>
        <c:dLbls>
          <c:showLegendKey val="0"/>
          <c:showVal val="0"/>
          <c:showCatName val="0"/>
          <c:showSerName val="0"/>
          <c:showPercent val="0"/>
          <c:showBubbleSize val="0"/>
          <c:showLeaderLines val="1"/>
        </c:dLbls>
        <c:firstSliceAng val="155"/>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tx1"/>
            </a:solidFill>
          </c:spPr>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D5DF-4893-A86C-BCA10D8AB09F}"/>
              </c:ext>
            </c:extLst>
          </c:dPt>
          <c:dPt>
            <c:idx val="1"/>
            <c:bubble3D val="0"/>
            <c:spPr>
              <a:solidFill>
                <a:srgbClr val="CA5E28"/>
              </a:solidFill>
              <a:ln w="19050">
                <a:solidFill>
                  <a:schemeClr val="lt1"/>
                </a:solidFill>
              </a:ln>
              <a:effectLst/>
            </c:spPr>
            <c:extLst>
              <c:ext xmlns:c16="http://schemas.microsoft.com/office/drawing/2014/chart" uri="{C3380CC4-5D6E-409C-BE32-E72D297353CC}">
                <c16:uniqueId val="{00000003-D5DF-4893-A86C-BCA10D8AB09F}"/>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D5DF-4893-A86C-BCA10D8AB09F}"/>
              </c:ext>
            </c:extLst>
          </c:dPt>
          <c:cat>
            <c:numRef>
              <c:f>Sheet1!$A$2:$A$4</c:f>
              <c:numCache>
                <c:formatCode>General</c:formatCode>
                <c:ptCount val="3"/>
              </c:numCache>
            </c:numRef>
          </c:cat>
          <c:val>
            <c:numRef>
              <c:f>Sheet1!$B$2:$B$4</c:f>
              <c:numCache>
                <c:formatCode>General</c:formatCode>
                <c:ptCount val="3"/>
                <c:pt idx="0">
                  <c:v>11</c:v>
                </c:pt>
                <c:pt idx="1">
                  <c:v>47</c:v>
                </c:pt>
                <c:pt idx="2">
                  <c:v>42</c:v>
                </c:pt>
              </c:numCache>
            </c:numRef>
          </c:val>
          <c:extLst>
            <c:ext xmlns:c16="http://schemas.microsoft.com/office/drawing/2014/chart" uri="{C3380CC4-5D6E-409C-BE32-E72D297353CC}">
              <c16:uniqueId val="{00000006-D5DF-4893-A86C-BCA10D8AB09F}"/>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61231779528685E-2"/>
          <c:y val="1.5531820861000105E-2"/>
          <c:w val="0.90728555988813431"/>
          <c:h val="0.54277265083304915"/>
        </c:manualLayout>
      </c:layout>
      <c:barChart>
        <c:barDir val="col"/>
        <c:grouping val="clustered"/>
        <c:varyColors val="0"/>
        <c:ser>
          <c:idx val="0"/>
          <c:order val="0"/>
          <c:tx>
            <c:strRef>
              <c:f>Sheet1!$B$1</c:f>
              <c:strCache>
                <c:ptCount val="1"/>
                <c:pt idx="0">
                  <c:v>Initial Treatment</c:v>
                </c:pt>
              </c:strCache>
            </c:strRef>
          </c:tx>
          <c:spPr>
            <a:solidFill>
              <a:schemeClr val="tx2"/>
            </a:solidFill>
          </c:spPr>
          <c:invertIfNegative val="0"/>
          <c:dPt>
            <c:idx val="4"/>
            <c:invertIfNegative val="0"/>
            <c:bubble3D val="0"/>
            <c:extLst>
              <c:ext xmlns:c16="http://schemas.microsoft.com/office/drawing/2014/chart" uri="{C3380CC4-5D6E-409C-BE32-E72D297353CC}">
                <c16:uniqueId val="{00000000-44D1-4F94-9A67-E5FD6802ECAA}"/>
              </c:ext>
            </c:extLst>
          </c:dPt>
          <c:dLbls>
            <c:dLbl>
              <c:idx val="0"/>
              <c:tx>
                <c:rich>
                  <a:bodyPr/>
                  <a:lstStyle/>
                  <a:p>
                    <a:r>
                      <a:rPr lang="en-US" dirty="0"/>
                      <a:t> $</a:t>
                    </a:r>
                    <a:r>
                      <a:rPr lang="en-US" dirty="0" smtClean="0"/>
                      <a:t>475k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1-4F94-9A67-E5FD6802ECAA}"/>
                </c:ext>
              </c:extLst>
            </c:dLbl>
            <c:dLbl>
              <c:idx val="1"/>
              <c:tx>
                <c:rich>
                  <a:bodyPr/>
                  <a:lstStyle/>
                  <a:p>
                    <a:r>
                      <a:rPr lang="en-US" dirty="0"/>
                      <a:t> $</a:t>
                    </a:r>
                    <a:r>
                      <a:rPr lang="en-US" dirty="0" smtClean="0"/>
                      <a:t>373k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1-4F94-9A67-E5FD6802ECAA}"/>
                </c:ext>
              </c:extLst>
            </c:dLbl>
            <c:dLbl>
              <c:idx val="2"/>
              <c:tx>
                <c:rich>
                  <a:bodyPr/>
                  <a:lstStyle/>
                  <a:p>
                    <a:r>
                      <a:rPr lang="en-US" dirty="0"/>
                      <a:t> $</a:t>
                    </a:r>
                    <a:r>
                      <a:rPr lang="en-US" dirty="0" smtClean="0"/>
                      <a:t>750k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1-4F94-9A67-E5FD6802ECAA}"/>
                </c:ext>
              </c:extLst>
            </c:dLbl>
            <c:dLbl>
              <c:idx val="3"/>
              <c:tx>
                <c:rich>
                  <a:bodyPr/>
                  <a:lstStyle/>
                  <a:p>
                    <a:r>
                      <a:rPr lang="en-US" dirty="0"/>
                      <a:t> $</a:t>
                    </a:r>
                    <a:r>
                      <a:rPr lang="en-US" dirty="0" smtClean="0"/>
                      <a:t>850k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D1-4F94-9A67-E5FD6802ECAA}"/>
                </c:ext>
              </c:extLst>
            </c:dLbl>
            <c:dLbl>
              <c:idx val="4"/>
              <c:tx>
                <c:rich>
                  <a:bodyPr/>
                  <a:lstStyle/>
                  <a:p>
                    <a:r>
                      <a:rPr lang="en-US" dirty="0"/>
                      <a:t> $</a:t>
                    </a:r>
                    <a:r>
                      <a:rPr lang="en-US" dirty="0" smtClean="0"/>
                      <a:t>2,100k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1-4F94-9A67-E5FD6802ECAA}"/>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Kymriah</c:v>
                </c:pt>
                <c:pt idx="1">
                  <c:v>Yescarta</c:v>
                </c:pt>
                <c:pt idx="2">
                  <c:v>Spinazra</c:v>
                </c:pt>
                <c:pt idx="3">
                  <c:v>Luxturna</c:v>
                </c:pt>
                <c:pt idx="4">
                  <c:v>Zolgensma</c:v>
                </c:pt>
              </c:strCache>
            </c:strRef>
          </c:cat>
          <c:val>
            <c:numRef>
              <c:f>Sheet1!$B$2:$B$6</c:f>
              <c:numCache>
                <c:formatCode>_("$"* #,##0_);_("$"* \(#,##0\);_("$"* "-"??_);_(@_)</c:formatCode>
                <c:ptCount val="5"/>
                <c:pt idx="0">
                  <c:v>475000</c:v>
                </c:pt>
                <c:pt idx="1">
                  <c:v>373000</c:v>
                </c:pt>
                <c:pt idx="2">
                  <c:v>750000</c:v>
                </c:pt>
                <c:pt idx="3">
                  <c:v>850000</c:v>
                </c:pt>
                <c:pt idx="4">
                  <c:v>2700000</c:v>
                </c:pt>
              </c:numCache>
            </c:numRef>
          </c:val>
          <c:extLst>
            <c:ext xmlns:c16="http://schemas.microsoft.com/office/drawing/2014/chart" uri="{C3380CC4-5D6E-409C-BE32-E72D297353CC}">
              <c16:uniqueId val="{00000005-44D1-4F94-9A67-E5FD6802ECAA}"/>
            </c:ext>
          </c:extLst>
        </c:ser>
        <c:ser>
          <c:idx val="1"/>
          <c:order val="1"/>
          <c:tx>
            <c:strRef>
              <c:f>Sheet1!$C$1</c:f>
              <c:strCache>
                <c:ptCount val="1"/>
                <c:pt idx="0">
                  <c:v>Maintenance</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4D1-4F94-9A67-E5FD6802ECAA}"/>
                </c:ext>
              </c:extLst>
            </c:dLbl>
            <c:dLbl>
              <c:idx val="1"/>
              <c:delete val="1"/>
              <c:extLst>
                <c:ext xmlns:c15="http://schemas.microsoft.com/office/drawing/2012/chart" uri="{CE6537A1-D6FC-4f65-9D91-7224C49458BB}"/>
                <c:ext xmlns:c16="http://schemas.microsoft.com/office/drawing/2014/chart" uri="{C3380CC4-5D6E-409C-BE32-E72D297353CC}">
                  <c16:uniqueId val="{00000007-44D1-4F94-9A67-E5FD6802ECAA}"/>
                </c:ext>
              </c:extLst>
            </c:dLbl>
            <c:dLbl>
              <c:idx val="2"/>
              <c:layout>
                <c:manualLayout>
                  <c:x val="2.2903841224080207E-2"/>
                  <c:y val="2.0030242511823955E-2"/>
                </c:manualLayout>
              </c:layout>
              <c:tx>
                <c:rich>
                  <a:bodyPr/>
                  <a:lstStyle/>
                  <a:p>
                    <a:pPr>
                      <a:defRPr sz="800"/>
                    </a:pPr>
                    <a:r>
                      <a:rPr lang="en-US" dirty="0"/>
                      <a:t> $</a:t>
                    </a:r>
                    <a:r>
                      <a:rPr lang="en-US" dirty="0" smtClean="0"/>
                      <a:t>375k </a:t>
                    </a:r>
                    <a:endParaRPr lang="en-US" dirty="0"/>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D1-4F94-9A67-E5FD6802ECA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Kymriah</c:v>
                </c:pt>
                <c:pt idx="1">
                  <c:v>Yescarta</c:v>
                </c:pt>
                <c:pt idx="2">
                  <c:v>Spinazra</c:v>
                </c:pt>
                <c:pt idx="3">
                  <c:v>Luxturna</c:v>
                </c:pt>
                <c:pt idx="4">
                  <c:v>Zolgensma</c:v>
                </c:pt>
              </c:strCache>
            </c:strRef>
          </c:cat>
          <c:val>
            <c:numRef>
              <c:f>Sheet1!$C$2:$C$6</c:f>
              <c:numCache>
                <c:formatCode>_("$"* #,##0_);_("$"* \(#,##0\);_("$"* "-"??_);_(@_)</c:formatCode>
                <c:ptCount val="5"/>
                <c:pt idx="0">
                  <c:v>0</c:v>
                </c:pt>
                <c:pt idx="1">
                  <c:v>0</c:v>
                </c:pt>
                <c:pt idx="2">
                  <c:v>375000</c:v>
                </c:pt>
              </c:numCache>
            </c:numRef>
          </c:val>
          <c:extLst>
            <c:ext xmlns:c16="http://schemas.microsoft.com/office/drawing/2014/chart" uri="{C3380CC4-5D6E-409C-BE32-E72D297353CC}">
              <c16:uniqueId val="{00000009-44D1-4F94-9A67-E5FD6802ECAA}"/>
            </c:ext>
          </c:extLst>
        </c:ser>
        <c:dLbls>
          <c:showLegendKey val="0"/>
          <c:showVal val="0"/>
          <c:showCatName val="0"/>
          <c:showSerName val="0"/>
          <c:showPercent val="0"/>
          <c:showBubbleSize val="0"/>
        </c:dLbls>
        <c:gapWidth val="150"/>
        <c:axId val="510051456"/>
        <c:axId val="510052992"/>
      </c:barChart>
      <c:catAx>
        <c:axId val="510051456"/>
        <c:scaling>
          <c:orientation val="minMax"/>
        </c:scaling>
        <c:delete val="0"/>
        <c:axPos val="b"/>
        <c:numFmt formatCode="General" sourceLinked="0"/>
        <c:majorTickMark val="out"/>
        <c:minorTickMark val="none"/>
        <c:tickLblPos val="nextTo"/>
        <c:txPr>
          <a:bodyPr/>
          <a:lstStyle/>
          <a:p>
            <a:pPr>
              <a:defRPr sz="1050"/>
            </a:pPr>
            <a:endParaRPr lang="en-US"/>
          </a:p>
        </c:txPr>
        <c:crossAx val="510052992"/>
        <c:crosses val="autoZero"/>
        <c:auto val="1"/>
        <c:lblAlgn val="ctr"/>
        <c:lblOffset val="100"/>
        <c:noMultiLvlLbl val="0"/>
      </c:catAx>
      <c:valAx>
        <c:axId val="510052992"/>
        <c:scaling>
          <c:orientation val="minMax"/>
        </c:scaling>
        <c:delete val="1"/>
        <c:axPos val="l"/>
        <c:numFmt formatCode="_(&quot;$&quot;* #,##0_);_(&quot;$&quot;* \(#,##0\);_(&quot;$&quot;* &quot;-&quot;??_);_(@_)" sourceLinked="1"/>
        <c:majorTickMark val="out"/>
        <c:minorTickMark val="none"/>
        <c:tickLblPos val="nextTo"/>
        <c:crossAx val="510051456"/>
        <c:crosses val="autoZero"/>
        <c:crossBetween val="between"/>
      </c:valAx>
    </c:plotArea>
    <c:legend>
      <c:legendPos val="r"/>
      <c:layout>
        <c:manualLayout>
          <c:xMode val="edge"/>
          <c:yMode val="edge"/>
          <c:x val="5.3914230799532732E-2"/>
          <c:y val="0.87783320441166823"/>
          <c:w val="0.91751633963880908"/>
          <c:h val="8.3172427661449458E-2"/>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3C993-3D9E-4BA5-AD8B-90554EAC0AB6}" type="datetimeFigureOut">
              <a:rPr lang="en-US" smtClean="0"/>
              <a:t>7/17/2019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589F7-AC02-4807-9CD6-4BDAC51FC0DA}" type="slidenum">
              <a:rPr lang="en-US" smtClean="0"/>
              <a:t>‹#›</a:t>
            </a:fld>
            <a:endParaRPr lang="en-US" dirty="0"/>
          </a:p>
        </p:txBody>
      </p:sp>
    </p:spTree>
    <p:extLst>
      <p:ext uri="{BB962C8B-B14F-4D97-AF65-F5344CB8AC3E}">
        <p14:creationId xmlns:p14="http://schemas.microsoft.com/office/powerpoint/2010/main" val="269371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dvisory.com/-/media/Advisory-com/Research/PHA/Events/2018/072618_PHA.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ightchronicdisease.org/blog/why-health-care-issue-we-cannot-afford-igno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mn-lt"/>
                <a:ea typeface="Calibri"/>
                <a:cs typeface="Times New Roman"/>
              </a:rPr>
              <a:t>Customize for each opportunity.  For example: </a:t>
            </a:r>
          </a:p>
          <a:p>
            <a:pPr marL="0" marR="0">
              <a:lnSpc>
                <a:spcPct val="115000"/>
              </a:lnSpc>
              <a:spcBef>
                <a:spcPts val="0"/>
              </a:spcBef>
              <a:spcAft>
                <a:spcPts val="1000"/>
              </a:spcAft>
            </a:pPr>
            <a:r>
              <a:rPr lang="en-US" sz="1200" dirty="0" smtClean="0">
                <a:effectLst/>
                <a:latin typeface="+mn-lt"/>
                <a:ea typeface="Calibri"/>
                <a:cs typeface="Times New Roman"/>
              </a:rPr>
              <a:t> </a:t>
            </a:r>
          </a:p>
          <a:p>
            <a:pPr marL="0" marR="0">
              <a:lnSpc>
                <a:spcPct val="115000"/>
              </a:lnSpc>
              <a:spcBef>
                <a:spcPts val="0"/>
              </a:spcBef>
              <a:spcAft>
                <a:spcPts val="1000"/>
              </a:spcAft>
            </a:pPr>
            <a:r>
              <a:rPr lang="en-US" sz="1200" dirty="0" smtClean="0">
                <a:effectLst/>
                <a:latin typeface="+mn-lt"/>
                <a:ea typeface="Calibri"/>
                <a:cs typeface="Times New Roman"/>
              </a:rPr>
              <a:t>Thank you for this opportunity to tell you more about OptumRx and how we help organizations like yours meet your goals and solve problems — today and for the future.</a:t>
            </a:r>
          </a:p>
          <a:p>
            <a:pPr marL="0" marR="0">
              <a:lnSpc>
                <a:spcPct val="115000"/>
              </a:lnSpc>
              <a:spcBef>
                <a:spcPts val="0"/>
              </a:spcBef>
              <a:spcAft>
                <a:spcPts val="1000"/>
              </a:spcAft>
            </a:pPr>
            <a:r>
              <a:rPr lang="en-US" sz="1200" dirty="0" smtClean="0">
                <a:effectLst/>
                <a:latin typeface="+mn-lt"/>
                <a:ea typeface="Calibri"/>
                <a:cs typeface="Times New Roman"/>
              </a:rPr>
              <a:t> </a:t>
            </a:r>
          </a:p>
          <a:p>
            <a:pPr marL="0" marR="0">
              <a:lnSpc>
                <a:spcPct val="115000"/>
              </a:lnSpc>
              <a:spcBef>
                <a:spcPts val="0"/>
              </a:spcBef>
              <a:spcAft>
                <a:spcPts val="1000"/>
              </a:spcAft>
            </a:pPr>
            <a:r>
              <a:rPr lang="en-US" sz="1200" dirty="0" smtClean="0">
                <a:effectLst/>
                <a:latin typeface="+mn-lt"/>
                <a:ea typeface="Calibri"/>
                <a:cs typeface="Times New Roman"/>
              </a:rPr>
              <a:t>Today we’ll discuss the key challenges you’ve told us you are confronting, and how you will be able to address those issues by working with OptumRx.  Your goals become our goals, your members will have a health care experience that’s simple to navigate and your cost and health outcomes will be aligned with your expectations.</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4F01560-87C0-4F5C-A8D4-49B8CF15AF9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0519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common diseases, but</a:t>
            </a:r>
            <a:r>
              <a:rPr lang="en-US" baseline="0" dirty="0" smtClean="0"/>
              <a:t> no other treatment (= expensive treatment)</a:t>
            </a:r>
            <a:endParaRPr lang="en-US" dirty="0"/>
          </a:p>
        </p:txBody>
      </p:sp>
      <p:sp>
        <p:nvSpPr>
          <p:cNvPr id="4" name="Slide Number Placeholder 3"/>
          <p:cNvSpPr>
            <a:spLocks noGrp="1"/>
          </p:cNvSpPr>
          <p:nvPr>
            <p:ph type="sldNum" sz="quarter" idx="10"/>
          </p:nvPr>
        </p:nvSpPr>
        <p:spPr/>
        <p:txBody>
          <a:bodyPr/>
          <a:lstStyle/>
          <a:p>
            <a:fld id="{D0A45EDE-2280-49E4-ACDE-CA7B18376A08}" type="slidenum">
              <a:rPr lang="en-US" smtClean="0"/>
              <a:t>11</a:t>
            </a:fld>
            <a:endParaRPr lang="en-US" dirty="0"/>
          </a:p>
        </p:txBody>
      </p:sp>
    </p:spTree>
    <p:extLst>
      <p:ext uri="{BB962C8B-B14F-4D97-AF65-F5344CB8AC3E}">
        <p14:creationId xmlns:p14="http://schemas.microsoft.com/office/powerpoint/2010/main" val="81003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5800"/>
            <a:ext cx="2974975" cy="2232025"/>
          </a:xfrm>
        </p:spPr>
      </p:sp>
      <p:sp>
        <p:nvSpPr>
          <p:cNvPr id="3" name="Notes Placeholder 2"/>
          <p:cNvSpPr>
            <a:spLocks noGrp="1"/>
          </p:cNvSpPr>
          <p:nvPr>
            <p:ph type="body" idx="1"/>
          </p:nvPr>
        </p:nvSpPr>
        <p:spPr>
          <a:xfrm>
            <a:off x="457200" y="3083658"/>
            <a:ext cx="5562600" cy="5581282"/>
          </a:xfrm>
          <a:solidFill>
            <a:schemeClr val="bg1"/>
          </a:solidFill>
        </p:spPr>
        <p:txBody>
          <a:bodyPr wrap="square">
            <a:noAutofit/>
          </a:bodyPr>
          <a:lstStyle/>
          <a:p>
            <a:pPr marL="171428" indent="-171428">
              <a:lnSpc>
                <a:spcPct val="115000"/>
              </a:lnSpc>
              <a:buFont typeface="Arial" panose="020B0604020202020204" pitchFamily="34" charset="0"/>
              <a:buChar char="•"/>
              <a:defRPr/>
            </a:pPr>
            <a:endParaRPr lang="en-US" sz="1000" b="1" dirty="0" smtClean="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000" b="1" u="sng" dirty="0" smtClean="0">
                <a:ea typeface="Calibri"/>
                <a:cs typeface="Arial" panose="020B0604020202020204" pitchFamily="34" charset="0"/>
              </a:rPr>
              <a:t>Pharmacy Fulfillment Locations</a:t>
            </a:r>
            <a:endParaRPr lang="en-US" sz="1000" u="sng" dirty="0" smtClean="0">
              <a:ea typeface="Calibri"/>
              <a:cs typeface="Arial" panose="020B0604020202020204" pitchFamily="34" charset="0"/>
            </a:endParaRPr>
          </a:p>
          <a:p>
            <a:pPr>
              <a:lnSpc>
                <a:spcPct val="115000"/>
              </a:lnSpc>
            </a:pPr>
            <a:r>
              <a:rPr lang="en-US" sz="1000" b="1" dirty="0" smtClean="0">
                <a:ea typeface="Calibri"/>
                <a:cs typeface="Arial" panose="020B0604020202020204" pitchFamily="34" charset="0"/>
              </a:rPr>
              <a:t>Alabama: </a:t>
            </a:r>
            <a:r>
              <a:rPr lang="en-US" sz="1000" dirty="0" smtClean="0">
                <a:ea typeface="Calibri"/>
                <a:cs typeface="Arial" panose="020B0604020202020204" pitchFamily="34" charset="0"/>
              </a:rPr>
              <a:t>Birmingham – Specialty; Birmingham – Infusion; Huntsville – Infusion; Mobile – Infusion ; Tuscaloosa – Infusion </a:t>
            </a:r>
          </a:p>
          <a:p>
            <a:pPr>
              <a:lnSpc>
                <a:spcPct val="115000"/>
              </a:lnSpc>
            </a:pPr>
            <a:r>
              <a:rPr lang="en-US" sz="1000" b="1" dirty="0" smtClean="0">
                <a:ea typeface="Calibri"/>
                <a:cs typeface="Arial" panose="020B0604020202020204" pitchFamily="34" charset="0"/>
              </a:rPr>
              <a:t>Arizona: </a:t>
            </a:r>
            <a:r>
              <a:rPr lang="en-US" sz="1000" dirty="0" smtClean="0">
                <a:ea typeface="Calibri"/>
                <a:cs typeface="Arial" panose="020B0604020202020204" pitchFamily="34" charset="0"/>
              </a:rPr>
              <a:t>Chandler – Infusion </a:t>
            </a:r>
          </a:p>
          <a:p>
            <a:pPr>
              <a:lnSpc>
                <a:spcPct val="115000"/>
              </a:lnSpc>
            </a:pPr>
            <a:r>
              <a:rPr lang="en-US" sz="1000" b="1" dirty="0" smtClean="0">
                <a:ea typeface="Calibri"/>
                <a:cs typeface="Arial" panose="020B0604020202020204" pitchFamily="34" charset="0"/>
              </a:rPr>
              <a:t>California: </a:t>
            </a:r>
            <a:r>
              <a:rPr lang="en-US" sz="1000" dirty="0" smtClean="0">
                <a:ea typeface="Calibri"/>
                <a:cs typeface="Arial" panose="020B0604020202020204" pitchFamily="34" charset="0"/>
              </a:rPr>
              <a:t>Carlsbad – HDP; Cerritos – Infusion; Los Angeles – Specialty + Infusion; Marina – Infusion; Rohnert Park – Infusion; Sacramento – Infusion </a:t>
            </a:r>
          </a:p>
          <a:p>
            <a:pPr>
              <a:lnSpc>
                <a:spcPct val="115000"/>
              </a:lnSpc>
            </a:pPr>
            <a:r>
              <a:rPr lang="en-US" sz="1000" b="1" dirty="0" smtClean="0">
                <a:ea typeface="Calibri"/>
                <a:cs typeface="Arial" panose="020B0604020202020204" pitchFamily="34" charset="0"/>
              </a:rPr>
              <a:t>Colorado: </a:t>
            </a:r>
            <a:r>
              <a:rPr lang="en-US" sz="1000" dirty="0" smtClean="0">
                <a:ea typeface="Calibri"/>
                <a:cs typeface="Arial" panose="020B0604020202020204" pitchFamily="34" charset="0"/>
              </a:rPr>
              <a:t>Centennial – Infusion </a:t>
            </a:r>
          </a:p>
          <a:p>
            <a:pPr>
              <a:lnSpc>
                <a:spcPct val="115000"/>
              </a:lnSpc>
            </a:pPr>
            <a:r>
              <a:rPr lang="en-US" sz="1000" b="1" dirty="0" smtClean="0">
                <a:ea typeface="Calibri"/>
                <a:cs typeface="Arial" panose="020B0604020202020204" pitchFamily="34" charset="0"/>
              </a:rPr>
              <a:t>Connecticut</a:t>
            </a:r>
            <a:r>
              <a:rPr lang="en-US" sz="1000" dirty="0" smtClean="0">
                <a:ea typeface="Calibri"/>
                <a:cs typeface="Arial" panose="020B0604020202020204" pitchFamily="34" charset="0"/>
              </a:rPr>
              <a:t>:</a:t>
            </a:r>
            <a:r>
              <a:rPr lang="en-US" sz="1000" baseline="0" dirty="0" smtClean="0">
                <a:ea typeface="Calibri"/>
                <a:cs typeface="Arial" panose="020B0604020202020204" pitchFamily="34" charset="0"/>
              </a:rPr>
              <a:t> </a:t>
            </a:r>
            <a:r>
              <a:rPr lang="en-US" sz="1000" dirty="0" smtClean="0">
                <a:ea typeface="Calibri"/>
                <a:cs typeface="Arial" panose="020B0604020202020204" pitchFamily="34" charset="0"/>
              </a:rPr>
              <a:t>Wallingford – Infusion </a:t>
            </a:r>
          </a:p>
          <a:p>
            <a:pPr>
              <a:lnSpc>
                <a:spcPct val="115000"/>
              </a:lnSpc>
            </a:pPr>
            <a:r>
              <a:rPr lang="en-US" sz="1000" b="1" dirty="0" smtClean="0">
                <a:ea typeface="Calibri"/>
                <a:cs typeface="Arial" panose="020B0604020202020204" pitchFamily="34" charset="0"/>
              </a:rPr>
              <a:t>Florida: </a:t>
            </a:r>
            <a:r>
              <a:rPr lang="en-US" sz="1000" dirty="0" smtClean="0">
                <a:ea typeface="Calibri"/>
                <a:cs typeface="Arial" panose="020B0604020202020204" pitchFamily="34" charset="0"/>
              </a:rPr>
              <a:t>Boca Raton – Infusion; Davie – Infusion; Fort Myers – Infusion; Jacksonville – Infusion; Miami Shores – Infusion; Miramar – Specialty + Infusion; Orlando – Infusion; Pensacola – Infusion; Tampa – Infusion</a:t>
            </a:r>
            <a:r>
              <a:rPr lang="en-US" sz="1000" baseline="0" dirty="0" smtClean="0">
                <a:ea typeface="Calibri"/>
                <a:cs typeface="Arial" panose="020B0604020202020204" pitchFamily="34" charset="0"/>
              </a:rPr>
              <a:t>, Oviedo </a:t>
            </a:r>
            <a:r>
              <a:rPr lang="en-US" sz="1000" baseline="0" smtClean="0">
                <a:ea typeface="Calibri"/>
                <a:cs typeface="Arial" panose="020B0604020202020204" pitchFamily="34" charset="0"/>
              </a:rPr>
              <a:t>– HDP + Specialty</a:t>
            </a:r>
            <a:endParaRPr lang="en-US" sz="1000" dirty="0" smtClean="0">
              <a:ea typeface="Calibri"/>
              <a:cs typeface="Arial" panose="020B0604020202020204" pitchFamily="34" charset="0"/>
            </a:endParaRPr>
          </a:p>
          <a:p>
            <a:pPr>
              <a:lnSpc>
                <a:spcPct val="115000"/>
              </a:lnSpc>
            </a:pPr>
            <a:r>
              <a:rPr lang="en-US" sz="1000" b="1" dirty="0" smtClean="0">
                <a:ea typeface="Calibri"/>
                <a:cs typeface="Arial" panose="020B0604020202020204" pitchFamily="34" charset="0"/>
              </a:rPr>
              <a:t>Georgia: </a:t>
            </a:r>
            <a:r>
              <a:rPr lang="en-US" sz="1000" dirty="0" smtClean="0">
                <a:ea typeface="Calibri"/>
                <a:cs typeface="Arial" panose="020B0604020202020204" pitchFamily="34" charset="0"/>
              </a:rPr>
              <a:t>Cornelia – Specialty; Marietta – Infusion; Savannah – Infusion</a:t>
            </a:r>
          </a:p>
          <a:p>
            <a:pPr>
              <a:lnSpc>
                <a:spcPct val="115000"/>
              </a:lnSpc>
            </a:pPr>
            <a:r>
              <a:rPr lang="en-US" sz="1000" b="1" dirty="0" smtClean="0">
                <a:ea typeface="Calibri"/>
                <a:cs typeface="Arial" panose="020B0604020202020204" pitchFamily="34" charset="0"/>
              </a:rPr>
              <a:t>Illinois: </a:t>
            </a:r>
            <a:r>
              <a:rPr lang="en-US" sz="1000" dirty="0" smtClean="0">
                <a:ea typeface="Calibri"/>
                <a:cs typeface="Arial" panose="020B0604020202020204" pitchFamily="34" charset="0"/>
              </a:rPr>
              <a:t>Westchester – Infusion </a:t>
            </a:r>
            <a:r>
              <a:rPr lang="en-US" sz="1000" b="1" dirty="0" smtClean="0">
                <a:ea typeface="Calibri"/>
                <a:cs typeface="Arial" panose="020B0604020202020204" pitchFamily="34" charset="0"/>
              </a:rPr>
              <a:t> </a:t>
            </a:r>
            <a:endParaRPr lang="en-US" sz="1000" dirty="0" smtClean="0">
              <a:ea typeface="Calibri"/>
              <a:cs typeface="Arial" panose="020B0604020202020204" pitchFamily="34" charset="0"/>
            </a:endParaRPr>
          </a:p>
          <a:p>
            <a:pPr>
              <a:lnSpc>
                <a:spcPct val="115000"/>
              </a:lnSpc>
            </a:pPr>
            <a:r>
              <a:rPr lang="en-US" sz="1000" b="1" dirty="0" smtClean="0">
                <a:ea typeface="Calibri"/>
                <a:cs typeface="Arial" panose="020B0604020202020204" pitchFamily="34" charset="0"/>
              </a:rPr>
              <a:t>Indiana: </a:t>
            </a:r>
            <a:r>
              <a:rPr lang="en-US" sz="1000" dirty="0" smtClean="0">
                <a:ea typeface="Calibri"/>
                <a:cs typeface="Arial" panose="020B0604020202020204" pitchFamily="34" charset="0"/>
              </a:rPr>
              <a:t>Jeffersonville – HDP</a:t>
            </a:r>
            <a:r>
              <a:rPr lang="en-US" sz="1000" baseline="0" dirty="0" smtClean="0">
                <a:ea typeface="Calibri"/>
                <a:cs typeface="Arial" panose="020B0604020202020204" pitchFamily="34" charset="0"/>
              </a:rPr>
              <a:t> </a:t>
            </a:r>
            <a:r>
              <a:rPr lang="en-US" sz="1000" dirty="0" smtClean="0">
                <a:ea typeface="Calibri"/>
                <a:cs typeface="Arial" panose="020B0604020202020204" pitchFamily="34" charset="0"/>
              </a:rPr>
              <a:t>+ Specialty</a:t>
            </a:r>
          </a:p>
          <a:p>
            <a:pPr>
              <a:lnSpc>
                <a:spcPct val="115000"/>
              </a:lnSpc>
            </a:pPr>
            <a:r>
              <a:rPr lang="en-US" sz="1000" b="1" dirty="0" smtClean="0">
                <a:ea typeface="Calibri"/>
                <a:cs typeface="Arial" panose="020B0604020202020204" pitchFamily="34" charset="0"/>
              </a:rPr>
              <a:t>Kansas: </a:t>
            </a:r>
            <a:r>
              <a:rPr lang="en-US" sz="1000" dirty="0" smtClean="0">
                <a:ea typeface="Calibri"/>
                <a:cs typeface="Arial" panose="020B0604020202020204" pitchFamily="34" charset="0"/>
              </a:rPr>
              <a:t>Lenexa – Specialty + Infusion; Overland Park – HDP</a:t>
            </a:r>
          </a:p>
          <a:p>
            <a:pPr marL="0" marR="0" indent="0" algn="l" defTabSz="914400" rtl="0" eaLnBrk="1" fontAlgn="auto" latinLnBrk="0" hangingPunct="1">
              <a:lnSpc>
                <a:spcPct val="115000"/>
              </a:lnSpc>
              <a:spcBef>
                <a:spcPts val="0"/>
              </a:spcBef>
              <a:spcAft>
                <a:spcPts val="0"/>
              </a:spcAft>
              <a:buClrTx/>
              <a:buSzTx/>
              <a:buFontTx/>
              <a:buNone/>
              <a:tabLst/>
              <a:defRPr/>
            </a:pPr>
            <a:r>
              <a:rPr lang="en-US" sz="1000" b="1" dirty="0" smtClean="0">
                <a:ea typeface="Calibri"/>
                <a:cs typeface="Arial" panose="020B0604020202020204" pitchFamily="34" charset="0"/>
              </a:rPr>
              <a:t>Louisiana: </a:t>
            </a:r>
            <a:r>
              <a:rPr lang="en-US" sz="1000" dirty="0" smtClean="0">
                <a:ea typeface="Calibri"/>
                <a:cs typeface="Arial" panose="020B0604020202020204" pitchFamily="34" charset="0"/>
              </a:rPr>
              <a:t>Lafayette – Infusion; Lake Charles – Specialty;</a:t>
            </a:r>
            <a:r>
              <a:rPr lang="en-US" sz="1000" baseline="0" dirty="0" smtClean="0">
                <a:ea typeface="Calibri"/>
                <a:cs typeface="Arial" panose="020B0604020202020204" pitchFamily="34" charset="0"/>
              </a:rPr>
              <a:t> </a:t>
            </a:r>
            <a:r>
              <a:rPr lang="en-US" sz="1000" dirty="0" smtClean="0">
                <a:ea typeface="Calibri"/>
                <a:cs typeface="Arial" panose="020B0604020202020204" pitchFamily="34" charset="0"/>
              </a:rPr>
              <a:t>Baton Rouge – Infusion </a:t>
            </a:r>
          </a:p>
          <a:p>
            <a:pPr>
              <a:lnSpc>
                <a:spcPct val="115000"/>
              </a:lnSpc>
            </a:pPr>
            <a:r>
              <a:rPr lang="en-US" sz="1000" b="1" dirty="0" smtClean="0">
                <a:ea typeface="Calibri"/>
                <a:cs typeface="Arial" panose="020B0604020202020204" pitchFamily="34" charset="0"/>
              </a:rPr>
              <a:t>Maine: </a:t>
            </a:r>
            <a:r>
              <a:rPr lang="en-US" sz="1000" dirty="0" smtClean="0">
                <a:ea typeface="Calibri"/>
                <a:cs typeface="Arial" panose="020B0604020202020204" pitchFamily="34" charset="0"/>
              </a:rPr>
              <a:t>South Portland – Specialty</a:t>
            </a:r>
          </a:p>
          <a:p>
            <a:pPr>
              <a:lnSpc>
                <a:spcPct val="115000"/>
              </a:lnSpc>
            </a:pPr>
            <a:r>
              <a:rPr lang="en-US" sz="1000" b="1" dirty="0" smtClean="0">
                <a:ea typeface="Calibri"/>
                <a:cs typeface="Arial" panose="020B0604020202020204" pitchFamily="34" charset="0"/>
              </a:rPr>
              <a:t>Maryland: </a:t>
            </a:r>
            <a:r>
              <a:rPr lang="en-US" sz="1000" dirty="0" smtClean="0">
                <a:ea typeface="Calibri"/>
                <a:cs typeface="Arial" panose="020B0604020202020204" pitchFamily="34" charset="0"/>
              </a:rPr>
              <a:t>Columbia – Infusion </a:t>
            </a:r>
          </a:p>
          <a:p>
            <a:pPr>
              <a:lnSpc>
                <a:spcPct val="115000"/>
              </a:lnSpc>
            </a:pPr>
            <a:r>
              <a:rPr lang="en-US" sz="1000" b="1" dirty="0" smtClean="0">
                <a:ea typeface="Calibri"/>
                <a:cs typeface="Arial" panose="020B0604020202020204" pitchFamily="34" charset="0"/>
              </a:rPr>
              <a:t>Massachusetts: </a:t>
            </a:r>
            <a:r>
              <a:rPr lang="en-US" sz="1000" dirty="0" smtClean="0">
                <a:ea typeface="Calibri"/>
                <a:cs typeface="Arial" panose="020B0604020202020204" pitchFamily="34" charset="0"/>
              </a:rPr>
              <a:t>Boston – Specialty</a:t>
            </a:r>
          </a:p>
          <a:p>
            <a:pPr>
              <a:lnSpc>
                <a:spcPct val="115000"/>
              </a:lnSpc>
            </a:pPr>
            <a:r>
              <a:rPr lang="en-US" sz="1000" b="1" dirty="0" smtClean="0">
                <a:ea typeface="Calibri"/>
                <a:cs typeface="Arial" panose="020B0604020202020204" pitchFamily="34" charset="0"/>
              </a:rPr>
              <a:t>Minnesota:</a:t>
            </a:r>
            <a:r>
              <a:rPr lang="en-US" sz="1000" dirty="0" smtClean="0">
                <a:ea typeface="Calibri"/>
                <a:cs typeface="Arial" panose="020B0604020202020204" pitchFamily="34" charset="0"/>
              </a:rPr>
              <a:t> Minneapolis - Infusion</a:t>
            </a:r>
          </a:p>
          <a:p>
            <a:pPr>
              <a:lnSpc>
                <a:spcPct val="115000"/>
              </a:lnSpc>
            </a:pPr>
            <a:r>
              <a:rPr lang="en-US" sz="1000" b="1" dirty="0" smtClean="0">
                <a:ea typeface="Calibri"/>
                <a:cs typeface="Arial" panose="020B0604020202020204" pitchFamily="34" charset="0"/>
              </a:rPr>
              <a:t>Mississippi: </a:t>
            </a:r>
            <a:r>
              <a:rPr lang="en-US" sz="1000" dirty="0" smtClean="0">
                <a:ea typeface="Calibri"/>
                <a:cs typeface="Arial" panose="020B0604020202020204" pitchFamily="34" charset="0"/>
              </a:rPr>
              <a:t>Columbus – Specialty </a:t>
            </a:r>
          </a:p>
          <a:p>
            <a:pPr>
              <a:lnSpc>
                <a:spcPct val="115000"/>
              </a:lnSpc>
            </a:pPr>
            <a:r>
              <a:rPr lang="en-US" sz="1000" b="1" dirty="0" smtClean="0">
                <a:ea typeface="Calibri"/>
                <a:cs typeface="Arial" panose="020B0604020202020204" pitchFamily="34" charset="0"/>
              </a:rPr>
              <a:t>Nebraska: </a:t>
            </a:r>
            <a:r>
              <a:rPr lang="en-US" sz="1000" dirty="0" smtClean="0">
                <a:ea typeface="Calibri"/>
                <a:cs typeface="Arial" panose="020B0604020202020204" pitchFamily="34" charset="0"/>
              </a:rPr>
              <a:t>Omaha – Infusion </a:t>
            </a:r>
          </a:p>
          <a:p>
            <a:pPr>
              <a:lnSpc>
                <a:spcPct val="115000"/>
              </a:lnSpc>
            </a:pPr>
            <a:r>
              <a:rPr lang="en-US" sz="1000" b="1" dirty="0" smtClean="0">
                <a:ea typeface="Calibri"/>
                <a:cs typeface="Arial" panose="020B0604020202020204" pitchFamily="34" charset="0"/>
              </a:rPr>
              <a:t>Nevada: </a:t>
            </a:r>
            <a:r>
              <a:rPr lang="en-US" sz="1000" dirty="0" smtClean="0">
                <a:ea typeface="Calibri"/>
                <a:cs typeface="Arial" panose="020B0604020202020204" pitchFamily="34" charset="0"/>
              </a:rPr>
              <a:t>Las Vegas – HDP/Specialty</a:t>
            </a:r>
          </a:p>
          <a:p>
            <a:pPr marL="0" marR="0" indent="0" algn="l" defTabSz="914400" rtl="0" eaLnBrk="1" fontAlgn="auto" latinLnBrk="0" hangingPunct="1">
              <a:lnSpc>
                <a:spcPct val="115000"/>
              </a:lnSpc>
              <a:spcBef>
                <a:spcPts val="0"/>
              </a:spcBef>
              <a:spcAft>
                <a:spcPts val="0"/>
              </a:spcAft>
              <a:buClrTx/>
              <a:buSzTx/>
              <a:buFontTx/>
              <a:buNone/>
              <a:tabLst/>
              <a:defRPr/>
            </a:pPr>
            <a:r>
              <a:rPr lang="en-US" sz="1000" b="1" dirty="0" smtClean="0">
                <a:ea typeface="Calibri"/>
                <a:cs typeface="Arial" panose="020B0604020202020204" pitchFamily="34" charset="0"/>
              </a:rPr>
              <a:t>New Jersey: </a:t>
            </a:r>
            <a:r>
              <a:rPr lang="en-US" sz="1000" dirty="0" smtClean="0">
                <a:ea typeface="Calibri"/>
                <a:cs typeface="Arial" panose="020B0604020202020204" pitchFamily="34" charset="0"/>
              </a:rPr>
              <a:t>Pine Brook – HDP + Specialty + Infusion</a:t>
            </a:r>
          </a:p>
          <a:p>
            <a:pPr>
              <a:lnSpc>
                <a:spcPct val="115000"/>
              </a:lnSpc>
            </a:pPr>
            <a:r>
              <a:rPr lang="en-US" sz="1000" b="1" dirty="0" smtClean="0">
                <a:ea typeface="Calibri"/>
                <a:cs typeface="Arial" panose="020B0604020202020204" pitchFamily="34" charset="0"/>
              </a:rPr>
              <a:t>New Mexico: </a:t>
            </a:r>
            <a:r>
              <a:rPr lang="en-US" sz="1000" dirty="0" smtClean="0">
                <a:ea typeface="Calibri"/>
                <a:cs typeface="Arial" panose="020B0604020202020204" pitchFamily="34" charset="0"/>
              </a:rPr>
              <a:t>Albuquerque – Infusion </a:t>
            </a:r>
          </a:p>
          <a:p>
            <a:pPr>
              <a:lnSpc>
                <a:spcPct val="115000"/>
              </a:lnSpc>
            </a:pPr>
            <a:r>
              <a:rPr lang="en-US" sz="1000" b="1" dirty="0" smtClean="0">
                <a:ea typeface="Calibri"/>
                <a:cs typeface="Arial" panose="020B0604020202020204" pitchFamily="34" charset="0"/>
              </a:rPr>
              <a:t>New York: </a:t>
            </a:r>
            <a:r>
              <a:rPr lang="en-US" sz="1000" dirty="0" smtClean="0">
                <a:ea typeface="Calibri"/>
                <a:cs typeface="Arial" panose="020B0604020202020204" pitchFamily="34" charset="0"/>
              </a:rPr>
              <a:t>Albany – Infusion; Farmingdale – Infusion; Long Island City – Specialty; Syracuse – Infusion </a:t>
            </a:r>
          </a:p>
          <a:p>
            <a:pPr>
              <a:lnSpc>
                <a:spcPct val="115000"/>
              </a:lnSpc>
            </a:pPr>
            <a:r>
              <a:rPr lang="en-US" sz="1000" b="1" dirty="0" smtClean="0">
                <a:ea typeface="Calibri"/>
                <a:cs typeface="Arial" panose="020B0604020202020204" pitchFamily="34" charset="0"/>
              </a:rPr>
              <a:t>North Carolina: </a:t>
            </a:r>
            <a:r>
              <a:rPr lang="en-US" sz="1000" dirty="0" smtClean="0">
                <a:ea typeface="Calibri"/>
                <a:cs typeface="Arial" panose="020B0604020202020204" pitchFamily="34" charset="0"/>
              </a:rPr>
              <a:t>Kernersville – Infusion</a:t>
            </a:r>
          </a:p>
          <a:p>
            <a:pPr>
              <a:lnSpc>
                <a:spcPct val="115000"/>
              </a:lnSpc>
            </a:pPr>
            <a:r>
              <a:rPr lang="en-US" sz="1000" b="1" dirty="0" smtClean="0">
                <a:ea typeface="Calibri"/>
                <a:cs typeface="Arial" panose="020B0604020202020204" pitchFamily="34" charset="0"/>
              </a:rPr>
              <a:t>Ohio:</a:t>
            </a:r>
            <a:r>
              <a:rPr lang="en-US" sz="1000" b="1" baseline="0" dirty="0" smtClean="0">
                <a:ea typeface="Calibri"/>
                <a:cs typeface="Arial" panose="020B0604020202020204" pitchFamily="34" charset="0"/>
              </a:rPr>
              <a:t> </a:t>
            </a:r>
            <a:r>
              <a:rPr lang="en-US" sz="1000" baseline="0" dirty="0" smtClean="0">
                <a:ea typeface="Calibri"/>
                <a:cs typeface="Arial" panose="020B0604020202020204" pitchFamily="34" charset="0"/>
              </a:rPr>
              <a:t>Columbus - Infusion</a:t>
            </a:r>
            <a:endParaRPr lang="en-US" sz="1000" dirty="0" smtClean="0">
              <a:ea typeface="Calibri"/>
              <a:cs typeface="Arial" panose="020B0604020202020204" pitchFamily="34" charset="0"/>
            </a:endParaRPr>
          </a:p>
          <a:p>
            <a:pPr>
              <a:lnSpc>
                <a:spcPct val="115000"/>
              </a:lnSpc>
            </a:pPr>
            <a:r>
              <a:rPr lang="en-US" sz="1000" b="1" dirty="0" smtClean="0">
                <a:ea typeface="Calibri"/>
                <a:cs typeface="Arial" panose="020B0604020202020204" pitchFamily="34" charset="0"/>
              </a:rPr>
              <a:t>Oklahoma: </a:t>
            </a:r>
            <a:r>
              <a:rPr lang="en-US" sz="1000" dirty="0" smtClean="0">
                <a:ea typeface="Calibri"/>
                <a:cs typeface="Arial" panose="020B0604020202020204" pitchFamily="34" charset="0"/>
              </a:rPr>
              <a:t>Oklahoma City – Infusion </a:t>
            </a:r>
          </a:p>
          <a:p>
            <a:pPr>
              <a:lnSpc>
                <a:spcPct val="115000"/>
              </a:lnSpc>
            </a:pPr>
            <a:r>
              <a:rPr lang="en-US" sz="1000" b="1" dirty="0" smtClean="0">
                <a:ea typeface="Calibri"/>
                <a:cs typeface="Arial" panose="020B0604020202020204" pitchFamily="34" charset="0"/>
              </a:rPr>
              <a:t>Oregon: </a:t>
            </a:r>
            <a:r>
              <a:rPr lang="en-US" sz="1000" dirty="0" smtClean="0">
                <a:ea typeface="Calibri"/>
                <a:cs typeface="Arial" panose="020B0604020202020204" pitchFamily="34" charset="0"/>
              </a:rPr>
              <a:t>Bend – Infusion </a:t>
            </a:r>
          </a:p>
          <a:p>
            <a:pPr>
              <a:lnSpc>
                <a:spcPct val="115000"/>
              </a:lnSpc>
            </a:pPr>
            <a:r>
              <a:rPr lang="en-US" sz="1000" b="1" dirty="0" smtClean="0">
                <a:ea typeface="Calibri"/>
                <a:cs typeface="Arial" panose="020B0604020202020204" pitchFamily="34" charset="0"/>
              </a:rPr>
              <a:t>Pennsylvania: </a:t>
            </a:r>
            <a:r>
              <a:rPr lang="en-US" sz="1000" dirty="0" smtClean="0">
                <a:ea typeface="Calibri"/>
                <a:cs typeface="Arial" panose="020B0604020202020204" pitchFamily="34" charset="0"/>
              </a:rPr>
              <a:t>Ebensburg – Infusion ; Havertown – Infusion </a:t>
            </a:r>
          </a:p>
          <a:p>
            <a:pPr>
              <a:lnSpc>
                <a:spcPct val="115000"/>
              </a:lnSpc>
            </a:pPr>
            <a:r>
              <a:rPr lang="en-US" sz="1000" b="1" dirty="0" smtClean="0">
                <a:ea typeface="Calibri"/>
                <a:cs typeface="Arial" panose="020B0604020202020204" pitchFamily="34" charset="0"/>
              </a:rPr>
              <a:t>South Carolina: </a:t>
            </a:r>
            <a:r>
              <a:rPr lang="en-US" sz="1000" dirty="0" smtClean="0">
                <a:ea typeface="Calibri"/>
                <a:cs typeface="Arial" panose="020B0604020202020204" pitchFamily="34" charset="0"/>
              </a:rPr>
              <a:t>North Charleston – Infusion </a:t>
            </a:r>
          </a:p>
          <a:p>
            <a:pPr>
              <a:lnSpc>
                <a:spcPct val="115000"/>
              </a:lnSpc>
            </a:pPr>
            <a:r>
              <a:rPr lang="en-US" sz="1000" b="1" dirty="0" smtClean="0">
                <a:ea typeface="Calibri"/>
                <a:cs typeface="Arial" panose="020B0604020202020204" pitchFamily="34" charset="0"/>
              </a:rPr>
              <a:t>Tennessee: </a:t>
            </a:r>
            <a:r>
              <a:rPr lang="en-US" sz="1000" dirty="0" smtClean="0">
                <a:ea typeface="Calibri"/>
                <a:cs typeface="Arial" panose="020B0604020202020204" pitchFamily="34" charset="0"/>
              </a:rPr>
              <a:t>Franklin – Specialty + Infusion</a:t>
            </a:r>
          </a:p>
          <a:p>
            <a:pPr marL="0" marR="0" indent="0" algn="l" defTabSz="914400" rtl="0" eaLnBrk="1" fontAlgn="auto" latinLnBrk="0" hangingPunct="1">
              <a:lnSpc>
                <a:spcPct val="115000"/>
              </a:lnSpc>
              <a:spcBef>
                <a:spcPts val="0"/>
              </a:spcBef>
              <a:spcAft>
                <a:spcPts val="0"/>
              </a:spcAft>
              <a:buClrTx/>
              <a:buSzTx/>
              <a:buFontTx/>
              <a:buNone/>
              <a:tabLst/>
              <a:defRPr/>
            </a:pPr>
            <a:r>
              <a:rPr lang="en-US" sz="1000" b="1" dirty="0" smtClean="0">
                <a:ea typeface="Calibri"/>
                <a:cs typeface="Arial" panose="020B0604020202020204" pitchFamily="34" charset="0"/>
              </a:rPr>
              <a:t>Texas: </a:t>
            </a:r>
            <a:r>
              <a:rPr lang="en-US" sz="1000" dirty="0" smtClean="0">
                <a:ea typeface="Calibri"/>
                <a:cs typeface="Arial" panose="020B0604020202020204" pitchFamily="34" charset="0"/>
              </a:rPr>
              <a:t>Dallas – Infusion; Houston – Infusion, San Antonio – Specialty</a:t>
            </a:r>
          </a:p>
          <a:p>
            <a:pPr>
              <a:lnSpc>
                <a:spcPct val="115000"/>
              </a:lnSpc>
            </a:pPr>
            <a:r>
              <a:rPr lang="en-US" sz="1000" b="1" dirty="0" smtClean="0">
                <a:ea typeface="Calibri"/>
                <a:cs typeface="Arial" panose="020B0604020202020204" pitchFamily="34" charset="0"/>
              </a:rPr>
              <a:t>West Virginia: </a:t>
            </a:r>
            <a:r>
              <a:rPr lang="en-US" sz="1000" dirty="0" smtClean="0">
                <a:ea typeface="Calibri"/>
                <a:cs typeface="Arial" panose="020B0604020202020204" pitchFamily="34" charset="0"/>
              </a:rPr>
              <a:t>Dunbar – Specialty </a:t>
            </a:r>
          </a:p>
          <a:p>
            <a:pPr defTabSz="889986">
              <a:lnSpc>
                <a:spcPct val="115000"/>
              </a:lnSpc>
              <a:defRPr/>
            </a:pPr>
            <a:endParaRPr lang="en-US" sz="1000" b="1" dirty="0" smtClean="0">
              <a:ea typeface="Calibri"/>
              <a:cs typeface="Arial" panose="020B0604020202020204" pitchFamily="34" charset="0"/>
            </a:endParaRPr>
          </a:p>
          <a:p>
            <a:pPr>
              <a:lnSpc>
                <a:spcPct val="115000"/>
              </a:lnSpc>
              <a:defRPr/>
            </a:pPr>
            <a:r>
              <a:rPr lang="en-US" sz="1000" b="1" u="sng" dirty="0" smtClean="0">
                <a:ea typeface="Calibri"/>
                <a:cs typeface="Arial" panose="020B0604020202020204" pitchFamily="34" charset="0"/>
              </a:rPr>
              <a:t>Avella Specialty Pharmacy </a:t>
            </a:r>
            <a:endParaRPr lang="en-US" sz="1000" i="1" baseline="0" dirty="0" smtClean="0">
              <a:solidFill>
                <a:srgbClr val="FF0000"/>
              </a:solidFill>
              <a:ea typeface="Calibri"/>
              <a:cs typeface="Arial" panose="020B0604020202020204" pitchFamily="34" charset="0"/>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Arizona: </a:t>
            </a:r>
            <a:r>
              <a:rPr lang="en-US" sz="1200" kern="1200" dirty="0" smtClean="0">
                <a:solidFill>
                  <a:schemeClr val="tx1"/>
                </a:solidFill>
                <a:effectLst/>
                <a:latin typeface="+mn-lt"/>
                <a:ea typeface="+mn-ea"/>
                <a:cs typeface="+mn-cs"/>
              </a:rPr>
              <a:t>Scottsdale, Phoenix, Deer Valley (Phoenix), Happy Valley (Phoenix)</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California: </a:t>
            </a:r>
            <a:r>
              <a:rPr lang="en-US" sz="1200" kern="1200" dirty="0" smtClean="0">
                <a:solidFill>
                  <a:schemeClr val="tx1"/>
                </a:solidFill>
                <a:effectLst/>
                <a:latin typeface="+mn-lt"/>
                <a:ea typeface="+mn-ea"/>
                <a:cs typeface="+mn-cs"/>
              </a:rPr>
              <a:t>Sacramento</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Colorado: </a:t>
            </a:r>
            <a:r>
              <a:rPr lang="en-US" sz="1200" kern="1200" dirty="0" smtClean="0">
                <a:solidFill>
                  <a:schemeClr val="tx1"/>
                </a:solidFill>
                <a:effectLst/>
                <a:latin typeface="+mn-lt"/>
                <a:ea typeface="+mn-ea"/>
                <a:cs typeface="+mn-cs"/>
              </a:rPr>
              <a:t>Denver</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Florida: </a:t>
            </a:r>
            <a:r>
              <a:rPr lang="en-US" sz="1200" kern="1200" dirty="0" smtClean="0">
                <a:solidFill>
                  <a:schemeClr val="tx1"/>
                </a:solidFill>
                <a:effectLst/>
                <a:latin typeface="+mn-lt"/>
                <a:ea typeface="+mn-ea"/>
                <a:cs typeface="+mn-cs"/>
              </a:rPr>
              <a:t>Tampa, Brandon (Tampa), Lake Mary (Orlando)</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Missouri: </a:t>
            </a:r>
            <a:r>
              <a:rPr lang="en-US" sz="1200" kern="1200" dirty="0" smtClean="0">
                <a:solidFill>
                  <a:schemeClr val="tx1"/>
                </a:solidFill>
                <a:effectLst/>
                <a:latin typeface="+mn-lt"/>
                <a:ea typeface="+mn-ea"/>
                <a:cs typeface="+mn-cs"/>
              </a:rPr>
              <a:t>St Louis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Nevada: </a:t>
            </a:r>
            <a:r>
              <a:rPr lang="en-US" sz="1200" kern="1200" dirty="0" smtClean="0">
                <a:solidFill>
                  <a:schemeClr val="tx1"/>
                </a:solidFill>
                <a:effectLst/>
                <a:latin typeface="+mn-lt"/>
                <a:ea typeface="+mn-ea"/>
                <a:cs typeface="+mn-cs"/>
              </a:rPr>
              <a:t>Las Vegas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Ohio: </a:t>
            </a:r>
            <a:r>
              <a:rPr lang="en-US" sz="1200" kern="1200" dirty="0" smtClean="0">
                <a:solidFill>
                  <a:schemeClr val="tx1"/>
                </a:solidFill>
                <a:effectLst/>
                <a:latin typeface="+mn-lt"/>
                <a:ea typeface="+mn-ea"/>
                <a:cs typeface="+mn-cs"/>
              </a:rPr>
              <a:t>Columbus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Texas: </a:t>
            </a:r>
            <a:r>
              <a:rPr lang="en-US" sz="1200" kern="1200" dirty="0" smtClean="0">
                <a:solidFill>
                  <a:schemeClr val="tx1"/>
                </a:solidFill>
                <a:effectLst/>
                <a:latin typeface="+mn-lt"/>
                <a:ea typeface="+mn-ea"/>
                <a:cs typeface="+mn-cs"/>
              </a:rPr>
              <a:t>Austin, Houston</a:t>
            </a:r>
          </a:p>
          <a:p>
            <a:pPr defTabSz="889986">
              <a:lnSpc>
                <a:spcPct val="115000"/>
              </a:lnSpc>
              <a:defRPr/>
            </a:pPr>
            <a:endParaRPr lang="en-US" sz="1000" b="1" dirty="0" smtClean="0">
              <a:ea typeface="Calibri"/>
              <a:cs typeface="Arial" panose="020B0604020202020204" pitchFamily="34" charset="0"/>
            </a:endParaRPr>
          </a:p>
          <a:p>
            <a:pPr defTabSz="889986">
              <a:lnSpc>
                <a:spcPct val="115000"/>
              </a:lnSpc>
              <a:defRPr/>
            </a:pPr>
            <a:r>
              <a:rPr lang="en-US" sz="1000" b="1" u="sng" dirty="0" smtClean="0">
                <a:ea typeface="Calibri"/>
                <a:cs typeface="Arial" panose="020B0604020202020204" pitchFamily="34" charset="0"/>
              </a:rPr>
              <a:t>Genoa Healthcare </a:t>
            </a:r>
            <a:endParaRPr lang="en-US" sz="1000" b="1" u="sng" dirty="0">
              <a:ea typeface="Calibri"/>
              <a:cs typeface="Arial" panose="020B0604020202020204" pitchFamily="34" charset="0"/>
            </a:endParaRPr>
          </a:p>
          <a:p>
            <a:pPr>
              <a:lnSpc>
                <a:spcPct val="115000"/>
              </a:lnSpc>
            </a:pPr>
            <a:r>
              <a:rPr lang="en-US" sz="1000" dirty="0">
                <a:ea typeface="Calibri"/>
                <a:cs typeface="Arial" panose="020B0604020202020204" pitchFamily="34" charset="0"/>
              </a:rPr>
              <a:t>Pharmacies within Community Mental Health Clinics (as of 10/14/18 on genoahealthcare.com):</a:t>
            </a:r>
          </a:p>
          <a:p>
            <a:pPr>
              <a:lnSpc>
                <a:spcPct val="115000"/>
              </a:lnSpc>
            </a:pPr>
            <a:r>
              <a:rPr lang="en-US" sz="1000" u="sng" dirty="0">
                <a:ea typeface="Calibri"/>
                <a:cs typeface="Arial" panose="020B0604020202020204" pitchFamily="34" charset="0"/>
              </a:rPr>
              <a:t>Alabama(6): </a:t>
            </a:r>
            <a:r>
              <a:rPr lang="en-US" sz="1000" dirty="0">
                <a:ea typeface="Calibri"/>
                <a:cs typeface="Arial" panose="020B0604020202020204" pitchFamily="34" charset="0"/>
              </a:rPr>
              <a:t>Attalla, Dothan, Florence, Mobile, Montgomery(2); </a:t>
            </a:r>
            <a:r>
              <a:rPr lang="en-US" sz="1000" u="sng" dirty="0">
                <a:ea typeface="Calibri"/>
                <a:cs typeface="Arial" panose="020B0604020202020204" pitchFamily="34" charset="0"/>
              </a:rPr>
              <a:t>Alaska(1): </a:t>
            </a:r>
            <a:r>
              <a:rPr lang="en-US" sz="1000" dirty="0">
                <a:ea typeface="Calibri"/>
                <a:cs typeface="Arial" panose="020B0604020202020204" pitchFamily="34" charset="0"/>
              </a:rPr>
              <a:t>Anchorage; </a:t>
            </a:r>
            <a:r>
              <a:rPr lang="en-US" sz="1000" u="sng" dirty="0">
                <a:ea typeface="Calibri"/>
                <a:cs typeface="Arial" panose="020B0604020202020204" pitchFamily="34" charset="0"/>
              </a:rPr>
              <a:t>Arizona(30): </a:t>
            </a:r>
            <a:r>
              <a:rPr lang="en-US" sz="1000" dirty="0">
                <a:ea typeface="Calibri"/>
                <a:cs typeface="Arial" panose="020B0604020202020204" pitchFamily="34" charset="0"/>
              </a:rPr>
              <a:t>Apache Junction, Avondale, Casa Grande, Cottonwood, Douglas, Flagstaff, Gilbert, Mesa(2), Payson, Phoenix(9), Prescott Valley, Show Low, Sierra Vista, Tempe, Tucson(5), Yuma(2); </a:t>
            </a:r>
            <a:r>
              <a:rPr lang="en-US" sz="1000" u="sng" dirty="0">
                <a:ea typeface="Calibri"/>
                <a:cs typeface="Arial" panose="020B0604020202020204" pitchFamily="34" charset="0"/>
              </a:rPr>
              <a:t>Arkansas(8): </a:t>
            </a:r>
            <a:r>
              <a:rPr lang="en-US" sz="1000" dirty="0">
                <a:ea typeface="Calibri"/>
                <a:cs typeface="Arial" panose="020B0604020202020204" pitchFamily="34" charset="0"/>
              </a:rPr>
              <a:t>El Dorado, Fort Smith, Hot Springs, Little Rock(2), North Little Rock, Springdale, Texarkana; </a:t>
            </a:r>
            <a:r>
              <a:rPr lang="en-US" sz="1000" u="sng" dirty="0">
                <a:ea typeface="Calibri"/>
                <a:cs typeface="Arial" panose="020B0604020202020204" pitchFamily="34" charset="0"/>
              </a:rPr>
              <a:t>California(1): </a:t>
            </a:r>
            <a:r>
              <a:rPr lang="en-US" sz="1000" dirty="0">
                <a:ea typeface="Calibri"/>
                <a:cs typeface="Arial" panose="020B0604020202020204" pitchFamily="34" charset="0"/>
              </a:rPr>
              <a:t>Santa Ana; </a:t>
            </a:r>
            <a:r>
              <a:rPr lang="en-US" sz="1000" u="sng" dirty="0">
                <a:ea typeface="Calibri"/>
                <a:cs typeface="Arial" panose="020B0604020202020204" pitchFamily="34" charset="0"/>
              </a:rPr>
              <a:t>Colorado(11):</a:t>
            </a:r>
            <a:r>
              <a:rPr lang="en-US" sz="1000" dirty="0">
                <a:ea typeface="Calibri"/>
                <a:cs typeface="Arial" panose="020B0604020202020204" pitchFamily="34" charset="0"/>
              </a:rPr>
              <a:t> Alamosa, Aurora, Boulder, Colorado Springs, Grand Junction, Greeley, Loveland, Montrose, Pueblo(2), Thornton; </a:t>
            </a:r>
            <a:r>
              <a:rPr lang="en-US" sz="1000" u="sng" dirty="0">
                <a:ea typeface="Calibri"/>
                <a:cs typeface="Arial" panose="020B0604020202020204" pitchFamily="34" charset="0"/>
              </a:rPr>
              <a:t>Connecticut(12):</a:t>
            </a:r>
            <a:r>
              <a:rPr lang="en-US" sz="1000" dirty="0">
                <a:ea typeface="Calibri"/>
                <a:cs typeface="Arial" panose="020B0604020202020204" pitchFamily="34" charset="0"/>
              </a:rPr>
              <a:t> </a:t>
            </a:r>
            <a:r>
              <a:rPr lang="en-US" sz="1000" dirty="0" err="1">
                <a:ea typeface="Calibri"/>
                <a:cs typeface="Arial" panose="020B0604020202020204" pitchFamily="34" charset="0"/>
              </a:rPr>
              <a:t>Dayville</a:t>
            </a:r>
            <a:r>
              <a:rPr lang="en-US" sz="1000" dirty="0">
                <a:ea typeface="Calibri"/>
                <a:cs typeface="Arial" panose="020B0604020202020204" pitchFamily="34" charset="0"/>
              </a:rPr>
              <a:t>, East Hartford, Enfield, Hartford(2), Manchester, Meriden, Middletown, Milford, New London, Norwich, Plainville; </a:t>
            </a:r>
            <a:r>
              <a:rPr lang="en-US" sz="1000" u="sng" dirty="0">
                <a:ea typeface="Calibri"/>
                <a:cs typeface="Arial" panose="020B0604020202020204" pitchFamily="34" charset="0"/>
              </a:rPr>
              <a:t>District of Columbia(1): </a:t>
            </a:r>
            <a:r>
              <a:rPr lang="en-US" sz="1000" dirty="0">
                <a:ea typeface="Calibri"/>
                <a:cs typeface="Arial" panose="020B0604020202020204" pitchFamily="34" charset="0"/>
              </a:rPr>
              <a:t>Washington DC; </a:t>
            </a:r>
            <a:r>
              <a:rPr lang="en-US" sz="1000" u="sng" dirty="0">
                <a:ea typeface="Calibri"/>
                <a:cs typeface="Arial" panose="020B0604020202020204" pitchFamily="34" charset="0"/>
              </a:rPr>
              <a:t>Florida(20):</a:t>
            </a:r>
            <a:r>
              <a:rPr lang="en-US" sz="1000" dirty="0">
                <a:ea typeface="Calibri"/>
                <a:cs typeface="Arial" panose="020B0604020202020204" pitchFamily="34" charset="0"/>
              </a:rPr>
              <a:t> Bradenton, Clearwater, Fort Lauderdale(2), Fort Walton, Fort Myers, Gainesville, Kissimmee, Lake City, Lakeland, Leesburg, Middleburg, Naples, Ocala, Panama City, St. Petersburg, Tamarac, Tampa(2), Winter Haven; </a:t>
            </a:r>
            <a:r>
              <a:rPr lang="en-US" sz="1000" u="sng" dirty="0">
                <a:ea typeface="Calibri"/>
                <a:cs typeface="Arial" panose="020B0604020202020204" pitchFamily="34" charset="0"/>
              </a:rPr>
              <a:t>Georgia(13):</a:t>
            </a:r>
            <a:r>
              <a:rPr lang="en-US" sz="1000" dirty="0">
                <a:ea typeface="Calibri"/>
                <a:cs typeface="Arial" panose="020B0604020202020204" pitchFamily="34" charset="0"/>
              </a:rPr>
              <a:t> Albany, Atlanta, Brunswick, Conyers, Dalton, Decatur(2), Lawrenceville, Marietta, Rome, Savannah, Thomasville, Warner Robins; </a:t>
            </a:r>
            <a:r>
              <a:rPr lang="en-US" sz="1000" u="sng" dirty="0">
                <a:ea typeface="Calibri"/>
                <a:cs typeface="Arial" panose="020B0604020202020204" pitchFamily="34" charset="0"/>
              </a:rPr>
              <a:t>Idaho(2):</a:t>
            </a:r>
            <a:r>
              <a:rPr lang="en-US" sz="1000" dirty="0">
                <a:ea typeface="Calibri"/>
                <a:cs typeface="Arial" panose="020B0604020202020204" pitchFamily="34" charset="0"/>
              </a:rPr>
              <a:t> Ammon, Boise; </a:t>
            </a:r>
            <a:r>
              <a:rPr lang="en-US" sz="1000" u="sng" dirty="0">
                <a:ea typeface="Calibri"/>
                <a:cs typeface="Arial" panose="020B0604020202020204" pitchFamily="34" charset="0"/>
              </a:rPr>
              <a:t>Illinois(17):</a:t>
            </a:r>
            <a:r>
              <a:rPr lang="en-US" sz="1000" dirty="0">
                <a:ea typeface="Calibri"/>
                <a:cs typeface="Arial" panose="020B0604020202020204" pitchFamily="34" charset="0"/>
              </a:rPr>
              <a:t> Alton, Belleville, Berwyn, Chicago(5), Decatur, Elgin, Granite City, McHenry, Peoria, Rockford(2), Waukegan, Wheaton; </a:t>
            </a:r>
            <a:r>
              <a:rPr lang="en-US" sz="1000" u="sng" dirty="0">
                <a:ea typeface="Calibri"/>
                <a:cs typeface="Arial" panose="020B0604020202020204" pitchFamily="34" charset="0"/>
              </a:rPr>
              <a:t>Indiana(34):</a:t>
            </a:r>
            <a:r>
              <a:rPr lang="en-US" sz="1000" dirty="0">
                <a:ea typeface="Calibri"/>
                <a:cs typeface="Arial" panose="020B0604020202020204" pitchFamily="34" charset="0"/>
              </a:rPr>
              <a:t> Anderson, Avon, Bloomington(2), Carmel(2), Columbus, East Chicago, Elkhart, Evansville, Fort Wayne(3), Gary, Goshen, Greenwood, Hammond, Indianapolis(2), Jeffersonville, Kendallville, Kokomo, Lafayette, Lawrenceburg, Logansport, Marion, Merrillville, Michigan City, Muncie, South Bend, Terre Haute, Valparaiso, Vincennes, Warsaw; </a:t>
            </a:r>
            <a:r>
              <a:rPr lang="en-US" sz="1000" u="sng" dirty="0">
                <a:ea typeface="Calibri"/>
                <a:cs typeface="Arial" panose="020B0604020202020204" pitchFamily="34" charset="0"/>
              </a:rPr>
              <a:t>Iowa(2):</a:t>
            </a:r>
            <a:r>
              <a:rPr lang="en-US" sz="1000" dirty="0">
                <a:ea typeface="Calibri"/>
                <a:cs typeface="Arial" panose="020B0604020202020204" pitchFamily="34" charset="0"/>
              </a:rPr>
              <a:t> Davenport, Fort Dodge; </a:t>
            </a:r>
            <a:r>
              <a:rPr lang="en-US" sz="1000" u="sng" dirty="0">
                <a:ea typeface="Calibri"/>
                <a:cs typeface="Arial" panose="020B0604020202020204" pitchFamily="34" charset="0"/>
              </a:rPr>
              <a:t>Kansas(12):</a:t>
            </a:r>
            <a:r>
              <a:rPr lang="en-US" sz="1000" dirty="0">
                <a:ea typeface="Calibri"/>
                <a:cs typeface="Arial" panose="020B0604020202020204" pitchFamily="34" charset="0"/>
              </a:rPr>
              <a:t> Emporia, Hays, Hutchinson, Independence, Kansas City, Leavenworth, Newton, Olathe, Salina, Shawnee, Topeka(2); </a:t>
            </a:r>
            <a:r>
              <a:rPr lang="en-US" sz="1000" u="sng" dirty="0">
                <a:ea typeface="Calibri"/>
                <a:cs typeface="Arial" panose="020B0604020202020204" pitchFamily="34" charset="0"/>
              </a:rPr>
              <a:t>Kentucky(7):</a:t>
            </a:r>
            <a:r>
              <a:rPr lang="en-US" sz="1000" dirty="0">
                <a:ea typeface="Calibri"/>
                <a:cs typeface="Arial" panose="020B0604020202020204" pitchFamily="34" charset="0"/>
              </a:rPr>
              <a:t> Lexington, Louisville(3), Mayfield, Paducah, Richmond; </a:t>
            </a:r>
            <a:r>
              <a:rPr lang="en-US" sz="1000" u="sng" dirty="0">
                <a:ea typeface="Calibri"/>
                <a:cs typeface="Arial" panose="020B0604020202020204" pitchFamily="34" charset="0"/>
              </a:rPr>
              <a:t>Louisiana(7):</a:t>
            </a:r>
            <a:r>
              <a:rPr lang="en-US" sz="1000" dirty="0">
                <a:ea typeface="Calibri"/>
                <a:cs typeface="Arial" panose="020B0604020202020204" pitchFamily="34" charset="0"/>
              </a:rPr>
              <a:t> Baton Rouge, Hammond, Lafayette, Lake Charles, Marrero, Metairie, New Orleans; </a:t>
            </a:r>
            <a:r>
              <a:rPr lang="en-US" sz="1000" u="sng" dirty="0">
                <a:ea typeface="Calibri"/>
                <a:cs typeface="Arial" panose="020B0604020202020204" pitchFamily="34" charset="0"/>
              </a:rPr>
              <a:t>Maine(2):</a:t>
            </a:r>
            <a:r>
              <a:rPr lang="en-US" sz="1000" dirty="0">
                <a:ea typeface="Calibri"/>
                <a:cs typeface="Arial" panose="020B0604020202020204" pitchFamily="34" charset="0"/>
              </a:rPr>
              <a:t> Bangor, Biddeford; </a:t>
            </a:r>
            <a:r>
              <a:rPr lang="en-US" sz="1000" u="sng" dirty="0">
                <a:ea typeface="Calibri"/>
                <a:cs typeface="Arial" panose="020B0604020202020204" pitchFamily="34" charset="0"/>
              </a:rPr>
              <a:t>Maryland(1):</a:t>
            </a:r>
            <a:r>
              <a:rPr lang="en-US" sz="1000" dirty="0">
                <a:ea typeface="Calibri"/>
                <a:cs typeface="Arial" panose="020B0604020202020204" pitchFamily="34" charset="0"/>
              </a:rPr>
              <a:t> Prince Frederick; </a:t>
            </a:r>
            <a:r>
              <a:rPr lang="en-US" sz="1000" u="sng" dirty="0">
                <a:ea typeface="Calibri"/>
                <a:cs typeface="Arial" panose="020B0604020202020204" pitchFamily="34" charset="0"/>
              </a:rPr>
              <a:t>Massachusetts(7):</a:t>
            </a:r>
            <a:r>
              <a:rPr lang="en-US" sz="1000" dirty="0">
                <a:ea typeface="Calibri"/>
                <a:cs typeface="Arial" panose="020B0604020202020204" pitchFamily="34" charset="0"/>
              </a:rPr>
              <a:t> Acton, Charlestown, Greenfield(2), Holyoke, Marlborough, Springfield; </a:t>
            </a:r>
            <a:r>
              <a:rPr lang="en-US" sz="1000" u="sng" dirty="0">
                <a:ea typeface="Calibri"/>
                <a:cs typeface="Arial" panose="020B0604020202020204" pitchFamily="34" charset="0"/>
              </a:rPr>
              <a:t>Michigan(23):</a:t>
            </a:r>
            <a:r>
              <a:rPr lang="en-US" sz="1000" dirty="0">
                <a:ea typeface="Calibri"/>
                <a:cs typeface="Arial" panose="020B0604020202020204" pitchFamily="34" charset="0"/>
              </a:rPr>
              <a:t> Ann Arbor, Battle Creek, Benton Harbor, Detroit(7), Flint, Howell, Jackson, Lansing, Lapeer, Lincoln Park, Monroe, Port Huron, Redford, Saginaw, Shelby Township, Southfield, Waterford; </a:t>
            </a:r>
            <a:r>
              <a:rPr lang="en-US" sz="1000" u="sng" dirty="0">
                <a:ea typeface="Calibri"/>
                <a:cs typeface="Arial" panose="020B0604020202020204" pitchFamily="34" charset="0"/>
              </a:rPr>
              <a:t>Minnesota(19):</a:t>
            </a:r>
            <a:r>
              <a:rPr lang="en-US" sz="1000" dirty="0">
                <a:ea typeface="Calibri"/>
                <a:cs typeface="Arial" panose="020B0604020202020204" pitchFamily="34" charset="0"/>
              </a:rPr>
              <a:t> Coon Rapids, Duluth(2), Eden Prairie, Mankato, Marshall, New Brighton, Owatonna, Rochester, Roseville, St. Cloud, St. Louis Park(2), St. Paul(4), West St. Paul, Woodbury; </a:t>
            </a:r>
            <a:r>
              <a:rPr lang="en-US" sz="1000" u="sng" dirty="0">
                <a:ea typeface="Calibri"/>
                <a:cs typeface="Arial" panose="020B0604020202020204" pitchFamily="34" charset="0"/>
              </a:rPr>
              <a:t>Mississippi(2):</a:t>
            </a:r>
            <a:r>
              <a:rPr lang="en-US" sz="1000" dirty="0">
                <a:ea typeface="Calibri"/>
                <a:cs typeface="Arial" panose="020B0604020202020204" pitchFamily="34" charset="0"/>
              </a:rPr>
              <a:t>Jackson, Southaven; </a:t>
            </a:r>
            <a:r>
              <a:rPr lang="en-US" sz="1000" u="sng" dirty="0">
                <a:ea typeface="Calibri"/>
                <a:cs typeface="Arial" panose="020B0604020202020204" pitchFamily="34" charset="0"/>
              </a:rPr>
              <a:t>Missouri(15):</a:t>
            </a:r>
            <a:r>
              <a:rPr lang="en-US" sz="1000" dirty="0">
                <a:ea typeface="Calibri"/>
                <a:cs typeface="Arial" panose="020B0604020202020204" pitchFamily="34" charset="0"/>
              </a:rPr>
              <a:t> Cape Girardeau, Independence, Kansas City(2), Ladue, Lee’s Summit(2), Potosi, Sikeston, St. Charles, St. Joseph, St. Peters, Union, Warrenton, Wentzville; </a:t>
            </a:r>
            <a:r>
              <a:rPr lang="en-US" sz="1000" u="sng" dirty="0">
                <a:ea typeface="Calibri"/>
                <a:cs typeface="Arial" panose="020B0604020202020204" pitchFamily="34" charset="0"/>
              </a:rPr>
              <a:t>Montana(1):</a:t>
            </a:r>
            <a:r>
              <a:rPr lang="en-US" sz="1000" dirty="0">
                <a:ea typeface="Calibri"/>
                <a:cs typeface="Arial" panose="020B0604020202020204" pitchFamily="34" charset="0"/>
              </a:rPr>
              <a:t> Bozeman; </a:t>
            </a:r>
            <a:r>
              <a:rPr lang="en-US" sz="1000" u="sng" dirty="0">
                <a:ea typeface="Calibri"/>
                <a:cs typeface="Arial" panose="020B0604020202020204" pitchFamily="34" charset="0"/>
              </a:rPr>
              <a:t>Nebraska(3):</a:t>
            </a:r>
            <a:r>
              <a:rPr lang="en-US" sz="1000" dirty="0">
                <a:ea typeface="Calibri"/>
                <a:cs typeface="Arial" panose="020B0604020202020204" pitchFamily="34" charset="0"/>
              </a:rPr>
              <a:t> Columbus, Lincoln, Omaha; </a:t>
            </a:r>
            <a:r>
              <a:rPr lang="en-US" sz="1000" u="sng" dirty="0">
                <a:ea typeface="Calibri"/>
                <a:cs typeface="Arial" panose="020B0604020202020204" pitchFamily="34" charset="0"/>
              </a:rPr>
              <a:t>New Hampshire(7):</a:t>
            </a:r>
            <a:r>
              <a:rPr lang="en-US" sz="1000" dirty="0">
                <a:ea typeface="Calibri"/>
                <a:cs typeface="Arial" panose="020B0604020202020204" pitchFamily="34" charset="0"/>
              </a:rPr>
              <a:t> Derry, Laconia, Manchester(2), Nashua, Plymouth, Rochester; </a:t>
            </a:r>
            <a:r>
              <a:rPr lang="en-US" sz="1000" u="sng" dirty="0">
                <a:ea typeface="Calibri"/>
                <a:cs typeface="Arial" panose="020B0604020202020204" pitchFamily="34" charset="0"/>
              </a:rPr>
              <a:t>New Jersey(9):</a:t>
            </a:r>
            <a:r>
              <a:rPr lang="en-US" sz="1000" dirty="0">
                <a:ea typeface="Calibri"/>
                <a:cs typeface="Arial" panose="020B0604020202020204" pitchFamily="34" charset="0"/>
              </a:rPr>
              <a:t> Bayville, Camden, Cape May Court House, Cherry Hill, Englewood, Hackensack, Lakewood, Parsippany, Red Bank; </a:t>
            </a:r>
            <a:r>
              <a:rPr lang="en-US" sz="1000" u="sng" dirty="0">
                <a:ea typeface="Calibri"/>
                <a:cs typeface="Arial" panose="020B0604020202020204" pitchFamily="34" charset="0"/>
              </a:rPr>
              <a:t>New Mexico(4):</a:t>
            </a:r>
            <a:r>
              <a:rPr lang="en-US" sz="1000" dirty="0">
                <a:ea typeface="Calibri"/>
                <a:cs typeface="Arial" panose="020B0604020202020204" pitchFamily="34" charset="0"/>
              </a:rPr>
              <a:t> Albuquerque, Lordsburg, Silver City, Taos; </a:t>
            </a:r>
            <a:r>
              <a:rPr lang="en-US" sz="1000" u="sng" dirty="0">
                <a:ea typeface="Calibri"/>
                <a:cs typeface="Arial" panose="020B0604020202020204" pitchFamily="34" charset="0"/>
              </a:rPr>
              <a:t>New York(4):</a:t>
            </a:r>
            <a:r>
              <a:rPr lang="en-US" sz="1000" dirty="0">
                <a:ea typeface="Calibri"/>
                <a:cs typeface="Arial" panose="020B0604020202020204" pitchFamily="34" charset="0"/>
              </a:rPr>
              <a:t> Bay Shore, Syracuse(2), Valley Cottage; </a:t>
            </a:r>
            <a:r>
              <a:rPr lang="en-US" sz="1000" u="sng" dirty="0">
                <a:ea typeface="Calibri"/>
                <a:cs typeface="Arial" panose="020B0604020202020204" pitchFamily="34" charset="0"/>
              </a:rPr>
              <a:t>North Carolina(9):</a:t>
            </a:r>
            <a:r>
              <a:rPr lang="en-US" sz="1000" dirty="0">
                <a:ea typeface="Calibri"/>
                <a:cs typeface="Arial" panose="020B0604020202020204" pitchFamily="34" charset="0"/>
              </a:rPr>
              <a:t> Asheville(2), Burlington, Charlotte, Greensboro, Greenville, New Bern, Roanoke Rapids, Winston-Salem; </a:t>
            </a:r>
            <a:r>
              <a:rPr lang="en-US" sz="1000" u="sng" dirty="0">
                <a:ea typeface="Calibri"/>
                <a:cs typeface="Arial" panose="020B0604020202020204" pitchFamily="34" charset="0"/>
              </a:rPr>
              <a:t>Ohio(34):</a:t>
            </a:r>
            <a:r>
              <a:rPr lang="en-US" sz="1000" dirty="0">
                <a:ea typeface="Calibri"/>
                <a:cs typeface="Arial" panose="020B0604020202020204" pitchFamily="34" charset="0"/>
              </a:rPr>
              <a:t> Akron, Amelia, Ashtabula, Bowling Green, Canton(3), Chardon, Chillicothe, Cincinnati(3), Columbus, Dayton, Dublin, Kent, Lima, Mansfield, Mentor, Middletown, Newark, Perrysburg, Portsmouth, Toledo(4), Warren(3), Westerville, Wooster, Youngstown(2); </a:t>
            </a:r>
            <a:r>
              <a:rPr lang="en-US" sz="1000" u="sng" dirty="0">
                <a:ea typeface="Calibri"/>
                <a:cs typeface="Arial" panose="020B0604020202020204" pitchFamily="34" charset="0"/>
              </a:rPr>
              <a:t>Oklahoma(1):</a:t>
            </a:r>
            <a:r>
              <a:rPr lang="en-US" sz="1000" dirty="0">
                <a:ea typeface="Calibri"/>
                <a:cs typeface="Arial" panose="020B0604020202020204" pitchFamily="34" charset="0"/>
              </a:rPr>
              <a:t> Broken Arrow; </a:t>
            </a:r>
            <a:r>
              <a:rPr lang="en-US" sz="1000" u="sng" dirty="0">
                <a:ea typeface="Calibri"/>
                <a:cs typeface="Arial" panose="020B0604020202020204" pitchFamily="34" charset="0"/>
              </a:rPr>
              <a:t>Oregon(9):</a:t>
            </a:r>
            <a:r>
              <a:rPr lang="en-US" sz="1000" dirty="0">
                <a:ea typeface="Calibri"/>
                <a:cs typeface="Arial" panose="020B0604020202020204" pitchFamily="34" charset="0"/>
              </a:rPr>
              <a:t> Bend, Eugene, Grants Pass, Gresham, Ontario, Oregon City(2), Salem, St. Helens; </a:t>
            </a:r>
            <a:r>
              <a:rPr lang="en-US" sz="1000" u="sng" dirty="0">
                <a:ea typeface="Calibri"/>
                <a:cs typeface="Arial" panose="020B0604020202020204" pitchFamily="34" charset="0"/>
              </a:rPr>
              <a:t>Pennsylvania(12):</a:t>
            </a:r>
            <a:r>
              <a:rPr lang="en-US" sz="1000" dirty="0">
                <a:ea typeface="Calibri"/>
                <a:cs typeface="Arial" panose="020B0604020202020204" pitchFamily="34" charset="0"/>
              </a:rPr>
              <a:t> Butler, Erie, Indiana, Johnstown(2), Lancaster, McKeesport, Philadelphia, Pittsburg, Pottstown, Washington, Wilkes-Barre; </a:t>
            </a:r>
            <a:r>
              <a:rPr lang="en-US" sz="1000" u="sng" dirty="0">
                <a:ea typeface="Calibri"/>
                <a:cs typeface="Arial" panose="020B0604020202020204" pitchFamily="34" charset="0"/>
              </a:rPr>
              <a:t>Rhode Island(6):</a:t>
            </a:r>
            <a:r>
              <a:rPr lang="en-US" sz="1000" dirty="0">
                <a:ea typeface="Calibri"/>
                <a:cs typeface="Arial" panose="020B0604020202020204" pitchFamily="34" charset="0"/>
              </a:rPr>
              <a:t> Barrington, Charlestown, Johnston, Pawtucket, Providence, Warwick; </a:t>
            </a:r>
            <a:r>
              <a:rPr lang="en-US" sz="1000" u="sng" dirty="0">
                <a:ea typeface="Calibri"/>
                <a:cs typeface="Arial" panose="020B0604020202020204" pitchFamily="34" charset="0"/>
              </a:rPr>
              <a:t>South Carolina(1):</a:t>
            </a:r>
            <a:r>
              <a:rPr lang="en-US" sz="1000" dirty="0">
                <a:ea typeface="Calibri"/>
                <a:cs typeface="Arial" panose="020B0604020202020204" pitchFamily="34" charset="0"/>
              </a:rPr>
              <a:t> Columbia; </a:t>
            </a:r>
            <a:r>
              <a:rPr lang="en-US" sz="1000" u="sng" dirty="0">
                <a:ea typeface="Calibri"/>
                <a:cs typeface="Arial" panose="020B0604020202020204" pitchFamily="34" charset="0"/>
              </a:rPr>
              <a:t>South Dakota(1):</a:t>
            </a:r>
            <a:r>
              <a:rPr lang="en-US" sz="1000" dirty="0">
                <a:ea typeface="Calibri"/>
                <a:cs typeface="Arial" panose="020B0604020202020204" pitchFamily="34" charset="0"/>
              </a:rPr>
              <a:t> Watertown; </a:t>
            </a:r>
            <a:r>
              <a:rPr lang="en-US" sz="1000" u="sng" dirty="0">
                <a:ea typeface="Calibri"/>
                <a:cs typeface="Arial" panose="020B0604020202020204" pitchFamily="34" charset="0"/>
              </a:rPr>
              <a:t>Tennessee(13):</a:t>
            </a:r>
            <a:r>
              <a:rPr lang="en-US" sz="1000" dirty="0">
                <a:ea typeface="Calibri"/>
                <a:cs typeface="Arial" panose="020B0604020202020204" pitchFamily="34" charset="0"/>
              </a:rPr>
              <a:t> Athens, Bristol, Chattanooga(2), Cleveland, Cookeville, Dayton, Johnson City, Knoxville, McMinnville, Morristown, Murfreesboro, Oak Ridge; </a:t>
            </a:r>
            <a:r>
              <a:rPr lang="en-US" sz="1000" u="sng" dirty="0">
                <a:ea typeface="Calibri"/>
                <a:cs typeface="Arial" panose="020B0604020202020204" pitchFamily="34" charset="0"/>
              </a:rPr>
              <a:t>Texas(17):</a:t>
            </a:r>
            <a:r>
              <a:rPr lang="en-US" sz="1000" dirty="0">
                <a:ea typeface="Calibri"/>
                <a:cs typeface="Arial" panose="020B0604020202020204" pitchFamily="34" charset="0"/>
              </a:rPr>
              <a:t> Beaumont, Brownsville, Cleburne, Conroe, Edinburg, El Paso(2), Harlingen, Kerrville, Laredo, Lufkin, San Antonio, San Marcos, Sherman, Tyler, Waxahachie, Weslaco; </a:t>
            </a:r>
            <a:r>
              <a:rPr lang="en-US" sz="1000" u="sng" dirty="0">
                <a:ea typeface="Calibri"/>
                <a:cs typeface="Arial" panose="020B0604020202020204" pitchFamily="34" charset="0"/>
              </a:rPr>
              <a:t>Utah(1):</a:t>
            </a:r>
            <a:r>
              <a:rPr lang="en-US" sz="1000" dirty="0">
                <a:ea typeface="Calibri"/>
                <a:cs typeface="Arial" panose="020B0604020202020204" pitchFamily="34" charset="0"/>
              </a:rPr>
              <a:t> Salt Lake City; </a:t>
            </a:r>
            <a:r>
              <a:rPr lang="en-US" sz="1000" u="sng" dirty="0">
                <a:ea typeface="Calibri"/>
                <a:cs typeface="Arial" panose="020B0604020202020204" pitchFamily="34" charset="0"/>
              </a:rPr>
              <a:t>Vermont(1):</a:t>
            </a:r>
            <a:r>
              <a:rPr lang="en-US" sz="1000" dirty="0">
                <a:ea typeface="Calibri"/>
                <a:cs typeface="Arial" panose="020B0604020202020204" pitchFamily="34" charset="0"/>
              </a:rPr>
              <a:t> Morrisville; </a:t>
            </a:r>
            <a:r>
              <a:rPr lang="en-US" sz="1000" u="sng" dirty="0">
                <a:ea typeface="Calibri"/>
                <a:cs typeface="Arial" panose="020B0604020202020204" pitchFamily="34" charset="0"/>
              </a:rPr>
              <a:t>Virginia(15):</a:t>
            </a:r>
            <a:r>
              <a:rPr lang="en-US" sz="1000" dirty="0">
                <a:ea typeface="Calibri"/>
                <a:cs typeface="Arial" panose="020B0604020202020204" pitchFamily="34" charset="0"/>
              </a:rPr>
              <a:t> Alexandria(2), Blacksburg, Culpeper, Danville, Fairfax(2), Farmville, Fredericksburg, Hampton, Lynchburg, Reston, Roanoke, Staunton, Winchester; </a:t>
            </a:r>
            <a:r>
              <a:rPr lang="en-US" sz="1000" u="sng" dirty="0">
                <a:ea typeface="Calibri"/>
                <a:cs typeface="Arial" panose="020B0604020202020204" pitchFamily="34" charset="0"/>
              </a:rPr>
              <a:t>Washington(17):</a:t>
            </a:r>
            <a:r>
              <a:rPr lang="en-US" sz="1000" dirty="0">
                <a:ea typeface="Calibri"/>
                <a:cs typeface="Arial" panose="020B0604020202020204" pitchFamily="34" charset="0"/>
              </a:rPr>
              <a:t> Auburn(3), Bellingham, Bremerton, Centralia, Everett, Kent, Lakewood, Longview, Port Angeles, Seattle(3), Tacoma, Vancouver, Yakima; </a:t>
            </a:r>
            <a:r>
              <a:rPr lang="en-US" sz="1000" u="sng" dirty="0">
                <a:ea typeface="Calibri"/>
                <a:cs typeface="Arial" panose="020B0604020202020204" pitchFamily="34" charset="0"/>
              </a:rPr>
              <a:t>West Virginia(6):</a:t>
            </a:r>
            <a:r>
              <a:rPr lang="en-US" sz="1000" dirty="0">
                <a:ea typeface="Calibri"/>
                <a:cs typeface="Arial" panose="020B0604020202020204" pitchFamily="34" charset="0"/>
              </a:rPr>
              <a:t> Beckley, Huntington, Logan, </a:t>
            </a:r>
            <a:r>
              <a:rPr lang="en-US" sz="1000" dirty="0" err="1">
                <a:ea typeface="Calibri"/>
                <a:cs typeface="Arial" panose="020B0604020202020204" pitchFamily="34" charset="0"/>
              </a:rPr>
              <a:t>Maxwelton</a:t>
            </a:r>
            <a:r>
              <a:rPr lang="en-US" sz="1000" dirty="0">
                <a:ea typeface="Calibri"/>
                <a:cs typeface="Arial" panose="020B0604020202020204" pitchFamily="34" charset="0"/>
              </a:rPr>
              <a:t>, Parkersburg, Princeton; </a:t>
            </a:r>
            <a:r>
              <a:rPr lang="en-US" sz="1000" u="sng" dirty="0">
                <a:ea typeface="Calibri"/>
                <a:cs typeface="Arial" panose="020B0604020202020204" pitchFamily="34" charset="0"/>
              </a:rPr>
              <a:t>Wisconsin(9):</a:t>
            </a:r>
            <a:r>
              <a:rPr lang="en-US" sz="1000" dirty="0">
                <a:ea typeface="Calibri"/>
                <a:cs typeface="Arial" panose="020B0604020202020204" pitchFamily="34" charset="0"/>
              </a:rPr>
              <a:t> Jackson, La Crosse, Madison, Milwaukee(2), Racine, Waukesha(2), West Bend; </a:t>
            </a:r>
            <a:r>
              <a:rPr lang="en-US" sz="1000" u="sng" dirty="0">
                <a:ea typeface="Calibri"/>
                <a:cs typeface="Arial" panose="020B0604020202020204" pitchFamily="34" charset="0"/>
              </a:rPr>
              <a:t>Wyoming(2):</a:t>
            </a:r>
            <a:r>
              <a:rPr lang="en-US" sz="1000" dirty="0">
                <a:ea typeface="Calibri"/>
                <a:cs typeface="Arial" panose="020B0604020202020204" pitchFamily="34" charset="0"/>
              </a:rPr>
              <a:t> Casper, Cheyenne.        </a:t>
            </a:r>
            <a:endParaRPr lang="en-US" sz="1000" u="sng" dirty="0">
              <a:ea typeface="Calibri"/>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01560-87C0-4F5C-A8D4-49B8CF15AF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3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1" u="none" kern="1200" dirty="0">
                <a:solidFill>
                  <a:schemeClr val="tx1"/>
                </a:solidFill>
                <a:effectLst/>
                <a:latin typeface="Arial" panose="020B0604020202020204" pitchFamily="34" charset="0"/>
                <a:ea typeface="+mn-ea"/>
                <a:cs typeface="+mn-cs"/>
              </a:rPr>
              <a:t>How does this make a difference?  We go beyond the traditional to focus on the patient</a:t>
            </a:r>
            <a:r>
              <a:rPr lang="en-US" sz="1200" b="1" u="none" kern="1200" baseline="0" dirty="0">
                <a:solidFill>
                  <a:schemeClr val="tx1"/>
                </a:solidFill>
                <a:effectLst/>
                <a:latin typeface="Arial" panose="020B0604020202020204" pitchFamily="34" charset="0"/>
                <a:ea typeface="+mn-ea"/>
                <a:cs typeface="+mn-cs"/>
              </a:rPr>
              <a:t> vs. just the drug.</a:t>
            </a:r>
            <a:endParaRPr lang="en-US" sz="1200" b="1" u="none" kern="1200" dirty="0">
              <a:solidFill>
                <a:schemeClr val="tx1"/>
              </a:solidFill>
              <a:effectLst/>
              <a:latin typeface="Arial" panose="020B0604020202020204" pitchFamily="34" charset="0"/>
              <a:ea typeface="+mn-ea"/>
              <a:cs typeface="+mn-cs"/>
            </a:endParaRPr>
          </a:p>
          <a:p>
            <a:pPr lvl="0"/>
            <a:endParaRPr lang="en-US" sz="1200" b="1" u="sng" kern="1200" dirty="0">
              <a:solidFill>
                <a:schemeClr val="tx1"/>
              </a:solidFill>
              <a:effectLst/>
              <a:latin typeface="Arial" panose="020B0604020202020204" pitchFamily="34" charset="0"/>
              <a:ea typeface="+mn-ea"/>
              <a:cs typeface="+mn-cs"/>
            </a:endParaRPr>
          </a:p>
          <a:p>
            <a:pPr lvl="0"/>
            <a:r>
              <a:rPr lang="en-US" sz="1200" b="1" u="sng" kern="1200" dirty="0">
                <a:solidFill>
                  <a:schemeClr val="tx1"/>
                </a:solidFill>
                <a:effectLst/>
                <a:latin typeface="Arial" panose="020B0604020202020204" pitchFamily="34" charset="0"/>
                <a:ea typeface="+mn-ea"/>
                <a:cs typeface="+mn-cs"/>
              </a:rPr>
              <a:t>TRADITIONAL SPECIALTY MANAGEMENT</a:t>
            </a:r>
            <a:r>
              <a:rPr lang="en-US" sz="1200" kern="1200" dirty="0">
                <a:solidFill>
                  <a:schemeClr val="tx1"/>
                </a:solidFill>
                <a:effectLst/>
                <a:latin typeface="Arial" panose="020B0604020202020204" pitchFamily="34" charset="0"/>
                <a:ea typeface="+mn-ea"/>
                <a:cs typeface="+mn-cs"/>
              </a:rPr>
              <a:t> services include: </a:t>
            </a:r>
          </a:p>
          <a:p>
            <a:pPr lvl="0"/>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We offer all of</a:t>
            </a:r>
            <a:r>
              <a:rPr lang="en-US" sz="1200" kern="1200" baseline="0" dirty="0">
                <a:solidFill>
                  <a:schemeClr val="tx1"/>
                </a:solidFill>
                <a:effectLst/>
                <a:latin typeface="Arial" panose="020B0604020202020204" pitchFamily="34" charset="0"/>
                <a:ea typeface="+mn-ea"/>
                <a:cs typeface="+mn-cs"/>
              </a:rPr>
              <a:t> the traditional </a:t>
            </a:r>
            <a:r>
              <a:rPr lang="en-US" sz="1200" kern="1200" dirty="0">
                <a:solidFill>
                  <a:schemeClr val="tx1"/>
                </a:solidFill>
                <a:effectLst/>
                <a:latin typeface="Arial" panose="020B0604020202020204" pitchFamily="34" charset="0"/>
                <a:ea typeface="+mn-ea"/>
                <a:cs typeface="+mn-cs"/>
              </a:rPr>
              <a:t>services, and perform them as well as – or even better than – our competitors.</a:t>
            </a:r>
          </a:p>
          <a:p>
            <a:r>
              <a:rPr lang="en-US" sz="1200" kern="1200" dirty="0">
                <a:solidFill>
                  <a:schemeClr val="tx1"/>
                </a:solidFill>
                <a:effectLst/>
                <a:latin typeface="Arial" panose="020B0604020202020204" pitchFamily="34" charset="0"/>
                <a:ea typeface="+mn-ea"/>
                <a:cs typeface="+mn-cs"/>
              </a:rPr>
              <a:t> </a:t>
            </a:r>
          </a:p>
          <a:p>
            <a:pPr lvl="0"/>
            <a:r>
              <a:rPr lang="en-US" sz="1200" kern="1200" dirty="0">
                <a:solidFill>
                  <a:schemeClr val="tx1"/>
                </a:solidFill>
                <a:effectLst/>
                <a:latin typeface="Arial" panose="020B0604020202020204" pitchFamily="34" charset="0"/>
                <a:ea typeface="+mn-ea"/>
                <a:cs typeface="+mn-cs"/>
              </a:rPr>
              <a:t>For example:</a:t>
            </a:r>
          </a:p>
          <a:p>
            <a:pPr marL="171450" lvl="0" indent="-171450">
              <a:buFont typeface="Arial" pitchFamily="34" charset="0"/>
              <a:buChar char="•"/>
            </a:pPr>
            <a:r>
              <a:rPr lang="en-US" sz="1200" kern="1200" dirty="0">
                <a:solidFill>
                  <a:schemeClr val="tx1"/>
                </a:solidFill>
                <a:effectLst/>
                <a:latin typeface="Arial" panose="020B0604020202020204" pitchFamily="34" charset="0"/>
                <a:ea typeface="+mn-ea"/>
                <a:cs typeface="+mn-cs"/>
              </a:rPr>
              <a:t>We offer </a:t>
            </a:r>
            <a:r>
              <a:rPr lang="en-US" sz="1200" u="sng" kern="1200" dirty="0">
                <a:solidFill>
                  <a:schemeClr val="tx1"/>
                </a:solidFill>
                <a:effectLst/>
                <a:latin typeface="Arial" panose="020B0604020202020204" pitchFamily="34" charset="0"/>
                <a:ea typeface="+mn-ea"/>
                <a:cs typeface="+mn-cs"/>
              </a:rPr>
              <a:t>advanced clinical protocols </a:t>
            </a:r>
            <a:r>
              <a:rPr lang="en-US" sz="1200" kern="1200" dirty="0">
                <a:solidFill>
                  <a:schemeClr val="tx1"/>
                </a:solidFill>
                <a:effectLst/>
                <a:latin typeface="Arial" panose="020B0604020202020204" pitchFamily="34" charset="0"/>
                <a:ea typeface="+mn-ea"/>
                <a:cs typeface="+mn-cs"/>
              </a:rPr>
              <a:t>that drive the use of safe and effective </a:t>
            </a:r>
            <a:r>
              <a:rPr lang="en-US" sz="1200" u="sng" kern="1200" dirty="0">
                <a:solidFill>
                  <a:schemeClr val="tx1"/>
                </a:solidFill>
                <a:effectLst/>
                <a:latin typeface="Arial" panose="020B0604020202020204" pitchFamily="34" charset="0"/>
                <a:ea typeface="+mn-ea"/>
                <a:cs typeface="+mn-cs"/>
              </a:rPr>
              <a:t>preferred formulary medications</a:t>
            </a:r>
            <a:r>
              <a:rPr lang="en-US" sz="1200" kern="1200" dirty="0">
                <a:solidFill>
                  <a:schemeClr val="tx1"/>
                </a:solidFill>
                <a:effectLst/>
                <a:latin typeface="Arial" panose="020B0604020202020204" pitchFamily="34" charset="0"/>
                <a:ea typeface="+mn-ea"/>
                <a:cs typeface="+mn-cs"/>
              </a:rPr>
              <a:t>. We go above and beyond PAs and step therapies, and use medical necessity criteria to better manage formulary utilization and the costs of expensive specialty drugs.</a:t>
            </a:r>
          </a:p>
          <a:p>
            <a:pPr marL="171450" lvl="0" indent="-171450">
              <a:buFont typeface="Arial" pitchFamily="34" charset="0"/>
              <a:buChar char="•"/>
            </a:pPr>
            <a:r>
              <a:rPr lang="en-US" sz="1200" kern="1200" dirty="0">
                <a:solidFill>
                  <a:schemeClr val="tx1"/>
                </a:solidFill>
                <a:effectLst/>
                <a:latin typeface="Arial" panose="020B0604020202020204" pitchFamily="34" charset="0"/>
                <a:ea typeface="+mn-ea"/>
                <a:cs typeface="+mn-cs"/>
              </a:rPr>
              <a:t>We proactively </a:t>
            </a:r>
            <a:r>
              <a:rPr lang="en-US" sz="1200" u="sng" kern="1200" dirty="0">
                <a:solidFill>
                  <a:schemeClr val="tx1"/>
                </a:solidFill>
                <a:effectLst/>
                <a:latin typeface="Arial" panose="020B0604020202020204" pitchFamily="34" charset="0"/>
                <a:ea typeface="+mn-ea"/>
                <a:cs typeface="+mn-cs"/>
              </a:rPr>
              <a:t>monitor the specialty drug pipeline</a:t>
            </a:r>
            <a:r>
              <a:rPr lang="en-US" sz="1200" kern="1200" dirty="0">
                <a:solidFill>
                  <a:schemeClr val="tx1"/>
                </a:solidFill>
                <a:effectLst/>
                <a:latin typeface="Arial" panose="020B0604020202020204" pitchFamily="34" charset="0"/>
                <a:ea typeface="+mn-ea"/>
                <a:cs typeface="+mn-cs"/>
              </a:rPr>
              <a:t> in order to develop effective </a:t>
            </a:r>
            <a:r>
              <a:rPr lang="en-US" sz="1200" u="sng" kern="1200" dirty="0">
                <a:solidFill>
                  <a:schemeClr val="tx1"/>
                </a:solidFill>
                <a:effectLst/>
                <a:latin typeface="Arial" panose="020B0604020202020204" pitchFamily="34" charset="0"/>
                <a:ea typeface="+mn-ea"/>
                <a:cs typeface="+mn-cs"/>
              </a:rPr>
              <a:t>utilization management criteria for our clients before new medications</a:t>
            </a:r>
            <a:r>
              <a:rPr lang="en-US" sz="1200" kern="1200" dirty="0">
                <a:solidFill>
                  <a:schemeClr val="tx1"/>
                </a:solidFill>
                <a:effectLst/>
                <a:latin typeface="Arial" panose="020B0604020202020204" pitchFamily="34" charset="0"/>
                <a:ea typeface="+mn-ea"/>
                <a:cs typeface="+mn-cs"/>
              </a:rPr>
              <a:t> hit the market place. For example, we knew that when the PCSK9 class of inhibitor medications (biologically-engineered proteins designed to lower cholesterol levels) started to be dispensed by specialty pharmacies, our clients costs would soar. The launch of these medications meant that many members could be moving from medications that cost $230 per year to medications that cost $10,000 per year.  To address the significant cost impact of PCSK9s, we proactively developed utilization management recommendations that could be implemented by our clients to address the appropriate use of these medications while also saving them money.  </a:t>
            </a:r>
          </a:p>
          <a:p>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We go beyond the</a:t>
            </a:r>
            <a:r>
              <a:rPr lang="en-US" sz="1200" kern="1200" baseline="0" dirty="0">
                <a:solidFill>
                  <a:schemeClr val="tx1"/>
                </a:solidFill>
                <a:effectLst/>
                <a:latin typeface="Arial" panose="020B0604020202020204" pitchFamily="34" charset="0"/>
                <a:ea typeface="+mn-ea"/>
                <a:cs typeface="+mn-cs"/>
              </a:rPr>
              <a:t> traditional specialty approach by offering </a:t>
            </a:r>
            <a:r>
              <a:rPr lang="en-US" sz="1200" b="1" u="sng" kern="1200" baseline="0" dirty="0">
                <a:solidFill>
                  <a:schemeClr val="tx1"/>
                </a:solidFill>
                <a:effectLst/>
                <a:latin typeface="Arial" panose="020B0604020202020204" pitchFamily="34" charset="0"/>
                <a:ea typeface="+mn-ea"/>
                <a:cs typeface="+mn-cs"/>
              </a:rPr>
              <a:t>BriovaRx Complete Care</a:t>
            </a:r>
            <a:r>
              <a:rPr lang="en-US" sz="1200" kern="1200" baseline="0" dirty="0">
                <a:solidFill>
                  <a:schemeClr val="tx1"/>
                </a:solidFill>
                <a:effectLst/>
                <a:latin typeface="Arial" panose="020B0604020202020204" pitchFamily="34" charset="0"/>
                <a:ea typeface="+mn-ea"/>
                <a:cs typeface="+mn-cs"/>
              </a:rPr>
              <a:t>.  Through our:</a:t>
            </a:r>
            <a:endParaRPr lang="en-US" sz="1200" kern="1200" dirty="0">
              <a:solidFill>
                <a:schemeClr val="tx1"/>
              </a:solidFill>
              <a:effectLst/>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CAPABILITIES</a:t>
            </a:r>
            <a:endParaRPr lang="en-US" sz="1200" kern="1200" dirty="0">
              <a:solidFill>
                <a:schemeClr val="tx1"/>
              </a:solidFill>
              <a:effectLst/>
              <a:latin typeface="Arial" panose="020B0604020202020204" pitchFamily="34" charset="0"/>
              <a:ea typeface="+mn-ea"/>
              <a:cs typeface="+mn-cs"/>
            </a:endParaRPr>
          </a:p>
          <a:p>
            <a:pPr lvl="0"/>
            <a:r>
              <a:rPr lang="en-US" sz="1200" u="none" kern="1200" dirty="0">
                <a:solidFill>
                  <a:schemeClr val="tx1"/>
                </a:solidFill>
                <a:effectLst/>
                <a:latin typeface="Arial" panose="020B0604020202020204" pitchFamily="34" charset="0"/>
                <a:ea typeface="+mn-ea"/>
                <a:cs typeface="+mn-cs"/>
              </a:rPr>
              <a:t>We offer unique solutions that simplify how we manage cost.  We</a:t>
            </a:r>
            <a:r>
              <a:rPr lang="en-US" sz="1200" u="none" kern="1200" baseline="0" dirty="0">
                <a:solidFill>
                  <a:schemeClr val="tx1"/>
                </a:solidFill>
                <a:effectLst/>
                <a:latin typeface="Arial" panose="020B0604020202020204" pitchFamily="34" charset="0"/>
                <a:ea typeface="+mn-ea"/>
                <a:cs typeface="+mn-cs"/>
              </a:rPr>
              <a:t> don’t just focus on </a:t>
            </a:r>
            <a:r>
              <a:rPr lang="en-US" sz="1200" u="none" kern="1200" dirty="0">
                <a:solidFill>
                  <a:schemeClr val="tx1"/>
                </a:solidFill>
                <a:effectLst/>
                <a:latin typeface="Arial" panose="020B0604020202020204" pitchFamily="34" charset="0"/>
                <a:ea typeface="+mn-ea"/>
                <a:cs typeface="+mn-cs"/>
              </a:rPr>
              <a:t>specialty spend and trend, but more importantly, we drive down total healthcare costs.</a:t>
            </a:r>
          </a:p>
          <a:p>
            <a:r>
              <a:rPr lang="en-US" sz="1200" u="none"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CONNECTIONS</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itchFamily="34" charset="0"/>
              <a:buChar char="•"/>
            </a:pPr>
            <a:r>
              <a:rPr lang="en-US" sz="1200" u="sng" kern="1200" dirty="0">
                <a:solidFill>
                  <a:schemeClr val="tx1"/>
                </a:solidFill>
                <a:effectLst/>
                <a:latin typeface="Arial" panose="020B0604020202020204" pitchFamily="34" charset="0"/>
                <a:ea typeface="+mn-ea"/>
                <a:cs typeface="+mn-cs"/>
              </a:rPr>
              <a:t>Through the power of Optum, we synchronize care by leveraging important healthcare </a:t>
            </a:r>
            <a:r>
              <a:rPr lang="en-US" sz="1200" b="1" u="sng" kern="1200" dirty="0">
                <a:solidFill>
                  <a:schemeClr val="tx1"/>
                </a:solidFill>
                <a:effectLst/>
                <a:latin typeface="Arial" panose="020B0604020202020204" pitchFamily="34" charset="0"/>
                <a:ea typeface="+mn-ea"/>
                <a:cs typeface="+mn-cs"/>
              </a:rPr>
              <a:t>connections </a:t>
            </a:r>
            <a:r>
              <a:rPr lang="en-US" sz="1200" b="0" u="sng" kern="1200" dirty="0">
                <a:solidFill>
                  <a:schemeClr val="tx1"/>
                </a:solidFill>
                <a:effectLst/>
                <a:latin typeface="Arial" panose="020B0604020202020204" pitchFamily="34" charset="0"/>
                <a:ea typeface="+mn-ea"/>
                <a:cs typeface="+mn-cs"/>
              </a:rPr>
              <a:t>across the continuum</a:t>
            </a:r>
            <a:r>
              <a:rPr lang="en-US" sz="1200" kern="1200" dirty="0">
                <a:solidFill>
                  <a:schemeClr val="tx1"/>
                </a:solidFill>
                <a:effectLst/>
                <a:latin typeface="Arial" panose="020B0604020202020204" pitchFamily="34" charset="0"/>
                <a:ea typeface="+mn-ea"/>
                <a:cs typeface="+mn-cs"/>
              </a:rPr>
              <a:t>.  </a:t>
            </a:r>
          </a:p>
          <a:p>
            <a:pPr marL="171450" lvl="0" indent="-171450">
              <a:buFont typeface="Arial" pitchFamily="34" charset="0"/>
              <a:buChar char="•"/>
            </a:pPr>
            <a:r>
              <a:rPr lang="en-US" sz="1200" kern="1200" dirty="0">
                <a:solidFill>
                  <a:schemeClr val="tx1"/>
                </a:solidFill>
                <a:effectLst/>
                <a:latin typeface="Arial" panose="020B0604020202020204" pitchFamily="34" charset="0"/>
                <a:ea typeface="+mn-ea"/>
                <a:cs typeface="+mn-cs"/>
              </a:rPr>
              <a:t>We offer a full view of each</a:t>
            </a:r>
            <a:r>
              <a:rPr lang="en-US" sz="1200" kern="1200" baseline="0" dirty="0">
                <a:solidFill>
                  <a:schemeClr val="tx1"/>
                </a:solidFill>
                <a:effectLst/>
                <a:latin typeface="Arial" panose="020B0604020202020204" pitchFamily="34" charset="0"/>
                <a:ea typeface="+mn-ea"/>
                <a:cs typeface="+mn-cs"/>
              </a:rPr>
              <a:t> patient to identify and prioritize opportunities.  Our rules engine tells us the next best action prioritized by expected impact and propensity to engage.</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itchFamily="34" charset="0"/>
              <a:buChar char="•"/>
            </a:pPr>
            <a:r>
              <a:rPr lang="en-US" sz="1200" kern="1200" dirty="0">
                <a:solidFill>
                  <a:schemeClr val="tx1"/>
                </a:solidFill>
                <a:effectLst/>
                <a:latin typeface="Arial" panose="020B0604020202020204" pitchFamily="34" charset="0"/>
                <a:ea typeface="+mn-ea"/>
                <a:cs typeface="+mn-cs"/>
              </a:rPr>
              <a:t>As a result, we are able to connect patients with vital healthcare services including condition and treatment support, case management, wellness programs, behavioral health support and much more.</a:t>
            </a:r>
          </a:p>
          <a:p>
            <a:pPr marL="171450" lvl="0" indent="-171450">
              <a:buFont typeface="Arial" pitchFamily="34" charset="0"/>
              <a:buChar char="•"/>
            </a:pPr>
            <a:r>
              <a:rPr lang="en-US" sz="1200" u="none" kern="1200" dirty="0">
                <a:solidFill>
                  <a:schemeClr val="tx1"/>
                </a:solidFill>
                <a:effectLst/>
                <a:latin typeface="Arial" panose="020B0604020202020204" pitchFamily="34" charset="0"/>
                <a:ea typeface="+mn-ea"/>
                <a:cs typeface="+mn-cs"/>
              </a:rPr>
              <a:t>Further, through our connections, we give providers a clear view of what’s going on with their patients based upon our synchronized assessments and interventions.  Providers can stay up-to-date in between appointments, allowing timely responses to any changes in their patients’ health status and better care.  They don’t have to wait for the patient’s annual visit to catch up or follow up.</a:t>
            </a:r>
          </a:p>
          <a:p>
            <a:pPr marL="171450" lvl="0" indent="-171450">
              <a:buFont typeface="Arial" pitchFamily="34" charset="0"/>
              <a:buChar char="•"/>
            </a:pPr>
            <a:r>
              <a:rPr lang="en-US" sz="1200" u="none" kern="1200" dirty="0">
                <a:solidFill>
                  <a:schemeClr val="tx1"/>
                </a:solidFill>
                <a:effectLst/>
                <a:latin typeface="Arial" panose="020B0604020202020204" pitchFamily="34" charset="0"/>
                <a:ea typeface="+mn-ea"/>
                <a:cs typeface="+mn-cs"/>
              </a:rPr>
              <a:t>Our connections simplify the fragmented healthcare experience for our patients, and drive increased adherence, better overall health outcomes and lower total healthcare costs.</a:t>
            </a:r>
          </a:p>
          <a:p>
            <a:r>
              <a:rPr lang="en-US" sz="1200" b="1" u="none" kern="1200" dirty="0">
                <a:solidFill>
                  <a:schemeClr val="tx1"/>
                </a:solidFill>
                <a:effectLst/>
                <a:latin typeface="Arial" panose="020B0604020202020204" pitchFamily="34" charset="0"/>
                <a:ea typeface="+mn-ea"/>
                <a:cs typeface="+mn-cs"/>
              </a:rPr>
              <a:t> </a:t>
            </a:r>
            <a:endParaRPr lang="en-US" sz="1200" u="none" kern="1200" dirty="0">
              <a:solidFill>
                <a:schemeClr val="tx1"/>
              </a:solidFill>
              <a:effectLst/>
              <a:latin typeface="Arial" panose="020B0604020202020204" pitchFamily="34" charset="0"/>
              <a:ea typeface="+mn-ea"/>
              <a:cs typeface="+mn-cs"/>
            </a:endParaRPr>
          </a:p>
          <a:p>
            <a:r>
              <a:rPr lang="en-US" sz="1200" b="1" u="none" kern="1200" dirty="0">
                <a:solidFill>
                  <a:schemeClr val="tx1"/>
                </a:solidFill>
                <a:effectLst/>
                <a:latin typeface="Arial" panose="020B0604020202020204" pitchFamily="34" charset="0"/>
                <a:ea typeface="+mn-ea"/>
                <a:cs typeface="+mn-cs"/>
              </a:rPr>
              <a:t>CARE</a:t>
            </a:r>
            <a:endParaRPr lang="en-US" sz="1200" u="none" kern="1200" dirty="0">
              <a:solidFill>
                <a:schemeClr val="tx1"/>
              </a:solidFill>
              <a:effectLst/>
              <a:latin typeface="Arial" panose="020B0604020202020204" pitchFamily="34" charset="0"/>
              <a:ea typeface="+mn-ea"/>
              <a:cs typeface="+mn-cs"/>
            </a:endParaRPr>
          </a:p>
          <a:p>
            <a:pPr lvl="0"/>
            <a:r>
              <a:rPr lang="en-US" sz="1200" u="none" kern="1200" dirty="0">
                <a:solidFill>
                  <a:schemeClr val="tx1"/>
                </a:solidFill>
                <a:effectLst/>
                <a:latin typeface="Arial" panose="020B0604020202020204" pitchFamily="34" charset="0"/>
                <a:ea typeface="+mn-ea"/>
                <a:cs typeface="+mn-cs"/>
              </a:rPr>
              <a:t>We take </a:t>
            </a:r>
            <a:r>
              <a:rPr lang="en-US" sz="1200" b="1" u="none" kern="1200" dirty="0">
                <a:solidFill>
                  <a:schemeClr val="tx1"/>
                </a:solidFill>
                <a:effectLst/>
                <a:latin typeface="Arial" panose="020B0604020202020204" pitchFamily="34" charset="0"/>
                <a:ea typeface="+mn-ea"/>
                <a:cs typeface="+mn-cs"/>
              </a:rPr>
              <a:t>care</a:t>
            </a:r>
            <a:r>
              <a:rPr lang="en-US" sz="1200" u="none" kern="1200" dirty="0">
                <a:solidFill>
                  <a:schemeClr val="tx1"/>
                </a:solidFill>
                <a:effectLst/>
                <a:latin typeface="Arial" panose="020B0604020202020204" pitchFamily="34" charset="0"/>
                <a:ea typeface="+mn-ea"/>
                <a:cs typeface="+mn-cs"/>
              </a:rPr>
              <a:t> of the whole person, not just the specialty prescription or condition.  We</a:t>
            </a:r>
            <a:r>
              <a:rPr lang="en-US" sz="1200" u="none" kern="1200" baseline="0" dirty="0">
                <a:solidFill>
                  <a:schemeClr val="tx1"/>
                </a:solidFill>
                <a:effectLst/>
                <a:latin typeface="Arial" panose="020B0604020202020204" pitchFamily="34" charset="0"/>
                <a:ea typeface="+mn-ea"/>
                <a:cs typeface="+mn-cs"/>
              </a:rPr>
              <a:t> offer p</a:t>
            </a:r>
            <a:r>
              <a:rPr lang="en-US" sz="1200" u="none" kern="1200" dirty="0">
                <a:solidFill>
                  <a:schemeClr val="tx1"/>
                </a:solidFill>
                <a:effectLst/>
                <a:latin typeface="Arial" panose="020B0604020202020204" pitchFamily="34" charset="0"/>
                <a:ea typeface="+mn-ea"/>
                <a:cs typeface="+mn-cs"/>
              </a:rPr>
              <a:t>ersonalized care for holistic health care needs.  Patients have the clinical and financial support, as well as engagement tools necessary, to stay on track for better overall health.</a:t>
            </a:r>
          </a:p>
          <a:p>
            <a:endParaRPr lang="en-US" dirty="0"/>
          </a:p>
          <a:p>
            <a:r>
              <a:rPr lang="en-US" dirty="0"/>
              <a:t>So now</a:t>
            </a:r>
            <a:r>
              <a:rPr lang="en-US" baseline="0" dirty="0"/>
              <a:t> we are going to take a deeper dive into our capabilities, connections and care so you can see how BriovaRx is making complex simple.</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D4F01560-87C0-4F5C-A8D4-49B8CF15AF9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86464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r>
              <a:rPr lang="en-US" i="1" dirty="0" smtClean="0"/>
              <a:t>Most cards are accepted, but when there are clearly other lower cost clinically viable options available, the program will not accept a copay card when these conditions apply.</a:t>
            </a:r>
          </a:p>
          <a:p>
            <a:endParaRPr lang="en-US" i="1" dirty="0" smtClean="0"/>
          </a:p>
          <a:p>
            <a:r>
              <a:rPr lang="en-US" i="1" dirty="0" smtClean="0"/>
              <a:t>Note: Because some members may not choose the preferred drug option and may seek reimbursement directly through the manufacturer, we cannot precisely measure the impact of the Preferred copay Card Acceptance program. However, it does place the administrative responsibility on the manufacturer.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5B96B7-0106-4DC3-A6A3-AAE214D8E075}"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8180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panose="020B0604020202020204" pitchFamily="34" charset="0"/>
              </a:rPr>
              <a:t>Our patients</a:t>
            </a:r>
            <a:endParaRPr lang="en-US" dirty="0">
              <a:latin typeface="Arial" panose="020B0604020202020204" pitchFamily="34" charset="0"/>
            </a:endParaRPr>
          </a:p>
          <a:p>
            <a:r>
              <a:rPr lang="en-US" dirty="0">
                <a:latin typeface="Arial" panose="020B0604020202020204" pitchFamily="34" charset="0"/>
              </a:rPr>
              <a:t>Our patients need someone in their corner to help them manage their overall health.  Through BriovaRx Complete Care, we go beyond the patient’s specialty condition and prescription to do just that.  We focus on the person’s whole health and provide care based upon the individual’s specific needs.  This improves outcomes and materially lowers total cost of care, not just pharmacy costs.</a:t>
            </a:r>
            <a:r>
              <a:rPr lang="en-US" u="sng" dirty="0">
                <a:latin typeface="Arial" panose="020B0604020202020204" pitchFamily="34" charset="0"/>
              </a:rPr>
              <a:t> </a:t>
            </a:r>
            <a:endParaRPr lang="en-US" dirty="0">
              <a:latin typeface="Arial" panose="020B0604020202020204" pitchFamily="34" charset="0"/>
            </a:endParaRPr>
          </a:p>
          <a:p>
            <a:r>
              <a:rPr lang="en-US" dirty="0">
                <a:latin typeface="Arial" panose="020B0604020202020204" pitchFamily="34" charset="0"/>
              </a:rPr>
              <a:t> </a:t>
            </a:r>
          </a:p>
          <a:p>
            <a:r>
              <a:rPr lang="en-US" dirty="0">
                <a:latin typeface="Arial" panose="020B0604020202020204" pitchFamily="34" charset="0"/>
              </a:rPr>
              <a:t>Because we are backed by the power of Optum, we have more data and analytics capabilities than any of our competitors.  This gives us a unique 360-degree view of the patient’s health and allows us to determine the next best action for each individual patient’s journey.  By combining our analytics with our synchronized, condition-specific care model, </a:t>
            </a:r>
            <a:r>
              <a:rPr lang="en-US" b="1" dirty="0">
                <a:latin typeface="Arial" panose="020B0604020202020204" pitchFamily="34" charset="0"/>
              </a:rPr>
              <a:t>BriovaRx Therapy Solutions</a:t>
            </a:r>
            <a:r>
              <a:rPr lang="en-US" dirty="0">
                <a:latin typeface="Arial" panose="020B0604020202020204" pitchFamily="34" charset="0"/>
              </a:rPr>
              <a:t>, we drive better outcomes and achieve higher levels of satisfaction among our patients.  In fact, patients participating in our Therapy Solutions for oncology have an overall satisfaction rate of 99.9%.</a:t>
            </a:r>
            <a:r>
              <a:rPr lang="en-US" baseline="30000" dirty="0">
                <a:latin typeface="Arial" panose="020B0604020202020204" pitchFamily="34" charset="0"/>
              </a:rPr>
              <a:t>3</a:t>
            </a:r>
            <a:r>
              <a:rPr lang="en-US" dirty="0">
                <a:latin typeface="Arial" panose="020B0604020202020204" pitchFamily="34" charset="0"/>
              </a:rPr>
              <a:t>  Our Therapy Solutions experts drive this satisfaction by giving our patients peace of mind, assisting them with access to medications, helping them understand their treatments, coordinating their care and providing holistic clinical support.</a:t>
            </a:r>
          </a:p>
          <a:p>
            <a:r>
              <a:rPr lang="en-US" dirty="0">
                <a:latin typeface="Arial" panose="020B0604020202020204" pitchFamily="34" charset="0"/>
              </a:rPr>
              <a:t> </a:t>
            </a:r>
          </a:p>
          <a:p>
            <a:r>
              <a:rPr lang="en-US" dirty="0">
                <a:latin typeface="Arial" panose="020B0604020202020204" pitchFamily="34" charset="0"/>
              </a:rPr>
              <a:t>In addition, we are in a consumer-driven market, and patients want to be cared for on their own terms.  Since we know that meeting this need is critical, we implemented a patient-first culture and processes, and developed tools that keep our patients engaged, satisfied, and on the road to better health.</a:t>
            </a:r>
          </a:p>
          <a:p>
            <a:r>
              <a:rPr lang="en-US" dirty="0">
                <a:latin typeface="Arial" panose="020B0604020202020204" pitchFamily="34" charset="0"/>
              </a:rPr>
              <a:t> </a:t>
            </a:r>
          </a:p>
          <a:p>
            <a:r>
              <a:rPr lang="en-US" b="1" dirty="0">
                <a:latin typeface="Arial" panose="020B0604020202020204" pitchFamily="34" charset="0"/>
              </a:rPr>
              <a:t>Consumer Promises</a:t>
            </a:r>
            <a:r>
              <a:rPr lang="en-US" dirty="0">
                <a:latin typeface="Arial" panose="020B0604020202020204" pitchFamily="34" charset="0"/>
              </a:rPr>
              <a:t>:  Our internal commitments to high standards of delivery, lower cost treatment options and issue resolution that ensure a smooth patient experience </a:t>
            </a:r>
          </a:p>
          <a:p>
            <a:r>
              <a:rPr lang="en-US" i="1" dirty="0">
                <a:latin typeface="Arial" panose="020B0604020202020204" pitchFamily="34" charset="0"/>
              </a:rPr>
              <a:t>Our Net Promoter, patient satisfaction and issue resolution scores are at an all-time high. In particular, we achieved a 20-point improvement in NPS over the past two years.</a:t>
            </a:r>
            <a:endParaRPr lang="en-US" dirty="0">
              <a:latin typeface="Arial" panose="020B0604020202020204" pitchFamily="34" charset="0"/>
            </a:endParaRPr>
          </a:p>
          <a:p>
            <a:r>
              <a:rPr lang="en-US" b="1" dirty="0">
                <a:latin typeface="Arial" panose="020B0604020202020204" pitchFamily="34" charset="0"/>
              </a:rPr>
              <a:t> </a:t>
            </a:r>
            <a:endParaRPr lang="en-US" dirty="0">
              <a:latin typeface="Arial" panose="020B0604020202020204" pitchFamily="34" charset="0"/>
            </a:endParaRPr>
          </a:p>
          <a:p>
            <a:r>
              <a:rPr lang="en-US" b="1" dirty="0">
                <a:latin typeface="Arial" panose="020B0604020202020204" pitchFamily="34" charset="0"/>
              </a:rPr>
              <a:t>BriovaLive</a:t>
            </a:r>
            <a:r>
              <a:rPr lang="en-US" dirty="0">
                <a:latin typeface="Arial" panose="020B0604020202020204" pitchFamily="34" charset="0"/>
              </a:rPr>
              <a:t>:  Our first-to-market, award-winning video consultations between a patient and a clinician that can be scheduled by telephone or on-demand through our patient website</a:t>
            </a:r>
          </a:p>
          <a:p>
            <a:r>
              <a:rPr lang="en-US" i="1" dirty="0">
                <a:latin typeface="Arial" panose="020B0604020202020204" pitchFamily="34" charset="0"/>
              </a:rPr>
              <a:t>Seven percent more patients who received a video consultation through BriovaLive were adherent to their medications compared to patients who did not receive a video consult.</a:t>
            </a:r>
            <a:r>
              <a:rPr lang="en-US" i="1" baseline="30000" dirty="0">
                <a:latin typeface="Arial" panose="020B0604020202020204" pitchFamily="34" charset="0"/>
              </a:rPr>
              <a:t>4</a:t>
            </a:r>
            <a:endParaRPr lang="en-US" dirty="0">
              <a:latin typeface="Arial" panose="020B0604020202020204" pitchFamily="34" charset="0"/>
            </a:endParaRPr>
          </a:p>
          <a:p>
            <a:r>
              <a:rPr lang="en-US" b="1" dirty="0">
                <a:latin typeface="Arial" panose="020B0604020202020204" pitchFamily="34" charset="0"/>
              </a:rPr>
              <a:t> </a:t>
            </a:r>
            <a:endParaRPr lang="en-US" dirty="0">
              <a:latin typeface="Arial" panose="020B0604020202020204" pitchFamily="34" charset="0"/>
            </a:endParaRPr>
          </a:p>
          <a:p>
            <a:r>
              <a:rPr lang="en-US" b="1" dirty="0">
                <a:latin typeface="Arial" panose="020B0604020202020204" pitchFamily="34" charset="0"/>
              </a:rPr>
              <a:t>BriovaCommunity:  </a:t>
            </a:r>
            <a:r>
              <a:rPr lang="en-US" dirty="0">
                <a:latin typeface="Arial" panose="020B0604020202020204" pitchFamily="34" charset="0"/>
              </a:rPr>
              <a:t>Personalized condition-specific videos from clinicians and peers with the same illness that are delivered by text messaging to patients and their caregivers</a:t>
            </a:r>
          </a:p>
          <a:p>
            <a:r>
              <a:rPr lang="en-US" i="1" dirty="0">
                <a:latin typeface="Arial" panose="020B0604020202020204" pitchFamily="34" charset="0"/>
              </a:rPr>
              <a:t>100% of patients receiving BriovaCommunity have said they would recommend BriovaCommunity to a friend.</a:t>
            </a:r>
            <a:r>
              <a:rPr lang="en-US" i="1" baseline="30000" dirty="0">
                <a:latin typeface="Arial" panose="020B0604020202020204" pitchFamily="34" charset="0"/>
              </a:rPr>
              <a:t>4</a:t>
            </a:r>
            <a:r>
              <a:rPr lang="en-US" i="1" dirty="0">
                <a:latin typeface="Arial" panose="020B0604020202020204" pitchFamily="34" charset="0"/>
              </a:rPr>
              <a:t>  And when looking at Harvoni patients who used BriovaCommunity versus those who did not, we found that BriovaCommunity users were 10% more adherent to their medications.</a:t>
            </a:r>
            <a:r>
              <a:rPr lang="en-US" i="1" baseline="30000" dirty="0">
                <a:latin typeface="Arial" panose="020B0604020202020204" pitchFamily="34" charset="0"/>
              </a:rPr>
              <a:t>5</a:t>
            </a:r>
            <a:endParaRPr lang="en-US" dirty="0">
              <a:latin typeface="Arial" panose="020B0604020202020204" pitchFamily="34" charset="0"/>
            </a:endParaRPr>
          </a:p>
          <a:p>
            <a:r>
              <a:rPr lang="en-US" b="1" dirty="0">
                <a:latin typeface="Arial" panose="020B0604020202020204" pitchFamily="34" charset="0"/>
              </a:rPr>
              <a:t> </a:t>
            </a:r>
            <a:endParaRPr lang="en-US" dirty="0">
              <a:latin typeface="Arial" panose="020B0604020202020204" pitchFamily="34" charset="0"/>
            </a:endParaRPr>
          </a:p>
          <a:p>
            <a:r>
              <a:rPr lang="en-US" b="1" dirty="0">
                <a:latin typeface="Arial" panose="020B0604020202020204" pitchFamily="34" charset="0"/>
              </a:rPr>
              <a:t>Innovative Adherence Technologies</a:t>
            </a:r>
            <a:r>
              <a:rPr lang="en-US" dirty="0">
                <a:latin typeface="Arial" panose="020B0604020202020204" pitchFamily="34" charset="0"/>
              </a:rPr>
              <a:t>: Smart pill bottles and bi-directional text messaging that are coupled with clinical support to help patients comply with their treatments</a:t>
            </a:r>
          </a:p>
          <a:p>
            <a:r>
              <a:rPr lang="en-US" i="1" dirty="0">
                <a:latin typeface="Arial" panose="020B0604020202020204" pitchFamily="34" charset="0"/>
              </a:rPr>
              <a:t>Patients on specific oral oncology therapies receive a smart pill bottle that glows and chimes to remind the patient to take their next dose and other relevant reminders for their therapy. If a dose is missed, this alerts the pharmacy to contact and counsel the patient so that they remain on therapy. A pilot study demonstrated a more than 9% increase in patient adherence as a result of the smart bottle technology.</a:t>
            </a:r>
            <a:r>
              <a:rPr lang="en-US" i="1" baseline="30000" dirty="0">
                <a:latin typeface="Arial" panose="020B0604020202020204" pitchFamily="34" charset="0"/>
              </a:rPr>
              <a:t>6</a:t>
            </a:r>
            <a:r>
              <a:rPr lang="en-US" i="1" dirty="0">
                <a:latin typeface="Arial" panose="020B0604020202020204" pitchFamily="34" charset="0"/>
              </a:rPr>
              <a:t> </a:t>
            </a:r>
            <a:endParaRPr lang="en-US" dirty="0">
              <a:latin typeface="Arial" panose="020B0604020202020204" pitchFamily="34" charset="0"/>
            </a:endParaRPr>
          </a:p>
          <a:p>
            <a:r>
              <a:rPr lang="en-US" dirty="0">
                <a:latin typeface="Arial" panose="020B0604020202020204" pitchFamily="34" charset="0"/>
              </a:rPr>
              <a:t> </a:t>
            </a:r>
          </a:p>
          <a:p>
            <a:r>
              <a:rPr lang="en-US" b="1" dirty="0">
                <a:latin typeface="Arial" panose="020B0604020202020204" pitchFamily="34" charset="0"/>
              </a:rPr>
              <a:t>Care Exchange</a:t>
            </a:r>
            <a:r>
              <a:rPr lang="en-US" dirty="0">
                <a:latin typeface="Arial" panose="020B0604020202020204" pitchFamily="34" charset="0"/>
              </a:rPr>
              <a:t>:  A breakthrough technology that allows a nurse to collect assessment information, such as grip strength and walking ability, from a patient on an iPad during a home infusion visit for Immune Globulin Therapy (IVIG) treatment  </a:t>
            </a:r>
          </a:p>
          <a:p>
            <a:r>
              <a:rPr lang="en-US" i="1" dirty="0">
                <a:latin typeface="Arial" panose="020B0604020202020204" pitchFamily="34" charset="0"/>
              </a:rPr>
              <a:t>In one case, our home infusion nurse and the patient’s provider used Care Exchange data to determine that the individual’s treatment was ineffective.  The IVIG therapy was discontinued, saving $50,000 to $100,000 in drug costs by halting previously prescribed doses.</a:t>
            </a:r>
          </a:p>
          <a:p>
            <a:endParaRPr lang="en-US" i="1" dirty="0">
              <a:latin typeface="Arial" panose="020B0604020202020204" pitchFamily="34" charset="0"/>
            </a:endParaRPr>
          </a:p>
          <a:p>
            <a:pPr defTabSz="897301">
              <a:defRPr/>
            </a:pPr>
            <a:r>
              <a:rPr lang="en-US" dirty="0">
                <a:latin typeface="Arial" panose="020B0604020202020204" pitchFamily="34" charset="0"/>
              </a:rPr>
              <a:t>Sources: 1. 2017 internal analysis; 2. 2015 internal analysis; 3. 2018 internal survey; 4. 2014 ISPOR Study; 5. 2015 internal analysis; 6. 2016 internal analysis; 7. 2018 internal analysis; 8. 2018 internal analysis; 9. 2017 internal analysis</a:t>
            </a:r>
          </a:p>
          <a:p>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4F01560-87C0-4F5C-A8D4-49B8CF15AF9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1823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defRPr/>
            </a:pPr>
            <a:endParaRPr lang="en-US" b="1" u="sng" dirty="0" smtClean="0">
              <a:solidFill>
                <a:srgbClr val="FF0000"/>
              </a:solidFill>
              <a:latin typeface="+mn-lt"/>
            </a:endParaRPr>
          </a:p>
          <a:p>
            <a:pPr defTabSz="914350">
              <a:defRPr/>
            </a:pPr>
            <a:r>
              <a:rPr lang="en-US" b="1" dirty="0">
                <a:solidFill>
                  <a:schemeClr val="tx1">
                    <a:lumMod val="50000"/>
                    <a:lumOff val="50000"/>
                  </a:schemeClr>
                </a:solidFill>
              </a:rPr>
              <a:t>Emerging value based models in areas like oncology will provide the opportunity to dramatically rethinking the provider / specialty pharmacy relationships and meaningful incentives that will encourage greater collaboration.</a:t>
            </a:r>
          </a:p>
          <a:p>
            <a:pPr defTabSz="914350">
              <a:defRPr/>
            </a:pPr>
            <a:endParaRPr lang="en-US" b="1" u="sng" dirty="0" smtClean="0">
              <a:solidFill>
                <a:srgbClr val="FF0000"/>
              </a:solidFill>
              <a:latin typeface="+mn-lt"/>
            </a:endParaRPr>
          </a:p>
          <a:p>
            <a:pPr defTabSz="914350">
              <a:defRPr/>
            </a:pPr>
            <a:r>
              <a:rPr lang="en-US" b="1" u="sng" dirty="0" smtClean="0">
                <a:solidFill>
                  <a:srgbClr val="FF0000"/>
                </a:solidFill>
                <a:latin typeface="+mn-lt"/>
              </a:rPr>
              <a:t>Provide </a:t>
            </a:r>
            <a:r>
              <a:rPr lang="en-US" b="1" u="sng" dirty="0">
                <a:solidFill>
                  <a:srgbClr val="FF0000"/>
                </a:solidFill>
                <a:latin typeface="+mn-lt"/>
              </a:rPr>
              <a:t>talking points re. Avella for verbal communication only.</a:t>
            </a:r>
          </a:p>
          <a:p>
            <a:pPr marL="171441" indent="-171441" defTabSz="914350">
              <a:buFont typeface="Arial" panose="020B0604020202020204" pitchFamily="34" charset="0"/>
              <a:buChar char="•"/>
              <a:defRPr/>
            </a:pPr>
            <a:r>
              <a:rPr lang="en-US" dirty="0">
                <a:latin typeface="+mn-lt"/>
              </a:rPr>
              <a:t>% LD Access by Rx Claims</a:t>
            </a:r>
          </a:p>
          <a:p>
            <a:pPr marL="628615" lvl="1" indent="-171441" defTabSz="914350">
              <a:buFont typeface="Arial" panose="020B0604020202020204" pitchFamily="34" charset="0"/>
              <a:buChar char="•"/>
              <a:defRPr/>
            </a:pPr>
            <a:r>
              <a:rPr lang="en-US" dirty="0">
                <a:latin typeface="+mn-lt"/>
              </a:rPr>
              <a:t>99% access to oncology LDDs (includes Avella access)</a:t>
            </a:r>
          </a:p>
          <a:p>
            <a:pPr marL="171441" indent="-171441">
              <a:buFont typeface="Arial" panose="020B0604020202020204" pitchFamily="34" charset="0"/>
              <a:buChar char="•"/>
            </a:pPr>
            <a:r>
              <a:rPr lang="en-US" dirty="0">
                <a:latin typeface="+mn-lt"/>
              </a:rPr>
              <a:t>NPS Score = 72, Q1 2018 (Scores 70 and above considered world class)</a:t>
            </a:r>
          </a:p>
          <a:p>
            <a:pPr marL="171441" indent="-171441">
              <a:buFont typeface="Arial" panose="020B0604020202020204" pitchFamily="34" charset="0"/>
              <a:buChar char="•"/>
            </a:pPr>
            <a:r>
              <a:rPr lang="en-US" dirty="0">
                <a:latin typeface="+mn-lt"/>
              </a:rPr>
              <a:t>92% member satisfaction for oncology TS (not included on slide because RFP performance guarantee requested patient satisfaction &gt;95%)</a:t>
            </a:r>
          </a:p>
          <a:p>
            <a:endParaRPr lang="en-US" dirty="0">
              <a:latin typeface="+mn-lt"/>
            </a:endParaRPr>
          </a:p>
          <a:p>
            <a:pPr defTabSz="914350">
              <a:defRPr/>
            </a:pPr>
            <a:r>
              <a:rPr lang="en-US" u="sng" dirty="0">
                <a:latin typeface="+mn-lt"/>
              </a:rPr>
              <a:t>Split Fill</a:t>
            </a:r>
            <a:r>
              <a:rPr lang="en-US" dirty="0">
                <a:latin typeface="+mn-lt"/>
              </a:rPr>
              <a:t> - </a:t>
            </a:r>
            <a:r>
              <a:rPr lang="en-US" i="1" dirty="0">
                <a:latin typeface="+mn-lt"/>
              </a:rPr>
              <a:t>Updated 8/7/18</a:t>
            </a:r>
            <a:endParaRPr lang="en-US" u="sng" dirty="0">
              <a:latin typeface="+mn-lt"/>
            </a:endParaRPr>
          </a:p>
          <a:p>
            <a:pPr marL="171441" indent="-171441">
              <a:buFont typeface="Arial" panose="020B0604020202020204" pitchFamily="34" charset="0"/>
              <a:buChar char="•"/>
            </a:pPr>
            <a:r>
              <a:rPr lang="en-US" dirty="0">
                <a:latin typeface="+mn-lt"/>
              </a:rPr>
              <a:t>49% is based on retrospective BoB data analysis</a:t>
            </a:r>
          </a:p>
          <a:p>
            <a:pPr marL="171441" indent="-171441">
              <a:buFont typeface="Arial" panose="020B0604020202020204" pitchFamily="34" charset="0"/>
              <a:buChar char="•"/>
            </a:pPr>
            <a:r>
              <a:rPr lang="en-US" dirty="0">
                <a:latin typeface="+mn-lt"/>
              </a:rPr>
              <a:t>41% is based on results observed in the split fill program (program performance is consistent/close to the retrospective data analysis for BOB before program implementation)</a:t>
            </a:r>
          </a:p>
          <a:p>
            <a:pPr marL="171441" indent="-171441">
              <a:buFont typeface="Arial" panose="020B0604020202020204" pitchFamily="34" charset="0"/>
              <a:buChar char="•"/>
            </a:pPr>
            <a:r>
              <a:rPr lang="en-US" dirty="0">
                <a:latin typeface="+mn-lt"/>
              </a:rPr>
              <a:t>Net split fill savings is across all clients who have the program</a:t>
            </a:r>
          </a:p>
          <a:p>
            <a:pPr marL="171441" indent="-171441">
              <a:buFont typeface="Arial" panose="020B0604020202020204" pitchFamily="34" charset="0"/>
              <a:buChar char="•"/>
            </a:pPr>
            <a:r>
              <a:rPr lang="en-US" dirty="0">
                <a:latin typeface="+mn-lt"/>
              </a:rPr>
              <a:t>More robust reporting is current in development</a:t>
            </a:r>
          </a:p>
          <a:p>
            <a:endParaRPr lang="en-US" dirty="0">
              <a:latin typeface="+mn-lt"/>
            </a:endParaRPr>
          </a:p>
          <a:p>
            <a:r>
              <a:rPr lang="en-US" dirty="0">
                <a:latin typeface="+mn-lt"/>
              </a:rPr>
              <a:t>Mobile Health Technology</a:t>
            </a:r>
          </a:p>
          <a:p>
            <a:pPr marL="171441" indent="-171441">
              <a:buFont typeface="Arial" panose="020B0604020202020204" pitchFamily="34" charset="0"/>
              <a:buChar char="•"/>
            </a:pPr>
            <a:r>
              <a:rPr lang="en-US" dirty="0">
                <a:latin typeface="+mn-lt"/>
              </a:rPr>
              <a:t>Oncology capabilities due to Avella: mobile health technology (patient text program, virtual connection with nurses – screen sharing, virtual chat, TM), patient testimonial videos for additional support</a:t>
            </a:r>
          </a:p>
          <a:p>
            <a:endParaRPr lang="en-US" i="1" dirty="0">
              <a:latin typeface="+mn-lt"/>
            </a:endParaRPr>
          </a:p>
          <a:p>
            <a:r>
              <a:rPr lang="en-US" dirty="0">
                <a:latin typeface="+mn-lt"/>
              </a:rPr>
              <a:t>Reduced Hospitalizations (hospital discharge counseling program)</a:t>
            </a:r>
          </a:p>
          <a:p>
            <a:pPr marL="171441" indent="-171441">
              <a:buFont typeface="Arial" panose="020B0604020202020204" pitchFamily="34" charset="0"/>
              <a:buChar char="•"/>
            </a:pPr>
            <a:r>
              <a:rPr lang="en-US" dirty="0">
                <a:latin typeface="+mn-lt"/>
              </a:rPr>
              <a:t>23-33% decrease in hospital readmission rates</a:t>
            </a:r>
          </a:p>
          <a:p>
            <a:pPr marL="171441" indent="-171441">
              <a:buFont typeface="Arial" panose="020B0604020202020204" pitchFamily="34" charset="0"/>
              <a:buChar char="•"/>
            </a:pPr>
            <a:r>
              <a:rPr lang="en-US" dirty="0">
                <a:latin typeface="+mn-lt"/>
              </a:rPr>
              <a:t>$17,500 - average savings per readmission (oral oncology)</a:t>
            </a:r>
          </a:p>
        </p:txBody>
      </p:sp>
      <p:sp>
        <p:nvSpPr>
          <p:cNvPr id="4" name="Slide Number Placeholder 3"/>
          <p:cNvSpPr>
            <a:spLocks noGrp="1"/>
          </p:cNvSpPr>
          <p:nvPr>
            <p:ph type="sldNum" sz="quarter" idx="10"/>
          </p:nvPr>
        </p:nvSpPr>
        <p:spPr/>
        <p:txBody>
          <a:bodyPr/>
          <a:lstStyle/>
          <a:p>
            <a:fld id="{55517493-A2DD-4B3B-BCBA-28367505084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3609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panose="020B0604020202020204" pitchFamily="34" charset="0"/>
              </a:rPr>
              <a:t>Our clients</a:t>
            </a:r>
            <a:endParaRPr lang="en-US" dirty="0">
              <a:latin typeface="Arial" panose="020B0604020202020204" pitchFamily="34" charset="0"/>
            </a:endParaRPr>
          </a:p>
          <a:p>
            <a:r>
              <a:rPr lang="en-US" dirty="0">
                <a:latin typeface="Arial" panose="020B0604020202020204" pitchFamily="34" charset="0"/>
              </a:rPr>
              <a:t>Our clients want more than a one-size-fits-all approach to managing specialty pharmacy.  Whether it’s a health plan, employer group, hospital or health system client, we have the flexibility to meet their unique needs.  Through our </a:t>
            </a:r>
            <a:r>
              <a:rPr lang="en-US" b="1" dirty="0">
                <a:latin typeface="Arial" panose="020B0604020202020204" pitchFamily="34" charset="0"/>
              </a:rPr>
              <a:t>consultative management approach </a:t>
            </a:r>
            <a:r>
              <a:rPr lang="en-US" dirty="0">
                <a:latin typeface="Arial" panose="020B0604020202020204" pitchFamily="34" charset="0"/>
              </a:rPr>
              <a:t>and</a:t>
            </a:r>
            <a:r>
              <a:rPr lang="en-US" b="1" dirty="0">
                <a:latin typeface="Arial" panose="020B0604020202020204" pitchFamily="34" charset="0"/>
              </a:rPr>
              <a:t> </a:t>
            </a:r>
            <a:r>
              <a:rPr lang="en-US" dirty="0">
                <a:latin typeface="Arial" panose="020B0604020202020204" pitchFamily="34" charset="0"/>
              </a:rPr>
              <a:t>our </a:t>
            </a:r>
            <a:r>
              <a:rPr lang="en-US" b="1" dirty="0">
                <a:latin typeface="Arial" panose="020B0604020202020204" pitchFamily="34" charset="0"/>
              </a:rPr>
              <a:t>BriovaRx exclusive program</a:t>
            </a:r>
            <a:r>
              <a:rPr lang="en-US" dirty="0">
                <a:latin typeface="Arial" panose="020B0604020202020204" pitchFamily="34" charset="0"/>
              </a:rPr>
              <a:t>, we help our clients’ achieve </a:t>
            </a:r>
            <a:r>
              <a:rPr lang="en-US" b="1" dirty="0">
                <a:latin typeface="Arial" panose="020B0604020202020204" pitchFamily="34" charset="0"/>
              </a:rPr>
              <a:t>better outcomes for their members </a:t>
            </a:r>
            <a:r>
              <a:rPr lang="en-US" dirty="0">
                <a:latin typeface="Arial" panose="020B0604020202020204" pitchFamily="34" charset="0"/>
              </a:rPr>
              <a:t>at </a:t>
            </a:r>
            <a:r>
              <a:rPr lang="en-US" b="1" dirty="0">
                <a:latin typeface="Arial" panose="020B0604020202020204" pitchFamily="34" charset="0"/>
              </a:rPr>
              <a:t>lower costs </a:t>
            </a:r>
            <a:r>
              <a:rPr lang="en-US" dirty="0">
                <a:latin typeface="Arial" panose="020B0604020202020204" pitchFamily="34" charset="0"/>
              </a:rPr>
              <a:t>(e.g., </a:t>
            </a:r>
            <a:r>
              <a:rPr lang="en-US" u="sng" dirty="0">
                <a:latin typeface="Arial" panose="020B0604020202020204" pitchFamily="34" charset="0"/>
              </a:rPr>
              <a:t>better adherence, lower trends, improved total cost of care, higher NPS, etc</a:t>
            </a:r>
            <a:r>
              <a:rPr lang="en-US" dirty="0">
                <a:latin typeface="Arial" panose="020B0604020202020204" pitchFamily="34" charset="0"/>
              </a:rPr>
              <a:t>.).  </a:t>
            </a:r>
          </a:p>
          <a:p>
            <a:endParaRPr lang="en-US" dirty="0">
              <a:latin typeface="Arial" panose="020B0604020202020204" pitchFamily="34" charset="0"/>
            </a:endParaRPr>
          </a:p>
          <a:p>
            <a:r>
              <a:rPr lang="en-US" dirty="0">
                <a:latin typeface="Arial" panose="020B0604020202020204" pitchFamily="34" charset="0"/>
              </a:rPr>
              <a:t>Specifically, we offer a wide range of flexible cost management solutions including:  </a:t>
            </a:r>
          </a:p>
          <a:p>
            <a:r>
              <a:rPr lang="en-US" dirty="0">
                <a:latin typeface="Arial" panose="020B0604020202020204" pitchFamily="34" charset="0"/>
              </a:rPr>
              <a:t> </a:t>
            </a:r>
          </a:p>
          <a:p>
            <a:r>
              <a:rPr lang="en-US" b="1" dirty="0">
                <a:latin typeface="Arial" panose="020B0604020202020204" pitchFamily="34" charset="0"/>
              </a:rPr>
              <a:t>Pharmacy Care Services focused on Specialty Medications:  </a:t>
            </a:r>
            <a:r>
              <a:rPr lang="en-US" dirty="0">
                <a:latin typeface="Arial" panose="020B0604020202020204" pitchFamily="34" charset="0"/>
              </a:rPr>
              <a:t>Preferred formularies, utilization management, and prior authorization guidelines that ensure patients receive the most clinically and cost-effective treatments </a:t>
            </a:r>
          </a:p>
          <a:p>
            <a:r>
              <a:rPr lang="en-US" i="1" dirty="0">
                <a:latin typeface="Arial" panose="020B0604020202020204" pitchFamily="34" charset="0"/>
              </a:rPr>
              <a:t>Clients who choose to use our advanced specialty management strategies achieve on average </a:t>
            </a:r>
            <a:r>
              <a:rPr lang="en-US" b="1" i="1" dirty="0">
                <a:latin typeface="Arial" panose="020B0604020202020204" pitchFamily="34" charset="0"/>
              </a:rPr>
              <a:t>24% lower specialty PMPM spend</a:t>
            </a:r>
            <a:r>
              <a:rPr lang="en-US" i="1" dirty="0">
                <a:latin typeface="Arial" panose="020B0604020202020204" pitchFamily="34" charset="0"/>
              </a:rPr>
              <a:t> than standard PBM clients.  Advanced specialty management strategies include our premium formulary, specialty utilization management, and exclusive BriovaRx access.</a:t>
            </a:r>
            <a:r>
              <a:rPr lang="en-US" i="1" baseline="30000" dirty="0">
                <a:latin typeface="Arial" panose="020B0604020202020204" pitchFamily="34" charset="0"/>
              </a:rPr>
              <a:t>7</a:t>
            </a:r>
            <a:endParaRPr lang="en-US" dirty="0">
              <a:latin typeface="Arial" panose="020B0604020202020204" pitchFamily="34" charset="0"/>
            </a:endParaRPr>
          </a:p>
          <a:p>
            <a:r>
              <a:rPr lang="en-US" dirty="0">
                <a:latin typeface="Arial" panose="020B0604020202020204" pitchFamily="34" charset="0"/>
              </a:rPr>
              <a:t> </a:t>
            </a:r>
          </a:p>
          <a:p>
            <a:r>
              <a:rPr lang="en-US" b="1" dirty="0">
                <a:latin typeface="Arial" panose="020B0604020202020204" pitchFamily="34" charset="0"/>
              </a:rPr>
              <a:t>Specialty Medical Management:  </a:t>
            </a:r>
            <a:r>
              <a:rPr lang="en-US" dirty="0">
                <a:latin typeface="Arial" panose="020B0604020202020204" pitchFamily="34" charset="0"/>
              </a:rPr>
              <a:t>Our consultative approach that ensures treatments are covered by the best benefit (pharmacy vs medical) and are administered at the best site of care, such as the patient’s home or a MedExpress facility, for the best price</a:t>
            </a:r>
          </a:p>
          <a:p>
            <a:r>
              <a:rPr lang="en-US" i="1" dirty="0">
                <a:latin typeface="Arial" panose="020B0604020202020204" pitchFamily="34" charset="0"/>
              </a:rPr>
              <a:t>We are in the early stages of a new effort to deliver infusions at select MedExpress care centers. The savings potential at MedExpress is 30 to 50 percent per infusion when compared to a hospital outpatient setting.</a:t>
            </a:r>
            <a:r>
              <a:rPr lang="en-US" i="1" baseline="30000" dirty="0">
                <a:latin typeface="Arial" panose="020B0604020202020204" pitchFamily="34" charset="0"/>
              </a:rPr>
              <a:t>8</a:t>
            </a:r>
            <a:r>
              <a:rPr lang="en-US" i="1" dirty="0">
                <a:latin typeface="Arial" panose="020B0604020202020204" pitchFamily="34" charset="0"/>
              </a:rPr>
              <a:t>  </a:t>
            </a:r>
            <a:endParaRPr lang="en-US" dirty="0">
              <a:latin typeface="Arial" panose="020B0604020202020204" pitchFamily="34" charset="0"/>
            </a:endParaRPr>
          </a:p>
          <a:p>
            <a:r>
              <a:rPr lang="en-US" dirty="0">
                <a:latin typeface="Arial" panose="020B0604020202020204" pitchFamily="34" charset="0"/>
              </a:rPr>
              <a:t> </a:t>
            </a:r>
          </a:p>
          <a:p>
            <a:r>
              <a:rPr lang="en-US" b="1" dirty="0">
                <a:latin typeface="Arial" panose="020B0604020202020204" pitchFamily="34" charset="0"/>
              </a:rPr>
              <a:t>Hospital Cost Mitigation:  </a:t>
            </a:r>
            <a:r>
              <a:rPr lang="en-US" dirty="0">
                <a:latin typeface="Arial" panose="020B0604020202020204" pitchFamily="34" charset="0"/>
              </a:rPr>
              <a:t>Our work with hospital discharge planners to coordinate home infusions and our post-discharge clinical counseling for specialty patients that reduce hospital stays and readmissions</a:t>
            </a:r>
          </a:p>
          <a:p>
            <a:r>
              <a:rPr lang="en-US" i="1" dirty="0">
                <a:latin typeface="Arial" panose="020B0604020202020204" pitchFamily="34" charset="0"/>
              </a:rPr>
              <a:t>Through our hospital discharge counseling program, we saw lower readmissions and showed an average savings of $17,500 per avoided readmission for each oral oncology patient and $14,900 for each transplant patient.</a:t>
            </a:r>
            <a:r>
              <a:rPr lang="en-US" i="1" baseline="30000" dirty="0">
                <a:latin typeface="Arial" panose="020B0604020202020204" pitchFamily="34" charset="0"/>
              </a:rPr>
              <a:t>9</a:t>
            </a:r>
            <a:endParaRPr lang="en-US" dirty="0">
              <a:latin typeface="Arial" panose="020B0604020202020204" pitchFamily="34" charset="0"/>
            </a:endParaRPr>
          </a:p>
          <a:p>
            <a:r>
              <a:rPr lang="en-US" dirty="0">
                <a:latin typeface="Arial" panose="020B0604020202020204" pitchFamily="34" charset="0"/>
              </a:rPr>
              <a:t> </a:t>
            </a:r>
          </a:p>
          <a:p>
            <a:r>
              <a:rPr lang="en-US" dirty="0">
                <a:latin typeface="Arial" panose="020B0604020202020204" pitchFamily="34" charset="0"/>
              </a:rPr>
              <a:t>Our approach and tools deliver the lowest specialty pharmacy cost when measured by PMPM and have been proven to lower the total cost of care. Because we are confident in our ability to better manage the total cost of care on behalf of our clients, we will guarantee savings.  </a:t>
            </a:r>
          </a:p>
          <a:p>
            <a:r>
              <a:rPr lang="en-US" b="1" dirty="0">
                <a:latin typeface="Arial" panose="020B0604020202020204" pitchFamily="34" charset="0"/>
              </a:rPr>
              <a:t> </a:t>
            </a:r>
            <a:endParaRPr lang="en-US" dirty="0">
              <a:latin typeface="Arial" panose="020B0604020202020204" pitchFamily="34" charset="0"/>
            </a:endParaRPr>
          </a:p>
          <a:p>
            <a:r>
              <a:rPr lang="en-US" b="1" dirty="0">
                <a:latin typeface="Arial" panose="020B0604020202020204" pitchFamily="34" charset="0"/>
              </a:rPr>
              <a:t> </a:t>
            </a:r>
            <a:endParaRPr lang="en-US" dirty="0">
              <a:latin typeface="Arial" panose="020B0604020202020204" pitchFamily="34" charset="0"/>
            </a:endParaRPr>
          </a:p>
          <a:p>
            <a:r>
              <a:rPr lang="en-US" dirty="0">
                <a:latin typeface="Arial" panose="020B0604020202020204" pitchFamily="34" charset="0"/>
              </a:rPr>
              <a:t>Sources: 1. 2017 internal analysis; 2. 2015 internal analysis; 3. 2018 internal survey; 4. 2014 ISPOR Study; 5. 2015 internal analysis; 6. 2016 internal analysis; 7. 2018 internal analysis; 8. 2018 internal analysis; 9. 2017 internal analysis</a:t>
            </a:r>
          </a:p>
        </p:txBody>
      </p:sp>
      <p:sp>
        <p:nvSpPr>
          <p:cNvPr id="4" name="Slide Number Placeholder 3"/>
          <p:cNvSpPr>
            <a:spLocks noGrp="1"/>
          </p:cNvSpPr>
          <p:nvPr>
            <p:ph type="sldNum" sz="quarter" idx="10"/>
          </p:nvPr>
        </p:nvSpPr>
        <p:spPr/>
        <p:txBody>
          <a:bodyPr/>
          <a:lstStyle/>
          <a:p>
            <a:fld id="{BC1CE64F-20A8-4EEB-98C8-B339B9ABBD2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8080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3/12:</a:t>
            </a:r>
            <a:r>
              <a:rPr lang="en-US" baseline="0" dirty="0" smtClean="0"/>
              <a:t> images updated from Scott Shipley</a:t>
            </a:r>
            <a:endParaRPr lang="en-US" dirty="0" smtClean="0"/>
          </a:p>
          <a:p>
            <a:endParaRPr lang="en-US" dirty="0"/>
          </a:p>
        </p:txBody>
      </p:sp>
      <p:sp>
        <p:nvSpPr>
          <p:cNvPr id="4" name="Slide Number Placeholder 3"/>
          <p:cNvSpPr>
            <a:spLocks noGrp="1"/>
          </p:cNvSpPr>
          <p:nvPr>
            <p:ph type="sldNum" sz="quarter" idx="10"/>
          </p:nvPr>
        </p:nvSpPr>
        <p:spPr/>
        <p:txBody>
          <a:bodyPr/>
          <a:lstStyle/>
          <a:p>
            <a:fld id="{66129473-D010-8C47-A81B-6B5D6B4079E3}"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5980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53">
              <a:defRPr/>
            </a:pPr>
            <a:r>
              <a:rPr lang="en-US" b="1" dirty="0">
                <a:solidFill>
                  <a:prstClr val="black"/>
                </a:solidFill>
                <a:latin typeface="Arial" panose="020B0604020202020204" pitchFamily="34" charset="0"/>
              </a:rPr>
              <a:t>MARKETING OWNER: JULIE ROSCKES</a:t>
            </a:r>
          </a:p>
          <a:p>
            <a:pPr defTabSz="913953">
              <a:defRPr/>
            </a:pPr>
            <a:r>
              <a:rPr lang="en-US" b="1" dirty="0">
                <a:solidFill>
                  <a:prstClr val="black"/>
                </a:solidFill>
                <a:latin typeface="Arial" panose="020B0604020202020204" pitchFamily="34" charset="0"/>
              </a:rPr>
              <a:t>UDPATED: JAN 2019</a:t>
            </a:r>
          </a:p>
          <a:p>
            <a:pPr defTabSz="913953">
              <a:defRPr/>
            </a:pPr>
            <a:endParaRPr lang="en-US" dirty="0">
              <a:solidFill>
                <a:prstClr val="black"/>
              </a:solidFill>
              <a:latin typeface="Arial" panose="020B0604020202020204" pitchFamily="34" charset="0"/>
            </a:endParaRPr>
          </a:p>
          <a:p>
            <a:pPr marL="0" marR="0">
              <a:lnSpc>
                <a:spcPct val="115000"/>
              </a:lnSpc>
              <a:spcBef>
                <a:spcPts val="0"/>
              </a:spcBef>
              <a:spcAft>
                <a:spcPts val="1000"/>
              </a:spcAft>
            </a:pPr>
            <a:r>
              <a:rPr lang="en-US" sz="1200" dirty="0" smtClean="0">
                <a:effectLst/>
                <a:latin typeface="+mn-lt"/>
                <a:ea typeface="Calibri"/>
                <a:cs typeface="Times New Roman"/>
              </a:rPr>
              <a:t>You face some of the most daunting challenges ever…    These challenges are not just today’s struggle but will cause lasting, long-term impact on your ability to offer competitive benefits to your employees/members/people… </a:t>
            </a:r>
          </a:p>
          <a:p>
            <a:pPr marL="0" marR="0">
              <a:lnSpc>
                <a:spcPct val="115000"/>
              </a:lnSpc>
              <a:spcBef>
                <a:spcPts val="0"/>
              </a:spcBef>
              <a:spcAft>
                <a:spcPts val="1000"/>
              </a:spcAft>
            </a:pPr>
            <a:r>
              <a:rPr lang="en-US" sz="1200" b="1" i="1" dirty="0" smtClean="0">
                <a:effectLst/>
                <a:latin typeface="+mn-lt"/>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b="1" dirty="0" smtClean="0">
                <a:effectLst/>
                <a:latin typeface="+mn-lt"/>
                <a:ea typeface="Calibri"/>
                <a:cs typeface="Times New Roman"/>
              </a:rPr>
              <a:t>Rising Consumer Cost Burden </a:t>
            </a:r>
            <a:r>
              <a:rPr lang="en-US" sz="1200" dirty="0" smtClean="0">
                <a:effectLst/>
                <a:latin typeface="+mn-lt"/>
                <a:ea typeface="Calibri"/>
                <a:cs typeface="Times New Roman"/>
              </a:rPr>
              <a:t>– 1 in 4 consumers say they struggle to afford their medication.  This isn’t surprising given the drug price increases coupled with the adoption of high deductible plans.</a:t>
            </a:r>
          </a:p>
          <a:p>
            <a:pPr marL="342900" marR="0" lvl="0" indent="-342900">
              <a:lnSpc>
                <a:spcPct val="115000"/>
              </a:lnSpc>
              <a:spcBef>
                <a:spcPts val="0"/>
              </a:spcBef>
              <a:spcAft>
                <a:spcPts val="0"/>
              </a:spcAft>
              <a:buFont typeface="Symbol"/>
              <a:buChar char=""/>
            </a:pPr>
            <a:r>
              <a:rPr lang="en-US" sz="1200" b="1" dirty="0" smtClean="0">
                <a:effectLst/>
                <a:latin typeface="+mn-lt"/>
                <a:ea typeface="Calibri"/>
                <a:cs typeface="Times New Roman"/>
              </a:rPr>
              <a:t>Specialty Drug Spend </a:t>
            </a:r>
            <a:r>
              <a:rPr lang="en-US" sz="1200" dirty="0" smtClean="0">
                <a:effectLst/>
                <a:latin typeface="+mn-lt"/>
                <a:ea typeface="Calibri"/>
                <a:cs typeface="Times New Roman"/>
              </a:rPr>
              <a:t>– Specialty accounts for 34% of total drug spend.  By 2022 it will be nearly 50% (47% projected). The average cost of a specialty medication exceeds $43,000 per year.  </a:t>
            </a:r>
            <a:r>
              <a:rPr lang="en-US" sz="1200" i="1" dirty="0" smtClean="0">
                <a:effectLst/>
                <a:latin typeface="+mn-lt"/>
                <a:ea typeface="Calibri"/>
                <a:cs typeface="Times New Roman"/>
              </a:rPr>
              <a:t>Source: 2016 internal analysis  </a:t>
            </a:r>
            <a:endParaRPr lang="en-US" sz="1200" dirty="0" smtClean="0">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b="1" dirty="0" smtClean="0">
                <a:effectLst/>
                <a:latin typeface="+mn-lt"/>
                <a:ea typeface="Calibri"/>
                <a:cs typeface="Times New Roman"/>
              </a:rPr>
              <a:t>Multiple Chronic Conditions </a:t>
            </a:r>
            <a:r>
              <a:rPr lang="en-US" sz="1200" dirty="0" smtClean="0">
                <a:effectLst/>
                <a:latin typeface="+mn-lt"/>
                <a:ea typeface="Calibri"/>
                <a:cs typeface="Times New Roman"/>
              </a:rPr>
              <a:t>– </a:t>
            </a: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28% of Americans have 3+ chronic conditions. Patients with 3 or more chronic diseases will increase from 30.8 million in 2015 to 83.4M in 2030.</a:t>
            </a:r>
            <a:r>
              <a:rPr lang="en-US" sz="1200" baseline="30000" dirty="0" smtClean="0">
                <a:effectLst/>
                <a:latin typeface="+mn-lt"/>
                <a:ea typeface="Calibri"/>
                <a:cs typeface="Times New Roman"/>
              </a:rPr>
              <a:t>1</a:t>
            </a:r>
            <a:endParaRPr lang="en-US" sz="12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Patients with 3+ chronic conditions are 7x-14x more expensive than those without multiple conditions.</a:t>
            </a:r>
            <a:r>
              <a:rPr lang="en-US" sz="1200" baseline="30000" dirty="0" smtClean="0">
                <a:effectLst/>
                <a:latin typeface="+mn-lt"/>
                <a:ea typeface="Calibri"/>
                <a:cs typeface="Times New Roman"/>
              </a:rPr>
              <a:t>2</a:t>
            </a:r>
            <a:r>
              <a:rPr lang="en-US" sz="1200" dirty="0" smtClean="0">
                <a:effectLst/>
                <a:latin typeface="+mn-lt"/>
                <a:ea typeface="Calibri"/>
                <a:cs typeface="Times New Roman"/>
              </a:rPr>
              <a:t>  </a:t>
            </a: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And if you look at specialty patients, they take an average of 13 different drugs and see an average of 5.5 different providers each year.</a:t>
            </a:r>
            <a:r>
              <a:rPr lang="en-US" sz="1200" baseline="30000" dirty="0" smtClean="0">
                <a:effectLst/>
                <a:latin typeface="+mn-lt"/>
                <a:ea typeface="Calibri"/>
                <a:cs typeface="Times New Roman"/>
              </a:rPr>
              <a:t>3  </a:t>
            </a:r>
            <a:endParaRPr lang="en-US" sz="1200" dirty="0" smtClean="0">
              <a:effectLst/>
              <a:latin typeface="+mn-lt"/>
              <a:ea typeface="Calibri"/>
              <a:cs typeface="Times New Roman"/>
            </a:endParaRP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Treating people with chronic conditions accounts for 86 percent of the nearly $3.5 trillion we spend on health care a year.</a:t>
            </a:r>
            <a:r>
              <a:rPr lang="en-US" sz="1200" baseline="30000" dirty="0" smtClean="0">
                <a:effectLst/>
                <a:latin typeface="+mn-lt"/>
                <a:ea typeface="Calibri"/>
                <a:cs typeface="Times New Roman"/>
              </a:rPr>
              <a:t>4</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pPr marL="0" marR="0">
              <a:lnSpc>
                <a:spcPct val="115000"/>
              </a:lnSpc>
              <a:spcBef>
                <a:spcPts val="0"/>
              </a:spcBef>
              <a:spcAft>
                <a:spcPts val="1000"/>
              </a:spcAft>
            </a:pPr>
            <a:r>
              <a:rPr lang="en-US" sz="1200" dirty="0" smtClean="0">
                <a:effectLst/>
                <a:latin typeface="+mn-lt"/>
                <a:ea typeface="Calibri"/>
                <a:cs typeface="Times New Roman"/>
              </a:rPr>
              <a:t>Specialty drugs and multiple chronic and complex conditions are driving the overall total cost of care, and Optum and OptumRx are addressing these head-on.</a:t>
            </a:r>
          </a:p>
          <a:p>
            <a:pPr marL="0" marR="0">
              <a:lnSpc>
                <a:spcPct val="115000"/>
              </a:lnSpc>
              <a:spcBef>
                <a:spcPts val="0"/>
              </a:spcBef>
              <a:spcAft>
                <a:spcPts val="1000"/>
              </a:spcAft>
            </a:pPr>
            <a:r>
              <a:rPr lang="en-US" sz="1200" dirty="0" smtClean="0">
                <a:effectLst/>
                <a:latin typeface="+mn-lt"/>
                <a:ea typeface="Calibri"/>
                <a:cs typeface="Times New Roman"/>
              </a:rPr>
              <a:t>_________________________________________________________________</a:t>
            </a:r>
          </a:p>
          <a:p>
            <a:pPr marL="0" marR="0">
              <a:lnSpc>
                <a:spcPct val="115000"/>
              </a:lnSpc>
              <a:spcBef>
                <a:spcPts val="0"/>
              </a:spcBef>
              <a:spcAft>
                <a:spcPts val="1000"/>
              </a:spcAft>
            </a:pPr>
            <a:r>
              <a:rPr lang="en-US" sz="1200" b="1" dirty="0" smtClean="0">
                <a:solidFill>
                  <a:srgbClr val="548DD4"/>
                </a:solidFill>
                <a:effectLst/>
                <a:latin typeface="+mn-lt"/>
                <a:ea typeface="Calibri"/>
                <a:cs typeface="Times New Roman"/>
              </a:rPr>
              <a:t>SOURCES - SLIDES: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b="1" dirty="0" smtClean="0">
                <a:solidFill>
                  <a:srgbClr val="548DD4"/>
                </a:solidFill>
                <a:effectLst/>
                <a:latin typeface="+mn-lt"/>
                <a:ea typeface="Calibri"/>
                <a:cs typeface="Times New Roman"/>
              </a:rPr>
              <a:t>1 in 4 consumers say they struggle to afford their medication:</a:t>
            </a:r>
            <a:r>
              <a:rPr lang="en-US" sz="1200" dirty="0" smtClean="0">
                <a:solidFill>
                  <a:srgbClr val="548DD4"/>
                </a:solidFill>
                <a:effectLst/>
                <a:latin typeface="+mn-lt"/>
                <a:ea typeface="Calibri"/>
                <a:cs typeface="Times New Roman"/>
              </a:rPr>
              <a:t> Kaiser Family Foundation. Peterson-Kaiser Health System Tracker. December 2017.</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548DD4"/>
                </a:solidFill>
                <a:effectLst/>
                <a:latin typeface="+mn-lt"/>
                <a:ea typeface="Calibri"/>
                <a:cs typeface="Times New Roman"/>
              </a:rPr>
              <a:t> </a:t>
            </a:r>
            <a:endParaRPr lang="en-US" sz="1200" dirty="0" smtClean="0">
              <a:effectLst/>
              <a:latin typeface="+mn-lt"/>
              <a:ea typeface="Calibri"/>
              <a:cs typeface="Times New Roman"/>
            </a:endParaRPr>
          </a:p>
          <a:p>
            <a:pPr marL="0" marR="0">
              <a:spcBef>
                <a:spcPts val="0"/>
              </a:spcBef>
              <a:spcAft>
                <a:spcPts val="0"/>
              </a:spcAft>
            </a:pPr>
            <a:r>
              <a:rPr lang="en-US" sz="1400" b="1" dirty="0" smtClean="0">
                <a:solidFill>
                  <a:srgbClr val="000000"/>
                </a:solidFill>
                <a:effectLst/>
                <a:latin typeface="Frutiger LT Pro 45 Light"/>
                <a:ea typeface="Calibri"/>
                <a:cs typeface="Times New Roman"/>
              </a:rPr>
              <a:t>Specialty accounts for 41% of total drug spend.  By 2022 it will be more than 50%</a:t>
            </a:r>
            <a:r>
              <a:rPr lang="en-US" sz="1400" dirty="0" smtClean="0">
                <a:solidFill>
                  <a:srgbClr val="000000"/>
                </a:solidFill>
                <a:effectLst/>
                <a:latin typeface="Frutiger LT Pro 45 Light"/>
                <a:ea typeface="Calibri"/>
                <a:cs typeface="Times New Roman"/>
              </a:rPr>
              <a:t>:</a:t>
            </a:r>
            <a:r>
              <a:rPr lang="en-US" sz="2000" dirty="0" smtClean="0">
                <a:solidFill>
                  <a:srgbClr val="000000"/>
                </a:solidFill>
                <a:effectLst/>
                <a:latin typeface="Frutiger LT Pro 45 Light"/>
                <a:ea typeface="Calibri"/>
                <a:cs typeface="Times New Roman"/>
              </a:rPr>
              <a:t> </a:t>
            </a:r>
            <a:r>
              <a:rPr lang="en-US" sz="1200" dirty="0" smtClean="0">
                <a:solidFill>
                  <a:srgbClr val="6C6E70"/>
                </a:solidFill>
                <a:effectLst/>
                <a:latin typeface="Frutiger LT Pro 45 Light"/>
                <a:ea typeface="Calibri"/>
                <a:cs typeface="Times New Roman"/>
              </a:rPr>
              <a:t>IQVIA Institute for Human Data Science. 2018 and Beyond: Outlook and Turning Points. March 2018.</a:t>
            </a:r>
            <a:endParaRPr lang="en-US" sz="1400" dirty="0" smtClean="0">
              <a:solidFill>
                <a:srgbClr val="000000"/>
              </a:solidFill>
              <a:effectLst/>
              <a:latin typeface="Frutiger LT Pro 45 Light"/>
              <a:ea typeface="Calibri"/>
              <a:cs typeface="Times New Roman"/>
            </a:endParaRPr>
          </a:p>
          <a:p>
            <a:pPr marL="0" marR="0">
              <a:lnSpc>
                <a:spcPct val="115000"/>
              </a:lnSpc>
              <a:spcBef>
                <a:spcPts val="0"/>
              </a:spcBef>
              <a:spcAft>
                <a:spcPts val="1000"/>
              </a:spcAft>
            </a:pPr>
            <a:r>
              <a:rPr lang="en-US" sz="1200" dirty="0" smtClean="0">
                <a:solidFill>
                  <a:srgbClr val="548DD4"/>
                </a:solidFill>
                <a:effectLst/>
                <a:latin typeface="+mn-lt"/>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b="1" dirty="0" smtClean="0">
                <a:solidFill>
                  <a:srgbClr val="548DD4"/>
                </a:solidFill>
                <a:effectLst/>
                <a:latin typeface="+mn-lt"/>
                <a:ea typeface="Calibri"/>
                <a:cs typeface="Times New Roman"/>
              </a:rPr>
              <a:t>28% of Americans have three or more chronic conditions: </a:t>
            </a:r>
            <a:r>
              <a:rPr lang="en-US" sz="1200" dirty="0" smtClean="0">
                <a:solidFill>
                  <a:srgbClr val="548DD4"/>
                </a:solidFill>
                <a:effectLst/>
                <a:latin typeface="+mn-lt"/>
                <a:ea typeface="Calibri"/>
                <a:cs typeface="Times New Roman"/>
              </a:rPr>
              <a:t>Multiple Chronic Conditions in the United States, RAND Corporation, 2017</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548DD4"/>
                </a:solidFill>
                <a:effectLst/>
                <a:latin typeface="+mn-lt"/>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b="1" dirty="0" smtClean="0">
                <a:solidFill>
                  <a:srgbClr val="548DD4"/>
                </a:solidFill>
                <a:effectLst/>
                <a:latin typeface="+mn-lt"/>
                <a:ea typeface="Calibri"/>
                <a:cs typeface="Times New Roman"/>
              </a:rPr>
              <a:t>SOURCES - SCRIPT: </a:t>
            </a:r>
            <a:endParaRPr lang="en-US" sz="12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solidFill>
                  <a:srgbClr val="548DD4"/>
                </a:solidFill>
                <a:effectLst/>
                <a:latin typeface="+mn-lt"/>
                <a:ea typeface="Calibri"/>
                <a:cs typeface="Times New Roman"/>
              </a:rPr>
              <a:t>IHS Life Sciences 2016</a:t>
            </a:r>
            <a:endParaRPr lang="en-US" sz="12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solidFill>
                  <a:srgbClr val="548DD4"/>
                </a:solidFill>
                <a:effectLst/>
                <a:latin typeface="+mn-lt"/>
                <a:ea typeface="Calibri"/>
                <a:cs typeface="Times New Roman"/>
              </a:rPr>
              <a:t>Advisory Board PHA Analysis </a:t>
            </a:r>
            <a:r>
              <a:rPr lang="en-US" sz="1200" u="sng" dirty="0" smtClean="0">
                <a:solidFill>
                  <a:srgbClr val="548DD4"/>
                </a:solidFill>
                <a:effectLst/>
                <a:latin typeface="+mn-lt"/>
                <a:ea typeface="Calibri"/>
                <a:cs typeface="Times New Roman"/>
                <a:hlinkClick r:id="rId3"/>
              </a:rPr>
              <a:t>https://www.advisory.com/-/media/Advisory-com/Research/PHA/Events/2018/072618_PHA.pdf</a:t>
            </a:r>
            <a:endParaRPr lang="en-US" sz="12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solidFill>
                  <a:srgbClr val="548DD4"/>
                </a:solidFill>
                <a:effectLst/>
                <a:latin typeface="+mn-lt"/>
                <a:ea typeface="Calibri"/>
                <a:cs typeface="Times New Roman"/>
              </a:rPr>
              <a:t>OptumRx internal analysis, 2016</a:t>
            </a:r>
            <a:endParaRPr lang="en-US" sz="1200" dirty="0" smtClean="0">
              <a:effectLst/>
              <a:latin typeface="+mn-lt"/>
              <a:ea typeface="Calibri"/>
              <a:cs typeface="Times New Roman"/>
            </a:endParaRPr>
          </a:p>
          <a:p>
            <a:pPr marL="342900" marR="0" lvl="0" indent="-342900">
              <a:lnSpc>
                <a:spcPct val="115000"/>
              </a:lnSpc>
              <a:spcBef>
                <a:spcPts val="0"/>
              </a:spcBef>
              <a:spcAft>
                <a:spcPts val="1000"/>
              </a:spcAft>
              <a:buFont typeface="+mj-lt"/>
              <a:buAutoNum type="arabicPeriod"/>
            </a:pPr>
            <a:r>
              <a:rPr lang="en-US" sz="1200" dirty="0" smtClean="0">
                <a:solidFill>
                  <a:srgbClr val="548DD4"/>
                </a:solidFill>
                <a:effectLst/>
                <a:latin typeface="+mn-lt"/>
                <a:ea typeface="Calibri"/>
                <a:cs typeface="Helvetica"/>
              </a:rPr>
              <a:t>Partnership to Fight Chronic Disease. </a:t>
            </a:r>
            <a:r>
              <a:rPr lang="en-US" sz="1200" u="sng" dirty="0" smtClean="0">
                <a:solidFill>
                  <a:srgbClr val="548DD4"/>
                </a:solidFill>
                <a:effectLst/>
                <a:latin typeface="+mn-lt"/>
                <a:ea typeface="Calibri"/>
                <a:cs typeface="Helvetica"/>
                <a:hlinkClick r:id="rId4"/>
              </a:rPr>
              <a:t>https://www.fightchronicdisease.org/blog/why-health-care-issue-we-cannot-afford-ignore</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4F01560-87C0-4F5C-A8D4-49B8CF15AF9C}"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5774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53">
              <a:defRPr/>
            </a:pPr>
            <a:r>
              <a:rPr lang="en-US" b="1" dirty="0">
                <a:solidFill>
                  <a:prstClr val="black"/>
                </a:solidFill>
                <a:latin typeface="Arial" panose="020B0604020202020204" pitchFamily="34" charset="0"/>
              </a:rPr>
              <a:t>MARKETING OWNER: JULIE ROSCKES</a:t>
            </a:r>
          </a:p>
          <a:p>
            <a:pPr defTabSz="913953">
              <a:defRPr/>
            </a:pPr>
            <a:r>
              <a:rPr lang="en-US" b="1" dirty="0">
                <a:solidFill>
                  <a:prstClr val="black"/>
                </a:solidFill>
                <a:latin typeface="Arial" panose="020B0604020202020204" pitchFamily="34" charset="0"/>
              </a:rPr>
              <a:t>UDPATED: JAN 2019</a:t>
            </a:r>
          </a:p>
          <a:p>
            <a:pPr defTabSz="913953">
              <a:defRPr/>
            </a:pPr>
            <a:endParaRPr lang="en-US" dirty="0">
              <a:solidFill>
                <a:prstClr val="black"/>
              </a:solidFill>
              <a:latin typeface="Arial" panose="020B0604020202020204" pitchFamily="34" charset="0"/>
            </a:endParaRPr>
          </a:p>
          <a:p>
            <a:pPr marL="0" marR="0">
              <a:lnSpc>
                <a:spcPct val="115000"/>
              </a:lnSpc>
              <a:spcBef>
                <a:spcPts val="0"/>
              </a:spcBef>
              <a:spcAft>
                <a:spcPts val="1000"/>
              </a:spcAft>
            </a:pPr>
            <a:r>
              <a:rPr lang="en-US" sz="1200" dirty="0" smtClean="0">
                <a:effectLst/>
                <a:latin typeface="+mn-lt"/>
                <a:ea typeface="Calibri"/>
                <a:cs typeface="Times New Roman"/>
              </a:rPr>
              <a:t>We all know the myriad problems that exist in today’s health care system.  Optum envisions</a:t>
            </a:r>
            <a:r>
              <a:rPr lang="en-US" sz="1200" dirty="0" smtClean="0">
                <a:solidFill>
                  <a:srgbClr val="1F497D"/>
                </a:solidFill>
                <a:effectLst/>
                <a:latin typeface="+mn-lt"/>
                <a:ea typeface="Calibri"/>
                <a:cs typeface="Times New Roman"/>
              </a:rPr>
              <a:t>, </a:t>
            </a:r>
            <a:r>
              <a:rPr lang="en-US" sz="1200" dirty="0" smtClean="0">
                <a:effectLst/>
                <a:latin typeface="+mn-lt"/>
                <a:ea typeface="Calibri"/>
                <a:cs typeface="Times New Roman"/>
              </a:rPr>
              <a:t>and is actively building toward a future </a:t>
            </a:r>
            <a:r>
              <a:rPr lang="en-US" sz="1200" dirty="0" smtClean="0">
                <a:solidFill>
                  <a:srgbClr val="000000"/>
                </a:solidFill>
                <a:effectLst/>
                <a:latin typeface="+mn-lt"/>
                <a:ea typeface="Calibri"/>
                <a:cs typeface="Times New Roman"/>
              </a:rPr>
              <a:t>where health care is simple, effective, and lower cost for all constituents.  As an enterprise, our aspiration is to improve outcomes and experiences for everyone we serve while reducing the total cost of care.  We recognize that this is common market rhetoric that has yet to be proven out at scale.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000000"/>
                </a:solidFill>
                <a:effectLst/>
                <a:latin typeface="+mn-lt"/>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000000"/>
                </a:solidFill>
                <a:effectLst/>
                <a:latin typeface="+mn-lt"/>
                <a:ea typeface="Calibri"/>
                <a:cs typeface="Times New Roman"/>
              </a:rPr>
              <a:t>Reducing total cost of care requires multiple levers.  And it requires reimagining the health care ecosystem.  Optum has the components necessary to tackle total cost of care and the resources and expertise to deliver on this promise.  And while we have brought many of the components together, there is more to be done.  Over the coming years, you’ll see us investing in rounding out our clinical expertise, using the power of embedded technology to drive smarter clinical choices and making it simple for consumers to make the best care and cost choices.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000000"/>
                </a:solidFill>
                <a:effectLst/>
                <a:latin typeface="+mn-lt"/>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000000"/>
                </a:solidFill>
                <a:effectLst/>
                <a:latin typeface="+mn-lt"/>
                <a:ea typeface="Calibri"/>
                <a:cs typeface="Times New Roman"/>
              </a:rPr>
              <a:t>You’ll see as we talk to you, that we do much of this today.  If fact, we’ve been managing total cost of care for a number of years, with proven results.  We recognize that all plan sponsors are at different stages of their journey in managing cost.  We’ve tailored our offering to your needs and requirements, and we have the resources and expertise to carry you well into the future.</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4F01560-87C0-4F5C-A8D4-49B8CF15AF9C}"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2634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53">
              <a:defRPr/>
            </a:pPr>
            <a:r>
              <a:rPr lang="en-US" b="1" dirty="0">
                <a:solidFill>
                  <a:prstClr val="black"/>
                </a:solidFill>
                <a:latin typeface="Arial" panose="020B0604020202020204" pitchFamily="34" charset="0"/>
              </a:rPr>
              <a:t>MARKETING OWNER: JULIE ROSCKES</a:t>
            </a:r>
          </a:p>
          <a:p>
            <a:pPr defTabSz="913953">
              <a:defRPr/>
            </a:pPr>
            <a:r>
              <a:rPr lang="en-US" b="1" dirty="0">
                <a:solidFill>
                  <a:prstClr val="black"/>
                </a:solidFill>
                <a:latin typeface="Arial" panose="020B0604020202020204" pitchFamily="34" charset="0"/>
              </a:rPr>
              <a:t>UDPATED: JAN 2019</a:t>
            </a:r>
          </a:p>
          <a:p>
            <a:pPr defTabSz="914282">
              <a:defRPr/>
            </a:pPr>
            <a:endParaRPr lang="en-US" sz="1100" dirty="0">
              <a:solidFill>
                <a:prstClr val="black"/>
              </a:solidFill>
              <a:latin typeface="Arial" panose="020B0604020202020204" pitchFamily="34" charset="0"/>
            </a:endParaRPr>
          </a:p>
          <a:p>
            <a:pPr marL="0" marR="0">
              <a:lnSpc>
                <a:spcPct val="115000"/>
              </a:lnSpc>
              <a:spcBef>
                <a:spcPts val="0"/>
              </a:spcBef>
              <a:spcAft>
                <a:spcPts val="1000"/>
              </a:spcAft>
            </a:pPr>
            <a:r>
              <a:rPr lang="en-US" sz="1100" dirty="0" smtClean="0">
                <a:effectLst/>
                <a:latin typeface="+mn-lt"/>
                <a:ea typeface="Calibri"/>
                <a:cs typeface="Times New Roman"/>
              </a:rPr>
              <a:t>So, why partner with OptumRx?  OptumRx is uniquely positioned to address the biggest challenges in healthcare and help you meet your goals.  </a:t>
            </a:r>
          </a:p>
          <a:p>
            <a:pPr marL="0" marR="0">
              <a:lnSpc>
                <a:spcPct val="115000"/>
              </a:lnSpc>
              <a:spcBef>
                <a:spcPts val="0"/>
              </a:spcBef>
              <a:spcAft>
                <a:spcPts val="1000"/>
              </a:spcAft>
            </a:pPr>
            <a:r>
              <a:rPr lang="en-US" sz="1100" dirty="0" smtClean="0">
                <a:effectLst/>
                <a:latin typeface="+mn-lt"/>
                <a:ea typeface="Calibri"/>
                <a:cs typeface="Times New Roman"/>
              </a:rPr>
              <a:t> </a:t>
            </a:r>
          </a:p>
          <a:p>
            <a:pPr marL="0" marR="0">
              <a:lnSpc>
                <a:spcPct val="115000"/>
              </a:lnSpc>
              <a:spcBef>
                <a:spcPts val="0"/>
              </a:spcBef>
              <a:spcAft>
                <a:spcPts val="1000"/>
              </a:spcAft>
            </a:pPr>
            <a:r>
              <a:rPr lang="en-US" sz="1100" dirty="0" smtClean="0">
                <a:effectLst/>
                <a:latin typeface="+mn-lt"/>
                <a:ea typeface="Calibri"/>
                <a:cs typeface="Times New Roman"/>
              </a:rPr>
              <a:t>We meet members at every point of their health care journey, connecting the medical care they receive, the medicine they take, and the behaviors that impact health and total cost.</a:t>
            </a:r>
          </a:p>
          <a:p>
            <a:pPr marL="0" marR="0">
              <a:lnSpc>
                <a:spcPct val="115000"/>
              </a:lnSpc>
              <a:spcBef>
                <a:spcPts val="0"/>
              </a:spcBef>
              <a:spcAft>
                <a:spcPts val="1000"/>
              </a:spcAft>
            </a:pPr>
            <a:r>
              <a:rPr lang="en-US" sz="1100" dirty="0" smtClean="0">
                <a:effectLst/>
                <a:latin typeface="+mn-lt"/>
                <a:ea typeface="Calibri"/>
                <a:cs typeface="Times New Roman"/>
              </a:rPr>
              <a:t> </a:t>
            </a:r>
          </a:p>
          <a:p>
            <a:pPr marL="0" marR="0">
              <a:lnSpc>
                <a:spcPct val="115000"/>
              </a:lnSpc>
              <a:spcBef>
                <a:spcPts val="0"/>
              </a:spcBef>
              <a:spcAft>
                <a:spcPts val="1000"/>
              </a:spcAft>
            </a:pPr>
            <a:r>
              <a:rPr lang="en-US" sz="1100" dirty="0" smtClean="0">
                <a:effectLst/>
                <a:latin typeface="+mn-lt"/>
                <a:ea typeface="Calibri"/>
                <a:cs typeface="Times New Roman"/>
              </a:rPr>
              <a:t>As our client, you immediately benefit when we promote better choices – choices that are proven to deliver value – whether you partner with us for one service or a full suite of offerings.  </a:t>
            </a:r>
          </a:p>
          <a:p>
            <a:pPr marL="0" marR="0">
              <a:lnSpc>
                <a:spcPct val="115000"/>
              </a:lnSpc>
              <a:spcBef>
                <a:spcPts val="0"/>
              </a:spcBef>
              <a:spcAft>
                <a:spcPts val="1000"/>
              </a:spcAft>
            </a:pPr>
            <a:r>
              <a:rPr lang="en-US" sz="1100" dirty="0" smtClean="0">
                <a:effectLst/>
                <a:latin typeface="+mn-lt"/>
                <a:ea typeface="Calibri"/>
                <a:cs typeface="Times New Roman"/>
              </a:rPr>
              <a:t> </a:t>
            </a:r>
          </a:p>
          <a:p>
            <a:pPr marL="0" marR="0">
              <a:lnSpc>
                <a:spcPct val="115000"/>
              </a:lnSpc>
              <a:spcBef>
                <a:spcPts val="0"/>
              </a:spcBef>
              <a:spcAft>
                <a:spcPts val="1000"/>
              </a:spcAft>
            </a:pPr>
            <a:r>
              <a:rPr lang="en-US" sz="1100" dirty="0" smtClean="0">
                <a:effectLst/>
                <a:latin typeface="+mn-lt"/>
                <a:ea typeface="Calibri"/>
                <a:cs typeface="Times New Roman"/>
              </a:rPr>
              <a:t>In short, we stand behind our ability to deliver improved experiences and outcomes while reducing your total cost of care.</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4F01560-87C0-4F5C-A8D4-49B8CF15AF9C}"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1499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MARKETING OWNER: SANDRA ERICKSON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UPDATED: MAY 2019</a:t>
            </a:r>
          </a:p>
          <a:p>
            <a:endParaRPr lang="en-US" altLang="en-US" dirty="0" smtClean="0">
              <a:ea typeface="ＭＳ Ｐゴシック" pitchFamily="34" charset="-128"/>
            </a:endParaRPr>
          </a:p>
          <a:p>
            <a:r>
              <a:rPr lang="en-US" altLang="en-US" dirty="0" smtClean="0">
                <a:ea typeface="ＭＳ Ｐゴシック" pitchFamily="34" charset="-128"/>
              </a:rPr>
              <a:t>Regional pharmacies - Enhanced provider relations/local in-state requirements/helping improve pull-through</a:t>
            </a:r>
          </a:p>
          <a:p>
            <a:endParaRPr lang="en-US" altLang="en-US" dirty="0" smtClean="0">
              <a:ea typeface="ＭＳ Ｐゴシック" pitchFamily="34" charset="-128"/>
            </a:endParaRPr>
          </a:p>
          <a:p>
            <a:r>
              <a:rPr lang="en-US" altLang="en-US" dirty="0" smtClean="0">
                <a:ea typeface="ＭＳ Ｐゴシック" pitchFamily="34" charset="-128"/>
              </a:rPr>
              <a:t>Clinical Management Programs – delivered through central fill pharmacies for consistency</a:t>
            </a:r>
          </a:p>
          <a:p>
            <a:endParaRPr lang="en-US" altLang="en-US" dirty="0" smtClean="0">
              <a:ea typeface="ＭＳ Ｐゴシック" pitchFamily="34" charset="-128"/>
            </a:endParaRPr>
          </a:p>
          <a:p>
            <a:r>
              <a:rPr lang="en-US" altLang="en-US" dirty="0" smtClean="0">
                <a:ea typeface="ＭＳ Ｐゴシック" pitchFamily="34" charset="-128"/>
              </a:rPr>
              <a:t>Expanded footprint with more than 30 BriovaRx Infusion Services locations nationwide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a:noFill/>
        </p:spPr>
        <p:txBody>
          <a:bodyPr/>
          <a:lstStyle>
            <a:lvl1pPr algn="l" defTabSz="456269" eaLnBrk="0" hangingPunct="0">
              <a:spcBef>
                <a:spcPct val="30000"/>
              </a:spcBef>
              <a:defRPr sz="1100">
                <a:solidFill>
                  <a:schemeClr val="tx1"/>
                </a:solidFill>
                <a:latin typeface="Arial" pitchFamily="34" charset="0"/>
                <a:ea typeface="ＭＳ Ｐゴシック" pitchFamily="34" charset="-128"/>
              </a:defRPr>
            </a:lvl1pPr>
            <a:lvl2pPr marL="702415" indent="-270160" algn="l" defTabSz="456269" eaLnBrk="0" hangingPunct="0">
              <a:spcBef>
                <a:spcPct val="30000"/>
              </a:spcBef>
              <a:defRPr sz="1100">
                <a:solidFill>
                  <a:schemeClr val="tx1"/>
                </a:solidFill>
                <a:latin typeface="Arial" pitchFamily="34" charset="0"/>
                <a:ea typeface="ＭＳ Ｐゴシック" pitchFamily="34" charset="-128"/>
              </a:defRPr>
            </a:lvl2pPr>
            <a:lvl3pPr marL="1080638" indent="-216127" algn="l" defTabSz="456269" eaLnBrk="0" hangingPunct="0">
              <a:spcBef>
                <a:spcPct val="30000"/>
              </a:spcBef>
              <a:defRPr sz="1100">
                <a:solidFill>
                  <a:schemeClr val="tx1"/>
                </a:solidFill>
                <a:latin typeface="Arial" pitchFamily="34" charset="0"/>
                <a:ea typeface="ＭＳ Ｐゴシック" pitchFamily="34" charset="-128"/>
              </a:defRPr>
            </a:lvl3pPr>
            <a:lvl4pPr marL="1512892" indent="-216127" algn="l" defTabSz="456269" eaLnBrk="0" hangingPunct="0">
              <a:spcBef>
                <a:spcPct val="30000"/>
              </a:spcBef>
              <a:defRPr sz="1100">
                <a:solidFill>
                  <a:schemeClr val="tx1"/>
                </a:solidFill>
                <a:latin typeface="Arial" pitchFamily="34" charset="0"/>
                <a:ea typeface="ＭＳ Ｐゴシック" pitchFamily="34" charset="-128"/>
              </a:defRPr>
            </a:lvl4pPr>
            <a:lvl5pPr marL="1945148" indent="-216127" algn="l" defTabSz="456269" eaLnBrk="0" hangingPunct="0">
              <a:spcBef>
                <a:spcPct val="30000"/>
              </a:spcBef>
              <a:defRPr sz="1100">
                <a:solidFill>
                  <a:schemeClr val="tx1"/>
                </a:solidFill>
                <a:latin typeface="Arial" pitchFamily="34" charset="0"/>
                <a:ea typeface="ＭＳ Ｐゴシック" pitchFamily="34" charset="-128"/>
              </a:defRPr>
            </a:lvl5pPr>
            <a:lvl6pPr marL="2377401" indent="-216127" defTabSz="456269" eaLnBrk="0" fontAlgn="base" hangingPunct="0">
              <a:spcBef>
                <a:spcPct val="30000"/>
              </a:spcBef>
              <a:spcAft>
                <a:spcPct val="0"/>
              </a:spcAft>
              <a:defRPr sz="1100">
                <a:solidFill>
                  <a:schemeClr val="tx1"/>
                </a:solidFill>
                <a:latin typeface="Arial" pitchFamily="34" charset="0"/>
                <a:ea typeface="ＭＳ Ｐゴシック" pitchFamily="34" charset="-128"/>
              </a:defRPr>
            </a:lvl6pPr>
            <a:lvl7pPr marL="2809657" indent="-216127" defTabSz="456269" eaLnBrk="0" fontAlgn="base" hangingPunct="0">
              <a:spcBef>
                <a:spcPct val="30000"/>
              </a:spcBef>
              <a:spcAft>
                <a:spcPct val="0"/>
              </a:spcAft>
              <a:defRPr sz="1100">
                <a:solidFill>
                  <a:schemeClr val="tx1"/>
                </a:solidFill>
                <a:latin typeface="Arial" pitchFamily="34" charset="0"/>
                <a:ea typeface="ＭＳ Ｐゴシック" pitchFamily="34" charset="-128"/>
              </a:defRPr>
            </a:lvl7pPr>
            <a:lvl8pPr marL="3241911" indent="-216127" defTabSz="456269" eaLnBrk="0" fontAlgn="base" hangingPunct="0">
              <a:spcBef>
                <a:spcPct val="30000"/>
              </a:spcBef>
              <a:spcAft>
                <a:spcPct val="0"/>
              </a:spcAft>
              <a:defRPr sz="1100">
                <a:solidFill>
                  <a:schemeClr val="tx1"/>
                </a:solidFill>
                <a:latin typeface="Arial" pitchFamily="34" charset="0"/>
                <a:ea typeface="ＭＳ Ｐゴシック" pitchFamily="34" charset="-128"/>
              </a:defRPr>
            </a:lvl8pPr>
            <a:lvl9pPr marL="3674166" indent="-216127" defTabSz="456269" eaLnBrk="0" fontAlgn="base" hangingPunct="0">
              <a:spcBef>
                <a:spcPct val="30000"/>
              </a:spcBef>
              <a:spcAft>
                <a:spcPct val="0"/>
              </a:spcAft>
              <a:defRPr sz="1100">
                <a:solidFill>
                  <a:schemeClr val="tx1"/>
                </a:solidFill>
                <a:latin typeface="Arial" pitchFamily="34" charset="0"/>
                <a:ea typeface="ＭＳ Ｐゴシック" pitchFamily="34" charset="-128"/>
              </a:defRPr>
            </a:lvl9pPr>
          </a:lstStyle>
          <a:p>
            <a:pPr algn="r" eaLnBrk="1" hangingPunct="1">
              <a:spcBef>
                <a:spcPct val="0"/>
              </a:spcBef>
            </a:pPr>
            <a:fld id="{E760402D-FBD6-4B36-B66B-E353E43AB04C}" type="slidenum">
              <a:rPr lang="en-US" altLang="en-US" sz="1200">
                <a:solidFill>
                  <a:srgbClr val="000000"/>
                </a:solidFill>
              </a:rPr>
              <a:pPr algn="r" eaLnBrk="1" hangingPunct="1">
                <a:spcBef>
                  <a:spcPct val="0"/>
                </a:spcBef>
              </a:pPr>
              <a:t>5</a:t>
            </a:fld>
            <a:endParaRPr lang="en-US" altLang="en-US" sz="1200">
              <a:solidFill>
                <a:srgbClr val="000000"/>
              </a:solidFill>
            </a:endParaRPr>
          </a:p>
        </p:txBody>
      </p:sp>
    </p:spTree>
    <p:extLst>
      <p:ext uri="{BB962C8B-B14F-4D97-AF65-F5344CB8AC3E}">
        <p14:creationId xmlns:p14="http://schemas.microsoft.com/office/powerpoint/2010/main" val="37467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defRPr/>
            </a:pPr>
            <a:r>
              <a:rPr lang="en-US" dirty="0" smtClean="0"/>
              <a:t>Specialty drug are different from traditional therapies,</a:t>
            </a:r>
            <a:r>
              <a:rPr lang="en-US" baseline="0" dirty="0" smtClean="0"/>
              <a:t> cost is a major component but also there are additional complexities around how they are administered, side effects, and the severity of the conditions they treat.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EA4B31-CDA7-4C85-8748-EB814EEBE7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4738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50% of total drug spend for 2022 - IQVIA and OptumRx estimates (August 2018)</a:t>
            </a:r>
          </a:p>
          <a:p>
            <a:endParaRPr lang="en-US" dirty="0" smtClean="0"/>
          </a:p>
          <a:p>
            <a:r>
              <a:rPr lang="en-US" dirty="0" smtClean="0"/>
              <a:t>Rx benefit – self administered medication the patient takes on their own</a:t>
            </a:r>
          </a:p>
          <a:p>
            <a:endParaRPr lang="en-US" dirty="0" smtClean="0"/>
          </a:p>
          <a:p>
            <a:r>
              <a:rPr lang="en-US" dirty="0" smtClean="0"/>
              <a:t>Medical benefit – medications administered by a healthcare provider to the patient</a:t>
            </a:r>
          </a:p>
          <a:p>
            <a:endParaRPr lang="en-US" dirty="0" smtClean="0"/>
          </a:p>
          <a:p>
            <a:r>
              <a:rPr lang="en-US" dirty="0" smtClean="0"/>
              <a:t>Shared interest – if you are self funded or FI, the plan usually does have a mutual interest in getting this right because of their own financial risk</a:t>
            </a:r>
          </a:p>
          <a:p>
            <a:endParaRPr lang="en-US" dirty="0" smtClean="0"/>
          </a:p>
          <a:p>
            <a:r>
              <a:rPr lang="en-US" dirty="0" smtClean="0"/>
              <a:t>UHC has 8M lives it is at full financial risk for – the interest is to find all the opportunities that are effective: that save more money that they cost to run, and are fair and supportive to its members, and </a:t>
            </a:r>
            <a:endParaRPr lang="en-US" dirty="0"/>
          </a:p>
        </p:txBody>
      </p:sp>
      <p:sp>
        <p:nvSpPr>
          <p:cNvPr id="4" name="Slide Number Placeholder 3"/>
          <p:cNvSpPr>
            <a:spLocks noGrp="1"/>
          </p:cNvSpPr>
          <p:nvPr>
            <p:ph type="sldNum" sz="quarter" idx="10"/>
          </p:nvPr>
        </p:nvSpPr>
        <p:spPr/>
        <p:txBody>
          <a:bodyPr/>
          <a:lstStyle/>
          <a:p>
            <a:fld id="{553589F7-AC02-4807-9CD6-4BDAC51FC0DA}" type="slidenum">
              <a:rPr lang="en-US" smtClean="0"/>
              <a:t>7</a:t>
            </a:fld>
            <a:endParaRPr lang="en-US" dirty="0"/>
          </a:p>
        </p:txBody>
      </p:sp>
    </p:spTree>
    <p:extLst>
      <p:ext uri="{BB962C8B-B14F-4D97-AF65-F5344CB8AC3E}">
        <p14:creationId xmlns:p14="http://schemas.microsoft.com/office/powerpoint/2010/main" val="230165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7543800"/>
          </a:xfrm>
        </p:spPr>
        <p:txBody>
          <a:bodyPr/>
          <a:lstStyle/>
          <a:p>
            <a:pPr marL="0" marR="0" lvl="0" indent="0" algn="l" defTabSz="9141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CONTENT OWNER: VALERIE TAYLOR</a:t>
            </a:r>
          </a:p>
          <a:p>
            <a:pPr marL="0" marR="0" lvl="0" indent="0" algn="l" defTabSz="9141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MARKETING OWNER: LISA SIEBERT </a:t>
            </a:r>
          </a:p>
          <a:p>
            <a:pPr marL="0" marR="0" lvl="0" indent="0" algn="l" defTabSz="9141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UPDATED: JAN 2017</a:t>
            </a:r>
          </a:p>
          <a:p>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FE9E8-86A6-4A62-8B2D-2F43C5B8A63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16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HSDD = hypoactive sexual desire disorder</a:t>
            </a:r>
            <a:r>
              <a:rPr lang="en-US" baseline="0" dirty="0" smtClean="0"/>
              <a:t> (</a:t>
            </a:r>
            <a:r>
              <a:rPr lang="en-US" dirty="0" smtClean="0"/>
              <a:t>female sexual dysfunction)</a:t>
            </a:r>
          </a:p>
          <a:p>
            <a:r>
              <a:rPr lang="en-US" dirty="0" smtClean="0"/>
              <a:t>SMA = spinal muscular</a:t>
            </a:r>
            <a:r>
              <a:rPr lang="en-US" baseline="0" dirty="0" smtClean="0"/>
              <a:t> atrophy</a:t>
            </a:r>
            <a:endParaRPr lang="en-US" dirty="0" smtClean="0"/>
          </a:p>
          <a:p>
            <a:r>
              <a:rPr lang="en-US" dirty="0" smtClean="0"/>
              <a:t>ATTR cardiomyopathy = transthyretin</a:t>
            </a:r>
            <a:r>
              <a:rPr lang="en-US" baseline="0" dirty="0" smtClean="0"/>
              <a:t> amyloid cardiomyopathy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1AA27-3892-4360-B986-D6B124C22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39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siness">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2"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1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44" y="1781181"/>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06" y="799706"/>
            <a:ext cx="8401081" cy="511175"/>
          </a:xfrm>
        </p:spPr>
        <p:txBody>
          <a:bodyPr anchor="b"/>
          <a:lstStyle>
            <a:lvl1pPr>
              <a:defRPr>
                <a:solidFill>
                  <a:schemeClr val="accent4"/>
                </a:solidFill>
              </a:defRPr>
            </a:lvl1pPr>
          </a:lstStyle>
          <a:p>
            <a:pPr lvl="0"/>
            <a:r>
              <a:rPr lang="en-US"/>
              <a:t>Edit Master text styles</a:t>
            </a:r>
          </a:p>
        </p:txBody>
      </p:sp>
      <p:cxnSp>
        <p:nvCxnSpPr>
          <p:cNvPr id="7" name="Straight Connector 6"/>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849217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alkin business">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2"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lkin lifestyle">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alkin clinic">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0" y="0"/>
            <a:ext cx="9144001" cy="6858623"/>
          </a:xfrm>
          <a:prstGeom prst="rect">
            <a:avLst/>
          </a:prstGeom>
          <a:noFill/>
        </p:spPr>
        <p:txBody>
          <a:bodyPr>
            <a:noAutofit/>
          </a:bodyPr>
          <a:lstStyle>
            <a:lvl1pPr marL="0" indent="0">
              <a:buNone/>
              <a:defRPr/>
            </a:lvl1pPr>
          </a:lstStyle>
          <a:p>
            <a:r>
              <a:rPr lang="en-US" dirty="0"/>
              <a:t>Click icon to add picture</a:t>
            </a:r>
          </a:p>
        </p:txBody>
      </p:sp>
      <p:sp>
        <p:nvSpPr>
          <p:cNvPr id="12"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sp>
        <p:nvSpPr>
          <p:cNvPr id="3" name="Rectangle 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388620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3"/>
          <p:cNvSpPr>
            <a:spLocks noGrp="1"/>
          </p:cNvSpPr>
          <p:nvPr>
            <p:ph type="body" sz="quarter" idx="12"/>
          </p:nvPr>
        </p:nvSpPr>
        <p:spPr>
          <a:xfrm>
            <a:off x="4786539" y="1354138"/>
            <a:ext cx="4060825"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2809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800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38"/>
            <a:ext cx="388620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2"/>
          </p:nvPr>
        </p:nvSpPr>
        <p:spPr>
          <a:xfrm>
            <a:off x="4788127" y="1354138"/>
            <a:ext cx="4059237"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469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926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199" y="1354138"/>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Content Placeholder 2"/>
          <p:cNvSpPr>
            <a:spLocks noGrp="1"/>
          </p:cNvSpPr>
          <p:nvPr>
            <p:ph idx="13"/>
          </p:nvPr>
        </p:nvSpPr>
        <p:spPr>
          <a:xfrm>
            <a:off x="4800600" y="1354138"/>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160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5"/>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01" y="799700"/>
            <a:ext cx="8401081" cy="511175"/>
          </a:xfrm>
        </p:spPr>
        <p:txBody>
          <a:bodyPr anchor="b"/>
          <a:lstStyle>
            <a:lvl1pPr>
              <a:defRPr>
                <a:solidFill>
                  <a:schemeClr val="accent4"/>
                </a:solidFill>
              </a:defRPr>
            </a:lvl1pPr>
          </a:lstStyle>
          <a:p>
            <a:pPr lvl="0"/>
            <a:r>
              <a:rPr lang="en-US"/>
              <a:t>Edit Master text styles</a:t>
            </a:r>
          </a:p>
        </p:txBody>
      </p:sp>
      <p:cxnSp>
        <p:nvCxnSpPr>
          <p:cNvPr id="7" name="Straight Connector 6"/>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15891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41" y="1781180"/>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09" y="803481"/>
            <a:ext cx="8401049" cy="511175"/>
          </a:xfrm>
        </p:spPr>
        <p:txBody>
          <a:bodyPr anchor="b"/>
          <a:lstStyle>
            <a:lvl1pPr>
              <a:defRPr>
                <a:solidFill>
                  <a:schemeClr val="accent4"/>
                </a:solidFill>
              </a:defRPr>
            </a:lvl1pPr>
          </a:lstStyle>
          <a:p>
            <a:pPr lvl="0"/>
            <a:r>
              <a:rPr lang="en-US"/>
              <a:t>Edit Master text styles</a:t>
            </a:r>
          </a:p>
        </p:txBody>
      </p:sp>
      <p:sp>
        <p:nvSpPr>
          <p:cNvPr id="7" name="Text Placeholder 3"/>
          <p:cNvSpPr>
            <a:spLocks noGrp="1"/>
          </p:cNvSpPr>
          <p:nvPr>
            <p:ph type="body" sz="quarter" idx="13"/>
          </p:nvPr>
        </p:nvSpPr>
        <p:spPr>
          <a:xfrm>
            <a:off x="4786543" y="1781180"/>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6953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4"/>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01" y="803475"/>
            <a:ext cx="8401049" cy="511175"/>
          </a:xfrm>
        </p:spPr>
        <p:txBody>
          <a:bodyPr anchor="b"/>
          <a:lstStyle>
            <a:lvl1pPr>
              <a:defRPr>
                <a:solidFill>
                  <a:schemeClr val="accent4"/>
                </a:solidFill>
              </a:defRPr>
            </a:lvl1pPr>
          </a:lstStyle>
          <a:p>
            <a:pPr lvl="0"/>
            <a:r>
              <a:rPr lang="en-US"/>
              <a:t>Edit Master text styles</a:t>
            </a:r>
          </a:p>
        </p:txBody>
      </p:sp>
      <p:sp>
        <p:nvSpPr>
          <p:cNvPr id="7" name="Text Placeholder 3"/>
          <p:cNvSpPr>
            <a:spLocks noGrp="1"/>
          </p:cNvSpPr>
          <p:nvPr>
            <p:ph type="body" sz="quarter" idx="13"/>
          </p:nvPr>
        </p:nvSpPr>
        <p:spPr>
          <a:xfrm>
            <a:off x="4786539" y="1781174"/>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47741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87"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3117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0551" y="914400"/>
            <a:ext cx="8397700" cy="403225"/>
          </a:xfrm>
        </p:spPr>
        <p:txBody>
          <a:bodyPr anchor="b"/>
          <a:lstStyle>
            <a:lvl1pPr>
              <a:defRPr>
                <a:solidFill>
                  <a:schemeClr val="accent4"/>
                </a:solidFill>
              </a:defRPr>
            </a:lvl1pPr>
          </a:lstStyle>
          <a:p>
            <a:pPr lvl="0"/>
            <a:r>
              <a:rPr lang="en-US"/>
              <a:t>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72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a:t>Edit Master text styles</a:t>
            </a:r>
          </a:p>
        </p:txBody>
      </p:sp>
      <p:sp>
        <p:nvSpPr>
          <p:cNvPr id="7" name="Text Placeholder 6"/>
          <p:cNvSpPr>
            <a:spLocks noGrp="1"/>
          </p:cNvSpPr>
          <p:nvPr>
            <p:ph type="body" sz="quarter" idx="14"/>
          </p:nvPr>
        </p:nvSpPr>
        <p:spPr>
          <a:xfrm>
            <a:off x="457201" y="1781174"/>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772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951" y="914400"/>
            <a:ext cx="8394681" cy="403225"/>
          </a:xfrm>
        </p:spPr>
        <p:txBody>
          <a:bodyPr anchor="b"/>
          <a:lstStyle>
            <a:lvl1pPr>
              <a:defRPr>
                <a:solidFill>
                  <a:schemeClr val="accent4"/>
                </a:solidFill>
              </a:defRPr>
            </a:lvl1pPr>
          </a:lstStyle>
          <a:p>
            <a:pPr lvl="0"/>
            <a:r>
              <a:rPr lang="en-US"/>
              <a:t>Edit Master text styles</a:t>
            </a:r>
          </a:p>
        </p:txBody>
      </p:sp>
      <p:sp>
        <p:nvSpPr>
          <p:cNvPr id="7" name="Text Placeholder 6"/>
          <p:cNvSpPr>
            <a:spLocks noGrp="1"/>
          </p:cNvSpPr>
          <p:nvPr>
            <p:ph type="body" sz="quarter" idx="14"/>
          </p:nvPr>
        </p:nvSpPr>
        <p:spPr>
          <a:xfrm>
            <a:off x="462818" y="1781174"/>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5"/>
          </p:nvPr>
        </p:nvSpPr>
        <p:spPr>
          <a:xfrm>
            <a:off x="4799013" y="1781174"/>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74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4248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167" y="914400"/>
            <a:ext cx="8404709" cy="403225"/>
          </a:xfrm>
        </p:spPr>
        <p:txBody>
          <a:bodyPr anchor="b"/>
          <a:lstStyle>
            <a:lvl1pPr>
              <a:defRPr>
                <a:solidFill>
                  <a:schemeClr val="accent4"/>
                </a:solidFill>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612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Tree>
    <p:extLst>
      <p:ext uri="{BB962C8B-B14F-4D97-AF65-F5344CB8AC3E}">
        <p14:creationId xmlns:p14="http://schemas.microsoft.com/office/powerpoint/2010/main" val="2621969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98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1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34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95"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09" y="914405"/>
            <a:ext cx="8401049" cy="403225"/>
          </a:xfrm>
        </p:spPr>
        <p:txBody>
          <a:bodyPr anchor="b"/>
          <a:lstStyle>
            <a:lvl1pPr>
              <a:defRPr>
                <a:solidFill>
                  <a:schemeClr val="accent4"/>
                </a:solidFill>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0969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35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3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76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73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tion title layout - photo">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6" name="Text Placeholder 4"/>
          <p:cNvSpPr>
            <a:spLocks noGrp="1"/>
          </p:cNvSpPr>
          <p:nvPr>
            <p:ph type="body" sz="quarter" idx="12" hasCustomPrompt="1"/>
          </p:nvPr>
        </p:nvSpPr>
        <p:spPr>
          <a:xfrm>
            <a:off x="849844" y="3877271"/>
            <a:ext cx="3145212" cy="1794661"/>
          </a:xfr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Subheading if needed</a:t>
            </a:r>
          </a:p>
        </p:txBody>
      </p:sp>
      <p:sp>
        <p:nvSpPr>
          <p:cNvPr id="7" name="Title 1"/>
          <p:cNvSpPr>
            <a:spLocks noGrp="1"/>
          </p:cNvSpPr>
          <p:nvPr>
            <p:ph type="title" hasCustomPrompt="1"/>
          </p:nvPr>
        </p:nvSpPr>
        <p:spPr>
          <a:xfrm>
            <a:off x="849844" y="1187621"/>
            <a:ext cx="3145212" cy="2689656"/>
          </a:xfrm>
          <a:noFill/>
        </p:spPr>
        <p:txBody>
          <a:bodyPr lIns="0" tIns="89648" rIns="0" bIns="89648" anchor="b" anchorCtr="0"/>
          <a:lstStyle>
            <a:lvl1pPr>
              <a:lnSpc>
                <a:spcPct val="90000"/>
              </a:lnSpc>
              <a:defRPr sz="4800" spc="-74" baseline="0">
                <a:solidFill>
                  <a:schemeClr val="accent1"/>
                </a:solidFill>
              </a:defRPr>
            </a:lvl1pPr>
          </a:lstStyle>
          <a:p>
            <a:r>
              <a:rPr lang="en-US" dirty="0"/>
              <a:t>Section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38248"/>
      </p:ext>
    </p:extLst>
  </p:cSld>
  <p:clrMapOvr>
    <a:masterClrMapping/>
  </p:clrMapOvr>
  <p:extLst mod="1">
    <p:ext uri="{DCECCB84-F9BA-43D5-87BE-67443E8EF086}">
      <p15:sldGuideLst xmlns:p15="http://schemas.microsoft.com/office/powerpoint/2012/main">
        <p15:guide id="1" pos="2937">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1"/>
            <a:ext cx="8015792" cy="1088988"/>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sp>
        <p:nvSpPr>
          <p:cNvPr id="5" name="Slide Number Placeholder 4"/>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pic>
        <p:nvPicPr>
          <p:cNvPr id="6"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3512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4"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142" y="2377588"/>
            <a:ext cx="4813158" cy="14038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Tree>
    <p:extLst>
      <p:ext uri="{BB962C8B-B14F-4D97-AF65-F5344CB8AC3E}">
        <p14:creationId xmlns:p14="http://schemas.microsoft.com/office/powerpoint/2010/main" val="20614411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Thank you</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15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4"/>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303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01" y="1354138"/>
            <a:ext cx="8574087" cy="4360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423129"/>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91" y="1142999"/>
            <a:ext cx="8229600" cy="50907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p:nvSpPr>
        <p:spPr>
          <a:xfrm>
            <a:off x="4577924" y="1127797"/>
            <a:ext cx="914400" cy="914400"/>
          </a:xfrm>
          <a:prstGeom prst="rect">
            <a:avLst/>
          </a:prstGeom>
          <a:noFill/>
        </p:spPr>
        <p:txBody>
          <a:bodyPr wrap="none" lIns="0" tIns="0" rIns="0" bIns="0" rtlCol="0">
            <a:noAutofit/>
          </a:bodyPr>
          <a:lstStyle/>
          <a:p>
            <a:endParaRPr lang="en-US" dirty="0">
              <a:solidFill>
                <a:srgbClr val="55565A"/>
              </a:solidFill>
              <a:cs typeface="Arial" pitchFamily="34" charset="0"/>
            </a:endParaRPr>
          </a:p>
        </p:txBody>
      </p:sp>
      <p:sp>
        <p:nvSpPr>
          <p:cNvPr id="7" name="Text Placeholder 6"/>
          <p:cNvSpPr>
            <a:spLocks noGrp="1"/>
          </p:cNvSpPr>
          <p:nvPr>
            <p:ph type="body" sz="quarter" idx="10" hasCustomPrompt="1"/>
          </p:nvPr>
        </p:nvSpPr>
        <p:spPr>
          <a:xfrm>
            <a:off x="457200" y="6245225"/>
            <a:ext cx="8229600" cy="346075"/>
          </a:xfrm>
        </p:spPr>
        <p:txBody>
          <a:bodyPr/>
          <a:lstStyle>
            <a:lvl1pPr marL="0" indent="0">
              <a:buNone/>
              <a:defRPr sz="1000" baseline="0"/>
            </a:lvl1pPr>
          </a:lstStyle>
          <a:p>
            <a:pPr lvl="0"/>
            <a:r>
              <a:rPr lang="en-US" dirty="0"/>
              <a:t>&lt;Enter Source&gt;</a:t>
            </a:r>
          </a:p>
        </p:txBody>
      </p:sp>
      <p:sp>
        <p:nvSpPr>
          <p:cNvPr id="8" name="TextBox 7"/>
          <p:cNvSpPr txBox="1"/>
          <p:nvPr userDrawn="1"/>
        </p:nvSpPr>
        <p:spPr>
          <a:xfrm>
            <a:off x="4577924" y="1127797"/>
            <a:ext cx="914400" cy="914400"/>
          </a:xfrm>
          <a:prstGeom prst="rect">
            <a:avLst/>
          </a:prstGeom>
          <a:noFill/>
        </p:spPr>
        <p:txBody>
          <a:bodyPr wrap="none" lIns="0" tIns="0" rIns="0" bIns="0" rtlCol="0">
            <a:noAutofit/>
          </a:bodyPr>
          <a:lstStyle/>
          <a:p>
            <a:endParaRPr lang="en-US" dirty="0">
              <a:solidFill>
                <a:srgbClr val="55565A"/>
              </a:solidFill>
              <a:cs typeface="Arial" pitchFamily="34" charset="0"/>
            </a:endParaRPr>
          </a:p>
        </p:txBody>
      </p:sp>
      <p:sp>
        <p:nvSpPr>
          <p:cNvPr id="12" name="Title Placeholder 1"/>
          <p:cNvSpPr>
            <a:spLocks noGrp="1"/>
          </p:cNvSpPr>
          <p:nvPr>
            <p:ph type="title"/>
          </p:nvPr>
        </p:nvSpPr>
        <p:spPr>
          <a:xfrm>
            <a:off x="457201" y="333646"/>
            <a:ext cx="7316844" cy="43497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6689778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0551" y="914405"/>
            <a:ext cx="8397700" cy="403225"/>
          </a:xfrm>
        </p:spPr>
        <p:txBody>
          <a:bodyPr anchor="b"/>
          <a:lstStyle>
            <a:lvl1pPr>
              <a:defRPr>
                <a:solidFill>
                  <a:schemeClr val="accent4"/>
                </a:solidFill>
              </a:defRPr>
            </a:lvl1pPr>
          </a:lstStyle>
          <a:p>
            <a:pPr lvl="0"/>
            <a:r>
              <a:rPr lang="en-US"/>
              <a:t>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738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B9B12D-92C4-3B43-B1D8-9965D43BF638}" type="datetime1">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11"/>
          </p:nvPr>
        </p:nvSpPr>
        <p:spPr/>
        <p:txBody>
          <a:bodyPr/>
          <a:lstStyle/>
          <a:p>
            <a:r>
              <a:rPr lang="en-US" dirty="0">
                <a:solidFill>
                  <a:srgbClr val="888B8D"/>
                </a:solidFill>
              </a:rPr>
              <a:t>Confidential property of Optum. Do not distribute or reproduce without express permission from Optum</a:t>
            </a:r>
          </a:p>
        </p:txBody>
      </p:sp>
      <p:sp>
        <p:nvSpPr>
          <p:cNvPr id="6" name="Slide Number Placeholder 5"/>
          <p:cNvSpPr>
            <a:spLocks noGrp="1"/>
          </p:cNvSpPr>
          <p:nvPr>
            <p:ph type="sldNum" sz="quarter" idx="12"/>
          </p:nvPr>
        </p:nvSpPr>
        <p:spPr/>
        <p:txBody>
          <a:bodyPr/>
          <a:lstStyle/>
          <a:p>
            <a:fld id="{3310D8EA-3107-4873-B9AB-DD7D3E79053A}" type="slidenum">
              <a:rPr>
                <a:solidFill>
                  <a:srgbClr val="888B8D"/>
                </a:solidFill>
              </a:rPr>
              <a:pPr/>
              <a:t>‹#›</a:t>
            </a:fld>
            <a:endParaRPr dirty="0">
              <a:solidFill>
                <a:srgbClr val="888B8D"/>
              </a:solidFill>
            </a:endParaRPr>
          </a:p>
        </p:txBody>
      </p:sp>
      <p:sp>
        <p:nvSpPr>
          <p:cNvPr id="8" name="Subtitle"/>
          <p:cNvSpPr>
            <a:spLocks noGrp="1"/>
          </p:cNvSpPr>
          <p:nvPr>
            <p:ph type="body" sz="quarter" idx="13" hasCustomPrompt="1"/>
          </p:nvPr>
        </p:nvSpPr>
        <p:spPr>
          <a:xfrm>
            <a:off x="371475" y="1118283"/>
            <a:ext cx="8486775" cy="492125"/>
          </a:xfrm>
        </p:spPr>
        <p:txBody>
          <a:bodyPr/>
          <a:lstStyle>
            <a:lvl1pPr>
              <a:defRPr sz="195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337879083"/>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40"/>
            <a:ext cx="8229600" cy="434975"/>
          </a:xfrm>
        </p:spPr>
        <p:txBody>
          <a:bodyPr/>
          <a:lstStyle>
            <a:lvl1pPr>
              <a:defRPr sz="2000"/>
            </a:lvl1pPr>
          </a:lstStyle>
          <a:p>
            <a:r>
              <a:rPr lang="en-US" dirty="0" smtClean="0"/>
              <a:t>Typical text slide title; Arial 20pt </a:t>
            </a:r>
            <a:endParaRPr lang="en-US" dirty="0"/>
          </a:p>
        </p:txBody>
      </p:sp>
      <p:sp>
        <p:nvSpPr>
          <p:cNvPr id="5" name="Text Placeholder 12"/>
          <p:cNvSpPr>
            <a:spLocks noGrp="1"/>
          </p:cNvSpPr>
          <p:nvPr>
            <p:ph type="body" sz="quarter" idx="10" hasCustomPrompt="1"/>
          </p:nvPr>
        </p:nvSpPr>
        <p:spPr>
          <a:xfrm>
            <a:off x="457200" y="1487336"/>
            <a:ext cx="8248650" cy="2662267"/>
          </a:xfrm>
        </p:spPr>
        <p:txBody>
          <a:bodyPr/>
          <a:lstStyle>
            <a:lvl1pPr>
              <a:buClr>
                <a:schemeClr val="accent4"/>
              </a:buClr>
              <a:defRPr b="0" cap="none" spc="0" baseline="0">
                <a:ln>
                  <a:noFill/>
                </a:ln>
                <a:solidFill>
                  <a:schemeClr val="accent4"/>
                </a:solidFill>
                <a:effectLst/>
              </a:defRPr>
            </a:lvl1pPr>
            <a:lvl2pPr marL="400050" indent="-171450">
              <a:buClr>
                <a:schemeClr val="accent4"/>
              </a:buClr>
              <a:buFont typeface="Arial" panose="020B0604020202020204" pitchFamily="34" charset="0"/>
              <a:buChar char="•"/>
              <a:defRPr>
                <a:solidFill>
                  <a:schemeClr val="accent4"/>
                </a:solidFill>
              </a:defRPr>
            </a:lvl2pPr>
            <a:lvl3pPr>
              <a:buClr>
                <a:schemeClr val="accent4"/>
              </a:buClr>
              <a:defRPr>
                <a:solidFill>
                  <a:schemeClr val="accent4"/>
                </a:solidFill>
              </a:defRPr>
            </a:lvl3pPr>
            <a:lvl4pPr>
              <a:buClr>
                <a:schemeClr val="accent4"/>
              </a:buClr>
              <a:defRPr>
                <a:solidFill>
                  <a:schemeClr val="accent4"/>
                </a:solidFill>
              </a:defRPr>
            </a:lvl4pPr>
            <a:lvl5pPr>
              <a:buClr>
                <a:schemeClr val="accent4"/>
              </a:buClr>
              <a:defRPr>
                <a:solidFill>
                  <a:schemeClr val="accent4"/>
                </a:solidFill>
              </a:defRPr>
            </a:lvl5pPr>
          </a:lstStyle>
          <a:p>
            <a:pPr lvl="0"/>
            <a:r>
              <a:rPr lang="en-US" dirty="0" smtClean="0">
                <a:solidFill>
                  <a:schemeClr val="accent4"/>
                </a:solidFill>
              </a:rPr>
              <a:t>This is an example of a typical text slide, introduction statement goes here</a:t>
            </a:r>
          </a:p>
          <a:p>
            <a:pPr lvl="1"/>
            <a:r>
              <a:rPr lang="en-US" dirty="0" smtClean="0">
                <a:solidFill>
                  <a:schemeClr val="accent4"/>
                </a:solidFill>
              </a:rPr>
              <a:t>Second level</a:t>
            </a:r>
          </a:p>
          <a:p>
            <a:pPr lvl="1"/>
            <a:r>
              <a:rPr lang="en-US" dirty="0" smtClean="0">
                <a:solidFill>
                  <a:schemeClr val="accent4"/>
                </a:solidFill>
              </a:rPr>
              <a:t>Increase indent to create sub-bullets</a:t>
            </a:r>
          </a:p>
          <a:p>
            <a:pPr lvl="1"/>
            <a:r>
              <a:rPr lang="en-US" dirty="0" smtClean="0">
                <a:solidFill>
                  <a:schemeClr val="accent4"/>
                </a:solidFill>
              </a:rPr>
              <a:t>To create highlights in text, use </a:t>
            </a:r>
            <a:r>
              <a:rPr lang="en-US" b="1" dirty="0" smtClean="0">
                <a:solidFill>
                  <a:schemeClr val="accent4"/>
                </a:solidFill>
              </a:rPr>
              <a:t>Arial Bold</a:t>
            </a:r>
          </a:p>
          <a:p>
            <a:pPr lvl="1"/>
            <a:r>
              <a:rPr lang="en-US" dirty="0" smtClean="0">
                <a:solidFill>
                  <a:schemeClr val="accent4"/>
                </a:solidFill>
              </a:rPr>
              <a:t>If the slide is text heavy, split the text into two slides</a:t>
            </a:r>
          </a:p>
          <a:p>
            <a:pPr lvl="1"/>
            <a:r>
              <a:rPr lang="en-US" dirty="0" smtClean="0">
                <a:solidFill>
                  <a:schemeClr val="accent4"/>
                </a:solidFill>
              </a:rPr>
              <a:t>Bullet points should be kept short</a:t>
            </a:r>
          </a:p>
          <a:p>
            <a:pPr lvl="2">
              <a:buClr>
                <a:schemeClr val="accent4"/>
              </a:buClr>
            </a:pPr>
            <a:r>
              <a:rPr lang="en-US" dirty="0" smtClean="0">
                <a:solidFill>
                  <a:schemeClr val="accent4"/>
                </a:solidFill>
              </a:rPr>
              <a:t>Third level</a:t>
            </a:r>
          </a:p>
          <a:p>
            <a:pPr lvl="3"/>
            <a:r>
              <a:rPr lang="en-US" dirty="0" smtClean="0">
                <a:solidFill>
                  <a:schemeClr val="accent4"/>
                </a:solidFill>
              </a:rPr>
              <a:t>Fourth level</a:t>
            </a:r>
          </a:p>
          <a:p>
            <a:pPr lvl="4">
              <a:buClr>
                <a:schemeClr val="accent4"/>
              </a:buClr>
            </a:pPr>
            <a:r>
              <a:rPr lang="en-US" dirty="0" smtClean="0">
                <a:solidFill>
                  <a:schemeClr val="accent4"/>
                </a:solidFill>
              </a:rPr>
              <a:t>Fifth level</a:t>
            </a:r>
            <a:endParaRPr lang="en-US" dirty="0">
              <a:solidFill>
                <a:schemeClr val="accent4"/>
              </a:solidFill>
            </a:endParaRPr>
          </a:p>
        </p:txBody>
      </p:sp>
    </p:spTree>
    <p:extLst>
      <p:ext uri="{BB962C8B-B14F-4D97-AF65-F5344CB8AC3E}">
        <p14:creationId xmlns:p14="http://schemas.microsoft.com/office/powerpoint/2010/main" val="3249641972"/>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1722" y="1187644"/>
            <a:ext cx="8741257" cy="1594283"/>
          </a:xfrm>
        </p:spPr>
        <p:txBody>
          <a:bodyPr lIns="135542" rIns="135542"/>
          <a:lstStyle>
            <a:lvl1pPr marL="0" indent="0">
              <a:buNone/>
              <a:defRPr sz="3000">
                <a:gradFill>
                  <a:gsLst>
                    <a:gs pos="1250">
                      <a:schemeClr val="tx2"/>
                    </a:gs>
                    <a:gs pos="99000">
                      <a:schemeClr val="tx2"/>
                    </a:gs>
                  </a:gsLst>
                  <a:lin ang="5400000" scaled="0"/>
                </a:gradFill>
              </a:defRPr>
            </a:lvl1pPr>
            <a:lvl2pPr marL="0" indent="0">
              <a:buFontTx/>
              <a:buNone/>
              <a:defRPr sz="1600"/>
            </a:lvl2pPr>
            <a:lvl3pPr marL="141170" indent="0">
              <a:buNone/>
              <a:defRPr/>
            </a:lvl3pPr>
            <a:lvl4pPr marL="282340" indent="0">
              <a:buNone/>
              <a:defRPr/>
            </a:lvl4pPr>
            <a:lvl5pPr marL="42351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201722" y="291102"/>
            <a:ext cx="8741257" cy="899665"/>
          </a:xfrm>
        </p:spPr>
        <p:txBody>
          <a:bodyPr/>
          <a:lstStyle/>
          <a:p>
            <a:r>
              <a:rPr lang="en-US" smtClean="0"/>
              <a:t>Click to edit Master title style</a:t>
            </a:r>
            <a:endParaRPr lang="en-US" dirty="0"/>
          </a:p>
        </p:txBody>
      </p:sp>
      <p:sp>
        <p:nvSpPr>
          <p:cNvPr id="2" name="Slide Number Placeholder 1"/>
          <p:cNvSpPr>
            <a:spLocks noGrp="1"/>
          </p:cNvSpPr>
          <p:nvPr>
            <p:ph type="sldNum" sz="quarter" idx="11"/>
          </p:nvPr>
        </p:nvSpPr>
        <p:spPr>
          <a:xfrm>
            <a:off x="7597236" y="6356804"/>
            <a:ext cx="1345345" cy="364224"/>
          </a:xfrm>
          <a:prstGeom prst="rect">
            <a:avLst/>
          </a:prstGeom>
        </p:spPr>
        <p:txBody>
          <a:bodyPr lIns="75301" tIns="37650" rIns="75301" bIns="37650"/>
          <a:lstStyle/>
          <a:p>
            <a:fld id="{D470A6BA-6070-4AD1-A225-45B2351DF1FF}" type="slidenum">
              <a:rPr>
                <a:solidFill>
                  <a:srgbClr val="55565A"/>
                </a:solidFill>
              </a:rPr>
              <a:pPr/>
              <a:t>‹#›</a:t>
            </a:fld>
            <a:endParaRPr dirty="0">
              <a:solidFill>
                <a:srgbClr val="55565A"/>
              </a:solidFill>
            </a:endParaRPr>
          </a:p>
        </p:txBody>
      </p:sp>
    </p:spTree>
    <p:extLst>
      <p:ext uri="{BB962C8B-B14F-4D97-AF65-F5344CB8AC3E}">
        <p14:creationId xmlns:p14="http://schemas.microsoft.com/office/powerpoint/2010/main" val="177962539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smtClean="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55565A"/>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13"/>
          </p:nvPr>
        </p:nvSpPr>
        <p:spPr>
          <a:xfrm>
            <a:off x="463167" y="914400"/>
            <a:ext cx="8404709" cy="403225"/>
          </a:xfrm>
        </p:spPr>
        <p:txBody>
          <a:bodyPr anchor="b"/>
          <a:lstStyle>
            <a:lvl1pPr>
              <a:defRPr>
                <a:solidFill>
                  <a:schemeClr val="accent4"/>
                </a:solidFill>
              </a:defRPr>
            </a:lvl1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cxnSp>
        <p:nvCxnSpPr>
          <p:cNvPr id="8" name="Straight Connector 7"/>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44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Walkin Business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2F14E2-37A9-4D39-B916-DC1D5C9B6C99}"/>
              </a:ext>
            </a:extLst>
          </p:cNvPr>
          <p:cNvSpPr/>
          <p:nvPr/>
        </p:nvSpPr>
        <p:spPr bwMode="gray">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bwMode="gray">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bwMode="gray">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bwMode="gray">
          <a:xfrm>
            <a:off x="371476" y="4990648"/>
            <a:ext cx="5580008" cy="702582"/>
          </a:xfrm>
        </p:spPr>
        <p:txBody>
          <a:bodyPr/>
          <a:lstStyle>
            <a:lvl1pPr>
              <a:defRPr>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id="{763FAFB6-26AF-42D0-9AFD-7653A33D6836}"/>
              </a:ext>
            </a:extLst>
          </p:cNvPr>
          <p:cNvSpPr>
            <a:spLocks noGrp="1"/>
          </p:cNvSpPr>
          <p:nvPr>
            <p:ph type="dt" sz="half" idx="14"/>
          </p:nvPr>
        </p:nvSpPr>
        <p:spPr bwMode="gray"/>
        <p:txBody>
          <a:bodyPr/>
          <a:lstStyle/>
          <a:p>
            <a:fld id="{1AD0E8B5-3462-2949-91AA-6DFE16EA095B}" type="datetime1">
              <a:rPr lang="en-US" smtClean="0"/>
              <a:t>7/17/2019</a:t>
            </a:fld>
            <a:endParaRPr lang="en-US" dirty="0"/>
          </a:p>
        </p:txBody>
      </p:sp>
      <p:pic>
        <p:nvPicPr>
          <p:cNvPr id="14" name="Picture 13">
            <a:extLst>
              <a:ext uri="{FF2B5EF4-FFF2-40B4-BE49-F238E27FC236}">
                <a16:creationId xmlns:a16="http://schemas.microsoft.com/office/drawing/2014/main" id="{46A560D8-1AF3-47AF-AA93-9518CEE82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30" y="5887774"/>
            <a:ext cx="2322260" cy="594851"/>
          </a:xfrm>
          <a:prstGeom prst="rect">
            <a:avLst/>
          </a:prstGeom>
        </p:spPr>
      </p:pic>
    </p:spTree>
    <p:extLst>
      <p:ext uri="{BB962C8B-B14F-4D97-AF65-F5344CB8AC3E}">
        <p14:creationId xmlns:p14="http://schemas.microsoft.com/office/powerpoint/2010/main" val="23393907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Walkin Lifesty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6E36F7-040C-4CF7-A4F3-566C1FB93D13}"/>
              </a:ext>
            </a:extLst>
          </p:cNvPr>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sz="1600">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id="{4292C5A5-93D8-46FA-9FF4-4D3FFCD21684}"/>
              </a:ext>
            </a:extLst>
          </p:cNvPr>
          <p:cNvSpPr>
            <a:spLocks noGrp="1"/>
          </p:cNvSpPr>
          <p:nvPr>
            <p:ph type="dt" sz="half" idx="14"/>
          </p:nvPr>
        </p:nvSpPr>
        <p:spPr/>
        <p:txBody>
          <a:bodyPr/>
          <a:lstStyle/>
          <a:p>
            <a:fld id="{6FCD51D8-68D0-2345-B839-8511E3705E99}" type="datetime1">
              <a:rPr lang="en-US" smtClean="0"/>
              <a:t>7/17/2019</a:t>
            </a:fld>
            <a:endParaRPr lang="en-US" dirty="0"/>
          </a:p>
        </p:txBody>
      </p:sp>
      <p:pic>
        <p:nvPicPr>
          <p:cNvPr id="15" name="Picture 14">
            <a:extLst>
              <a:ext uri="{FF2B5EF4-FFF2-40B4-BE49-F238E27FC236}">
                <a16:creationId xmlns:a16="http://schemas.microsoft.com/office/drawing/2014/main" id="{7249E1CB-E3F3-4B14-A9DE-AA409C1D4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30" y="5890949"/>
            <a:ext cx="2322260" cy="594851"/>
          </a:xfrm>
          <a:prstGeom prst="rect">
            <a:avLst/>
          </a:prstGeom>
        </p:spPr>
      </p:pic>
    </p:spTree>
    <p:extLst>
      <p:ext uri="{BB962C8B-B14F-4D97-AF65-F5344CB8AC3E}">
        <p14:creationId xmlns:p14="http://schemas.microsoft.com/office/powerpoint/2010/main" val="11818130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Walkin Clinic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C08FE4-162A-4EFF-AF07-50DD505ED48B}"/>
              </a:ext>
            </a:extLst>
          </p:cNvPr>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id="{10B9D10F-4F85-47EB-BB69-0ED9FC2465EB}"/>
              </a:ext>
            </a:extLst>
          </p:cNvPr>
          <p:cNvSpPr>
            <a:spLocks noGrp="1"/>
          </p:cNvSpPr>
          <p:nvPr>
            <p:ph type="dt" sz="half" idx="14"/>
          </p:nvPr>
        </p:nvSpPr>
        <p:spPr/>
        <p:txBody>
          <a:bodyPr/>
          <a:lstStyle/>
          <a:p>
            <a:fld id="{5663975E-A9AD-BC47-B925-C396B2492792}" type="datetime1">
              <a:rPr lang="en-US" smtClean="0"/>
              <a:t>7/17/2019</a:t>
            </a:fld>
            <a:endParaRPr lang="en-US" dirty="0"/>
          </a:p>
        </p:txBody>
      </p:sp>
      <p:pic>
        <p:nvPicPr>
          <p:cNvPr id="14" name="Picture 13">
            <a:extLst>
              <a:ext uri="{FF2B5EF4-FFF2-40B4-BE49-F238E27FC236}">
                <a16:creationId xmlns:a16="http://schemas.microsoft.com/office/drawing/2014/main" id="{246C6509-FB16-462E-80F0-2ECC205A4F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30" y="5890949"/>
            <a:ext cx="2322260" cy="594851"/>
          </a:xfrm>
          <a:prstGeom prst="rect">
            <a:avLst/>
          </a:prstGeom>
        </p:spPr>
      </p:pic>
    </p:spTree>
    <p:extLst>
      <p:ext uri="{BB962C8B-B14F-4D97-AF65-F5344CB8AC3E}">
        <p14:creationId xmlns:p14="http://schemas.microsoft.com/office/powerpoint/2010/main" val="36823093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Layout">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0"/>
            <a:ext cx="9144000" cy="6858000"/>
          </a:xfrm>
          <a:solidFill>
            <a:schemeClr val="accent4"/>
          </a:solidFill>
        </p:spPr>
        <p:txBody>
          <a:bodyPr/>
          <a:lstStyle>
            <a:lvl1pPr>
              <a:defRPr/>
            </a:lvl1pPr>
          </a:lstStyle>
          <a:p>
            <a:r>
              <a:rPr lang="en-US" dirty="0"/>
              <a:t>Click picture icon in middle of slide to add full bleed picture</a:t>
            </a:r>
          </a:p>
        </p:txBody>
      </p:sp>
      <p:sp>
        <p:nvSpPr>
          <p:cNvPr id="14" name="Text Placeholder 3"/>
          <p:cNvSpPr>
            <a:spLocks noGrp="1"/>
          </p:cNvSpPr>
          <p:nvPr>
            <p:ph type="body" sz="quarter" idx="16" hasCustomPrompt="1"/>
          </p:nvPr>
        </p:nvSpPr>
        <p:spPr>
          <a:xfrm>
            <a:off x="0" y="-5893"/>
            <a:ext cx="9144000" cy="6858000"/>
          </a:xfr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1500" dirty="0">
                <a:solidFill>
                  <a:schemeClr val="bg1"/>
                </a:solidFill>
              </a:defRPr>
            </a:lvl1pPr>
          </a:lstStyle>
          <a:p>
            <a:pPr lvl="0" algn="ctr" defTabSz="685647" fontAlgn="base">
              <a:spcBef>
                <a:spcPct val="0"/>
              </a:spcBef>
              <a:spcAft>
                <a:spcPct val="0"/>
              </a:spcAft>
            </a:pPr>
            <a:r>
              <a:rPr lang="en-US" dirty="0"/>
              <a:t> </a:t>
            </a: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 | Image instructions at right</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a:solidFill>
                  <a:schemeClr val="tx1"/>
                </a:solidFill>
              </a:defRPr>
            </a:lvl1pPr>
          </a:lstStyle>
          <a:p>
            <a:pPr lvl="0"/>
            <a:r>
              <a:rPr lang="en-US" dirty="0"/>
              <a:t>Month DD, YYYY</a:t>
            </a:r>
          </a:p>
        </p:txBody>
      </p:sp>
      <p:sp>
        <p:nvSpPr>
          <p:cNvPr id="17" name="Text Placeholder 18">
            <a:extLst>
              <a:ext uri="{FF2B5EF4-FFF2-40B4-BE49-F238E27FC236}">
                <a16:creationId xmlns:a16="http://schemas.microsoft.com/office/drawing/2014/main" id="{8AB7FC00-CAEB-4AC6-9A32-953D75FDB1CB}"/>
              </a:ext>
            </a:extLst>
          </p:cNvPr>
          <p:cNvSpPr>
            <a:spLocks noGrp="1"/>
          </p:cNvSpPr>
          <p:nvPr>
            <p:ph type="body" sz="quarter" idx="17" hasCustomPrompt="1"/>
          </p:nvPr>
        </p:nvSpPr>
        <p:spPr>
          <a:xfrm>
            <a:off x="364330" y="5890948"/>
            <a:ext cx="2322260" cy="594851"/>
          </a:xfrm>
          <a:blipFill>
            <a:blip r:embed="rId2"/>
            <a:stretch>
              <a:fillRect/>
            </a:stretch>
          </a:blipFill>
        </p:spPr>
        <p:txBody>
          <a:bodyPr/>
          <a:lstStyle/>
          <a:p>
            <a:pPr lvl="0"/>
            <a:r>
              <a:rPr lang="en-US" dirty="0"/>
              <a:t> </a:t>
            </a:r>
          </a:p>
        </p:txBody>
      </p:sp>
      <p:sp>
        <p:nvSpPr>
          <p:cNvPr id="4" name="Date Placeholder 3">
            <a:extLst>
              <a:ext uri="{FF2B5EF4-FFF2-40B4-BE49-F238E27FC236}">
                <a16:creationId xmlns:a16="http://schemas.microsoft.com/office/drawing/2014/main" id="{EA33E926-4D19-4F32-8112-EB03CC209DF3}"/>
              </a:ext>
            </a:extLst>
          </p:cNvPr>
          <p:cNvSpPr>
            <a:spLocks noGrp="1"/>
          </p:cNvSpPr>
          <p:nvPr>
            <p:ph type="dt" sz="half" idx="18"/>
          </p:nvPr>
        </p:nvSpPr>
        <p:spPr/>
        <p:txBody>
          <a:bodyPr/>
          <a:lstStyle/>
          <a:p>
            <a:fld id="{FB4C0EF9-15A7-104D-AB2A-4F394BF27591}" type="datetime1">
              <a:rPr lang="en-US" smtClean="0"/>
              <a:t>7/17/2019</a:t>
            </a:fld>
            <a:endParaRPr lang="en-US" dirty="0"/>
          </a:p>
        </p:txBody>
      </p:sp>
      <p:sp>
        <p:nvSpPr>
          <p:cNvPr id="18" name="Rectangle 17">
            <a:extLst>
              <a:ext uri="{FF2B5EF4-FFF2-40B4-BE49-F238E27FC236}">
                <a16:creationId xmlns:a16="http://schemas.microsoft.com/office/drawing/2014/main" id="{953CF5D8-A7D2-44FE-998F-D0C95902ED42}"/>
              </a:ext>
            </a:extLst>
          </p:cNvPr>
          <p:cNvSpPr/>
          <p:nvPr userDrawn="1"/>
        </p:nvSpPr>
        <p:spPr bwMode="gray">
          <a:xfrm>
            <a:off x="9163022" y="0"/>
            <a:ext cx="2184401"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4 STEPS to customizing this title slide</a:t>
            </a:r>
          </a:p>
          <a:p>
            <a:pPr marL="342900" indent="-342900" algn="l">
              <a:buFont typeface="+mj-lt"/>
              <a:buAutoNum type="arabicPeriod"/>
            </a:pPr>
            <a:r>
              <a:rPr lang="en-US" sz="1400" dirty="0"/>
              <a:t>Right click on presentation title placeholder &gt; Send to Back</a:t>
            </a:r>
          </a:p>
          <a:p>
            <a:pPr marL="342900" indent="-342900" algn="l">
              <a:buFont typeface="+mj-lt"/>
              <a:buAutoNum type="arabicPeriod"/>
            </a:pPr>
            <a:r>
              <a:rPr lang="en-US" sz="1400" dirty="0"/>
              <a:t>Select white gradient overlay &gt; Send to Back</a:t>
            </a:r>
          </a:p>
          <a:p>
            <a:pPr marL="342900" indent="-342900" algn="l">
              <a:buFont typeface="+mj-lt"/>
              <a:buAutoNum type="arabicPeriod"/>
            </a:pPr>
            <a:r>
              <a:rPr lang="en-US" sz="1400" dirty="0"/>
              <a:t>Click on Picture icon in center of picture placeholder &gt; Navigate to image &gt; Insert</a:t>
            </a:r>
          </a:p>
          <a:p>
            <a:pPr marL="342900" indent="-342900" algn="l">
              <a:buFont typeface="+mj-lt"/>
              <a:buAutoNum type="arabicPeriod"/>
            </a:pPr>
            <a:r>
              <a:rPr lang="en-US" sz="1400" dirty="0"/>
              <a:t>Right click on Slide Thumbnail &gt; Hit Reset</a:t>
            </a:r>
            <a:br>
              <a:rPr lang="en-US" sz="1400" dirty="0"/>
            </a:br>
            <a:r>
              <a:rPr lang="en-US" sz="1400" dirty="0"/>
              <a:t/>
            </a:r>
            <a:br>
              <a:rPr lang="en-US" sz="1400" dirty="0"/>
            </a:br>
            <a:r>
              <a:rPr lang="en-US" sz="1400" dirty="0"/>
              <a:t>NOTE: If you accidentally move any of the placeholders on this slide, hitting Reset will put everything back in place – event the logo. So, a best practice would be to hit Reset after you’ve completed your work to make sure placeholders are in their place. </a:t>
            </a:r>
          </a:p>
        </p:txBody>
      </p:sp>
      <p:sp>
        <p:nvSpPr>
          <p:cNvPr id="19" name="Rectangle 18">
            <a:extLst>
              <a:ext uri="{FF2B5EF4-FFF2-40B4-BE49-F238E27FC236}">
                <a16:creationId xmlns:a16="http://schemas.microsoft.com/office/drawing/2014/main" id="{8B882037-743A-43E9-AF64-DF4B49C731C9}"/>
              </a:ext>
            </a:extLst>
          </p:cNvPr>
          <p:cNvSpPr/>
          <p:nvPr userDrawn="1"/>
        </p:nvSpPr>
        <p:spPr bwMode="gray">
          <a:xfrm>
            <a:off x="11347423" y="0"/>
            <a:ext cx="2184401"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7372704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2D8919-1839-CF4C-AF5B-77A4C5654400}" type="datetime1">
              <a:rPr lang="en-US" smtClean="0"/>
              <a:t>7/17/2019</a:t>
            </a:fld>
            <a:endParaRPr lang="en-US" dirty="0"/>
          </a:p>
        </p:txBody>
      </p:sp>
      <p:sp>
        <p:nvSpPr>
          <p:cNvPr id="5" name="Footer Placeholder 4"/>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1600380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sz="half" idx="1" hasCustomPrompt="1"/>
          </p:nvPr>
        </p:nvSpPr>
        <p:spPr>
          <a:xfrm>
            <a:off x="371475" y="1825626"/>
            <a:ext cx="4143375"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6"/>
            <a:ext cx="4245429"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0628CF6-DABF-C943-83BF-8A30711964FF}" type="datetime1">
              <a:rPr lang="en-US" smtClean="0"/>
              <a:t>7/17/2019</a:t>
            </a:fld>
            <a:endParaRPr lang="en-US" dirty="0"/>
          </a:p>
        </p:txBody>
      </p:sp>
      <p:sp>
        <p:nvSpPr>
          <p:cNvPr id="6" name="Footer Placeholder 5"/>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7">
            <a:extLst>
              <a:ext uri="{FF2B5EF4-FFF2-40B4-BE49-F238E27FC236}">
                <a16:creationId xmlns:a16="http://schemas.microsoft.com/office/drawing/2014/main" id="{09F3EB9D-9B44-418C-9B2E-D32A67A979CA}"/>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03066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09" y="914405"/>
            <a:ext cx="8401049" cy="403225"/>
          </a:xfrm>
        </p:spPr>
        <p:txBody>
          <a:bodyPr anchor="b"/>
          <a:lstStyle>
            <a:lvl1pPr>
              <a:defRPr>
                <a:solidFill>
                  <a:schemeClr val="accent4"/>
                </a:solidFill>
              </a:defRPr>
            </a:lvl1pPr>
          </a:lstStyle>
          <a:p>
            <a:pPr lvl="0"/>
            <a:r>
              <a:rPr lang="en-US"/>
              <a:t>Edit Master text styles</a:t>
            </a:r>
          </a:p>
        </p:txBody>
      </p:sp>
      <p:sp>
        <p:nvSpPr>
          <p:cNvPr id="7" name="Text Placeholder 6"/>
          <p:cNvSpPr>
            <a:spLocks noGrp="1"/>
          </p:cNvSpPr>
          <p:nvPr>
            <p:ph type="body" sz="quarter" idx="14"/>
          </p:nvPr>
        </p:nvSpPr>
        <p:spPr>
          <a:xfrm>
            <a:off x="457209" y="1781180"/>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65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sz="half" idx="1" hasCustomPrompt="1"/>
          </p:nvPr>
        </p:nvSpPr>
        <p:spPr>
          <a:xfrm>
            <a:off x="371475" y="1825626"/>
            <a:ext cx="4143375"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6"/>
            <a:ext cx="4245429"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BC0C35C-2D63-D648-BF2B-11C202492C05}" type="datetime1">
              <a:rPr lang="en-US" smtClean="0"/>
              <a:t>7/17/2019</a:t>
            </a:fld>
            <a:endParaRPr lang="en-US" dirty="0"/>
          </a:p>
        </p:txBody>
      </p:sp>
      <p:sp>
        <p:nvSpPr>
          <p:cNvPr id="6" name="Footer Placeholder 5"/>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2"/>
          <p:cNvSpPr>
            <a:spLocks noGrp="1"/>
          </p:cNvSpPr>
          <p:nvPr>
            <p:ph type="body" idx="13" hasCustomPrompt="1"/>
          </p:nvPr>
        </p:nvSpPr>
        <p:spPr>
          <a:xfrm>
            <a:off x="371476" y="1118283"/>
            <a:ext cx="4126706" cy="492125"/>
          </a:xfrm>
        </p:spPr>
        <p:txBody>
          <a:bodyPr anchor="t"/>
          <a:lstStyle>
            <a:lvl1pPr marL="0" indent="0">
              <a:buNone/>
              <a:defRPr sz="18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0" name="Text Placeholder 4"/>
          <p:cNvSpPr>
            <a:spLocks noGrp="1"/>
          </p:cNvSpPr>
          <p:nvPr>
            <p:ph type="body" sz="quarter" idx="3" hasCustomPrompt="1"/>
          </p:nvPr>
        </p:nvSpPr>
        <p:spPr>
          <a:xfrm>
            <a:off x="4629150" y="1118283"/>
            <a:ext cx="4229100" cy="492125"/>
          </a:xfrm>
        </p:spPr>
        <p:txBody>
          <a:bodyPr anchor="t"/>
          <a:lstStyle>
            <a:lvl1pPr marL="0" indent="0">
              <a:buNone/>
              <a:defRPr sz="18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Tree>
    <p:extLst>
      <p:ext uri="{BB962C8B-B14F-4D97-AF65-F5344CB8AC3E}">
        <p14:creationId xmlns:p14="http://schemas.microsoft.com/office/powerpoint/2010/main" val="14139880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6D2AC6CE-9D60-C046-AB8E-0DB0FBB64207}" type="datetime1">
              <a:rPr lang="en-US" smtClean="0"/>
              <a:t>7/17/2019</a:t>
            </a:fld>
            <a:endParaRPr lang="en-US" dirty="0"/>
          </a:p>
        </p:txBody>
      </p:sp>
      <p:sp>
        <p:nvSpPr>
          <p:cNvPr id="5" name="Slide Number Placeholder 4"/>
          <p:cNvSpPr>
            <a:spLocks noGrp="1"/>
          </p:cNvSpPr>
          <p:nvPr>
            <p:ph type="sldNum" sz="quarter" idx="12"/>
          </p:nvPr>
        </p:nvSpPr>
        <p:spPr>
          <a:xfrm>
            <a:off x="8415337" y="6486983"/>
            <a:ext cx="459242" cy="365125"/>
          </a:xfrm>
        </p:spPr>
        <p:txBody>
          <a:bodyPr/>
          <a:lstStyle/>
          <a:p>
            <a:fld id="{3310D8EA-3107-4873-B9AB-DD7D3E79053A}" type="slidenum">
              <a:rPr lang="en-US" smtClean="0"/>
              <a:t>‹#›</a:t>
            </a:fld>
            <a:endParaRPr lang="en-US" dirty="0"/>
          </a:p>
        </p:txBody>
      </p:sp>
      <p:sp>
        <p:nvSpPr>
          <p:cNvPr id="6" name="Footer Placeholder 3">
            <a:extLst>
              <a:ext uri="{FF2B5EF4-FFF2-40B4-BE49-F238E27FC236}">
                <a16:creationId xmlns:a16="http://schemas.microsoft.com/office/drawing/2014/main" id="{070606B5-5043-498C-87F8-8BBBE2437AD8}"/>
              </a:ext>
            </a:extLst>
          </p:cNvPr>
          <p:cNvSpPr>
            <a:spLocks noGrp="1"/>
          </p:cNvSpPr>
          <p:nvPr>
            <p:ph type="ftr" sz="quarter" idx="11"/>
          </p:nvPr>
        </p:nvSpPr>
        <p:spPr>
          <a:xfrm>
            <a:off x="3100388" y="6486983"/>
            <a:ext cx="5314950" cy="365125"/>
          </a:xfrm>
        </p:spPr>
        <p:txBody>
          <a:bodyPr/>
          <a:lstStyle/>
          <a:p>
            <a:r>
              <a:rPr lang="en-US" smtClean="0"/>
              <a:t>Confidential property of Optum. Do not distribute or reproduce without express permission from Optum.</a:t>
            </a:r>
            <a:endParaRPr lang="en-US" dirty="0"/>
          </a:p>
        </p:txBody>
      </p:sp>
    </p:spTree>
    <p:extLst>
      <p:ext uri="{BB962C8B-B14F-4D97-AF65-F5344CB8AC3E}">
        <p14:creationId xmlns:p14="http://schemas.microsoft.com/office/powerpoint/2010/main" val="23607554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D9FF9836-4A04-A546-AAA6-55A7478C6F14}"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7" name="Text Placeholder 7">
            <a:extLst>
              <a:ext uri="{FF2B5EF4-FFF2-40B4-BE49-F238E27FC236}">
                <a16:creationId xmlns:a16="http://schemas.microsoft.com/office/drawing/2014/main" id="{E35FC4DD-34A5-4677-832D-B024EEC6EE03}"/>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40567404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40D2DEDA-BFA0-C442-885D-89615F097C6D}"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0" name="Text Placeholder 9"/>
          <p:cNvSpPr>
            <a:spLocks noGrp="1"/>
          </p:cNvSpPr>
          <p:nvPr>
            <p:ph type="body" sz="quarter" idx="14" hasCustomPrompt="1"/>
          </p:nvPr>
        </p:nvSpPr>
        <p:spPr>
          <a:xfrm>
            <a:off x="844400"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Text Placeholder 9"/>
          <p:cNvSpPr>
            <a:spLocks noGrp="1"/>
          </p:cNvSpPr>
          <p:nvPr>
            <p:ph type="body" sz="quarter" idx="15" hasCustomPrompt="1"/>
          </p:nvPr>
        </p:nvSpPr>
        <p:spPr>
          <a:xfrm>
            <a:off x="3583647"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2" name="Text Placeholder 9"/>
          <p:cNvSpPr>
            <a:spLocks noGrp="1"/>
          </p:cNvSpPr>
          <p:nvPr>
            <p:ph type="body" sz="quarter" idx="16" hasCustomPrompt="1"/>
          </p:nvPr>
        </p:nvSpPr>
        <p:spPr>
          <a:xfrm>
            <a:off x="6387836"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3" name="Content Placeholder 2"/>
          <p:cNvSpPr>
            <a:spLocks noGrp="1"/>
          </p:cNvSpPr>
          <p:nvPr>
            <p:ph sz="half" idx="1" hasCustomPrompt="1"/>
          </p:nvPr>
        </p:nvSpPr>
        <p:spPr>
          <a:xfrm>
            <a:off x="458558" y="4405085"/>
            <a:ext cx="2606040" cy="1500413"/>
          </a:xfrm>
        </p:spPr>
        <p:txBody>
          <a:bodyPr/>
          <a:lstStyle>
            <a:lvl1pPr>
              <a:defRPr sz="1400"/>
            </a:lvl1pPr>
            <a:lvl2pPr>
              <a:defRPr sz="1400"/>
            </a:lvl2pPr>
            <a:lvl3pPr>
              <a:defRPr sz="1400"/>
            </a:lvl3pPr>
            <a:lvl4pPr>
              <a:defRPr sz="1400"/>
            </a:lvl4pPr>
            <a:lvl5pPr>
              <a:defRPr sz="12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7" hasCustomPrompt="1"/>
          </p:nvPr>
        </p:nvSpPr>
        <p:spPr>
          <a:xfrm>
            <a:off x="3287483" y="4405085"/>
            <a:ext cx="2606040" cy="1500413"/>
          </a:xfrm>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None/>
              <a:tabLst/>
              <a:defRPr sz="1400"/>
            </a:lvl1pPr>
            <a:lvl2pPr>
              <a:defRPr sz="1400"/>
            </a:lvl2pPr>
            <a:lvl3pPr>
              <a:defRPr sz="1400"/>
            </a:lvl3pPr>
            <a:lvl4pPr>
              <a:defRPr sz="1400"/>
            </a:lvl4pPr>
            <a:lvl5pPr>
              <a:defRPr sz="1200"/>
            </a:lvl5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Type 14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8" hasCustomPrompt="1"/>
          </p:nvPr>
        </p:nvSpPr>
        <p:spPr>
          <a:xfrm>
            <a:off x="6087834" y="4405085"/>
            <a:ext cx="2606040" cy="1500413"/>
          </a:xfrm>
        </p:spPr>
        <p:txBody>
          <a:bodyPr/>
          <a:lstStyle>
            <a:lvl1pPr>
              <a:buNone/>
              <a:defRPr sz="1400"/>
            </a:lvl1pPr>
            <a:lvl2pPr>
              <a:defRPr sz="1100"/>
            </a:lvl2pPr>
            <a:lvl3pPr>
              <a:defRPr sz="1400"/>
            </a:lvl3pPr>
            <a:lvl4pPr>
              <a:defRPr sz="1400"/>
            </a:lvl4pPr>
            <a:lvl5pPr>
              <a:defRPr sz="12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E4C26CD5-34F3-447A-AB99-996C787507D2}"/>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7" name="Text Placeholder 7">
            <a:extLst>
              <a:ext uri="{FF2B5EF4-FFF2-40B4-BE49-F238E27FC236}">
                <a16:creationId xmlns:a16="http://schemas.microsoft.com/office/drawing/2014/main" id="{6527FE76-EAF5-46DF-A8B1-057E2E101E6E}"/>
              </a:ext>
            </a:extLst>
          </p:cNvPr>
          <p:cNvSpPr>
            <a:spLocks noGrp="1"/>
          </p:cNvSpPr>
          <p:nvPr>
            <p:ph type="body" sz="quarter" idx="19" hasCustomPrompt="1"/>
          </p:nvPr>
        </p:nvSpPr>
        <p:spPr>
          <a:xfrm>
            <a:off x="457659" y="3868738"/>
            <a:ext cx="2606040" cy="457200"/>
          </a:xfrm>
        </p:spPr>
        <p:txBody>
          <a:bodyPr/>
          <a:lstStyle>
            <a:lvl1pPr>
              <a:defRPr sz="1400">
                <a:solidFill>
                  <a:schemeClr val="accent1"/>
                </a:solidFill>
              </a:defRPr>
            </a:lvl1pPr>
          </a:lstStyle>
          <a:p>
            <a:pPr lvl="0"/>
            <a:r>
              <a:rPr lang="en-US" dirty="0"/>
              <a:t>Type subhead in 14 pt orange | Max two lines</a:t>
            </a:r>
          </a:p>
        </p:txBody>
      </p:sp>
      <p:sp>
        <p:nvSpPr>
          <p:cNvPr id="20" name="Text Placeholder 7">
            <a:extLst>
              <a:ext uri="{FF2B5EF4-FFF2-40B4-BE49-F238E27FC236}">
                <a16:creationId xmlns:a16="http://schemas.microsoft.com/office/drawing/2014/main" id="{A3AD66D5-CC76-4534-BE48-B2161A8EDC68}"/>
              </a:ext>
            </a:extLst>
          </p:cNvPr>
          <p:cNvSpPr>
            <a:spLocks noGrp="1"/>
          </p:cNvSpPr>
          <p:nvPr>
            <p:ph type="body" sz="quarter" idx="20" hasCustomPrompt="1"/>
          </p:nvPr>
        </p:nvSpPr>
        <p:spPr>
          <a:xfrm>
            <a:off x="3287484" y="3868738"/>
            <a:ext cx="2606040" cy="457200"/>
          </a:xfrm>
        </p:spPr>
        <p:txBody>
          <a:bodyPr/>
          <a:lstStyle>
            <a:lvl1pPr>
              <a:defRPr sz="1400">
                <a:solidFill>
                  <a:schemeClr val="accent1"/>
                </a:solidFill>
              </a:defRPr>
            </a:lvl1pPr>
          </a:lstStyle>
          <a:p>
            <a:pPr lvl="0"/>
            <a:r>
              <a:rPr lang="en-US" dirty="0"/>
              <a:t>Type subhead in 14 pt orange | Max two lines</a:t>
            </a:r>
          </a:p>
        </p:txBody>
      </p:sp>
      <p:sp>
        <p:nvSpPr>
          <p:cNvPr id="21" name="Text Placeholder 7">
            <a:extLst>
              <a:ext uri="{FF2B5EF4-FFF2-40B4-BE49-F238E27FC236}">
                <a16:creationId xmlns:a16="http://schemas.microsoft.com/office/drawing/2014/main" id="{A0AF64BB-0F19-406C-A38C-9774B21BAC18}"/>
              </a:ext>
            </a:extLst>
          </p:cNvPr>
          <p:cNvSpPr>
            <a:spLocks noGrp="1"/>
          </p:cNvSpPr>
          <p:nvPr>
            <p:ph type="body" sz="quarter" idx="21" hasCustomPrompt="1"/>
          </p:nvPr>
        </p:nvSpPr>
        <p:spPr>
          <a:xfrm>
            <a:off x="6087834" y="3868738"/>
            <a:ext cx="2606040" cy="457200"/>
          </a:xfrm>
        </p:spPr>
        <p:txBody>
          <a:bodyPr/>
          <a:lstStyle>
            <a:lvl1pPr>
              <a:defRPr sz="1400">
                <a:solidFill>
                  <a:schemeClr val="accent1"/>
                </a:solidFill>
              </a:defRPr>
            </a:lvl1pPr>
          </a:lstStyle>
          <a:p>
            <a:pPr lvl="0"/>
            <a:r>
              <a:rPr lang="en-US" dirty="0"/>
              <a:t>Type subhead in 14 pt orange | Max two lines</a:t>
            </a:r>
          </a:p>
        </p:txBody>
      </p:sp>
    </p:spTree>
    <p:extLst>
      <p:ext uri="{BB962C8B-B14F-4D97-AF65-F5344CB8AC3E}">
        <p14:creationId xmlns:p14="http://schemas.microsoft.com/office/powerpoint/2010/main" val="41290844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 One line</a:t>
            </a:r>
          </a:p>
        </p:txBody>
      </p:sp>
      <p:sp>
        <p:nvSpPr>
          <p:cNvPr id="3" name="Date Placeholder 2"/>
          <p:cNvSpPr>
            <a:spLocks noGrp="1"/>
          </p:cNvSpPr>
          <p:nvPr>
            <p:ph type="dt" sz="half" idx="10"/>
          </p:nvPr>
        </p:nvSpPr>
        <p:spPr/>
        <p:txBody>
          <a:bodyPr/>
          <a:lstStyle/>
          <a:p>
            <a:fld id="{A4C10397-4779-464D-BA89-74BF17287A6B}"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164592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085635" y="1828799"/>
            <a:ext cx="164592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3799796" y="1828799"/>
            <a:ext cx="164592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5513956" y="1828799"/>
            <a:ext cx="1645920" cy="663575"/>
          </a:xfrm>
          <a:solidFill>
            <a:schemeClr val="accent1"/>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0" name="Text Placeholder 7"/>
          <p:cNvSpPr>
            <a:spLocks noGrp="1"/>
          </p:cNvSpPr>
          <p:nvPr>
            <p:ph type="body" sz="quarter" idx="18" hasCustomPrompt="1"/>
          </p:nvPr>
        </p:nvSpPr>
        <p:spPr>
          <a:xfrm>
            <a:off x="7228115" y="1828799"/>
            <a:ext cx="1645920" cy="663575"/>
          </a:xfrm>
          <a:solidFill>
            <a:srgbClr val="A22B38"/>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085635"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379979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551395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5" name="Text Placeholder 7"/>
          <p:cNvSpPr>
            <a:spLocks noGrp="1"/>
          </p:cNvSpPr>
          <p:nvPr>
            <p:ph type="body" sz="quarter" idx="23" hasCustomPrompt="1"/>
          </p:nvPr>
        </p:nvSpPr>
        <p:spPr>
          <a:xfrm>
            <a:off x="722811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7" name="Text Placeholder 7">
            <a:extLst>
              <a:ext uri="{FF2B5EF4-FFF2-40B4-BE49-F238E27FC236}">
                <a16:creationId xmlns:a16="http://schemas.microsoft.com/office/drawing/2014/main" id="{B618BD47-FF2D-4F28-A6A1-AC6D6F55ADEA}"/>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2795026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Column | One line</a:t>
            </a:r>
          </a:p>
        </p:txBody>
      </p:sp>
      <p:sp>
        <p:nvSpPr>
          <p:cNvPr id="3" name="Date Placeholder 2"/>
          <p:cNvSpPr>
            <a:spLocks noGrp="1"/>
          </p:cNvSpPr>
          <p:nvPr>
            <p:ph type="dt" sz="half" idx="10"/>
          </p:nvPr>
        </p:nvSpPr>
        <p:spPr/>
        <p:txBody>
          <a:bodyPr/>
          <a:lstStyle/>
          <a:p>
            <a:fld id="{AF205C15-B1B9-9344-B0ED-01190BA7E9DB}"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20574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517436" y="1828799"/>
            <a:ext cx="20574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663397" y="1828799"/>
            <a:ext cx="205740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6809357" y="1828799"/>
            <a:ext cx="2057400" cy="663575"/>
          </a:xfrm>
          <a:solidFill>
            <a:schemeClr val="accent1"/>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517436"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663397"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6809357"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5" name="Text Placeholder 7">
            <a:extLst>
              <a:ext uri="{FF2B5EF4-FFF2-40B4-BE49-F238E27FC236}">
                <a16:creationId xmlns:a16="http://schemas.microsoft.com/office/drawing/2014/main" id="{D8B6576D-BE38-4862-BF49-409F9E9279B5}"/>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5097378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Column | One line</a:t>
            </a:r>
          </a:p>
        </p:txBody>
      </p:sp>
      <p:sp>
        <p:nvSpPr>
          <p:cNvPr id="3" name="Date Placeholder 2"/>
          <p:cNvSpPr>
            <a:spLocks noGrp="1"/>
          </p:cNvSpPr>
          <p:nvPr>
            <p:ph type="dt" sz="half" idx="10"/>
          </p:nvPr>
        </p:nvSpPr>
        <p:spPr/>
        <p:txBody>
          <a:bodyPr/>
          <a:lstStyle/>
          <a:p>
            <a:fld id="{52249011-0D14-B347-87AC-DAE4C4AD0F45}"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27432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3252220" y="1828798"/>
            <a:ext cx="27432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6132964" y="1828798"/>
            <a:ext cx="274320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3252220"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6132964"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3" name="Text Placeholder 7">
            <a:extLst>
              <a:ext uri="{FF2B5EF4-FFF2-40B4-BE49-F238E27FC236}">
                <a16:creationId xmlns:a16="http://schemas.microsoft.com/office/drawing/2014/main" id="{A2CDFF47-ED53-43FD-9BBC-78701BFFA4F8}"/>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611903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Column | One line</a:t>
            </a:r>
          </a:p>
        </p:txBody>
      </p:sp>
      <p:sp>
        <p:nvSpPr>
          <p:cNvPr id="3" name="Date Placeholder 2"/>
          <p:cNvSpPr>
            <a:spLocks noGrp="1"/>
          </p:cNvSpPr>
          <p:nvPr>
            <p:ph type="dt" sz="half" idx="10"/>
          </p:nvPr>
        </p:nvSpPr>
        <p:spPr/>
        <p:txBody>
          <a:bodyPr/>
          <a:lstStyle/>
          <a:p>
            <a:fld id="{815B8380-729A-6C42-9809-E507F536D504}"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4" y="1828801"/>
            <a:ext cx="41148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735284" y="1828798"/>
            <a:ext cx="41148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4" y="2492372"/>
            <a:ext cx="41148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735284" y="2492372"/>
            <a:ext cx="41148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1" name="Text Placeholder 7">
            <a:extLst>
              <a:ext uri="{FF2B5EF4-FFF2-40B4-BE49-F238E27FC236}">
                <a16:creationId xmlns:a16="http://schemas.microsoft.com/office/drawing/2014/main" id="{6BDB466E-A2B3-4E9F-A51F-6D8EA5C5658F}"/>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7746167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Photo | One line</a:t>
            </a:r>
          </a:p>
        </p:txBody>
      </p:sp>
      <p:sp>
        <p:nvSpPr>
          <p:cNvPr id="3" name="Date Placeholder 2"/>
          <p:cNvSpPr>
            <a:spLocks noGrp="1"/>
          </p:cNvSpPr>
          <p:nvPr>
            <p:ph type="dt" sz="half" idx="10"/>
          </p:nvPr>
        </p:nvSpPr>
        <p:spPr/>
        <p:txBody>
          <a:bodyPr/>
          <a:lstStyle/>
          <a:p>
            <a:fld id="{0C6549C8-3C9A-1043-B919-7828E521758F}"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393247" y="1828800"/>
            <a:ext cx="4178753"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6" name="Text Placeholder 7"/>
          <p:cNvSpPr>
            <a:spLocks noGrp="1"/>
          </p:cNvSpPr>
          <p:nvPr>
            <p:ph type="body" sz="quarter" idx="24" hasCustomPrompt="1"/>
          </p:nvPr>
        </p:nvSpPr>
        <p:spPr>
          <a:xfrm>
            <a:off x="1883228" y="4470400"/>
            <a:ext cx="2688771" cy="1435100"/>
          </a:xfrm>
          <a:solidFill>
            <a:schemeClr val="tx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hasCustomPrompt="1"/>
          </p:nvPr>
        </p:nvSpPr>
        <p:spPr>
          <a:xfrm>
            <a:off x="4572000" y="1828800"/>
            <a:ext cx="4286250"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8" name="Text Placeholder 7"/>
          <p:cNvSpPr>
            <a:spLocks noGrp="1"/>
          </p:cNvSpPr>
          <p:nvPr>
            <p:ph type="body" sz="quarter" idx="26" hasCustomPrompt="1"/>
          </p:nvPr>
        </p:nvSpPr>
        <p:spPr>
          <a:xfrm>
            <a:off x="6169914" y="4470400"/>
            <a:ext cx="2688336" cy="1435100"/>
          </a:xfrm>
          <a:solidFill>
            <a:schemeClr val="accent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1" name="Text Placeholder 7">
            <a:extLst>
              <a:ext uri="{FF2B5EF4-FFF2-40B4-BE49-F238E27FC236}">
                <a16:creationId xmlns:a16="http://schemas.microsoft.com/office/drawing/2014/main" id="{074C1D90-76B1-43FC-A4AD-940B5FED748C}"/>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2" name="Rectangle 11">
            <a:extLst>
              <a:ext uri="{FF2B5EF4-FFF2-40B4-BE49-F238E27FC236}">
                <a16:creationId xmlns:a16="http://schemas.microsoft.com/office/drawing/2014/main" id="{686A3C5B-39A6-4B75-B13C-0F503152CA07}"/>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118977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3" y="1828800"/>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1100" dirty="0"/>
          </a:p>
        </p:txBody>
      </p:sp>
      <p:sp>
        <p:nvSpPr>
          <p:cNvPr id="2" name="Title 1"/>
          <p:cNvSpPr>
            <a:spLocks noGrp="1"/>
          </p:cNvSpPr>
          <p:nvPr>
            <p:ph type="title" hasCustomPrompt="1"/>
          </p:nvPr>
        </p:nvSpPr>
        <p:spPr/>
        <p:txBody>
          <a:bodyPr/>
          <a:lstStyle>
            <a:lvl1pPr>
              <a:defRPr/>
            </a:lvl1pPr>
          </a:lstStyle>
          <a:p>
            <a:r>
              <a:rPr lang="en-US" dirty="0"/>
              <a:t>3 Photo | One line</a:t>
            </a:r>
          </a:p>
        </p:txBody>
      </p:sp>
      <p:sp>
        <p:nvSpPr>
          <p:cNvPr id="3" name="Date Placeholder 2"/>
          <p:cNvSpPr>
            <a:spLocks noGrp="1"/>
          </p:cNvSpPr>
          <p:nvPr>
            <p:ph type="dt" sz="half" idx="10"/>
          </p:nvPr>
        </p:nvSpPr>
        <p:spPr/>
        <p:txBody>
          <a:bodyPr/>
          <a:lstStyle/>
          <a:p>
            <a:fld id="{7BD467A3-6F66-DC4C-AD6E-D97CBD287FD4}"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1653241" y="3873724"/>
            <a:ext cx="1558019" cy="2031776"/>
          </a:xfrm>
          <a:solidFill>
            <a:schemeClr val="tx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5" name="Picture Placeholder 8"/>
          <p:cNvSpPr>
            <a:spLocks noGrp="1"/>
          </p:cNvSpPr>
          <p:nvPr>
            <p:ph type="pic" sz="quarter" idx="23" hasCustomPrompt="1"/>
          </p:nvPr>
        </p:nvSpPr>
        <p:spPr>
          <a:xfrm>
            <a:off x="3214799" y="1828800"/>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6" name="Text Placeholder 7"/>
          <p:cNvSpPr>
            <a:spLocks noGrp="1"/>
          </p:cNvSpPr>
          <p:nvPr>
            <p:ph type="body" sz="quarter" idx="24" hasCustomPrompt="1"/>
          </p:nvPr>
        </p:nvSpPr>
        <p:spPr>
          <a:xfrm>
            <a:off x="4489134" y="3873724"/>
            <a:ext cx="1558019" cy="2031776"/>
          </a:xfrm>
          <a:solidFill>
            <a:schemeClr val="accent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hasCustomPrompt="1"/>
          </p:nvPr>
        </p:nvSpPr>
        <p:spPr>
          <a:xfrm>
            <a:off x="6050554" y="1835374"/>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8" name="Text Placeholder 7"/>
          <p:cNvSpPr>
            <a:spLocks noGrp="1"/>
          </p:cNvSpPr>
          <p:nvPr>
            <p:ph type="body" sz="quarter" idx="26" hasCustomPrompt="1"/>
          </p:nvPr>
        </p:nvSpPr>
        <p:spPr>
          <a:xfrm>
            <a:off x="7324889" y="3873724"/>
            <a:ext cx="1558019" cy="2031776"/>
          </a:xfrm>
          <a:solidFill>
            <a:schemeClr val="accent4"/>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3" name="Text Placeholder 7">
            <a:extLst>
              <a:ext uri="{FF2B5EF4-FFF2-40B4-BE49-F238E27FC236}">
                <a16:creationId xmlns:a16="http://schemas.microsoft.com/office/drawing/2014/main" id="{1F67FAC8-26AF-48A1-938F-B5C40D744C18}"/>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4" name="Rectangle 13">
            <a:extLst>
              <a:ext uri="{FF2B5EF4-FFF2-40B4-BE49-F238E27FC236}">
                <a16:creationId xmlns:a16="http://schemas.microsoft.com/office/drawing/2014/main" id="{16FE12A9-0F8D-4398-85E1-B30CEE358CFA}"/>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1680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955" y="914405"/>
            <a:ext cx="8394681" cy="403225"/>
          </a:xfrm>
        </p:spPr>
        <p:txBody>
          <a:bodyPr anchor="b"/>
          <a:lstStyle>
            <a:lvl1pPr>
              <a:defRPr>
                <a:solidFill>
                  <a:schemeClr val="accent4"/>
                </a:solidFill>
              </a:defRPr>
            </a:lvl1pPr>
          </a:lstStyle>
          <a:p>
            <a:pPr lvl="0"/>
            <a:r>
              <a:rPr lang="en-US"/>
              <a:t>Edit Master text styles</a:t>
            </a:r>
          </a:p>
        </p:txBody>
      </p:sp>
      <p:sp>
        <p:nvSpPr>
          <p:cNvPr id="7" name="Text Placeholder 6"/>
          <p:cNvSpPr>
            <a:spLocks noGrp="1"/>
          </p:cNvSpPr>
          <p:nvPr>
            <p:ph type="body" sz="quarter" idx="14"/>
          </p:nvPr>
        </p:nvSpPr>
        <p:spPr>
          <a:xfrm>
            <a:off x="462823" y="1781180"/>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5"/>
          </p:nvPr>
        </p:nvSpPr>
        <p:spPr>
          <a:xfrm>
            <a:off x="4799020" y="1781180"/>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0031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3" y="1828801"/>
            <a:ext cx="2114550"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2" name="Title 1"/>
          <p:cNvSpPr>
            <a:spLocks noGrp="1"/>
          </p:cNvSpPr>
          <p:nvPr>
            <p:ph type="title" hasCustomPrompt="1"/>
          </p:nvPr>
        </p:nvSpPr>
        <p:spPr/>
        <p:txBody>
          <a:bodyPr/>
          <a:lstStyle>
            <a:lvl1pPr>
              <a:defRPr/>
            </a:lvl1pPr>
          </a:lstStyle>
          <a:p>
            <a:r>
              <a:rPr lang="en-US" dirty="0"/>
              <a:t>4 Photo | One line</a:t>
            </a:r>
          </a:p>
        </p:txBody>
      </p:sp>
      <p:sp>
        <p:nvSpPr>
          <p:cNvPr id="3" name="Date Placeholder 2"/>
          <p:cNvSpPr>
            <a:spLocks noGrp="1"/>
          </p:cNvSpPr>
          <p:nvPr>
            <p:ph type="dt" sz="half" idx="10"/>
          </p:nvPr>
        </p:nvSpPr>
        <p:spPr/>
        <p:txBody>
          <a:bodyPr/>
          <a:lstStyle/>
          <a:p>
            <a:fld id="{B704AC4A-9E17-F542-A577-980BCE8AB80C}"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2500313" y="1828801"/>
            <a:ext cx="2118122"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Placeholder 8"/>
          <p:cNvSpPr>
            <a:spLocks noGrp="1"/>
          </p:cNvSpPr>
          <p:nvPr>
            <p:ph type="pic" sz="quarter" idx="25" hasCustomPrompt="1"/>
          </p:nvPr>
        </p:nvSpPr>
        <p:spPr>
          <a:xfrm>
            <a:off x="4618434" y="1826531"/>
            <a:ext cx="2116336"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Placeholder 8"/>
          <p:cNvSpPr>
            <a:spLocks noGrp="1"/>
          </p:cNvSpPr>
          <p:nvPr>
            <p:ph type="pic" sz="quarter" idx="27" hasCustomPrompt="1"/>
          </p:nvPr>
        </p:nvSpPr>
        <p:spPr>
          <a:xfrm>
            <a:off x="6732985" y="1826531"/>
            <a:ext cx="2125266"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Placeholder 7"/>
          <p:cNvSpPr>
            <a:spLocks noGrp="1"/>
          </p:cNvSpPr>
          <p:nvPr>
            <p:ph type="body" sz="quarter" idx="14" hasCustomPrompt="1"/>
          </p:nvPr>
        </p:nvSpPr>
        <p:spPr>
          <a:xfrm>
            <a:off x="1404257" y="2971800"/>
            <a:ext cx="1096055" cy="1439408"/>
          </a:xfrm>
          <a:solidFill>
            <a:schemeClr val="tx1"/>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6" name="Text Placeholder 7"/>
          <p:cNvSpPr>
            <a:spLocks noGrp="1"/>
          </p:cNvSpPr>
          <p:nvPr>
            <p:ph type="body" sz="quarter" idx="24" hasCustomPrompt="1"/>
          </p:nvPr>
        </p:nvSpPr>
        <p:spPr>
          <a:xfrm>
            <a:off x="3522379" y="2971800"/>
            <a:ext cx="1096055" cy="1439408"/>
          </a:xfrm>
          <a:solidFill>
            <a:schemeClr val="accent2"/>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8" name="Text Placeholder 7"/>
          <p:cNvSpPr>
            <a:spLocks noGrp="1"/>
          </p:cNvSpPr>
          <p:nvPr>
            <p:ph type="body" sz="quarter" idx="26" hasCustomPrompt="1"/>
          </p:nvPr>
        </p:nvSpPr>
        <p:spPr>
          <a:xfrm>
            <a:off x="5638714" y="2971800"/>
            <a:ext cx="1096055" cy="1439408"/>
          </a:xfrm>
          <a:solidFill>
            <a:schemeClr val="accent4"/>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4" name="Text Placeholder 7"/>
          <p:cNvSpPr>
            <a:spLocks noGrp="1"/>
          </p:cNvSpPr>
          <p:nvPr>
            <p:ph type="body" sz="quarter" idx="28" hasCustomPrompt="1"/>
          </p:nvPr>
        </p:nvSpPr>
        <p:spPr>
          <a:xfrm>
            <a:off x="7762195" y="2971800"/>
            <a:ext cx="1096055" cy="1439408"/>
          </a:xfrm>
          <a:solidFill>
            <a:schemeClr val="accent1"/>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9" name="Text Placeholder 7">
            <a:extLst>
              <a:ext uri="{FF2B5EF4-FFF2-40B4-BE49-F238E27FC236}">
                <a16:creationId xmlns:a16="http://schemas.microsoft.com/office/drawing/2014/main" id="{6C1780D9-CEF1-4E3B-B6D6-225DD4E899A6}"/>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20" name="Rectangle 19">
            <a:extLst>
              <a:ext uri="{FF2B5EF4-FFF2-40B4-BE49-F238E27FC236}">
                <a16:creationId xmlns:a16="http://schemas.microsoft.com/office/drawing/2014/main" id="{4E46FB58-FC63-4566-A85A-FFE982D1BBB2}"/>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0624832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2"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2" name="Title 1"/>
          <p:cNvSpPr>
            <a:spLocks noGrp="1"/>
          </p:cNvSpPr>
          <p:nvPr>
            <p:ph type="title" hasCustomPrompt="1"/>
          </p:nvPr>
        </p:nvSpPr>
        <p:spPr/>
        <p:txBody>
          <a:bodyPr/>
          <a:lstStyle>
            <a:lvl1pPr>
              <a:defRPr/>
            </a:lvl1pPr>
          </a:lstStyle>
          <a:p>
            <a:r>
              <a:rPr lang="en-US" dirty="0"/>
              <a:t>5 Photo | One line</a:t>
            </a:r>
          </a:p>
        </p:txBody>
      </p:sp>
      <p:sp>
        <p:nvSpPr>
          <p:cNvPr id="3" name="Date Placeholder 2"/>
          <p:cNvSpPr>
            <a:spLocks noGrp="1"/>
          </p:cNvSpPr>
          <p:nvPr>
            <p:ph type="dt" sz="half" idx="10"/>
          </p:nvPr>
        </p:nvSpPr>
        <p:spPr/>
        <p:txBody>
          <a:bodyPr/>
          <a:lstStyle/>
          <a:p>
            <a:fld id="{71186127-7AE2-5446-9B44-FE96298D7331}"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2082842"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Placeholder 8"/>
          <p:cNvSpPr>
            <a:spLocks noGrp="1"/>
          </p:cNvSpPr>
          <p:nvPr>
            <p:ph type="pic" sz="quarter" idx="25" hasCustomPrompt="1"/>
          </p:nvPr>
        </p:nvSpPr>
        <p:spPr>
          <a:xfrm>
            <a:off x="3779921" y="1826532"/>
            <a:ext cx="1680210" cy="1974141"/>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Placeholder 8"/>
          <p:cNvSpPr>
            <a:spLocks noGrp="1"/>
          </p:cNvSpPr>
          <p:nvPr>
            <p:ph type="pic" sz="quarter" idx="27" hasCustomPrompt="1"/>
          </p:nvPr>
        </p:nvSpPr>
        <p:spPr>
          <a:xfrm>
            <a:off x="5477001"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9" name="Picture Placeholder 8"/>
          <p:cNvSpPr>
            <a:spLocks noGrp="1"/>
          </p:cNvSpPr>
          <p:nvPr>
            <p:ph type="pic" sz="quarter" idx="29" hasCustomPrompt="1"/>
          </p:nvPr>
        </p:nvSpPr>
        <p:spPr>
          <a:xfrm>
            <a:off x="7174081"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Placeholder 7"/>
          <p:cNvSpPr>
            <a:spLocks noGrp="1"/>
          </p:cNvSpPr>
          <p:nvPr>
            <p:ph type="body" sz="quarter" idx="14" hasCustomPrompt="1"/>
          </p:nvPr>
        </p:nvSpPr>
        <p:spPr>
          <a:xfrm>
            <a:off x="1228452" y="2700790"/>
            <a:ext cx="837520" cy="1099883"/>
          </a:xfrm>
          <a:solidFill>
            <a:schemeClr val="tx2"/>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a:t>
            </a:r>
            <a:br>
              <a:rPr lang="en-US" dirty="0"/>
            </a:br>
            <a:r>
              <a:rPr lang="en-US" dirty="0"/>
              <a:t>Remove </a:t>
            </a:r>
            <a:br>
              <a:rPr lang="en-US" dirty="0"/>
            </a:br>
            <a:r>
              <a:rPr lang="en-US" dirty="0"/>
              <a:t>if not needed</a:t>
            </a:r>
          </a:p>
        </p:txBody>
      </p:sp>
      <p:sp>
        <p:nvSpPr>
          <p:cNvPr id="16" name="Text Placeholder 7"/>
          <p:cNvSpPr>
            <a:spLocks noGrp="1"/>
          </p:cNvSpPr>
          <p:nvPr>
            <p:ph type="body" sz="quarter" idx="24" hasCustomPrompt="1"/>
          </p:nvPr>
        </p:nvSpPr>
        <p:spPr>
          <a:xfrm>
            <a:off x="2925532" y="2700790"/>
            <a:ext cx="837520" cy="1099883"/>
          </a:xfrm>
          <a:solidFill>
            <a:schemeClr val="accent2"/>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8" name="Text Placeholder 7"/>
          <p:cNvSpPr>
            <a:spLocks noGrp="1"/>
          </p:cNvSpPr>
          <p:nvPr>
            <p:ph type="body" sz="quarter" idx="26" hasCustomPrompt="1"/>
          </p:nvPr>
        </p:nvSpPr>
        <p:spPr>
          <a:xfrm>
            <a:off x="4622612" y="2700790"/>
            <a:ext cx="837520" cy="1099883"/>
          </a:xfrm>
          <a:solidFill>
            <a:schemeClr val="accent4"/>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4" name="Text Placeholder 7"/>
          <p:cNvSpPr>
            <a:spLocks noGrp="1"/>
          </p:cNvSpPr>
          <p:nvPr>
            <p:ph type="body" sz="quarter" idx="28" hasCustomPrompt="1"/>
          </p:nvPr>
        </p:nvSpPr>
        <p:spPr>
          <a:xfrm>
            <a:off x="6319692" y="2700790"/>
            <a:ext cx="837520" cy="1099883"/>
          </a:xfrm>
          <a:solidFill>
            <a:schemeClr val="accent1"/>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0" name="Text Placeholder 7"/>
          <p:cNvSpPr>
            <a:spLocks noGrp="1"/>
          </p:cNvSpPr>
          <p:nvPr>
            <p:ph type="body" sz="quarter" idx="30" hasCustomPrompt="1"/>
          </p:nvPr>
        </p:nvSpPr>
        <p:spPr>
          <a:xfrm>
            <a:off x="7996578" y="2700790"/>
            <a:ext cx="837520" cy="1099883"/>
          </a:xfrm>
          <a:solidFill>
            <a:srgbClr val="A22B38"/>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1" name="Text Placeholder 7">
            <a:extLst>
              <a:ext uri="{FF2B5EF4-FFF2-40B4-BE49-F238E27FC236}">
                <a16:creationId xmlns:a16="http://schemas.microsoft.com/office/drawing/2014/main" id="{2E67BFEE-381A-4A6D-8DFD-43CABE625885}"/>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22" name="Rectangle 21">
            <a:extLst>
              <a:ext uri="{FF2B5EF4-FFF2-40B4-BE49-F238E27FC236}">
                <a16:creationId xmlns:a16="http://schemas.microsoft.com/office/drawing/2014/main" id="{64766648-7D79-47FB-9296-5A4F029FE3A5}"/>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4109220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icon | 1 line</a:t>
            </a:r>
          </a:p>
        </p:txBody>
      </p:sp>
      <p:sp>
        <p:nvSpPr>
          <p:cNvPr id="3" name="Date Placeholder 2"/>
          <p:cNvSpPr>
            <a:spLocks noGrp="1"/>
          </p:cNvSpPr>
          <p:nvPr>
            <p:ph type="dt" sz="half" idx="10"/>
          </p:nvPr>
        </p:nvSpPr>
        <p:spPr/>
        <p:txBody>
          <a:bodyPr/>
          <a:lstStyle/>
          <a:p>
            <a:fld id="{05D10800-EBAA-8247-86A1-11227622EDD3}"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7"/>
            <a:ext cx="1645920" cy="1970316"/>
          </a:xfrm>
          <a:solidFill>
            <a:schemeClr val="tx2"/>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7" name="Text Placeholder 7"/>
          <p:cNvSpPr>
            <a:spLocks noGrp="1"/>
          </p:cNvSpPr>
          <p:nvPr>
            <p:ph type="body" sz="quarter" idx="15" hasCustomPrompt="1"/>
          </p:nvPr>
        </p:nvSpPr>
        <p:spPr>
          <a:xfrm>
            <a:off x="2085635" y="1828798"/>
            <a:ext cx="1645920" cy="1970316"/>
          </a:xfrm>
          <a:solidFill>
            <a:schemeClr val="accent2"/>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99796" y="1828798"/>
            <a:ext cx="1645920" cy="1970316"/>
          </a:xfrm>
          <a:solidFill>
            <a:schemeClr val="accent4"/>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5513956" y="1828798"/>
            <a:ext cx="1645920" cy="1970316"/>
          </a:xfrm>
          <a:solidFill>
            <a:schemeClr val="accent1"/>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30" name="Text Placeholder 7"/>
          <p:cNvSpPr>
            <a:spLocks noGrp="1"/>
          </p:cNvSpPr>
          <p:nvPr>
            <p:ph type="body" sz="quarter" idx="18" hasCustomPrompt="1"/>
          </p:nvPr>
        </p:nvSpPr>
        <p:spPr>
          <a:xfrm>
            <a:off x="7228115" y="1828798"/>
            <a:ext cx="1645920" cy="1970316"/>
          </a:xfrm>
          <a:solidFill>
            <a:srgbClr val="A22B38"/>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31" name="Text Placeholder 7"/>
          <p:cNvSpPr>
            <a:spLocks noGrp="1"/>
          </p:cNvSpPr>
          <p:nvPr>
            <p:ph type="body" sz="quarter" idx="19" hasCustomPrompt="1"/>
          </p:nvPr>
        </p:nvSpPr>
        <p:spPr>
          <a:xfrm>
            <a:off x="371475"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7" name="Text Placeholder 7"/>
          <p:cNvSpPr>
            <a:spLocks noGrp="1"/>
          </p:cNvSpPr>
          <p:nvPr>
            <p:ph type="body" sz="quarter" idx="20" hasCustomPrompt="1"/>
          </p:nvPr>
        </p:nvSpPr>
        <p:spPr>
          <a:xfrm>
            <a:off x="2081553"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8" name="Text Placeholder 7"/>
          <p:cNvSpPr>
            <a:spLocks noGrp="1"/>
          </p:cNvSpPr>
          <p:nvPr>
            <p:ph type="body" sz="quarter" idx="21" hasCustomPrompt="1"/>
          </p:nvPr>
        </p:nvSpPr>
        <p:spPr>
          <a:xfrm>
            <a:off x="3791631"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9" name="Text Placeholder 7"/>
          <p:cNvSpPr>
            <a:spLocks noGrp="1"/>
          </p:cNvSpPr>
          <p:nvPr>
            <p:ph type="body" sz="quarter" idx="22" hasCustomPrompt="1"/>
          </p:nvPr>
        </p:nvSpPr>
        <p:spPr>
          <a:xfrm>
            <a:off x="5501709"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20" name="Text Placeholder 7"/>
          <p:cNvSpPr>
            <a:spLocks noGrp="1"/>
          </p:cNvSpPr>
          <p:nvPr>
            <p:ph type="body" sz="quarter" idx="23" hasCustomPrompt="1"/>
          </p:nvPr>
        </p:nvSpPr>
        <p:spPr>
          <a:xfrm>
            <a:off x="7211787"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21" name="Text Placeholder 7">
            <a:extLst>
              <a:ext uri="{FF2B5EF4-FFF2-40B4-BE49-F238E27FC236}">
                <a16:creationId xmlns:a16="http://schemas.microsoft.com/office/drawing/2014/main" id="{1631B6F8-C198-462C-AF03-A48233B06B51}"/>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9767565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Row Ic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A0D0E0-7639-684F-9D42-0DF8BE8C63DC}"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61456"/>
            <a:ext cx="1273088" cy="1307592"/>
          </a:xfrm>
          <a:solidFill>
            <a:schemeClr val="tx2"/>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5" y="3223758"/>
            <a:ext cx="1273088" cy="1307592"/>
          </a:xfrm>
          <a:solidFill>
            <a:schemeClr val="accent2"/>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5" y="4586060"/>
            <a:ext cx="1273088" cy="1307592"/>
          </a:xfrm>
          <a:solidFill>
            <a:schemeClr val="accent4"/>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9" name="Text Placeholder 8"/>
          <p:cNvSpPr>
            <a:spLocks noGrp="1"/>
          </p:cNvSpPr>
          <p:nvPr>
            <p:ph type="body" sz="quarter" idx="18" hasCustomPrompt="1"/>
          </p:nvPr>
        </p:nvSpPr>
        <p:spPr>
          <a:xfrm>
            <a:off x="1738653" y="1861456"/>
            <a:ext cx="7116876" cy="1280160"/>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738653" y="3242808"/>
            <a:ext cx="7116876" cy="1280160"/>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738653" y="4624161"/>
            <a:ext cx="7116876" cy="1280160"/>
          </a:xfrm>
        </p:spPr>
        <p:txBody>
          <a:bodyPr/>
          <a:lstStyle>
            <a:lvl1pPr>
              <a:defRPr sz="1600"/>
            </a:lvl1pPr>
            <a:lvl2pPr>
              <a:defRPr sz="1400"/>
            </a:lvl2pPr>
          </a:lstStyle>
          <a:p>
            <a:pPr lvl="0"/>
            <a:r>
              <a:rPr lang="en-US" dirty="0"/>
              <a:t>Level 1 text is 18 pt, hit return then Tab to get to level 2 – 14 pt gray</a:t>
            </a:r>
          </a:p>
          <a:p>
            <a:pPr lvl="1"/>
            <a:r>
              <a:rPr lang="en-US" dirty="0"/>
              <a:t>Second level</a:t>
            </a:r>
          </a:p>
        </p:txBody>
      </p:sp>
      <p:sp>
        <p:nvSpPr>
          <p:cNvPr id="13" name="Text Placeholder 7">
            <a:extLst>
              <a:ext uri="{FF2B5EF4-FFF2-40B4-BE49-F238E27FC236}">
                <a16:creationId xmlns:a16="http://schemas.microsoft.com/office/drawing/2014/main" id="{57CB5724-7345-4477-B6C2-91683C0C2C99}"/>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4" name="Title 1">
            <a:extLst>
              <a:ext uri="{FF2B5EF4-FFF2-40B4-BE49-F238E27FC236}">
                <a16:creationId xmlns:a16="http://schemas.microsoft.com/office/drawing/2014/main" id="{BCDEF9F3-75AD-4024-B383-6646FCA8B6FC}"/>
              </a:ext>
            </a:extLst>
          </p:cNvPr>
          <p:cNvSpPr>
            <a:spLocks noGrp="1"/>
          </p:cNvSpPr>
          <p:nvPr>
            <p:ph type="title" hasCustomPrompt="1"/>
          </p:nvPr>
        </p:nvSpPr>
        <p:spPr>
          <a:xfrm>
            <a:off x="371475" y="0"/>
            <a:ext cx="8486775" cy="1074058"/>
          </a:xfrm>
        </p:spPr>
        <p:txBody>
          <a:bodyPr/>
          <a:lstStyle>
            <a:lvl1pPr>
              <a:defRPr/>
            </a:lvl1pPr>
          </a:lstStyle>
          <a:p>
            <a:r>
              <a:rPr lang="en-US" dirty="0"/>
              <a:t>3 row icon | 1 line</a:t>
            </a:r>
          </a:p>
        </p:txBody>
      </p:sp>
    </p:spTree>
    <p:extLst>
      <p:ext uri="{BB962C8B-B14F-4D97-AF65-F5344CB8AC3E}">
        <p14:creationId xmlns:p14="http://schemas.microsoft.com/office/powerpoint/2010/main" val="40248985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icon | 1 line</a:t>
            </a:r>
          </a:p>
        </p:txBody>
      </p:sp>
      <p:sp>
        <p:nvSpPr>
          <p:cNvPr id="3" name="Date Placeholder 2"/>
          <p:cNvSpPr>
            <a:spLocks noGrp="1"/>
          </p:cNvSpPr>
          <p:nvPr>
            <p:ph type="dt" sz="half" idx="10"/>
          </p:nvPr>
        </p:nvSpPr>
        <p:spPr/>
        <p:txBody>
          <a:bodyPr/>
          <a:lstStyle/>
          <a:p>
            <a:fld id="{6170BDFA-1C3E-A04E-BB85-975DEF82C9E3}"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61456"/>
            <a:ext cx="1275588" cy="987552"/>
          </a:xfrm>
          <a:solidFill>
            <a:schemeClr val="tx2"/>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5" y="2887905"/>
            <a:ext cx="1275588" cy="987552"/>
          </a:xfrm>
          <a:solidFill>
            <a:schemeClr val="accent2"/>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5" y="3914354"/>
            <a:ext cx="1275588" cy="987552"/>
          </a:xfrm>
          <a:solidFill>
            <a:schemeClr val="accent4"/>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9" name="Text Placeholder 8"/>
          <p:cNvSpPr>
            <a:spLocks noGrp="1"/>
          </p:cNvSpPr>
          <p:nvPr>
            <p:ph type="body" sz="quarter" idx="18" hasCustomPrompt="1"/>
          </p:nvPr>
        </p:nvSpPr>
        <p:spPr>
          <a:xfrm>
            <a:off x="1709737" y="1861456"/>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709737" y="2888302"/>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712458" y="3914354"/>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3" name="Text Placeholder 7"/>
          <p:cNvSpPr>
            <a:spLocks noGrp="1"/>
          </p:cNvSpPr>
          <p:nvPr>
            <p:ph type="body" sz="quarter" idx="21" hasCustomPrompt="1"/>
          </p:nvPr>
        </p:nvSpPr>
        <p:spPr>
          <a:xfrm>
            <a:off x="371475" y="4940802"/>
            <a:ext cx="1275588" cy="987552"/>
          </a:xfrm>
          <a:solidFill>
            <a:schemeClr val="accent1"/>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4" name="Text Placeholder 8"/>
          <p:cNvSpPr>
            <a:spLocks noGrp="1"/>
          </p:cNvSpPr>
          <p:nvPr>
            <p:ph type="body" sz="quarter" idx="22" hasCustomPrompt="1"/>
          </p:nvPr>
        </p:nvSpPr>
        <p:spPr>
          <a:xfrm>
            <a:off x="1712458" y="4940406"/>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5" name="Text Placeholder 7">
            <a:extLst>
              <a:ext uri="{FF2B5EF4-FFF2-40B4-BE49-F238E27FC236}">
                <a16:creationId xmlns:a16="http://schemas.microsoft.com/office/drawing/2014/main" id="{689CC0DE-8E88-4C4F-BBB8-CB102DA4C7E9}"/>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42685599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icon | 1 line</a:t>
            </a:r>
          </a:p>
        </p:txBody>
      </p:sp>
      <p:sp>
        <p:nvSpPr>
          <p:cNvPr id="3" name="Date Placeholder 2"/>
          <p:cNvSpPr>
            <a:spLocks noGrp="1"/>
          </p:cNvSpPr>
          <p:nvPr>
            <p:ph type="dt" sz="half" idx="10"/>
          </p:nvPr>
        </p:nvSpPr>
        <p:spPr/>
        <p:txBody>
          <a:bodyPr/>
          <a:lstStyle/>
          <a:p>
            <a:fld id="{96640E04-4B33-064A-8C7D-F5E01F297ADA}"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6" y="1861456"/>
            <a:ext cx="787853" cy="768096"/>
          </a:xfrm>
          <a:solidFill>
            <a:schemeClr val="tx2"/>
          </a:solidFill>
        </p:spPr>
        <p:txBody>
          <a:bodyPr lIns="45720" anchor="ctr"/>
          <a:lstStyle>
            <a:lvl1pPr algn="l">
              <a:lnSpc>
                <a:spcPct val="90000"/>
              </a:lnSpc>
              <a:spcBef>
                <a:spcPts val="0"/>
              </a:spcBef>
              <a:spcAft>
                <a:spcPts val="0"/>
              </a:spcAft>
              <a:defRPr sz="600">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6" y="2681880"/>
            <a:ext cx="787853" cy="768096"/>
          </a:xfrm>
          <a:solidFill>
            <a:schemeClr val="accent2"/>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6" y="3502304"/>
            <a:ext cx="787853" cy="768096"/>
          </a:xfrm>
          <a:solidFill>
            <a:schemeClr val="accent4"/>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9" name="Text Placeholder 8"/>
          <p:cNvSpPr>
            <a:spLocks noGrp="1"/>
          </p:cNvSpPr>
          <p:nvPr>
            <p:ph type="body" sz="quarter" idx="18" hasCustomPrompt="1"/>
          </p:nvPr>
        </p:nvSpPr>
        <p:spPr>
          <a:xfrm>
            <a:off x="1221922" y="1861456"/>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224643" y="2679568"/>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224643" y="3497680"/>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3" name="Text Placeholder 7"/>
          <p:cNvSpPr>
            <a:spLocks noGrp="1"/>
          </p:cNvSpPr>
          <p:nvPr>
            <p:ph type="body" sz="quarter" idx="21" hasCustomPrompt="1"/>
          </p:nvPr>
        </p:nvSpPr>
        <p:spPr>
          <a:xfrm>
            <a:off x="371476" y="4322728"/>
            <a:ext cx="787853" cy="768096"/>
          </a:xfrm>
          <a:solidFill>
            <a:schemeClr val="accent1"/>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4" name="Text Placeholder 8"/>
          <p:cNvSpPr>
            <a:spLocks noGrp="1"/>
          </p:cNvSpPr>
          <p:nvPr>
            <p:ph type="body" sz="quarter" idx="22" hasCustomPrompt="1"/>
          </p:nvPr>
        </p:nvSpPr>
        <p:spPr>
          <a:xfrm>
            <a:off x="1221922" y="4315792"/>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5" name="Text Placeholder 7"/>
          <p:cNvSpPr>
            <a:spLocks noGrp="1"/>
          </p:cNvSpPr>
          <p:nvPr>
            <p:ph type="body" sz="quarter" idx="23" hasCustomPrompt="1"/>
          </p:nvPr>
        </p:nvSpPr>
        <p:spPr>
          <a:xfrm>
            <a:off x="371476" y="5143150"/>
            <a:ext cx="787853" cy="768096"/>
          </a:xfrm>
          <a:solidFill>
            <a:srgbClr val="A22B38"/>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6" name="Text Placeholder 8"/>
          <p:cNvSpPr>
            <a:spLocks noGrp="1"/>
          </p:cNvSpPr>
          <p:nvPr>
            <p:ph type="body" sz="quarter" idx="24" hasCustomPrompt="1"/>
          </p:nvPr>
        </p:nvSpPr>
        <p:spPr>
          <a:xfrm>
            <a:off x="1224643" y="5133905"/>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7" name="Text Placeholder 7">
            <a:extLst>
              <a:ext uri="{FF2B5EF4-FFF2-40B4-BE49-F238E27FC236}">
                <a16:creationId xmlns:a16="http://schemas.microsoft.com/office/drawing/2014/main" id="{0B0E6FC2-94CC-4D51-BB6C-4536953739D6}"/>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725005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row w/photo | 1 line</a:t>
            </a:r>
          </a:p>
        </p:txBody>
      </p:sp>
      <p:sp>
        <p:nvSpPr>
          <p:cNvPr id="3" name="Date Placeholder 2"/>
          <p:cNvSpPr>
            <a:spLocks noGrp="1"/>
          </p:cNvSpPr>
          <p:nvPr>
            <p:ph type="dt" sz="half" idx="10"/>
          </p:nvPr>
        </p:nvSpPr>
        <p:spPr/>
        <p:txBody>
          <a:bodyPr/>
          <a:lstStyle/>
          <a:p>
            <a:fld id="{65E0A499-B82A-EF43-9A53-D36095F7696E}"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6"/>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371475" y="3242808"/>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371475" y="4624161"/>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2" name="Text Placeholder 7">
            <a:extLst>
              <a:ext uri="{FF2B5EF4-FFF2-40B4-BE49-F238E27FC236}">
                <a16:creationId xmlns:a16="http://schemas.microsoft.com/office/drawing/2014/main" id="{FB6B105E-21BF-4886-A4F3-142D6B3B2D1C}"/>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5767143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w/photo | 1 line</a:t>
            </a:r>
          </a:p>
        </p:txBody>
      </p:sp>
      <p:sp>
        <p:nvSpPr>
          <p:cNvPr id="3" name="Date Placeholder 2"/>
          <p:cNvSpPr>
            <a:spLocks noGrp="1"/>
          </p:cNvSpPr>
          <p:nvPr>
            <p:ph type="dt" sz="half" idx="10"/>
          </p:nvPr>
        </p:nvSpPr>
        <p:spPr/>
        <p:txBody>
          <a:bodyPr/>
          <a:lstStyle/>
          <a:p>
            <a:fld id="{1BEE6212-25D5-1B4B-95BC-045FFE710EDD}"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7"/>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371475" y="2889431"/>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371475" y="3917405"/>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1" name="Text Placeholder 8"/>
          <p:cNvSpPr>
            <a:spLocks noGrp="1"/>
          </p:cNvSpPr>
          <p:nvPr>
            <p:ph type="body" sz="quarter" idx="22" hasCustomPrompt="1"/>
          </p:nvPr>
        </p:nvSpPr>
        <p:spPr>
          <a:xfrm>
            <a:off x="371475" y="4945380"/>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2" name="Text Placeholder 7">
            <a:extLst>
              <a:ext uri="{FF2B5EF4-FFF2-40B4-BE49-F238E27FC236}">
                <a16:creationId xmlns:a16="http://schemas.microsoft.com/office/drawing/2014/main" id="{2DAC82A9-851F-41ED-8839-FC7966AE0DCD}"/>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9047195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w/photo | case | 1 line</a:t>
            </a:r>
          </a:p>
        </p:txBody>
      </p:sp>
      <p:sp>
        <p:nvSpPr>
          <p:cNvPr id="3" name="Date Placeholder 2"/>
          <p:cNvSpPr>
            <a:spLocks noGrp="1"/>
          </p:cNvSpPr>
          <p:nvPr>
            <p:ph type="dt" sz="half" idx="10"/>
          </p:nvPr>
        </p:nvSpPr>
        <p:spPr/>
        <p:txBody>
          <a:bodyPr/>
          <a:lstStyle/>
          <a:p>
            <a:fld id="{04FBC585-C78C-5F4E-8637-4621FA7B2B8B}" type="datetime1">
              <a:rPr lang="en-US" smtClean="0"/>
              <a:t>7/17/2019</a:t>
            </a:fld>
            <a:endParaRPr lang="en-US" dirty="0"/>
          </a:p>
        </p:txBody>
      </p:sp>
      <p:sp>
        <p:nvSpPr>
          <p:cNvPr id="4" name="Footer Placeholder 3"/>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8"/>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5" name="Text Placeholder 8"/>
          <p:cNvSpPr>
            <a:spLocks noGrp="1"/>
          </p:cNvSpPr>
          <p:nvPr>
            <p:ph type="body" sz="quarter" idx="19" hasCustomPrompt="1"/>
          </p:nvPr>
        </p:nvSpPr>
        <p:spPr>
          <a:xfrm>
            <a:off x="371475" y="2696210"/>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6" name="Text Placeholder 8"/>
          <p:cNvSpPr>
            <a:spLocks noGrp="1"/>
          </p:cNvSpPr>
          <p:nvPr>
            <p:ph type="body" sz="quarter" idx="20" hasCustomPrompt="1"/>
          </p:nvPr>
        </p:nvSpPr>
        <p:spPr>
          <a:xfrm>
            <a:off x="371475" y="3530962"/>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1" name="Text Placeholder 8"/>
          <p:cNvSpPr>
            <a:spLocks noGrp="1"/>
          </p:cNvSpPr>
          <p:nvPr>
            <p:ph type="body" sz="quarter" idx="22" hasCustomPrompt="1"/>
          </p:nvPr>
        </p:nvSpPr>
        <p:spPr>
          <a:xfrm>
            <a:off x="371475" y="4365714"/>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3" name="Text Placeholder 8"/>
          <p:cNvSpPr>
            <a:spLocks noGrp="1"/>
          </p:cNvSpPr>
          <p:nvPr>
            <p:ph type="body" sz="quarter" idx="23" hasCustomPrompt="1"/>
          </p:nvPr>
        </p:nvSpPr>
        <p:spPr>
          <a:xfrm>
            <a:off x="371475" y="5200468"/>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4" name="Text Placeholder 7">
            <a:extLst>
              <a:ext uri="{FF2B5EF4-FFF2-40B4-BE49-F238E27FC236}">
                <a16:creationId xmlns:a16="http://schemas.microsoft.com/office/drawing/2014/main" id="{43BFB9B1-1EFA-44DF-8290-51EAEBD9BEA1}"/>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40336584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A2F7B-1D4C-D545-9F08-84146F68ACD3}" type="datetime1">
              <a:rPr lang="en-US" smtClean="0"/>
              <a:t>7/17/2019</a:t>
            </a:fld>
            <a:endParaRPr lang="en-US" dirty="0"/>
          </a:p>
        </p:txBody>
      </p:sp>
      <p:sp>
        <p:nvSpPr>
          <p:cNvPr id="3" name="Footer Placeholder 2"/>
          <p:cNvSpPr>
            <a:spLocks noGrp="1"/>
          </p:cNvSpPr>
          <p:nvPr>
            <p:ph type="ftr" sz="quarter" idx="11"/>
          </p:nvPr>
        </p:nvSpPr>
        <p:spPr/>
        <p:txBody>
          <a:bodyPr/>
          <a:lstStyle/>
          <a:p>
            <a:r>
              <a:rPr lang="en-US" smtClean="0"/>
              <a:t>Confidential property of Optum. Do not distribute or reproduce without express permission from Optum.</a:t>
            </a:r>
            <a:endParaRPr lang="en-US" dirty="0"/>
          </a:p>
        </p:txBody>
      </p:sp>
      <p:sp>
        <p:nvSpPr>
          <p:cNvPr id="4" name="Slide Number Placeholder 3"/>
          <p:cNvSpPr>
            <a:spLocks noGrp="1"/>
          </p:cNvSpPr>
          <p:nvPr>
            <p:ph type="sldNum" sz="quarter" idx="12"/>
          </p:nvPr>
        </p:nvSpPr>
        <p:spPr/>
        <p:txBody>
          <a:bodyPr/>
          <a:lstStyle/>
          <a:p>
            <a:fld id="{3310D8EA-3107-4873-B9AB-DD7D3E79053A}" type="slidenum">
              <a:rPr lang="en-US" smtClean="0"/>
              <a:t>‹#›</a:t>
            </a:fld>
            <a:endParaRPr lang="en-US" dirty="0"/>
          </a:p>
        </p:txBody>
      </p:sp>
      <p:sp>
        <p:nvSpPr>
          <p:cNvPr id="7" name="Text Placeholder 6"/>
          <p:cNvSpPr>
            <a:spLocks noGrp="1"/>
          </p:cNvSpPr>
          <p:nvPr>
            <p:ph type="body" sz="quarter" idx="13" hasCustomPrompt="1"/>
          </p:nvPr>
        </p:nvSpPr>
        <p:spPr>
          <a:xfrm>
            <a:off x="3384947" y="2975656"/>
            <a:ext cx="2374106" cy="609373"/>
          </a:xfrm>
        </p:spPr>
        <p:txBody>
          <a:bodyPr anchor="ctr"/>
          <a:lstStyle>
            <a:lvl1pPr algn="ctr">
              <a:defRPr>
                <a:solidFill>
                  <a:schemeClr val="accent4"/>
                </a:solidFill>
              </a:defRPr>
            </a:lvl1pPr>
          </a:lstStyle>
          <a:p>
            <a:pPr lvl="0"/>
            <a:r>
              <a:rPr lang="en-US" dirty="0"/>
              <a:t>[blank]</a:t>
            </a:r>
          </a:p>
        </p:txBody>
      </p:sp>
      <p:pic>
        <p:nvPicPr>
          <p:cNvPr id="12" name="Picture 11">
            <a:extLst>
              <a:ext uri="{FF2B5EF4-FFF2-40B4-BE49-F238E27FC236}">
                <a16:creationId xmlns:a16="http://schemas.microsoft.com/office/drawing/2014/main" id="{41B76112-4BD7-4112-A4A9-1653CE90F2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4905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200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userDrawn="1"/>
        </p:nvSpPr>
        <p:spPr bwMode="gray">
          <a:xfrm>
            <a:off x="6000750" y="0"/>
            <a:ext cx="314325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pic>
        <p:nvPicPr>
          <p:cNvPr id="10" name="Picture 9">
            <a:extLst>
              <a:ext uri="{FF2B5EF4-FFF2-40B4-BE49-F238E27FC236}">
                <a16:creationId xmlns:a16="http://schemas.microsoft.com/office/drawing/2014/main" id="{E3259061-D06C-4941-9B26-76F8661C70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1390123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CA5DB066-2C57-4BDC-B3C4-D5AA4E54C31C}"/>
              </a:ext>
            </a:extLst>
          </p:cNvPr>
          <p:cNvSpPr/>
          <p:nvPr/>
        </p:nvSpPr>
        <p:spPr bwMode="gray">
          <a:xfrm>
            <a:off x="6000750" y="0"/>
            <a:ext cx="314325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9" name="Picture 8">
            <a:extLst>
              <a:ext uri="{FF2B5EF4-FFF2-40B4-BE49-F238E27FC236}">
                <a16:creationId xmlns:a16="http://schemas.microsoft.com/office/drawing/2014/main" id="{A7E7DD12-37C4-4BF2-B521-000A484B5A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3778404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2" name="Rectangle 11">
            <a:extLst>
              <a:ext uri="{FF2B5EF4-FFF2-40B4-BE49-F238E27FC236}">
                <a16:creationId xmlns:a16="http://schemas.microsoft.com/office/drawing/2014/main" id="{D9B94BD7-F6CB-4633-B827-DCC8BE5FE864}"/>
              </a:ext>
            </a:extLst>
          </p:cNvPr>
          <p:cNvSpPr/>
          <p:nvPr/>
        </p:nvSpPr>
        <p:spPr bwMode="gray">
          <a:xfrm>
            <a:off x="6000750" y="0"/>
            <a:ext cx="314325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995D08F4-F011-4829-B1E4-092C25EDCE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37858073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6000750" y="0"/>
            <a:ext cx="314325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06913F89-8DA3-46B7-882B-E747CA83B3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5464034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ize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2" y="1104901"/>
            <a:ext cx="4033838" cy="28527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a:xfrm>
            <a:off x="385762" y="4122058"/>
            <a:ext cx="4033838"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pic>
        <p:nvPicPr>
          <p:cNvPr id="11" name="Picture 10">
            <a:extLst>
              <a:ext uri="{FF2B5EF4-FFF2-40B4-BE49-F238E27FC236}">
                <a16:creationId xmlns:a16="http://schemas.microsoft.com/office/drawing/2014/main" id="{14FE27A8-485E-434E-8281-7906ACD3DF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17683696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543434-8B08-4780-8691-EF088B973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0108" y="2842358"/>
            <a:ext cx="4512622" cy="1155918"/>
          </a:xfrm>
          <a:prstGeom prst="rect">
            <a:avLst/>
          </a:prstGeom>
        </p:spPr>
      </p:pic>
      <p:sp>
        <p:nvSpPr>
          <p:cNvPr id="2" name="Date Placeholder 1"/>
          <p:cNvSpPr>
            <a:spLocks noGrp="1"/>
          </p:cNvSpPr>
          <p:nvPr>
            <p:ph type="dt" sz="half" idx="10"/>
          </p:nvPr>
        </p:nvSpPr>
        <p:spPr/>
        <p:txBody>
          <a:bodyPr/>
          <a:lstStyle/>
          <a:p>
            <a:fld id="{6B7FFA3F-0DA5-334B-980F-71C6FDBB4A4A}" type="datetime1">
              <a:rPr lang="en-US" smtClean="0"/>
              <a:t>7/17/2019</a:t>
            </a:fld>
            <a:endParaRPr lang="en-US" dirty="0"/>
          </a:p>
        </p:txBody>
      </p:sp>
      <p:sp>
        <p:nvSpPr>
          <p:cNvPr id="4" name="Slide Number Placeholder 3"/>
          <p:cNvSpPr>
            <a:spLocks noGrp="1"/>
          </p:cNvSpPr>
          <p:nvPr>
            <p:ph type="sldNum" sz="quarter" idx="12"/>
          </p:nvPr>
        </p:nvSpPr>
        <p:spPr/>
        <p:txBody>
          <a:bodyPr/>
          <a:lstStyle/>
          <a:p>
            <a:fld id="{3310D8EA-3107-4873-B9AB-DD7D3E79053A}" type="slidenum">
              <a:rPr lang="en-US" smtClean="0"/>
              <a:t>‹#›</a:t>
            </a:fld>
            <a:endParaRPr lang="en-US" dirty="0"/>
          </a:p>
        </p:txBody>
      </p:sp>
    </p:spTree>
    <p:extLst>
      <p:ext uri="{BB962C8B-B14F-4D97-AF65-F5344CB8AC3E}">
        <p14:creationId xmlns:p14="http://schemas.microsoft.com/office/powerpoint/2010/main" val="13485645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Closing / 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3904343"/>
            <a:ext cx="5383666" cy="482887"/>
          </a:xfrm>
        </p:spPr>
        <p:txBody>
          <a:bodyPr anchor="ctr"/>
          <a:lstStyle>
            <a:lvl1pPr>
              <a:defRPr sz="1600">
                <a:solidFill>
                  <a:schemeClr val="accent1"/>
                </a:solidFill>
              </a:defRPr>
            </a:lvl1pPr>
          </a:lstStyle>
          <a:p>
            <a:r>
              <a:rPr lang="en-US" dirty="0"/>
              <a:t>First Name Last Name</a:t>
            </a:r>
          </a:p>
        </p:txBody>
      </p:sp>
      <p:sp>
        <p:nvSpPr>
          <p:cNvPr id="3" name="Text Placeholder 2"/>
          <p:cNvSpPr>
            <a:spLocks noGrp="1"/>
          </p:cNvSpPr>
          <p:nvPr>
            <p:ph type="body" idx="1" hasCustomPrompt="1"/>
          </p:nvPr>
        </p:nvSpPr>
        <p:spPr bwMode="gray">
          <a:xfrm>
            <a:off x="385762" y="4403956"/>
            <a:ext cx="5383666" cy="484632"/>
          </a:xfrm>
        </p:spPr>
        <p:txBody>
          <a:bodyPr anchor="ct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
        <p:nvSpPr>
          <p:cNvPr id="9" name="Text Placeholder 2"/>
          <p:cNvSpPr>
            <a:spLocks noGrp="1"/>
          </p:cNvSpPr>
          <p:nvPr>
            <p:ph type="body" idx="10" hasCustomPrompt="1"/>
          </p:nvPr>
        </p:nvSpPr>
        <p:spPr bwMode="gray">
          <a:xfrm>
            <a:off x="385761" y="4899871"/>
            <a:ext cx="5383666" cy="484632"/>
          </a:xfrm>
        </p:spPr>
        <p:txBody>
          <a:bodyPr anchor="ct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Tel</a:t>
            </a:r>
            <a:r>
              <a:rPr lang="en-US"/>
              <a:t>: </a:t>
            </a:r>
            <a:r>
              <a:rPr lang="en-US" smtClean="0"/>
              <a:t>123-456-7890</a:t>
            </a:r>
            <a:endParaRPr lang="en-US" dirty="0"/>
          </a:p>
        </p:txBody>
      </p:sp>
      <p:sp>
        <p:nvSpPr>
          <p:cNvPr id="23" name="Rectangle 22">
            <a:extLst>
              <a:ext uri="{FF2B5EF4-FFF2-40B4-BE49-F238E27FC236}">
                <a16:creationId xmlns:a16="http://schemas.microsoft.com/office/drawing/2014/main" id="{ECF35A84-66E1-4F72-848D-DB6EF4825F09}"/>
              </a:ext>
            </a:extLst>
          </p:cNvPr>
          <p:cNvSpPr/>
          <p:nvPr userDrawn="1"/>
        </p:nvSpPr>
        <p:spPr bwMode="gray">
          <a:xfrm>
            <a:off x="6000750" y="0"/>
            <a:ext cx="314325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0" name="TextBox 9">
            <a:extLst>
              <a:ext uri="{FF2B5EF4-FFF2-40B4-BE49-F238E27FC236}">
                <a16:creationId xmlns:a16="http://schemas.microsoft.com/office/drawing/2014/main" id="{D6D6922A-983B-4BA1-9404-083625C6FFF9}"/>
              </a:ext>
            </a:extLst>
          </p:cNvPr>
          <p:cNvSpPr txBox="1"/>
          <p:nvPr userDrawn="1"/>
        </p:nvSpPr>
        <p:spPr bwMode="gray">
          <a:xfrm>
            <a:off x="371474" y="2535053"/>
            <a:ext cx="2026196" cy="984885"/>
          </a:xfrm>
          <a:prstGeom prst="rect">
            <a:avLst/>
          </a:prstGeom>
          <a:noFill/>
        </p:spPr>
        <p:txBody>
          <a:bodyPr wrap="square" lIns="0" tIns="0" rIns="0" bIns="0" rtlCol="0">
            <a:spAutoFit/>
          </a:bodyPr>
          <a:lstStyle/>
          <a:p>
            <a:r>
              <a:rPr lang="en-US" sz="3200" dirty="0"/>
              <a:t>Thank you.</a:t>
            </a:r>
          </a:p>
        </p:txBody>
      </p:sp>
      <p:sp>
        <p:nvSpPr>
          <p:cNvPr id="11" name="TextBox 10">
            <a:extLst>
              <a:ext uri="{FF2B5EF4-FFF2-40B4-BE49-F238E27FC236}">
                <a16:creationId xmlns:a16="http://schemas.microsoft.com/office/drawing/2014/main" id="{30588031-B09C-4308-AD99-6FA427183E5B}"/>
              </a:ext>
            </a:extLst>
          </p:cNvPr>
          <p:cNvSpPr txBox="1"/>
          <p:nvPr userDrawn="1"/>
        </p:nvSpPr>
        <p:spPr bwMode="gray">
          <a:xfrm>
            <a:off x="385761" y="3134422"/>
            <a:ext cx="2292294" cy="307777"/>
          </a:xfrm>
          <a:prstGeom prst="rect">
            <a:avLst/>
          </a:prstGeom>
          <a:noFill/>
        </p:spPr>
        <p:txBody>
          <a:bodyPr wrap="none" lIns="0" tIns="0" rIns="0" bIns="0" rtlCol="0">
            <a:spAutoFit/>
          </a:bodyPr>
          <a:lstStyle/>
          <a:p>
            <a:r>
              <a:rPr lang="en-US" sz="2000" dirty="0"/>
              <a:t>Contact information:</a:t>
            </a:r>
          </a:p>
        </p:txBody>
      </p:sp>
      <p:pic>
        <p:nvPicPr>
          <p:cNvPr id="14" name="Picture 13">
            <a:extLst>
              <a:ext uri="{FF2B5EF4-FFF2-40B4-BE49-F238E27FC236}">
                <a16:creationId xmlns:a16="http://schemas.microsoft.com/office/drawing/2014/main" id="{ABF643EB-CB18-4944-BD89-688A57AF1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Tree>
    <p:extLst>
      <p:ext uri="{BB962C8B-B14F-4D97-AF65-F5344CB8AC3E}">
        <p14:creationId xmlns:p14="http://schemas.microsoft.com/office/powerpoint/2010/main" val="14115035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smtClean="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5565A"/>
              </a:solidFill>
              <a:effectLst/>
              <a:uLnTx/>
              <a:uFillTx/>
              <a:latin typeface="Arial" pitchFamily="34" charset="0"/>
              <a:ea typeface="+mn-ea"/>
              <a:cs typeface="Arial" pitchFamily="34" charset="0"/>
            </a:endParaRP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0839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119"/>
          <a:stretch/>
        </p:blipFill>
        <p:spPr>
          <a:xfrm>
            <a:off x="130520" y="6281253"/>
            <a:ext cx="1463040" cy="355739"/>
          </a:xfrm>
          <a:prstGeom prst="rect">
            <a:avLst/>
          </a:prstGeom>
          <a:solidFill>
            <a:schemeClr val="bg1"/>
          </a:solidFill>
        </p:spPr>
      </p:pic>
    </p:spTree>
    <p:extLst>
      <p:ext uri="{BB962C8B-B14F-4D97-AF65-F5344CB8AC3E}">
        <p14:creationId xmlns:p14="http://schemas.microsoft.com/office/powerpoint/2010/main" val="37565129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12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172" y="914405"/>
            <a:ext cx="8404709" cy="403225"/>
          </a:xfrm>
        </p:spPr>
        <p:txBody>
          <a:bodyPr anchor="b"/>
          <a:lstStyle>
            <a:lvl1pPr>
              <a:defRPr>
                <a:solidFill>
                  <a:schemeClr val="accent4"/>
                </a:solidFill>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75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840105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5565A"/>
              </a:solidFill>
              <a:effectLst/>
              <a:uLnTx/>
              <a:uFillTx/>
              <a:latin typeface="Arial" pitchFamily="34" charset="0"/>
              <a:ea typeface="+mn-ea"/>
              <a:cs typeface="Arial" pitchFamily="34" charset="0"/>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312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Tree>
    <p:extLst>
      <p:ext uri="{BB962C8B-B14F-4D97-AF65-F5344CB8AC3E}">
        <p14:creationId xmlns:p14="http://schemas.microsoft.com/office/powerpoint/2010/main" val="38356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741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lifestyle">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1B">
    <p:spTree>
      <p:nvGrpSpPr>
        <p:cNvPr id="1" name=""/>
        <p:cNvGrpSpPr/>
        <p:nvPr/>
      </p:nvGrpSpPr>
      <p:grpSpPr>
        <a:xfrm>
          <a:off x="0" y="0"/>
          <a:ext cx="0" cy="0"/>
          <a:chOff x="0" y="0"/>
          <a:chExt cx="0" cy="0"/>
        </a:xfrm>
      </p:grpSpPr>
      <p:sp>
        <p:nvSpPr>
          <p:cNvPr id="13" name="Rectangle 1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53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27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3b">
    <p:spTree>
      <p:nvGrpSpPr>
        <p:cNvPr id="1" name=""/>
        <p:cNvGrpSpPr/>
        <p:nvPr/>
      </p:nvGrpSpPr>
      <p:grpSpPr>
        <a:xfrm>
          <a:off x="0" y="0"/>
          <a:ext cx="0" cy="0"/>
          <a:chOff x="0" y="0"/>
          <a:chExt cx="0" cy="0"/>
        </a:xfrm>
      </p:grpSpPr>
      <p:sp>
        <p:nvSpPr>
          <p:cNvPr id="13" name="Rectangle 1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65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96" y="3877272"/>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96"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46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layout - photo">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6" name="Text Placeholder 4"/>
          <p:cNvSpPr>
            <a:spLocks noGrp="1"/>
          </p:cNvSpPr>
          <p:nvPr>
            <p:ph type="body" sz="quarter" idx="12" hasCustomPrompt="1"/>
          </p:nvPr>
        </p:nvSpPr>
        <p:spPr>
          <a:xfrm>
            <a:off x="849844" y="3877272"/>
            <a:ext cx="3145212" cy="1794661"/>
          </a:xfr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Subheading if needed</a:t>
            </a:r>
          </a:p>
        </p:txBody>
      </p:sp>
      <p:sp>
        <p:nvSpPr>
          <p:cNvPr id="7" name="Title 1"/>
          <p:cNvSpPr>
            <a:spLocks noGrp="1"/>
          </p:cNvSpPr>
          <p:nvPr>
            <p:ph type="title" hasCustomPrompt="1"/>
          </p:nvPr>
        </p:nvSpPr>
        <p:spPr>
          <a:xfrm>
            <a:off x="849844" y="1187621"/>
            <a:ext cx="3145212" cy="2689656"/>
          </a:xfrm>
          <a:noFill/>
        </p:spPr>
        <p:txBody>
          <a:bodyPr lIns="0" tIns="89648" rIns="0" bIns="89648" anchor="b" anchorCtr="0"/>
          <a:lstStyle>
            <a:lvl1pPr>
              <a:lnSpc>
                <a:spcPct val="90000"/>
              </a:lnSpc>
              <a:defRPr sz="4800" spc="-74" baseline="0">
                <a:solidFill>
                  <a:schemeClr val="accent1"/>
                </a:solidFill>
              </a:defRPr>
            </a:lvl1pPr>
          </a:lstStyle>
          <a:p>
            <a:r>
              <a:rPr lang="en-US" dirty="0"/>
              <a:t>Section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31986"/>
      </p:ext>
    </p:extLst>
  </p:cSld>
  <p:clrMapOvr>
    <a:masterClrMapping/>
  </p:clrMapOvr>
  <p:extLst mod="1">
    <p:ext uri="{DCECCB84-F9BA-43D5-87BE-67443E8EF086}">
      <p15:sldGuideLst xmlns:p15="http://schemas.microsoft.com/office/powerpoint/2012/main">
        <p15:guide id="1" pos="293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7"/>
            <a:ext cx="8015792" cy="1073599"/>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sp>
        <p:nvSpPr>
          <p:cNvPr id="5" name="Slide Number Placeholder 4"/>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pic>
        <p:nvPicPr>
          <p:cNvPr id="6"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713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4"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142" y="2377591"/>
            <a:ext cx="4813158" cy="14038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Tree>
    <p:extLst>
      <p:ext uri="{BB962C8B-B14F-4D97-AF65-F5344CB8AC3E}">
        <p14:creationId xmlns:p14="http://schemas.microsoft.com/office/powerpoint/2010/main" val="2050536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Thank you</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37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6"/>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5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9"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09" y="1354140"/>
            <a:ext cx="8574087" cy="4360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59753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lkin clinic">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91" y="1143001"/>
            <a:ext cx="8229600" cy="50907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p:nvSpPr>
        <p:spPr>
          <a:xfrm>
            <a:off x="4577924" y="1127797"/>
            <a:ext cx="914400" cy="914400"/>
          </a:xfrm>
          <a:prstGeom prst="rect">
            <a:avLst/>
          </a:prstGeom>
          <a:noFill/>
        </p:spPr>
        <p:txBody>
          <a:bodyPr wrap="none" lIns="0" tIns="0" rIns="0" bIns="0" rtlCol="0">
            <a:noAutofit/>
          </a:bodyPr>
          <a:lstStyle/>
          <a:p>
            <a:endParaRPr lang="en-US" dirty="0">
              <a:solidFill>
                <a:srgbClr val="55565A"/>
              </a:solidFill>
              <a:cs typeface="Arial" pitchFamily="34" charset="0"/>
            </a:endParaRPr>
          </a:p>
        </p:txBody>
      </p:sp>
      <p:sp>
        <p:nvSpPr>
          <p:cNvPr id="7" name="Text Placeholder 6"/>
          <p:cNvSpPr>
            <a:spLocks noGrp="1"/>
          </p:cNvSpPr>
          <p:nvPr>
            <p:ph type="body" sz="quarter" idx="10" hasCustomPrompt="1"/>
          </p:nvPr>
        </p:nvSpPr>
        <p:spPr>
          <a:xfrm>
            <a:off x="457200" y="6245225"/>
            <a:ext cx="8229600" cy="346075"/>
          </a:xfrm>
        </p:spPr>
        <p:txBody>
          <a:bodyPr/>
          <a:lstStyle>
            <a:lvl1pPr marL="0" indent="0">
              <a:buNone/>
              <a:defRPr sz="1000" baseline="0"/>
            </a:lvl1pPr>
          </a:lstStyle>
          <a:p>
            <a:pPr lvl="0"/>
            <a:r>
              <a:rPr lang="en-US" dirty="0"/>
              <a:t>&lt;Enter Source&gt;</a:t>
            </a:r>
          </a:p>
        </p:txBody>
      </p:sp>
      <p:sp>
        <p:nvSpPr>
          <p:cNvPr id="8" name="TextBox 7"/>
          <p:cNvSpPr txBox="1"/>
          <p:nvPr userDrawn="1"/>
        </p:nvSpPr>
        <p:spPr>
          <a:xfrm>
            <a:off x="4577924" y="1127797"/>
            <a:ext cx="914400" cy="914400"/>
          </a:xfrm>
          <a:prstGeom prst="rect">
            <a:avLst/>
          </a:prstGeom>
          <a:noFill/>
        </p:spPr>
        <p:txBody>
          <a:bodyPr wrap="none" lIns="0" tIns="0" rIns="0" bIns="0" rtlCol="0">
            <a:noAutofit/>
          </a:bodyPr>
          <a:lstStyle/>
          <a:p>
            <a:endParaRPr lang="en-US" dirty="0">
              <a:solidFill>
                <a:srgbClr val="55565A"/>
              </a:solidFill>
              <a:cs typeface="Arial" pitchFamily="34" charset="0"/>
            </a:endParaRPr>
          </a:p>
        </p:txBody>
      </p:sp>
      <p:sp>
        <p:nvSpPr>
          <p:cNvPr id="12" name="Title Placeholder 1"/>
          <p:cNvSpPr>
            <a:spLocks noGrp="1"/>
          </p:cNvSpPr>
          <p:nvPr>
            <p:ph type="title"/>
          </p:nvPr>
        </p:nvSpPr>
        <p:spPr>
          <a:xfrm>
            <a:off x="457201" y="333651"/>
            <a:ext cx="7316844" cy="43497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8883031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B9B12D-92C4-3B43-B1D8-9965D43BF638}" type="datetime1">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11"/>
          </p:nvPr>
        </p:nvSpPr>
        <p:spPr/>
        <p:txBody>
          <a:bodyPr/>
          <a:lstStyle/>
          <a:p>
            <a:r>
              <a:rPr lang="en-US" dirty="0">
                <a:solidFill>
                  <a:srgbClr val="888B8D"/>
                </a:solidFill>
              </a:rPr>
              <a:t>Confidential property of Optum. Do not distribute or reproduce without express permission from Optum</a:t>
            </a:r>
          </a:p>
        </p:txBody>
      </p:sp>
      <p:sp>
        <p:nvSpPr>
          <p:cNvPr id="6" name="Slide Number Placeholder 5"/>
          <p:cNvSpPr>
            <a:spLocks noGrp="1"/>
          </p:cNvSpPr>
          <p:nvPr>
            <p:ph type="sldNum" sz="quarter" idx="12"/>
          </p:nvPr>
        </p:nvSpPr>
        <p:spPr/>
        <p:txBody>
          <a:bodyPr/>
          <a:lstStyle/>
          <a:p>
            <a:fld id="{3310D8EA-3107-4873-B9AB-DD7D3E79053A}" type="slidenum">
              <a:rPr>
                <a:solidFill>
                  <a:srgbClr val="888B8D"/>
                </a:solidFill>
              </a:rPr>
              <a:pPr/>
              <a:t>‹#›</a:t>
            </a:fld>
            <a:endParaRPr dirty="0">
              <a:solidFill>
                <a:srgbClr val="888B8D"/>
              </a:solidFill>
            </a:endParaRPr>
          </a:p>
        </p:txBody>
      </p:sp>
      <p:sp>
        <p:nvSpPr>
          <p:cNvPr id="8" name="Subtitle"/>
          <p:cNvSpPr>
            <a:spLocks noGrp="1"/>
          </p:cNvSpPr>
          <p:nvPr>
            <p:ph type="body" sz="quarter" idx="13" hasCustomPrompt="1"/>
          </p:nvPr>
        </p:nvSpPr>
        <p:spPr>
          <a:xfrm>
            <a:off x="371483" y="1118284"/>
            <a:ext cx="8486775" cy="492125"/>
          </a:xfrm>
        </p:spPr>
        <p:txBody>
          <a:bodyPr/>
          <a:lstStyle>
            <a:lvl1pPr>
              <a:defRPr sz="195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39861907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40"/>
            <a:ext cx="8229600" cy="434975"/>
          </a:xfrm>
        </p:spPr>
        <p:txBody>
          <a:bodyPr/>
          <a:lstStyle>
            <a:lvl1pPr>
              <a:defRPr sz="2000"/>
            </a:lvl1pPr>
          </a:lstStyle>
          <a:p>
            <a:r>
              <a:rPr lang="en-US" dirty="0" smtClean="0"/>
              <a:t>Typical text slide title; Arial 20pt </a:t>
            </a:r>
            <a:endParaRPr lang="en-US" dirty="0"/>
          </a:p>
        </p:txBody>
      </p:sp>
      <p:sp>
        <p:nvSpPr>
          <p:cNvPr id="5" name="Text Placeholder 12"/>
          <p:cNvSpPr>
            <a:spLocks noGrp="1"/>
          </p:cNvSpPr>
          <p:nvPr>
            <p:ph type="body" sz="quarter" idx="10" hasCustomPrompt="1"/>
          </p:nvPr>
        </p:nvSpPr>
        <p:spPr>
          <a:xfrm>
            <a:off x="457200" y="1487337"/>
            <a:ext cx="8248650" cy="2662267"/>
          </a:xfrm>
        </p:spPr>
        <p:txBody>
          <a:bodyPr/>
          <a:lstStyle>
            <a:lvl1pPr>
              <a:buClr>
                <a:schemeClr val="accent4"/>
              </a:buClr>
              <a:defRPr b="0" cap="none" spc="0" baseline="0">
                <a:ln>
                  <a:noFill/>
                </a:ln>
                <a:solidFill>
                  <a:schemeClr val="accent4"/>
                </a:solidFill>
                <a:effectLst/>
              </a:defRPr>
            </a:lvl1pPr>
            <a:lvl2pPr marL="400050" indent="-171450">
              <a:buClr>
                <a:schemeClr val="accent4"/>
              </a:buClr>
              <a:buFont typeface="Arial" panose="020B0604020202020204" pitchFamily="34" charset="0"/>
              <a:buChar char="•"/>
              <a:defRPr>
                <a:solidFill>
                  <a:schemeClr val="accent4"/>
                </a:solidFill>
              </a:defRPr>
            </a:lvl2pPr>
            <a:lvl3pPr>
              <a:buClr>
                <a:schemeClr val="accent4"/>
              </a:buClr>
              <a:defRPr>
                <a:solidFill>
                  <a:schemeClr val="accent4"/>
                </a:solidFill>
              </a:defRPr>
            </a:lvl3pPr>
            <a:lvl4pPr>
              <a:buClr>
                <a:schemeClr val="accent4"/>
              </a:buClr>
              <a:defRPr>
                <a:solidFill>
                  <a:schemeClr val="accent4"/>
                </a:solidFill>
              </a:defRPr>
            </a:lvl4pPr>
            <a:lvl5pPr>
              <a:buClr>
                <a:schemeClr val="accent4"/>
              </a:buClr>
              <a:defRPr>
                <a:solidFill>
                  <a:schemeClr val="accent4"/>
                </a:solidFill>
              </a:defRPr>
            </a:lvl5pPr>
          </a:lstStyle>
          <a:p>
            <a:pPr lvl="0"/>
            <a:r>
              <a:rPr lang="en-US" dirty="0" smtClean="0">
                <a:solidFill>
                  <a:schemeClr val="accent4"/>
                </a:solidFill>
              </a:rPr>
              <a:t>This is an example of a typical text slide, introduction statement goes here</a:t>
            </a:r>
          </a:p>
          <a:p>
            <a:pPr lvl="1"/>
            <a:r>
              <a:rPr lang="en-US" dirty="0" smtClean="0">
                <a:solidFill>
                  <a:schemeClr val="accent4"/>
                </a:solidFill>
              </a:rPr>
              <a:t>Second level</a:t>
            </a:r>
          </a:p>
          <a:p>
            <a:pPr lvl="1"/>
            <a:r>
              <a:rPr lang="en-US" dirty="0" smtClean="0">
                <a:solidFill>
                  <a:schemeClr val="accent4"/>
                </a:solidFill>
              </a:rPr>
              <a:t>Increase indent to create sub-bullets</a:t>
            </a:r>
          </a:p>
          <a:p>
            <a:pPr lvl="1"/>
            <a:r>
              <a:rPr lang="en-US" dirty="0" smtClean="0">
                <a:solidFill>
                  <a:schemeClr val="accent4"/>
                </a:solidFill>
              </a:rPr>
              <a:t>To create highlights in text, use </a:t>
            </a:r>
            <a:r>
              <a:rPr lang="en-US" b="1" dirty="0" smtClean="0">
                <a:solidFill>
                  <a:schemeClr val="accent4"/>
                </a:solidFill>
              </a:rPr>
              <a:t>Arial Bold</a:t>
            </a:r>
          </a:p>
          <a:p>
            <a:pPr lvl="1"/>
            <a:r>
              <a:rPr lang="en-US" dirty="0" smtClean="0">
                <a:solidFill>
                  <a:schemeClr val="accent4"/>
                </a:solidFill>
              </a:rPr>
              <a:t>If the slide is text heavy, split the text into two slides</a:t>
            </a:r>
          </a:p>
          <a:p>
            <a:pPr lvl="1"/>
            <a:r>
              <a:rPr lang="en-US" dirty="0" smtClean="0">
                <a:solidFill>
                  <a:schemeClr val="accent4"/>
                </a:solidFill>
              </a:rPr>
              <a:t>Bullet points should be kept short</a:t>
            </a:r>
          </a:p>
          <a:p>
            <a:pPr lvl="2">
              <a:buClr>
                <a:schemeClr val="accent4"/>
              </a:buClr>
            </a:pPr>
            <a:r>
              <a:rPr lang="en-US" dirty="0" smtClean="0">
                <a:solidFill>
                  <a:schemeClr val="accent4"/>
                </a:solidFill>
              </a:rPr>
              <a:t>Third level</a:t>
            </a:r>
          </a:p>
          <a:p>
            <a:pPr lvl="3"/>
            <a:r>
              <a:rPr lang="en-US" dirty="0" smtClean="0">
                <a:solidFill>
                  <a:schemeClr val="accent4"/>
                </a:solidFill>
              </a:rPr>
              <a:t>Fourth level</a:t>
            </a:r>
          </a:p>
          <a:p>
            <a:pPr lvl="4">
              <a:buClr>
                <a:schemeClr val="accent4"/>
              </a:buClr>
            </a:pPr>
            <a:r>
              <a:rPr lang="en-US" dirty="0" smtClean="0">
                <a:solidFill>
                  <a:schemeClr val="accent4"/>
                </a:solidFill>
              </a:rPr>
              <a:t>Fifth level</a:t>
            </a:r>
            <a:endParaRPr lang="en-US" dirty="0">
              <a:solidFill>
                <a:schemeClr val="accent4"/>
              </a:solidFill>
            </a:endParaRPr>
          </a:p>
        </p:txBody>
      </p:sp>
    </p:spTree>
    <p:extLst>
      <p:ext uri="{BB962C8B-B14F-4D97-AF65-F5344CB8AC3E}">
        <p14:creationId xmlns:p14="http://schemas.microsoft.com/office/powerpoint/2010/main" val="235238306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1730" y="1187645"/>
            <a:ext cx="8741257" cy="1594283"/>
          </a:xfrm>
        </p:spPr>
        <p:txBody>
          <a:bodyPr lIns="135542" rIns="135542"/>
          <a:lstStyle>
            <a:lvl1pPr marL="0" indent="0">
              <a:buNone/>
              <a:defRPr sz="3000">
                <a:gradFill>
                  <a:gsLst>
                    <a:gs pos="1250">
                      <a:schemeClr val="tx2"/>
                    </a:gs>
                    <a:gs pos="99000">
                      <a:schemeClr val="tx2"/>
                    </a:gs>
                  </a:gsLst>
                  <a:lin ang="5400000" scaled="0"/>
                </a:gradFill>
              </a:defRPr>
            </a:lvl1pPr>
            <a:lvl2pPr marL="0" indent="0">
              <a:buFontTx/>
              <a:buNone/>
              <a:defRPr sz="1600"/>
            </a:lvl2pPr>
            <a:lvl3pPr marL="141170" indent="0">
              <a:buNone/>
              <a:defRPr/>
            </a:lvl3pPr>
            <a:lvl4pPr marL="282340" indent="0">
              <a:buNone/>
              <a:defRPr/>
            </a:lvl4pPr>
            <a:lvl5pPr marL="42351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201730" y="291108"/>
            <a:ext cx="8741257" cy="899665"/>
          </a:xfrm>
        </p:spPr>
        <p:txBody>
          <a:bodyPr/>
          <a:lstStyle/>
          <a:p>
            <a:r>
              <a:rPr lang="en-US" smtClean="0"/>
              <a:t>Click to edit Master title style</a:t>
            </a:r>
            <a:endParaRPr lang="en-US" dirty="0"/>
          </a:p>
        </p:txBody>
      </p:sp>
      <p:sp>
        <p:nvSpPr>
          <p:cNvPr id="2" name="Slide Number Placeholder 1"/>
          <p:cNvSpPr>
            <a:spLocks noGrp="1"/>
          </p:cNvSpPr>
          <p:nvPr>
            <p:ph type="sldNum" sz="quarter" idx="11"/>
          </p:nvPr>
        </p:nvSpPr>
        <p:spPr>
          <a:xfrm>
            <a:off x="7597244" y="6356804"/>
            <a:ext cx="1345345" cy="364224"/>
          </a:xfrm>
          <a:prstGeom prst="rect">
            <a:avLst/>
          </a:prstGeom>
        </p:spPr>
        <p:txBody>
          <a:bodyPr lIns="75301" tIns="37650" rIns="75301" bIns="37650"/>
          <a:lstStyle/>
          <a:p>
            <a:fld id="{D470A6BA-6070-4AD1-A225-45B2351DF1FF}" type="slidenum">
              <a:rPr>
                <a:solidFill>
                  <a:srgbClr val="55565A"/>
                </a:solidFill>
              </a:rPr>
              <a:pPr/>
              <a:t>‹#›</a:t>
            </a:fld>
            <a:endParaRPr dirty="0">
              <a:solidFill>
                <a:srgbClr val="55565A"/>
              </a:solidFill>
            </a:endParaRPr>
          </a:p>
        </p:txBody>
      </p:sp>
    </p:spTree>
    <p:extLst>
      <p:ext uri="{BB962C8B-B14F-4D97-AF65-F5344CB8AC3E}">
        <p14:creationId xmlns:p14="http://schemas.microsoft.com/office/powerpoint/2010/main" val="406197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42"/>
            <a:ext cx="8401050" cy="4792663"/>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4850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business">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2"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lifestyle">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1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clinic">
    <p:spTree>
      <p:nvGrpSpPr>
        <p:cNvPr id="1" name=""/>
        <p:cNvGrpSpPr/>
        <p:nvPr/>
      </p:nvGrpSpPr>
      <p:grpSpPr>
        <a:xfrm>
          <a:off x="0" y="0"/>
          <a:ext cx="0" cy="0"/>
          <a:chOff x="0" y="0"/>
          <a:chExt cx="0" cy="0"/>
        </a:xfrm>
      </p:grpSpPr>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10"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5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10" y="7"/>
            <a:ext cx="9144001" cy="6858623"/>
          </a:xfrm>
          <a:prstGeom prst="rect">
            <a:avLst/>
          </a:prstGeom>
          <a:noFill/>
        </p:spPr>
        <p:txBody>
          <a:bodyPr>
            <a:noAutofit/>
          </a:bodyPr>
          <a:lstStyle>
            <a:lvl1pPr marL="0" indent="0">
              <a:buNone/>
              <a:defRPr/>
            </a:lvl1pPr>
          </a:lstStyle>
          <a:p>
            <a:r>
              <a:rPr lang="en-US" dirty="0"/>
              <a:t>Click icon to add picture</a:t>
            </a:r>
          </a:p>
        </p:txBody>
      </p:sp>
      <p:sp>
        <p:nvSpPr>
          <p:cNvPr id="12"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sp>
        <p:nvSpPr>
          <p:cNvPr id="3" name="Rectangle 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43"/>
            <a:ext cx="3886200" cy="4792663"/>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3"/>
          <p:cNvSpPr>
            <a:spLocks noGrp="1"/>
          </p:cNvSpPr>
          <p:nvPr>
            <p:ph type="body" sz="quarter" idx="12"/>
          </p:nvPr>
        </p:nvSpPr>
        <p:spPr>
          <a:xfrm>
            <a:off x="4786543" y="1354143"/>
            <a:ext cx="4060825" cy="4792663"/>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8699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8" y="6"/>
            <a:ext cx="9144001" cy="6858623"/>
          </a:xfrm>
          <a:prstGeom prst="rect">
            <a:avLst/>
          </a:prstGeom>
          <a:noFill/>
        </p:spPr>
        <p:txBody>
          <a:bodyPr>
            <a:noAutofit/>
          </a:bodyPr>
          <a:lstStyle>
            <a:lvl1pPr marL="0" indent="0">
              <a:buNone/>
              <a:defRPr/>
            </a:lvl1pPr>
          </a:lstStyle>
          <a:p>
            <a:r>
              <a:rPr lang="en-US" dirty="0"/>
              <a:t>Click icon to add picture</a:t>
            </a:r>
          </a:p>
        </p:txBody>
      </p:sp>
      <p:sp>
        <p:nvSpPr>
          <p:cNvPr id="12"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a:t>Event city or speaker name</a:t>
            </a:r>
          </a:p>
          <a:p>
            <a:pPr lvl="0"/>
            <a:r>
              <a:rPr lang="en-US" dirty="0"/>
              <a:t>Date</a:t>
            </a:r>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sp>
        <p:nvSpPr>
          <p:cNvPr id="3" name="Rectangle 2"/>
          <p:cNvSpPr/>
          <p:nvPr userDrawn="1"/>
        </p:nvSpPr>
        <p:spPr bwMode="auto">
          <a:xfrm>
            <a:off x="4495800" y="6412822"/>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4"/>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43"/>
            <a:ext cx="8401050"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079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43"/>
            <a:ext cx="3886200"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2"/>
          </p:nvPr>
        </p:nvSpPr>
        <p:spPr>
          <a:xfrm>
            <a:off x="4788137" y="1354143"/>
            <a:ext cx="4059237"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342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79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9" y="1354145"/>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Content Placeholder 2"/>
          <p:cNvSpPr>
            <a:spLocks noGrp="1"/>
          </p:cNvSpPr>
          <p:nvPr>
            <p:ph idx="13"/>
          </p:nvPr>
        </p:nvSpPr>
        <p:spPr>
          <a:xfrm>
            <a:off x="4800600" y="1354145"/>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7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44" y="1781182"/>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06" y="799707"/>
            <a:ext cx="8401081" cy="511175"/>
          </a:xfrm>
        </p:spPr>
        <p:txBody>
          <a:bodyPr anchor="b"/>
          <a:lstStyle>
            <a:lvl1pPr>
              <a:defRPr>
                <a:solidFill>
                  <a:schemeClr val="accent4"/>
                </a:solidFill>
              </a:defRPr>
            </a:lvl1pPr>
          </a:lstStyle>
          <a:p>
            <a:pPr lvl="0"/>
            <a:r>
              <a:rPr lang="en-US"/>
              <a:t>Click to edit Master text styles</a:t>
            </a:r>
          </a:p>
        </p:txBody>
      </p:sp>
      <p:cxnSp>
        <p:nvCxnSpPr>
          <p:cNvPr id="7" name="Straight Connector 6"/>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634498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41" y="1781181"/>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6" name="Text Placeholder 5"/>
          <p:cNvSpPr>
            <a:spLocks noGrp="1"/>
          </p:cNvSpPr>
          <p:nvPr>
            <p:ph type="body" sz="quarter" idx="12"/>
          </p:nvPr>
        </p:nvSpPr>
        <p:spPr>
          <a:xfrm>
            <a:off x="457211" y="803482"/>
            <a:ext cx="8401049" cy="511175"/>
          </a:xfrm>
        </p:spPr>
        <p:txBody>
          <a:bodyPr anchor="b"/>
          <a:lstStyle>
            <a:lvl1pPr>
              <a:defRPr>
                <a:solidFill>
                  <a:schemeClr val="accent4"/>
                </a:solidFill>
              </a:defRPr>
            </a:lvl1pPr>
          </a:lstStyle>
          <a:p>
            <a:pPr lvl="0"/>
            <a:r>
              <a:rPr lang="en-US"/>
              <a:t>Click to edit Master text styles</a:t>
            </a:r>
          </a:p>
        </p:txBody>
      </p:sp>
      <p:sp>
        <p:nvSpPr>
          <p:cNvPr id="7" name="Text Placeholder 3"/>
          <p:cNvSpPr>
            <a:spLocks noGrp="1"/>
          </p:cNvSpPr>
          <p:nvPr>
            <p:ph type="body" sz="quarter" idx="13"/>
          </p:nvPr>
        </p:nvSpPr>
        <p:spPr>
          <a:xfrm>
            <a:off x="4786543" y="1781181"/>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7032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97"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11" y="914406"/>
            <a:ext cx="8401049" cy="403225"/>
          </a:xfrm>
        </p:spPr>
        <p:txBody>
          <a:bodyPr anchor="b"/>
          <a:lstStyle>
            <a:lvl1pPr>
              <a:defRPr>
                <a:solidFill>
                  <a:schemeClr val="accent4"/>
                </a:solidFill>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064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0551" y="914406"/>
            <a:ext cx="8397700" cy="403225"/>
          </a:xfrm>
        </p:spPr>
        <p:txBody>
          <a:bodyPr anchor="b"/>
          <a:lstStyle>
            <a:lvl1pPr>
              <a:defRPr>
                <a:solidFill>
                  <a:schemeClr val="accent4"/>
                </a:solidFill>
              </a:defRPr>
            </a:lvl1pPr>
          </a:lstStyle>
          <a:p>
            <a:pPr lvl="0"/>
            <a:r>
              <a:rPr lang="en-US"/>
              <a:t>Click to 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1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57211" y="914406"/>
            <a:ext cx="8401049" cy="403225"/>
          </a:xfrm>
        </p:spPr>
        <p:txBody>
          <a:bodyPr anchor="b"/>
          <a:lstStyle>
            <a:lvl1pPr>
              <a:defRPr>
                <a:solidFill>
                  <a:schemeClr val="accent4"/>
                </a:solidFill>
              </a:defRPr>
            </a:lvl1pPr>
          </a:lstStyle>
          <a:p>
            <a:pPr lvl="0"/>
            <a:r>
              <a:rPr lang="en-US"/>
              <a:t>Click to edit Master text styles</a:t>
            </a:r>
          </a:p>
        </p:txBody>
      </p:sp>
      <p:sp>
        <p:nvSpPr>
          <p:cNvPr id="7" name="Text Placeholder 6"/>
          <p:cNvSpPr>
            <a:spLocks noGrp="1"/>
          </p:cNvSpPr>
          <p:nvPr>
            <p:ph type="body" sz="quarter" idx="14"/>
          </p:nvPr>
        </p:nvSpPr>
        <p:spPr>
          <a:xfrm>
            <a:off x="457211" y="1781181"/>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322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955" y="914406"/>
            <a:ext cx="8394681" cy="403225"/>
          </a:xfrm>
        </p:spPr>
        <p:txBody>
          <a:bodyPr anchor="b"/>
          <a:lstStyle>
            <a:lvl1pPr>
              <a:defRPr>
                <a:solidFill>
                  <a:schemeClr val="accent4"/>
                </a:solidFill>
              </a:defRPr>
            </a:lvl1pPr>
          </a:lstStyle>
          <a:p>
            <a:pPr lvl="0"/>
            <a:r>
              <a:rPr lang="en-US"/>
              <a:t>Click to edit Master text styles</a:t>
            </a:r>
          </a:p>
        </p:txBody>
      </p:sp>
      <p:sp>
        <p:nvSpPr>
          <p:cNvPr id="7" name="Text Placeholder 6"/>
          <p:cNvSpPr>
            <a:spLocks noGrp="1"/>
          </p:cNvSpPr>
          <p:nvPr>
            <p:ph type="body" sz="quarter" idx="14"/>
          </p:nvPr>
        </p:nvSpPr>
        <p:spPr>
          <a:xfrm>
            <a:off x="462823" y="1781181"/>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5"/>
          </p:nvPr>
        </p:nvSpPr>
        <p:spPr>
          <a:xfrm>
            <a:off x="4799020" y="1781181"/>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83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42"/>
            <a:ext cx="3886200" cy="4792663"/>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3"/>
          <p:cNvSpPr>
            <a:spLocks noGrp="1"/>
          </p:cNvSpPr>
          <p:nvPr>
            <p:ph type="body" sz="quarter" idx="12"/>
          </p:nvPr>
        </p:nvSpPr>
        <p:spPr>
          <a:xfrm>
            <a:off x="4786543" y="1354142"/>
            <a:ext cx="4060825" cy="4792663"/>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40544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807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172" y="914406"/>
            <a:ext cx="8404709" cy="403225"/>
          </a:xfrm>
        </p:spPr>
        <p:txBody>
          <a:bodyPr anchor="b"/>
          <a:lstStyle>
            <a:lvl1pPr>
              <a:defRPr>
                <a:solidFill>
                  <a:schemeClr val="accent4"/>
                </a:solidFill>
              </a:defRPr>
            </a:lvl1pPr>
          </a:lstStyle>
          <a:p>
            <a:pPr lvl="0"/>
            <a:r>
              <a:rPr lang="en-US"/>
              <a:t>Click to edit Master text styles</a:t>
            </a:r>
          </a:p>
        </p:txBody>
      </p:sp>
      <p:sp>
        <p:nvSpPr>
          <p:cNvPr id="3" name="Title 2"/>
          <p:cNvSpPr>
            <a:spLocks noGrp="1"/>
          </p:cNvSpPr>
          <p:nvPr>
            <p:ph type="title"/>
          </p:nvPr>
        </p:nvSpPr>
        <p:spPr/>
        <p:txBody>
          <a:bodyPr/>
          <a:lstStyle/>
          <a:p>
            <a:r>
              <a:rPr lang="en-US" dirty="0"/>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90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double lin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hasCustomPrompt="1"/>
          </p:nvPr>
        </p:nvSpPr>
        <p:spPr>
          <a:xfrm>
            <a:off x="461397" y="537249"/>
            <a:ext cx="8396863" cy="784830"/>
          </a:xfrm>
        </p:spPr>
        <p:txBody>
          <a:bodyPr anchor="t">
            <a:spAutoFit/>
          </a:bodyPr>
          <a:lstStyle>
            <a:lvl1pPr>
              <a:lnSpc>
                <a:spcPct val="85000"/>
              </a:lnSpc>
              <a:defRPr baseline="0"/>
            </a:lvl1pPr>
          </a:lstStyle>
          <a:p>
            <a:r>
              <a:rPr lang="en-US" dirty="0"/>
              <a:t>Click to edit Master title style</a:t>
            </a:r>
            <a:br>
              <a:rPr lang="en-US" dirty="0"/>
            </a:br>
            <a:r>
              <a:rPr lang="en-US" dirty="0"/>
              <a:t>Use this for longer slide titles that need 2 lines</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8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Tree>
    <p:extLst>
      <p:ext uri="{BB962C8B-B14F-4D97-AF65-F5344CB8AC3E}">
        <p14:creationId xmlns:p14="http://schemas.microsoft.com/office/powerpoint/2010/main" val="745917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5699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688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1B">
    <p:spTree>
      <p:nvGrpSpPr>
        <p:cNvPr id="1" name=""/>
        <p:cNvGrpSpPr/>
        <p:nvPr/>
      </p:nvGrpSpPr>
      <p:grpSpPr>
        <a:xfrm>
          <a:off x="0" y="0"/>
          <a:ext cx="0" cy="0"/>
          <a:chOff x="0" y="0"/>
          <a:chExt cx="0" cy="0"/>
        </a:xfrm>
      </p:grpSpPr>
      <p:sp>
        <p:nvSpPr>
          <p:cNvPr id="13" name="Rectangle 1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52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3b">
    <p:spTree>
      <p:nvGrpSpPr>
        <p:cNvPr id="1" name=""/>
        <p:cNvGrpSpPr/>
        <p:nvPr/>
      </p:nvGrpSpPr>
      <p:grpSpPr>
        <a:xfrm>
          <a:off x="0" y="0"/>
          <a:ext cx="0" cy="0"/>
          <a:chOff x="0" y="0"/>
          <a:chExt cx="0" cy="0"/>
        </a:xfrm>
      </p:grpSpPr>
      <p:sp>
        <p:nvSpPr>
          <p:cNvPr id="13" name="Rectangle 1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2"/>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68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98" y="3877272"/>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9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42"/>
            <a:ext cx="8401050"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02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9"/>
            <a:ext cx="8015792" cy="1073599"/>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sp>
        <p:nvSpPr>
          <p:cNvPr id="5" name="Slide Number Placeholder 4"/>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pic>
        <p:nvPicPr>
          <p:cNvPr id="6"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0476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4"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032142" y="2377591"/>
            <a:ext cx="4813158" cy="14038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Tree>
    <p:extLst>
      <p:ext uri="{BB962C8B-B14F-4D97-AF65-F5344CB8AC3E}">
        <p14:creationId xmlns:p14="http://schemas.microsoft.com/office/powerpoint/2010/main" val="2176094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23"/>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Thank you</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5202" y="5891195"/>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61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6"/>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237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1"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11" y="1354140"/>
            <a:ext cx="8574087" cy="4360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492057"/>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998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Text Placeholder 4"/>
          <p:cNvSpPr>
            <a:spLocks noGrp="1"/>
          </p:cNvSpPr>
          <p:nvPr>
            <p:ph type="body" sz="quarter" idx="13"/>
          </p:nvPr>
        </p:nvSpPr>
        <p:spPr>
          <a:xfrm>
            <a:off x="463172" y="914406"/>
            <a:ext cx="8404709" cy="403225"/>
          </a:xfrm>
        </p:spPr>
        <p:txBody>
          <a:bodyPr anchor="b"/>
          <a:lstStyle>
            <a:lvl1pPr>
              <a:defRPr>
                <a:solidFill>
                  <a:schemeClr val="accent4"/>
                </a:solidFill>
              </a:defRPr>
            </a:lvl1pPr>
          </a:lstStyle>
          <a:p>
            <a:pPr lvl="0"/>
            <a:r>
              <a:rPr lang="en-US"/>
              <a:t>Click to edit Master text styles</a:t>
            </a:r>
          </a:p>
        </p:txBody>
      </p:sp>
      <p:sp>
        <p:nvSpPr>
          <p:cNvPr id="3" name="Title 2"/>
          <p:cNvSpPr>
            <a:spLocks noGrp="1"/>
          </p:cNvSpPr>
          <p:nvPr>
            <p:ph type="title"/>
          </p:nvPr>
        </p:nvSpPr>
        <p:spPr/>
        <p:txBody>
          <a:bodyPr/>
          <a:lstStyle/>
          <a:p>
            <a:r>
              <a:rPr lang="en-US" dirty="0"/>
              <a:t>Click to edit Master title style</a:t>
            </a:r>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48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589360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8103412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91379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5" name="Text Placeholder 4"/>
          <p:cNvSpPr>
            <a:spLocks noGrp="1"/>
          </p:cNvSpPr>
          <p:nvPr>
            <p:ph type="body" sz="quarter" idx="11"/>
          </p:nvPr>
        </p:nvSpPr>
        <p:spPr>
          <a:xfrm>
            <a:off x="457200" y="1354142"/>
            <a:ext cx="3886200"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2"/>
          </p:nvPr>
        </p:nvSpPr>
        <p:spPr>
          <a:xfrm>
            <a:off x="4788135" y="1354142"/>
            <a:ext cx="4059237" cy="4792663"/>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0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712490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191024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1870248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357747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7662283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8246757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879702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9983573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136519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7845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0624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3880443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2574436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13030934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63666A"/>
                </a:solidFill>
              </a:rPr>
              <a:pPr/>
              <a:t>‹#›</a:t>
            </a:fld>
            <a:endParaRPr dirty="0">
              <a:solidFill>
                <a:srgbClr val="63666A"/>
              </a:solidFill>
            </a:endParaRPr>
          </a:p>
        </p:txBody>
      </p:sp>
      <p:sp>
        <p:nvSpPr>
          <p:cNvPr id="3" name="Picture Placeholder 3"/>
          <p:cNvSpPr>
            <a:spLocks noGrp="1"/>
          </p:cNvSpPr>
          <p:nvPr>
            <p:ph type="pic" sz="quarter" idx="13" hasCustomPrompt="1"/>
          </p:nvPr>
        </p:nvSpPr>
        <p:spPr>
          <a:xfrm>
            <a:off x="7086604" y="6172200"/>
            <a:ext cx="1323975" cy="438149"/>
          </a:xfrm>
        </p:spPr>
        <p:txBody>
          <a:bodyPr anchor="ctr"/>
          <a:lstStyle>
            <a:lvl1pPr algn="ctr">
              <a:spcBef>
                <a:spcPts val="0"/>
              </a:spcBef>
              <a:spcAft>
                <a:spcPts val="0"/>
              </a:spcAft>
              <a:defRPr sz="1000">
                <a:solidFill>
                  <a:schemeClr val="accent4"/>
                </a:solidFill>
              </a:defRPr>
            </a:lvl1pPr>
          </a:lstStyle>
          <a:p>
            <a:r>
              <a:rPr lang="en-US" dirty="0"/>
              <a:t>Client Logo</a:t>
            </a:r>
            <a:br>
              <a:rPr lang="en-US" dirty="0"/>
            </a:br>
            <a:r>
              <a:rPr lang="en-US" dirty="0"/>
              <a:t>(optional)</a:t>
            </a:r>
          </a:p>
        </p:txBody>
      </p:sp>
    </p:spTree>
    <p:extLst>
      <p:ext uri="{BB962C8B-B14F-4D97-AF65-F5344CB8AC3E}">
        <p14:creationId xmlns:p14="http://schemas.microsoft.com/office/powerpoint/2010/main" val="4549590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655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9_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1" y="3"/>
            <a:ext cx="9144001" cy="6858623"/>
          </a:xfrm>
          <a:prstGeom prst="rect">
            <a:avLst/>
          </a:prstGeom>
          <a:noFill/>
        </p:spPr>
        <p:txBody>
          <a:bodyPr>
            <a:noAutofit/>
          </a:bodyPr>
          <a:lstStyle>
            <a:lvl1pPr marL="0" indent="0">
              <a:buNone/>
              <a:defRPr/>
            </a:lvl1pPr>
          </a:lstStyle>
          <a:p>
            <a:r>
              <a:rPr lang="en-US" smtClean="0"/>
              <a:t>Click icon to add picture</a:t>
            </a:r>
            <a:endParaRPr lang="en-US"/>
          </a:p>
        </p:txBody>
      </p:sp>
      <p:sp>
        <p:nvSpPr>
          <p:cNvPr id="12"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
        <p:nvSpPr>
          <p:cNvPr id="3" name="Rectangle 2"/>
          <p:cNvSpPr/>
          <p:nvPr/>
        </p:nvSpPr>
        <p:spPr bwMode="auto">
          <a:xfrm>
            <a:off x="4495800" y="6412819"/>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2" descr="A:\Assets\Logos\OPTUM_Logos\~OptumRx Logos\OPTUMRx_®_RGB.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5202" y="5891191"/>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8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1" y="3"/>
            <a:ext cx="9144001" cy="6858623"/>
          </a:xfrm>
          <a:prstGeom prst="rect">
            <a:avLst/>
          </a:prstGeom>
          <a:noFill/>
        </p:spPr>
        <p:txBody>
          <a:bodyPr>
            <a:noAutofit/>
          </a:bodyPr>
          <a:lstStyle>
            <a:lvl1pPr marL="0" indent="0">
              <a:buNone/>
              <a:defRPr/>
            </a:lvl1pPr>
          </a:lstStyle>
          <a:p>
            <a:r>
              <a:rPr lang="en-US" smtClean="0"/>
              <a:t>Click icon to add picture</a:t>
            </a:r>
            <a:endParaRPr lang="en-US"/>
          </a:p>
        </p:txBody>
      </p:sp>
      <p:sp>
        <p:nvSpPr>
          <p:cNvPr id="12" name="Text Placeholder 4"/>
          <p:cNvSpPr>
            <a:spLocks noGrp="1"/>
          </p:cNvSpPr>
          <p:nvPr>
            <p:ph type="body" sz="quarter" idx="12" hasCustomPrompt="1"/>
          </p:nvPr>
        </p:nvSpPr>
        <p:spPr>
          <a:xfrm>
            <a:off x="845888" y="3877272"/>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
        <p:nvSpPr>
          <p:cNvPr id="3" name="Rectangle 2"/>
          <p:cNvSpPr/>
          <p:nvPr/>
        </p:nvSpPr>
        <p:spPr bwMode="auto">
          <a:xfrm>
            <a:off x="4495800" y="6412819"/>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2" descr="A:\Assets\Logos\OPTUM_Logos\~OptumRx Logos\OPTUMRx_®_RGB.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25202" y="5891191"/>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86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3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a:solidFill>
                <a:srgbClr val="55565A"/>
              </a:solidFill>
            </a:endParaRPr>
          </a:p>
        </p:txBody>
      </p:sp>
      <p:sp>
        <p:nvSpPr>
          <p:cNvPr id="5" name="Text Placeholder 4"/>
          <p:cNvSpPr>
            <a:spLocks noGrp="1"/>
          </p:cNvSpPr>
          <p:nvPr>
            <p:ph type="body" sz="quarter" idx="13"/>
          </p:nvPr>
        </p:nvSpPr>
        <p:spPr>
          <a:xfrm>
            <a:off x="463168" y="914402"/>
            <a:ext cx="8404709" cy="403225"/>
          </a:xfrm>
        </p:spPr>
        <p:txBody>
          <a:bodyPr anchor="b"/>
          <a:lstStyle>
            <a:lvl1pPr>
              <a:defRPr>
                <a:solidFill>
                  <a:schemeClr val="accent4"/>
                </a:solidFill>
              </a:defRPr>
            </a:lvl1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cxnSp>
        <p:nvCxnSpPr>
          <p:cNvPr id="8" name="Straight Connector 7"/>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4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only, double lin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a:solidFill>
                <a:srgbClr val="55565A"/>
              </a:solidFill>
            </a:endParaRPr>
          </a:p>
        </p:txBody>
      </p:sp>
      <p:sp>
        <p:nvSpPr>
          <p:cNvPr id="3" name="Title 2"/>
          <p:cNvSpPr>
            <a:spLocks noGrp="1"/>
          </p:cNvSpPr>
          <p:nvPr>
            <p:ph type="title" hasCustomPrompt="1"/>
          </p:nvPr>
        </p:nvSpPr>
        <p:spPr>
          <a:xfrm>
            <a:off x="461387" y="532511"/>
            <a:ext cx="8396863" cy="784830"/>
          </a:xfrm>
        </p:spPr>
        <p:txBody>
          <a:bodyPr anchor="t">
            <a:spAutoFit/>
          </a:bodyPr>
          <a:lstStyle>
            <a:lvl1pPr>
              <a:lnSpc>
                <a:spcPct val="85000"/>
              </a:lnSpc>
              <a:defRPr baseline="0"/>
            </a:lvl1pPr>
          </a:lstStyle>
          <a:p>
            <a:r>
              <a:rPr lang="en-US" dirty="0" smtClean="0"/>
              <a:t>Click to edit Master title style</a:t>
            </a:r>
            <a:br>
              <a:rPr lang="en-US" dirty="0" smtClean="0"/>
            </a:br>
            <a:r>
              <a:rPr lang="en-US" dirty="0" smtClean="0"/>
              <a:t>Use this for longer slide titles that need 2 lines</a:t>
            </a:r>
            <a:endParaRPr lang="en-US" dirty="0"/>
          </a:p>
        </p:txBody>
      </p:sp>
      <p:cxnSp>
        <p:nvCxnSpPr>
          <p:cNvPr id="8" name="Straight Connector 7"/>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80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7" y="1354143"/>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5" name="Content Placeholder 2"/>
          <p:cNvSpPr>
            <a:spLocks noGrp="1"/>
          </p:cNvSpPr>
          <p:nvPr>
            <p:ph idx="13"/>
          </p:nvPr>
        </p:nvSpPr>
        <p:spPr>
          <a:xfrm>
            <a:off x="4800600" y="1354143"/>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367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4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4"/>
            <a:ext cx="8015792" cy="1073599"/>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sp>
        <p:nvSpPr>
          <p:cNvPr id="5" name="Slide Number Placeholder 4"/>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pic>
        <p:nvPicPr>
          <p:cNvPr id="6"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1"/>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5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4"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142" y="2377590"/>
            <a:ext cx="4813158" cy="14038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lgn="r"/>
            <a:fld id="{F18F5FCC-583C-47C6-9953-2F6AD74D46AE}" type="slidenum">
              <a:rPr>
                <a:solidFill>
                  <a:srgbClr val="55565A"/>
                </a:solidFill>
              </a:rPr>
              <a:pPr algn="r"/>
              <a:t>‹#›</a:t>
            </a:fld>
            <a:endParaRPr dirty="0">
              <a:solidFill>
                <a:srgbClr val="55565A"/>
              </a:solidFill>
            </a:endParaRPr>
          </a:p>
        </p:txBody>
      </p:sp>
    </p:spTree>
    <p:extLst>
      <p:ext uri="{BB962C8B-B14F-4D97-AF65-F5344CB8AC3E}">
        <p14:creationId xmlns:p14="http://schemas.microsoft.com/office/powerpoint/2010/main" val="315869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19"/>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smtClean="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smtClean="0"/>
              <a:t>Thank you</a:t>
            </a:r>
            <a:endParaRPr lang="en-US" dirty="0"/>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smtClean="0">
                <a:solidFill>
                  <a:srgbClr val="FFFFFF"/>
                </a:solidFill>
              </a:rPr>
              <a:pPr algn="r"/>
              <a:t>‹#›</a:t>
            </a:fld>
            <a:endParaRPr dirty="0">
              <a:solidFill>
                <a:srgbClr val="FFFFFF"/>
              </a:solidFill>
            </a:endParaRPr>
          </a:p>
        </p:txBody>
      </p:sp>
      <p:pic>
        <p:nvPicPr>
          <p:cNvPr id="8" name="Picture 2" descr="A:\Assets\Logos\OPTUM_Logos\~OptumRx Logos\OPTUMRx_®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202" y="5891191"/>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30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6"/>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77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dirty="0" smtClean="0"/>
              <a:t>Click to edit Master title style</a:t>
            </a:r>
            <a:endParaRPr lang="en-US" dirty="0"/>
          </a:p>
        </p:txBody>
      </p:sp>
      <p:cxnSp>
        <p:nvCxnSpPr>
          <p:cNvPr id="8" name="Straight Connector 7"/>
          <p:cNvCxnSpPr/>
          <p:nvPr userDrawn="1"/>
        </p:nvCxnSpPr>
        <p:spPr>
          <a:xfrm>
            <a:off x="457200" y="9906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6942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dirty="0" smtClean="0"/>
              <a:t>Click to edit Master title style</a:t>
            </a:r>
            <a:endParaRPr lang="en-US" dirty="0"/>
          </a:p>
        </p:txBody>
      </p:sp>
      <p:cxnSp>
        <p:nvCxnSpPr>
          <p:cNvPr id="8" name="Straight Connector 7"/>
          <p:cNvCxnSpPr/>
          <p:nvPr userDrawn="1"/>
        </p:nvCxnSpPr>
        <p:spPr>
          <a:xfrm>
            <a:off x="457200" y="9906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921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61508" y="988828"/>
            <a:ext cx="8496743" cy="29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rgbClr val="FFFFFF"/>
              </a:solidFill>
            </a:endParaRPr>
          </a:p>
        </p:txBody>
      </p:sp>
      <p:cxnSp>
        <p:nvCxnSpPr>
          <p:cNvPr id="7" name="Straight Connector 6"/>
          <p:cNvCxnSpPr/>
          <p:nvPr userDrawn="1"/>
        </p:nvCxnSpPr>
        <p:spPr>
          <a:xfrm flipV="1">
            <a:off x="464435" y="1376982"/>
            <a:ext cx="8217515" cy="1"/>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1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25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smtClean="0">
                <a:solidFill>
                  <a:srgbClr val="55565A"/>
                </a:solidFill>
              </a:rPr>
              <a:pPr/>
              <a:t>‹#›</a:t>
            </a:fld>
            <a:endParaRPr dirty="0">
              <a:solidFill>
                <a:srgbClr val="55565A"/>
              </a:solidFill>
            </a:endParaRPr>
          </a:p>
        </p:txBody>
      </p:sp>
    </p:spTree>
    <p:extLst>
      <p:ext uri="{BB962C8B-B14F-4D97-AF65-F5344CB8AC3E}">
        <p14:creationId xmlns:p14="http://schemas.microsoft.com/office/powerpoint/2010/main" val="37236202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8.png"/><Relationship Id="rId2" Type="http://schemas.openxmlformats.org/officeDocument/2006/relationships/slideLayout" Target="../slideLayouts/slideLayout86.xml"/><Relationship Id="rId16" Type="http://schemas.openxmlformats.org/officeDocument/2006/relationships/theme" Target="../theme/theme1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theme" Target="../theme/theme11.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4.xml"/><Relationship Id="rId1"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theme" Target="../theme/theme15.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69.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image" Target="../media/image2.png"/><Relationship Id="rId5" Type="http://schemas.openxmlformats.org/officeDocument/2006/relationships/theme" Target="../theme/theme16.xml"/><Relationship Id="rId4"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theme" Target="../theme/theme6.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8" Type="http://schemas.openxmlformats.org/officeDocument/2006/relationships/slideLayout" Target="../slideLayouts/slideLayout42.xml"/><Relationship Id="rId51"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D108C5D3-9C88-451C-8D9D-2708B991310C}"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D0FE6CF1-2600-47D3-9EEB-1152A4A45CB9}"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10452"/>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3"/>
            <a:ext cx="8396863" cy="6203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41"/>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7"/>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268795" y="6247063"/>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6731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285" r:id="rId1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68792" y="6247061"/>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3130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
        <p:nvSpPr>
          <p:cNvPr id="2" name="Title Placeholder 1"/>
          <p:cNvSpPr>
            <a:spLocks noGrp="1"/>
          </p:cNvSpPr>
          <p:nvPr>
            <p:ph type="title"/>
          </p:nvPr>
        </p:nvSpPr>
        <p:spPr bwMode="gray">
          <a:xfrm>
            <a:off x="371475" y="0"/>
            <a:ext cx="8486775" cy="10740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75"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6"/>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1A103C39-498D-3B4A-A1AA-9193B86A2005}" type="datetime1">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3"/>
            <a:ext cx="5314950" cy="365125"/>
          </a:xfrm>
          <a:prstGeom prst="rect">
            <a:avLst/>
          </a:prstGeom>
        </p:spPr>
        <p:txBody>
          <a:bodyPr vert="horz" lIns="0" tIns="0" rIns="0" bIns="0" rtlCol="0" anchor="ctr"/>
          <a:lstStyle>
            <a:lvl1pPr algn="ctr">
              <a:defRPr sz="800">
                <a:solidFill>
                  <a:schemeClr val="tx1">
                    <a:tint val="75000"/>
                  </a:schemeClr>
                </a:solidFill>
              </a:defRPr>
            </a:lvl1pPr>
          </a:lstStyle>
          <a:p>
            <a:r>
              <a:rPr lang="en-US" dirty="0" smtClean="0">
                <a:solidFill>
                  <a:srgbClr val="55565A">
                    <a:tint val="75000"/>
                  </a:srgbClr>
                </a:solidFill>
              </a:rPr>
              <a:t>Confidential property of Optum. Do not distribute or reproduce without express permission from Optum.</a:t>
            </a:r>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3"/>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7993"/>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
        <p:nvSpPr>
          <p:cNvPr id="2" name="Title Placeholder 1"/>
          <p:cNvSpPr>
            <a:spLocks noGrp="1"/>
          </p:cNvSpPr>
          <p:nvPr>
            <p:ph type="title"/>
          </p:nvPr>
        </p:nvSpPr>
        <p:spPr bwMode="gray">
          <a:xfrm>
            <a:off x="371475" y="0"/>
            <a:ext cx="8486775" cy="10740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75"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6"/>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60C4204-26A9-43B6-8DED-7E565BA3063D}"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3"/>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3"/>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B9D32D87-1787-49E2-9C15-DA4A3A31668D}"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32038"/>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a:solidFill>
                <a:srgbClr val="55565A"/>
              </a:solidFill>
            </a:endParaRPr>
          </a:p>
        </p:txBody>
      </p:sp>
      <p:pic>
        <p:nvPicPr>
          <p:cNvPr id="9" name="Picture 2" descr="A:\Assets\Logos\OPTUM_Logos\~OptumRx Logos\OPTUMRx_®_RGB.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8792" y="6247061"/>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88326"/>
      </p:ext>
    </p:extLst>
  </p:cSld>
  <p:clrMap bg1="lt1" tx1="dk1" bg2="lt2" tx2="dk2" accent1="accent1" accent2="accent2" accent3="accent3" accent4="accent4" accent5="accent5" accent6="accent6" hlink="hlink" folHlink="folHlink"/>
  <p:sldLayoutIdLst>
    <p:sldLayoutId id="2147484250" r:id="rId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
        <p:nvSpPr>
          <p:cNvPr id="2" name="Title Placeholder 1"/>
          <p:cNvSpPr>
            <a:spLocks noGrp="1"/>
          </p:cNvSpPr>
          <p:nvPr>
            <p:ph type="title"/>
          </p:nvPr>
        </p:nvSpPr>
        <p:spPr bwMode="gray">
          <a:xfrm>
            <a:off x="371475" y="0"/>
            <a:ext cx="8486775" cy="1074058"/>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bwMode="gray">
          <a:xfrm>
            <a:off x="371475"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6"/>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1A103C39-498D-3B4A-A1AA-9193B86A2005}" type="datetime1">
              <a:rPr lang="en-US" smtClean="0"/>
              <a:t>7/17/2019</a:t>
            </a:fld>
            <a:endParaRPr lang="en-US" dirty="0"/>
          </a:p>
        </p:txBody>
      </p:sp>
      <p:sp>
        <p:nvSpPr>
          <p:cNvPr id="5" name="Footer Placeholder 4"/>
          <p:cNvSpPr>
            <a:spLocks noGrp="1"/>
          </p:cNvSpPr>
          <p:nvPr>
            <p:ph type="ftr" sz="quarter" idx="3"/>
          </p:nvPr>
        </p:nvSpPr>
        <p:spPr bwMode="gray">
          <a:xfrm>
            <a:off x="3100388" y="6486983"/>
            <a:ext cx="5314950" cy="365125"/>
          </a:xfrm>
          <a:prstGeom prst="rect">
            <a:avLst/>
          </a:prstGeom>
        </p:spPr>
        <p:txBody>
          <a:bodyPr vert="horz" lIns="0" tIns="0" rIns="0" bIns="0" rtlCol="0" anchor="ctr"/>
          <a:lstStyle>
            <a:lvl1pPr algn="ctr">
              <a:defRPr sz="800">
                <a:solidFill>
                  <a:schemeClr val="tx1">
                    <a:tint val="75000"/>
                  </a:schemeClr>
                </a:solidFill>
              </a:defRPr>
            </a:lvl1pPr>
          </a:lstStyle>
          <a:p>
            <a:r>
              <a:rPr lang="en-US" dirty="0" smtClean="0"/>
              <a:t>Confidential property of Optum. Do not distribute or reproduce without express permission from Optum.</a:t>
            </a:r>
            <a:endParaRPr lang="en-US" dirty="0"/>
          </a:p>
        </p:txBody>
      </p:sp>
      <p:sp>
        <p:nvSpPr>
          <p:cNvPr id="6" name="Slide Number Placeholder 5"/>
          <p:cNvSpPr>
            <a:spLocks noGrp="1"/>
          </p:cNvSpPr>
          <p:nvPr>
            <p:ph type="sldNum" sz="quarter" idx="4"/>
          </p:nvPr>
        </p:nvSpPr>
        <p:spPr bwMode="gray">
          <a:xfrm>
            <a:off x="8448675" y="6486983"/>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userDrawn="1"/>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83936"/>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 id="2147484276" r:id="rId25"/>
    <p:sldLayoutId id="2147484277" r:id="rId26"/>
    <p:sldLayoutId id="2147484278" r:id="rId27"/>
    <p:sldLayoutId id="2147484279" r:id="rId28"/>
    <p:sldLayoutId id="2147484280" r:id="rId29"/>
    <p:sldLayoutId id="2147484281" r:id="rId30"/>
    <p:sldLayoutId id="2147484282" r:id="rId31"/>
    <p:sldLayoutId id="2147484283" r:id="rId32"/>
    <p:sldLayoutId id="2147484284" r:id="rId33"/>
  </p:sldLayoutIdLst>
  <p:hf hdr="0" dt="0"/>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p15:clr>
            <a:srgbClr val="FDE53C"/>
          </p15:clr>
        </p15:guide>
        <p15:guide id="73" orient="horz" pos="3720">
          <p15:clr>
            <a:srgbClr val="F26B43"/>
          </p15:clr>
        </p15:guide>
        <p15:guide id="74">
          <p15:clr>
            <a:srgbClr val="F26B43"/>
          </p15:clr>
        </p15:guide>
        <p15:guide id="75" pos="5580">
          <p15:clr>
            <a:srgbClr val="F26B43"/>
          </p15:clr>
        </p15:guide>
        <p15:guide id="76" pos="192">
          <p15:clr>
            <a:srgbClr val="F26B43"/>
          </p15:clr>
        </p15:guide>
        <p15:guide id="77" orient="horz" pos="4080">
          <p15:clr>
            <a:srgbClr val="F26B43"/>
          </p15:clr>
        </p15:guide>
        <p15:guide id="78" pos="234">
          <p15:clr>
            <a:srgbClr val="F26B43"/>
          </p15:clr>
        </p15:guide>
        <p15:guide id="79" orient="horz" pos="240">
          <p15:clr>
            <a:srgbClr val="F26B43"/>
          </p15:clr>
        </p15:guide>
        <p15:guide id="80" orient="horz" pos="360">
          <p15:clr>
            <a:srgbClr val="F26B43"/>
          </p15:clr>
        </p15:guide>
        <p15:guide id="81" orient="horz" pos="696">
          <p15:clr>
            <a:srgbClr val="F26B43"/>
          </p15:clr>
        </p15:guide>
        <p15:guide id="82" orient="horz" pos="2472">
          <p15:clr>
            <a:srgbClr val="F26B43"/>
          </p15:clr>
        </p15:guide>
        <p15:guide id="83" orient="horz" pos="4224">
          <p15:clr>
            <a:srgbClr val="F26B43"/>
          </p15:clr>
        </p15:guide>
        <p15:guide id="84" pos="5544">
          <p15:clr>
            <a:srgbClr val="F26B43"/>
          </p15:clr>
        </p15:guide>
        <p15:guide id="85" pos="2898">
          <p15:clr>
            <a:srgbClr val="FDE53C"/>
          </p15:clr>
        </p15:guide>
        <p15:guide id="86" pos="2016">
          <p15:clr>
            <a:srgbClr val="F26B43"/>
          </p15:clr>
        </p15:guide>
        <p15:guide id="87" pos="3744">
          <p15:clr>
            <a:srgbClr val="F26B43"/>
          </p15:clr>
        </p15:guide>
        <p15:guide id="88" pos="1980">
          <p15:clr>
            <a:srgbClr val="F26B43"/>
          </p15:clr>
        </p15:guide>
        <p15:guide id="89" pos="3780">
          <p15:clr>
            <a:srgbClr val="F26B43"/>
          </p15:clr>
        </p15:guide>
        <p15:guide id="90" orient="horz" pos="2424">
          <p15:clr>
            <a:srgbClr val="F26B43"/>
          </p15:clr>
        </p15:guide>
        <p15:guide id="91" orient="horz" pos="1152">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92" y="6247061"/>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51272"/>
      </p:ext>
    </p:extLst>
  </p:cSld>
  <p:clrMap bg1="lt1" tx1="dk1" bg2="lt2" tx2="dk2" accent1="accent1" accent2="accent2" accent3="accent3" accent4="accent4" accent5="accent5" accent6="accent6" hlink="hlink" folHlink="folHlink"/>
  <p:sldLayoutIdLst>
    <p:sldLayoutId id="2147484289" r:id="rId1"/>
    <p:sldLayoutId id="2147484293" r:id="rId2"/>
    <p:sldLayoutId id="2147484294" r:id="rId3"/>
    <p:sldLayoutId id="2147484297" r:id="rId4"/>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796"/>
            <a:ext cx="1318022" cy="337614"/>
          </a:xfrm>
          <a:prstGeom prst="rect">
            <a:avLst/>
          </a:prstGeom>
        </p:spPr>
      </p:pic>
      <p:sp>
        <p:nvSpPr>
          <p:cNvPr id="2" name="Title Placeholder 1"/>
          <p:cNvSpPr>
            <a:spLocks noGrp="1"/>
          </p:cNvSpPr>
          <p:nvPr>
            <p:ph type="title"/>
          </p:nvPr>
        </p:nvSpPr>
        <p:spPr bwMode="gray">
          <a:xfrm>
            <a:off x="371475" y="0"/>
            <a:ext cx="8486775" cy="10740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75"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6"/>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1A103C39-498D-3B4A-A1AA-9193B86A2005}" type="datetime1">
              <a:rPr lang="en-US" smtClean="0"/>
              <a:t>7/17/2019</a:t>
            </a:fld>
            <a:endParaRPr lang="en-US" dirty="0"/>
          </a:p>
        </p:txBody>
      </p:sp>
      <p:sp>
        <p:nvSpPr>
          <p:cNvPr id="5" name="Footer Placeholder 4"/>
          <p:cNvSpPr>
            <a:spLocks noGrp="1"/>
          </p:cNvSpPr>
          <p:nvPr>
            <p:ph type="ftr" sz="quarter" idx="3"/>
          </p:nvPr>
        </p:nvSpPr>
        <p:spPr bwMode="gray">
          <a:xfrm>
            <a:off x="3100388" y="6486983"/>
            <a:ext cx="5314950" cy="365125"/>
          </a:xfrm>
          <a:prstGeom prst="rect">
            <a:avLst/>
          </a:prstGeom>
        </p:spPr>
        <p:txBody>
          <a:bodyPr vert="horz" lIns="0" tIns="0" rIns="0" bIns="0" rtlCol="0" anchor="ctr"/>
          <a:lstStyle>
            <a:lvl1pPr algn="ctr">
              <a:defRPr sz="800">
                <a:solidFill>
                  <a:schemeClr val="tx1">
                    <a:tint val="75000"/>
                  </a:schemeClr>
                </a:solidFill>
              </a:defRPr>
            </a:lvl1pPr>
          </a:lstStyle>
          <a:p>
            <a:r>
              <a:rPr lang="en-US" dirty="0" smtClean="0"/>
              <a:t>Confidential property of Optum. Do not distribute or reproduce without express permission from Optum.</a:t>
            </a:r>
            <a:endParaRPr lang="en-US" dirty="0"/>
          </a:p>
        </p:txBody>
      </p:sp>
      <p:sp>
        <p:nvSpPr>
          <p:cNvPr id="6" name="Slide Number Placeholder 5"/>
          <p:cNvSpPr>
            <a:spLocks noGrp="1"/>
          </p:cNvSpPr>
          <p:nvPr>
            <p:ph type="sldNum" sz="quarter" idx="4"/>
          </p:nvPr>
        </p:nvSpPr>
        <p:spPr bwMode="gray">
          <a:xfrm>
            <a:off x="8448675" y="6486983"/>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21012"/>
      </p:ext>
    </p:extLst>
  </p:cSld>
  <p:clrMap bg1="lt1" tx1="dk1" bg2="lt2" tx2="dk2" accent1="accent1" accent2="accent2" accent3="accent3" accent4="accent4" accent5="accent5" accent6="accent6" hlink="hlink" folHlink="folHlink"/>
  <p:hf hdr="0" dt="0"/>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p15:clr>
            <a:srgbClr val="FDE53C"/>
          </p15:clr>
        </p15:guide>
        <p15:guide id="73" orient="horz" pos="3720">
          <p15:clr>
            <a:srgbClr val="F26B43"/>
          </p15:clr>
        </p15:guide>
        <p15:guide id="74">
          <p15:clr>
            <a:srgbClr val="F26B43"/>
          </p15:clr>
        </p15:guide>
        <p15:guide id="75" pos="5580">
          <p15:clr>
            <a:srgbClr val="F26B43"/>
          </p15:clr>
        </p15:guide>
        <p15:guide id="76" pos="192">
          <p15:clr>
            <a:srgbClr val="F26B43"/>
          </p15:clr>
        </p15:guide>
        <p15:guide id="77" orient="horz" pos="4080">
          <p15:clr>
            <a:srgbClr val="F26B43"/>
          </p15:clr>
        </p15:guide>
        <p15:guide id="78" pos="234">
          <p15:clr>
            <a:srgbClr val="F26B43"/>
          </p15:clr>
        </p15:guide>
        <p15:guide id="79" orient="horz" pos="240">
          <p15:clr>
            <a:srgbClr val="F26B43"/>
          </p15:clr>
        </p15:guide>
        <p15:guide id="80" orient="horz" pos="360">
          <p15:clr>
            <a:srgbClr val="F26B43"/>
          </p15:clr>
        </p15:guide>
        <p15:guide id="81" orient="horz" pos="696">
          <p15:clr>
            <a:srgbClr val="F26B43"/>
          </p15:clr>
        </p15:guide>
        <p15:guide id="82" orient="horz" pos="2472">
          <p15:clr>
            <a:srgbClr val="F26B43"/>
          </p15:clr>
        </p15:guide>
        <p15:guide id="83" orient="horz" pos="4224">
          <p15:clr>
            <a:srgbClr val="F26B43"/>
          </p15:clr>
        </p15:guide>
        <p15:guide id="84" pos="5544">
          <p15:clr>
            <a:srgbClr val="F26B43"/>
          </p15:clr>
        </p15:guide>
        <p15:guide id="85" pos="2898">
          <p15:clr>
            <a:srgbClr val="FDE53C"/>
          </p15:clr>
        </p15:guide>
        <p15:guide id="86" pos="2016">
          <p15:clr>
            <a:srgbClr val="F26B43"/>
          </p15:clr>
        </p15:guide>
        <p15:guide id="87" pos="3744">
          <p15:clr>
            <a:srgbClr val="F26B43"/>
          </p15:clr>
        </p15:guide>
        <p15:guide id="88" pos="1980">
          <p15:clr>
            <a:srgbClr val="F26B43"/>
          </p15:clr>
        </p15:guide>
        <p15:guide id="89" pos="3780">
          <p15:clr>
            <a:srgbClr val="F26B43"/>
          </p15:clr>
        </p15:guide>
        <p15:guide id="90" orient="horz" pos="2424">
          <p15:clr>
            <a:srgbClr val="F26B43"/>
          </p15:clr>
        </p15:guide>
        <p15:guide id="91" orient="horz" pos="115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1964" y="304801"/>
            <a:ext cx="83962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61964" y="1354139"/>
            <a:ext cx="8396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458201" y="6434138"/>
            <a:ext cx="385763" cy="246062"/>
          </a:xfrm>
          <a:prstGeom prst="rect">
            <a:avLst/>
          </a:prstGeom>
        </p:spPr>
        <p:txBody>
          <a:bodyPr vert="horz" wrap="none" lIns="0" tIns="0" rIns="0" bIns="0" rtlCol="0" anchor="ctr"/>
          <a:lstStyle>
            <a:lvl1pPr algn="r" fontAlgn="auto">
              <a:spcBef>
                <a:spcPts val="0"/>
              </a:spcBef>
              <a:spcAft>
                <a:spcPts val="0"/>
              </a:spcAft>
              <a:defRPr lang="en-US" sz="777" b="0" smtClean="0">
                <a:latin typeface="Arial" pitchFamily="34" charset="0"/>
                <a:ea typeface="+mn-ea"/>
                <a:cs typeface="Arial" pitchFamily="34" charset="0"/>
              </a:defRPr>
            </a:lvl1pPr>
          </a:lstStyle>
          <a:p>
            <a:pPr>
              <a:defRPr/>
            </a:pPr>
            <a:fld id="{2D71E43D-12C4-6844-BB1F-B94DF3E38BDB}" type="slidenum">
              <a:rPr/>
              <a:pPr>
                <a:defRPr/>
              </a:pPr>
              <a:t>‹#›</a:t>
            </a:fld>
            <a:endParaRPr dirty="0"/>
          </a:p>
        </p:txBody>
      </p:sp>
      <p:pic>
        <p:nvPicPr>
          <p:cNvPr id="1029"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063" y="6254750"/>
            <a:ext cx="11414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28574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912" kern="12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5pPr>
      <a:lvl6pPr marL="443777"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6pPr>
      <a:lvl7pPr marL="887553"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7pPr>
      <a:lvl8pPr marL="1331330"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8pPr>
      <a:lvl9pPr marL="1775106" algn="l" rtl="0" eaLnBrk="1" fontAlgn="base" hangingPunct="1">
        <a:spcBef>
          <a:spcPct val="0"/>
        </a:spcBef>
        <a:spcAft>
          <a:spcPct val="0"/>
        </a:spcAft>
        <a:defRPr sz="2912">
          <a:solidFill>
            <a:schemeClr val="tx1"/>
          </a:solidFill>
          <a:latin typeface="Arial" charset="0"/>
          <a:ea typeface="ＭＳ Ｐゴシック" charset="0"/>
          <a:cs typeface="ＭＳ Ｐゴシック" charset="0"/>
        </a:defRPr>
      </a:lvl9pPr>
    </p:titleStyle>
    <p:bodyStyle>
      <a:lvl1pPr algn="l" rtl="0" eaLnBrk="1" fontAlgn="base" hangingPunct="1">
        <a:lnSpc>
          <a:spcPct val="95000"/>
        </a:lnSpc>
        <a:spcBef>
          <a:spcPts val="2330"/>
        </a:spcBef>
        <a:spcAft>
          <a:spcPts val="582"/>
        </a:spcAft>
        <a:buFont typeface="Arial" charset="0"/>
        <a:defRPr sz="2330" kern="1200">
          <a:solidFill>
            <a:schemeClr val="accent1"/>
          </a:solidFill>
          <a:latin typeface="+mn-lt"/>
          <a:ea typeface="ＭＳ Ｐゴシック" charset="0"/>
          <a:cs typeface="ＭＳ Ｐゴシック" charset="0"/>
        </a:defRPr>
      </a:lvl1pPr>
      <a:lvl2pPr marL="386764" indent="-166416" algn="l" rtl="0" eaLnBrk="1" fontAlgn="base" hangingPunct="1">
        <a:lnSpc>
          <a:spcPct val="95000"/>
        </a:lnSpc>
        <a:spcBef>
          <a:spcPct val="0"/>
        </a:spcBef>
        <a:spcAft>
          <a:spcPts val="582"/>
        </a:spcAft>
        <a:buClr>
          <a:schemeClr val="accent1"/>
        </a:buClr>
        <a:buFont typeface="Arial" charset="0"/>
        <a:buChar char="•"/>
        <a:defRPr sz="1941" kern="1200">
          <a:solidFill>
            <a:schemeClr val="tx1"/>
          </a:solidFill>
          <a:latin typeface="+mn-lt"/>
          <a:ea typeface="ＭＳ Ｐゴシック" charset="0"/>
          <a:cs typeface="+mn-cs"/>
        </a:defRPr>
      </a:lvl2pPr>
      <a:lvl3pPr marL="610193" indent="-160253" algn="l" rtl="0" eaLnBrk="1" fontAlgn="base" hangingPunct="1">
        <a:lnSpc>
          <a:spcPct val="95000"/>
        </a:lnSpc>
        <a:spcBef>
          <a:spcPct val="0"/>
        </a:spcBef>
        <a:spcAft>
          <a:spcPts val="582"/>
        </a:spcAft>
        <a:buFont typeface="Arial" charset="0"/>
        <a:buChar char="–"/>
        <a:defRPr kern="1200">
          <a:solidFill>
            <a:schemeClr val="tx1"/>
          </a:solidFill>
          <a:latin typeface="+mn-lt"/>
          <a:ea typeface="ＭＳ Ｐゴシック" charset="0"/>
          <a:cs typeface="+mn-cs"/>
        </a:defRPr>
      </a:lvl3pPr>
      <a:lvl4pPr marL="830540" indent="-166416" algn="l" rtl="0" eaLnBrk="1" fontAlgn="base" hangingPunct="1">
        <a:lnSpc>
          <a:spcPct val="95000"/>
        </a:lnSpc>
        <a:spcBef>
          <a:spcPct val="0"/>
        </a:spcBef>
        <a:spcAft>
          <a:spcPts val="388"/>
        </a:spcAft>
        <a:buFont typeface="Arial" charset="0"/>
        <a:buChar char="•"/>
        <a:defRPr sz="1553" kern="1200">
          <a:solidFill>
            <a:schemeClr val="tx1"/>
          </a:solidFill>
          <a:latin typeface="+mn-lt"/>
          <a:ea typeface="ＭＳ Ｐゴシック" charset="0"/>
          <a:cs typeface="+mn-cs"/>
        </a:defRPr>
      </a:lvl4pPr>
      <a:lvl5pPr marL="1106360" indent="-220348" algn="l" rtl="0" eaLnBrk="1" fontAlgn="base" hangingPunct="1">
        <a:lnSpc>
          <a:spcPct val="95000"/>
        </a:lnSpc>
        <a:spcBef>
          <a:spcPct val="0"/>
        </a:spcBef>
        <a:spcAft>
          <a:spcPts val="388"/>
        </a:spcAft>
        <a:buFont typeface="Arial" charset="0"/>
        <a:buChar char="–"/>
        <a:defRPr sz="1359" kern="1200">
          <a:solidFill>
            <a:schemeClr val="tx1"/>
          </a:solidFill>
          <a:latin typeface="+mn-lt"/>
          <a:ea typeface="ＭＳ Ｐゴシック" charset="0"/>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
          <p15:clr>
            <a:srgbClr val="C35EA4"/>
          </p15:clr>
        </p15:guide>
        <p15:guide id="2" pos="6049">
          <p15:clr>
            <a:srgbClr val="C35EA4"/>
          </p15:clr>
        </p15:guide>
        <p15:guide id="3" orient="horz" pos="4577">
          <p15:clr>
            <a:srgbClr val="C35EA4"/>
          </p15:clr>
        </p15:guide>
        <p15:guide id="4" orient="horz" pos="288">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60C4204-26A9-43B6-8DED-7E565BA3063D}"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B9D32D87-1787-49E2-9C15-DA4A3A31668D}"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64438"/>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60C4204-26A9-43B6-8DED-7E565BA3063D}"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B9D32D87-1787-49E2-9C15-DA4A3A31668D}"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4231"/>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60C4204-26A9-43B6-8DED-7E565BA3063D}"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B9D32D87-1787-49E2-9C15-DA4A3A31668D}"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123740"/>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5" y="304806"/>
            <a:ext cx="8396863" cy="620359"/>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61395" y="1354143"/>
            <a:ext cx="8396863" cy="47720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433445"/>
            <a:ext cx="386530" cy="247227"/>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68800" y="6247066"/>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899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7" y="304807"/>
            <a:ext cx="8396863" cy="620359"/>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61397" y="1354145"/>
            <a:ext cx="8396863" cy="47720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433445"/>
            <a:ext cx="386530" cy="247227"/>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268800" y="6247067"/>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552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 id="2147483751" r:id="rId44"/>
    <p:sldLayoutId id="2147483752" r:id="rId45"/>
    <p:sldLayoutId id="2147483753" r:id="rId46"/>
    <p:sldLayoutId id="2147483754" r:id="rId47"/>
    <p:sldLayoutId id="2147483755" r:id="rId48"/>
    <p:sldLayoutId id="2147483756" r:id="rId49"/>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5" y="304806"/>
            <a:ext cx="8396863" cy="620359"/>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61395" y="1354143"/>
            <a:ext cx="8396863" cy="47720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433445"/>
            <a:ext cx="386530" cy="247227"/>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rPr>
              <a:pPr algn="r"/>
              <a:t>‹#›</a:t>
            </a:fld>
            <a:endParaRPr dirty="0">
              <a:solidFill>
                <a:srgbClr val="55565A"/>
              </a:solidFill>
            </a:endParaRPr>
          </a:p>
        </p:txBody>
      </p:sp>
      <p:pic>
        <p:nvPicPr>
          <p:cNvPr id="9" name="Picture 2" descr="A:\Assets\Logos\OPTUM_Logos\~OptumRx Logos\OPTUMRx_®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00" y="6247066"/>
            <a:ext cx="1302937" cy="3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70132"/>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1A103C39-498D-3B4A-A1AA-9193B86A2005}" type="datetime1">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r>
              <a:rPr lang="en-US" dirty="0" smtClean="0">
                <a:solidFill>
                  <a:srgbClr val="55565A">
                    <a:tint val="75000"/>
                  </a:srgbClr>
                </a:solidFill>
              </a:rPr>
              <a:t>Confidential property of Optum. Do not distribute or reproduce without express permission from Optum.</a:t>
            </a:r>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282951"/>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23B0D4-53C0-468D-816E-936EAFBC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1801"/>
            <a:ext cx="1318022" cy="337615"/>
          </a:xfrm>
          <a:prstGeom prst="rect">
            <a:avLst/>
          </a:prstGeom>
        </p:spPr>
      </p:pic>
      <p:sp>
        <p:nvSpPr>
          <p:cNvPr id="2" name="Title Placeholder 1"/>
          <p:cNvSpPr>
            <a:spLocks noGrp="1"/>
          </p:cNvSpPr>
          <p:nvPr>
            <p:ph type="title"/>
          </p:nvPr>
        </p:nvSpPr>
        <p:spPr bwMode="gray">
          <a:xfrm>
            <a:off x="371483" y="1"/>
            <a:ext cx="8486775" cy="107405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71483"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8"/>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60C4204-26A9-43B6-8DED-7E565BA3063D}" type="datetimeFigureOut">
              <a:rPr lang="en-US" smtClean="0">
                <a:solidFill>
                  <a:srgbClr val="55565A">
                    <a:tint val="75000"/>
                  </a:srgbClr>
                </a:solidFill>
              </a:rPr>
              <a:pPr/>
              <a:t>7/17/2019</a:t>
            </a:fld>
            <a:endParaRPr lang="en-US" dirty="0">
              <a:solidFill>
                <a:srgbClr val="55565A">
                  <a:tint val="75000"/>
                </a:srgbClr>
              </a:solidFill>
            </a:endParaRPr>
          </a:p>
        </p:txBody>
      </p:sp>
      <p:sp>
        <p:nvSpPr>
          <p:cNvPr id="5" name="Footer Placeholder 4"/>
          <p:cNvSpPr>
            <a:spLocks noGrp="1"/>
          </p:cNvSpPr>
          <p:nvPr>
            <p:ph type="ftr" sz="quarter" idx="3"/>
          </p:nvPr>
        </p:nvSpPr>
        <p:spPr bwMode="gray">
          <a:xfrm>
            <a:off x="3100388" y="6486984"/>
            <a:ext cx="5314950" cy="365125"/>
          </a:xfrm>
          <a:prstGeom prst="rect">
            <a:avLst/>
          </a:prstGeom>
        </p:spPr>
        <p:txBody>
          <a:bodyPr vert="horz" lIns="0" tIns="0" rIns="0" bIns="0" rtlCol="0" anchor="ctr"/>
          <a:lstStyle>
            <a:lvl1pPr algn="ctr">
              <a:defRPr sz="800">
                <a:solidFill>
                  <a:schemeClr val="tx1">
                    <a:tint val="75000"/>
                  </a:schemeClr>
                </a:solidFill>
              </a:defRPr>
            </a:lvl1pPr>
          </a:lstStyle>
          <a:p>
            <a:endParaRPr lang="en-US" dirty="0">
              <a:solidFill>
                <a:srgbClr val="55565A">
                  <a:tint val="75000"/>
                </a:srgbClr>
              </a:solidFill>
            </a:endParaRPr>
          </a:p>
        </p:txBody>
      </p:sp>
      <p:sp>
        <p:nvSpPr>
          <p:cNvPr id="6" name="Slide Number Placeholder 5"/>
          <p:cNvSpPr>
            <a:spLocks noGrp="1"/>
          </p:cNvSpPr>
          <p:nvPr>
            <p:ph type="sldNum" sz="quarter" idx="4"/>
          </p:nvPr>
        </p:nvSpPr>
        <p:spPr bwMode="gray">
          <a:xfrm>
            <a:off x="8448675" y="6486984"/>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B9D32D87-1787-49E2-9C15-DA4A3A31668D}" type="slidenum">
              <a:rPr lang="en-US" smtClean="0">
                <a:solidFill>
                  <a:srgbClr val="55565A">
                    <a:tint val="75000"/>
                  </a:srgbClr>
                </a:solidFill>
              </a:rPr>
              <a:pPr/>
              <a:t>‹#›</a:t>
            </a:fld>
            <a:endParaRPr lang="en-US" dirty="0">
              <a:solidFill>
                <a:srgbClr val="55565A">
                  <a:tint val="75000"/>
                </a:srgbClr>
              </a:solidFill>
            </a:endParaRPr>
          </a:p>
        </p:txBody>
      </p:sp>
      <p:cxnSp>
        <p:nvCxnSpPr>
          <p:cNvPr id="8" name="Straight Connector 7"/>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342900" y="1100667"/>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28918"/>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5.png"/><Relationship Id="rId1" Type="http://schemas.openxmlformats.org/officeDocument/2006/relationships/slideLayout" Target="../slideLayouts/slideLayout1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8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9.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9.emf"/><Relationship Id="rId5" Type="http://schemas.openxmlformats.org/officeDocument/2006/relationships/image" Target="../media/image16.png"/><Relationship Id="rId4" Type="http://schemas.openxmlformats.org/officeDocument/2006/relationships/image" Target="file://localhost/Volumes/ARTDEPT/ArtFiles/Logos_Art/OptumHealth/%E2%80%A2OptumImages_Getty/GettyImages-497323379.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hyperlink" Target="https://www.google.com/url?sa=i&amp;rct=j&amp;q=&amp;esrc=s&amp;source=images&amp;cd=&amp;cad=rja&amp;uact=8&amp;ved=2ahUKEwiFkLHGt7TdAhXsz4MKHYeUD3YQjRx6BAgBEAU&amp;url=https://www.bbb.org/us/az/phoenix/profile/pharmacy/avella-specialty-pharmacy-1126-40781&amp;psig=AOvVaw0VmNA8f9_W_kQAbKFghrrx&amp;ust=1536806238092711"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hyperlink" Target="http://www.milliman.com/uploadedFiles/insight/2016/commercial-specialty-medication-research.pdf" TargetMode="External"/><Relationship Id="rId5" Type="http://schemas.openxmlformats.org/officeDocument/2006/relationships/image" Target="../media/image1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eith16\Desktop\GET_497325291[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l="13661" r="3715"/>
          <a:stretch/>
        </p:blipFill>
        <p:spPr bwMode="auto">
          <a:xfrm flipH="1">
            <a:off x="644804" y="-1"/>
            <a:ext cx="8499196"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0"/>
            <a:ext cx="8886825" cy="6858000"/>
          </a:xfrm>
          <a:prstGeom prst="rect">
            <a:avLst/>
          </a:prstGeom>
          <a:gradFill flip="none" rotWithShape="1">
            <a:gsLst>
              <a:gs pos="1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 Placeholder 4"/>
          <p:cNvSpPr>
            <a:spLocks noGrp="1"/>
          </p:cNvSpPr>
          <p:nvPr>
            <p:ph type="body" sz="quarter" idx="12"/>
          </p:nvPr>
        </p:nvSpPr>
        <p:spPr>
          <a:xfrm>
            <a:off x="845888" y="3896321"/>
            <a:ext cx="4664752" cy="2047279"/>
          </a:xfrm>
        </p:spPr>
        <p:txBody>
          <a:bodyPr/>
          <a:lstStyle/>
          <a:p>
            <a:pPr>
              <a:lnSpc>
                <a:spcPct val="100000"/>
              </a:lnSpc>
              <a:spcAft>
                <a:spcPts val="0"/>
              </a:spcAft>
            </a:pPr>
            <a:r>
              <a:rPr lang="en-US" sz="1600" b="1" dirty="0" smtClean="0">
                <a:solidFill>
                  <a:srgbClr val="444444"/>
                </a:solidFill>
              </a:rPr>
              <a:t>Michael </a:t>
            </a:r>
            <a:r>
              <a:rPr lang="en-US" sz="1600" b="1" dirty="0">
                <a:solidFill>
                  <a:srgbClr val="444444"/>
                </a:solidFill>
              </a:rPr>
              <a:t>Zeglinski</a:t>
            </a:r>
            <a:endParaRPr lang="en-US" sz="1600" dirty="0">
              <a:solidFill>
                <a:srgbClr val="444444"/>
              </a:solidFill>
            </a:endParaRPr>
          </a:p>
          <a:p>
            <a:pPr>
              <a:lnSpc>
                <a:spcPct val="100000"/>
              </a:lnSpc>
              <a:spcAft>
                <a:spcPts val="0"/>
              </a:spcAft>
            </a:pPr>
            <a:r>
              <a:rPr lang="en-US" sz="1400" dirty="0" smtClean="0">
                <a:solidFill>
                  <a:srgbClr val="444444"/>
                </a:solidFill>
              </a:rPr>
              <a:t>Sr</a:t>
            </a:r>
            <a:r>
              <a:rPr lang="en-US" sz="1400" dirty="0">
                <a:solidFill>
                  <a:srgbClr val="444444"/>
                </a:solidFill>
              </a:rPr>
              <a:t>. Vice President Specialty Pharmacy, OptumRx</a:t>
            </a:r>
          </a:p>
          <a:p>
            <a:pPr>
              <a:lnSpc>
                <a:spcPct val="100000"/>
              </a:lnSpc>
              <a:spcAft>
                <a:spcPts val="0"/>
              </a:spcAft>
            </a:pPr>
            <a:r>
              <a:rPr lang="en-US" sz="1400" dirty="0">
                <a:solidFill>
                  <a:srgbClr val="444444"/>
                </a:solidFill>
              </a:rPr>
              <a:t>CEO, Avella and BriovaRx Specialty </a:t>
            </a:r>
            <a:r>
              <a:rPr lang="en-US" sz="1400" dirty="0" smtClean="0">
                <a:solidFill>
                  <a:srgbClr val="444444"/>
                </a:solidFill>
              </a:rPr>
              <a:t>Pharmacies</a:t>
            </a:r>
          </a:p>
          <a:p>
            <a:pPr>
              <a:lnSpc>
                <a:spcPct val="100000"/>
              </a:lnSpc>
              <a:spcBef>
                <a:spcPts val="600"/>
              </a:spcBef>
              <a:spcAft>
                <a:spcPts val="0"/>
              </a:spcAft>
            </a:pPr>
            <a:r>
              <a:rPr lang="en-US" sz="1600" b="1" dirty="0">
                <a:solidFill>
                  <a:srgbClr val="444444"/>
                </a:solidFill>
              </a:rPr>
              <a:t>Robin </a:t>
            </a:r>
            <a:r>
              <a:rPr lang="en-US" sz="1600" b="1" dirty="0" smtClean="0">
                <a:solidFill>
                  <a:srgbClr val="444444"/>
                </a:solidFill>
              </a:rPr>
              <a:t>Stearns</a:t>
            </a:r>
            <a:br>
              <a:rPr lang="en-US" sz="1600" b="1" dirty="0" smtClean="0">
                <a:solidFill>
                  <a:srgbClr val="444444"/>
                </a:solidFill>
              </a:rPr>
            </a:br>
            <a:r>
              <a:rPr lang="en-US" sz="1400" dirty="0" smtClean="0">
                <a:solidFill>
                  <a:srgbClr val="444444"/>
                </a:solidFill>
              </a:rPr>
              <a:t>Account Executive</a:t>
            </a:r>
            <a:br>
              <a:rPr lang="en-US" sz="1400" dirty="0" smtClean="0">
                <a:solidFill>
                  <a:srgbClr val="444444"/>
                </a:solidFill>
              </a:rPr>
            </a:br>
            <a:r>
              <a:rPr lang="en-US" sz="1400" dirty="0" err="1" smtClean="0">
                <a:solidFill>
                  <a:srgbClr val="444444"/>
                </a:solidFill>
              </a:rPr>
              <a:t>UnitedHealthcare</a:t>
            </a:r>
            <a:endParaRPr lang="en-US" sz="1400" dirty="0" smtClean="0">
              <a:solidFill>
                <a:srgbClr val="444444"/>
              </a:solidFill>
            </a:endParaRPr>
          </a:p>
          <a:p>
            <a:pPr>
              <a:lnSpc>
                <a:spcPct val="100000"/>
              </a:lnSpc>
            </a:pPr>
            <a:r>
              <a:rPr lang="en-US" sz="1600" dirty="0" smtClean="0">
                <a:solidFill>
                  <a:schemeClr val="accent4"/>
                </a:solidFill>
              </a:rPr>
              <a:t>Ju</a:t>
            </a:r>
            <a:r>
              <a:rPr lang="en-US" sz="1600" dirty="0" smtClean="0">
                <a:solidFill>
                  <a:srgbClr val="888B8D"/>
                </a:solidFill>
              </a:rPr>
              <a:t>ly </a:t>
            </a:r>
            <a:r>
              <a:rPr lang="en-US" sz="1600" dirty="0">
                <a:solidFill>
                  <a:schemeClr val="accent4"/>
                </a:solidFill>
              </a:rPr>
              <a:t>23, 2019</a:t>
            </a:r>
          </a:p>
          <a:p>
            <a:pPr>
              <a:lnSpc>
                <a:spcPct val="100000"/>
              </a:lnSpc>
            </a:pPr>
            <a:endParaRPr lang="en-US" sz="1600" dirty="0"/>
          </a:p>
          <a:p>
            <a:pPr>
              <a:lnSpc>
                <a:spcPct val="100000"/>
              </a:lnSpc>
            </a:pPr>
            <a:endParaRPr lang="en-US" sz="1600" dirty="0"/>
          </a:p>
          <a:p>
            <a:pPr>
              <a:lnSpc>
                <a:spcPct val="100000"/>
              </a:lnSpc>
            </a:pPr>
            <a:endParaRPr lang="en-US" sz="1600" dirty="0">
              <a:solidFill>
                <a:schemeClr val="accent4"/>
              </a:solidFill>
            </a:endParaRPr>
          </a:p>
        </p:txBody>
      </p:sp>
      <p:sp>
        <p:nvSpPr>
          <p:cNvPr id="4" name="Title 3"/>
          <p:cNvSpPr>
            <a:spLocks noGrp="1"/>
          </p:cNvSpPr>
          <p:nvPr>
            <p:ph type="title"/>
          </p:nvPr>
        </p:nvSpPr>
        <p:spPr>
          <a:xfrm>
            <a:off x="845887" y="772121"/>
            <a:ext cx="4640514" cy="2916907"/>
          </a:xfrm>
        </p:spPr>
        <p:txBody>
          <a:bodyPr/>
          <a:lstStyle/>
          <a:p>
            <a:r>
              <a:rPr lang="en-US" dirty="0" smtClean="0">
                <a:solidFill>
                  <a:srgbClr val="E87722"/>
                </a:solidFill>
              </a:rPr>
              <a:t>OptumRx:</a:t>
            </a:r>
            <a:r>
              <a:rPr lang="en-US" dirty="0" smtClean="0"/>
              <a:t/>
            </a:r>
            <a:br>
              <a:rPr lang="en-US" dirty="0" smtClean="0"/>
            </a:br>
            <a:r>
              <a:rPr lang="en-US" sz="3600" dirty="0">
                <a:solidFill>
                  <a:srgbClr val="444444"/>
                </a:solidFill>
              </a:rPr>
              <a:t>Empowering better </a:t>
            </a:r>
            <a:r>
              <a:rPr lang="en-US" sz="3600" dirty="0" smtClean="0">
                <a:solidFill>
                  <a:srgbClr val="444444"/>
                </a:solidFill>
              </a:rPr>
              <a:t/>
            </a:r>
            <a:br>
              <a:rPr lang="en-US" sz="3600" dirty="0" smtClean="0">
                <a:solidFill>
                  <a:srgbClr val="444444"/>
                </a:solidFill>
              </a:rPr>
            </a:br>
            <a:r>
              <a:rPr lang="en-US" sz="3600" dirty="0" smtClean="0">
                <a:solidFill>
                  <a:srgbClr val="444444"/>
                </a:solidFill>
              </a:rPr>
              <a:t>choices </a:t>
            </a:r>
            <a:r>
              <a:rPr lang="en-US" sz="3600" dirty="0">
                <a:solidFill>
                  <a:srgbClr val="444444"/>
                </a:solidFill>
              </a:rPr>
              <a:t>for members, </a:t>
            </a:r>
            <a:r>
              <a:rPr lang="en-US" sz="3600" dirty="0" smtClean="0">
                <a:solidFill>
                  <a:srgbClr val="444444"/>
                </a:solidFill>
              </a:rPr>
              <a:t/>
            </a:r>
            <a:br>
              <a:rPr lang="en-US" sz="3600" dirty="0" smtClean="0">
                <a:solidFill>
                  <a:srgbClr val="444444"/>
                </a:solidFill>
              </a:rPr>
            </a:br>
            <a:r>
              <a:rPr lang="en-US" sz="3600" dirty="0" smtClean="0">
                <a:solidFill>
                  <a:srgbClr val="444444"/>
                </a:solidFill>
              </a:rPr>
              <a:t>care </a:t>
            </a:r>
            <a:r>
              <a:rPr lang="en-US" sz="3600" dirty="0">
                <a:solidFill>
                  <a:srgbClr val="444444"/>
                </a:solidFill>
              </a:rPr>
              <a:t>providers, </a:t>
            </a:r>
            <a:r>
              <a:rPr lang="en-US" sz="3600" dirty="0" smtClean="0">
                <a:solidFill>
                  <a:srgbClr val="444444"/>
                </a:solidFill>
              </a:rPr>
              <a:t>and </a:t>
            </a:r>
            <a:br>
              <a:rPr lang="en-US" sz="3600" dirty="0" smtClean="0">
                <a:solidFill>
                  <a:srgbClr val="444444"/>
                </a:solidFill>
              </a:rPr>
            </a:br>
            <a:r>
              <a:rPr lang="en-US" sz="3600" dirty="0" smtClean="0">
                <a:solidFill>
                  <a:srgbClr val="444444"/>
                </a:solidFill>
              </a:rPr>
              <a:t>plan sponsors </a:t>
            </a:r>
            <a:endParaRPr lang="en-US" sz="3600" dirty="0">
              <a:solidFill>
                <a:srgbClr val="444444"/>
              </a:solidFill>
            </a:endParaRPr>
          </a:p>
        </p:txBody>
      </p:sp>
      <p:pic>
        <p:nvPicPr>
          <p:cNvPr id="8" name="Picture 2" descr="A:\Assets\Logos\OPTUM_Logos\~OptumRx Logos\OPTUMRx_®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02" y="5891189"/>
            <a:ext cx="1828714" cy="5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31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03901" y="4353792"/>
            <a:ext cx="8806785" cy="179632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 name="Title 1"/>
          <p:cNvSpPr>
            <a:spLocks noGrp="1"/>
          </p:cNvSpPr>
          <p:nvPr>
            <p:ph type="title"/>
          </p:nvPr>
        </p:nvSpPr>
        <p:spPr/>
        <p:txBody>
          <a:bodyPr/>
          <a:lstStyle/>
          <a:p>
            <a:r>
              <a:rPr lang="en-US" dirty="0" smtClean="0"/>
              <a:t>Gene therapy tsunami</a:t>
            </a:r>
            <a:endParaRPr lang="en-US" dirty="0"/>
          </a:p>
        </p:txBody>
      </p:sp>
      <p:sp>
        <p:nvSpPr>
          <p:cNvPr id="14" name="TextBox 13"/>
          <p:cNvSpPr txBox="1"/>
          <p:nvPr/>
        </p:nvSpPr>
        <p:spPr>
          <a:xfrm>
            <a:off x="5163476" y="1681409"/>
            <a:ext cx="3364247" cy="452191"/>
          </a:xfrm>
          <a:prstGeom prst="rect">
            <a:avLst/>
          </a:prstGeom>
          <a:noFill/>
        </p:spPr>
        <p:txBody>
          <a:bodyPr wrap="square" lIns="82058" tIns="41029" rIns="82058" bIns="41029" rtlCol="0">
            <a:spAutoFit/>
          </a:bodyPr>
          <a:lstStyle/>
          <a:p>
            <a:pPr algn="ctr"/>
            <a:r>
              <a:rPr lang="en-US" sz="1200" b="1" dirty="0"/>
              <a:t>An additional 20-45 gene therapies </a:t>
            </a:r>
            <a:r>
              <a:rPr lang="en-US" sz="1200" b="1" dirty="0" smtClean="0"/>
              <a:t/>
            </a:r>
            <a:br>
              <a:rPr lang="en-US" sz="1200" b="1" dirty="0" smtClean="0"/>
            </a:br>
            <a:r>
              <a:rPr lang="en-US" sz="1200" b="1" dirty="0" smtClean="0"/>
              <a:t>will launch </a:t>
            </a:r>
            <a:r>
              <a:rPr lang="en-US" sz="1200" b="1" dirty="0"/>
              <a:t>in the US 2019 - 2025 </a:t>
            </a:r>
          </a:p>
        </p:txBody>
      </p:sp>
      <p:pic>
        <p:nvPicPr>
          <p:cNvPr id="15" name="Picture 14"/>
          <p:cNvPicPr>
            <a:picLocks noChangeAspect="1"/>
          </p:cNvPicPr>
          <p:nvPr/>
        </p:nvPicPr>
        <p:blipFill rotWithShape="1">
          <a:blip r:embed="rId2"/>
          <a:srcRect r="4196"/>
          <a:stretch/>
        </p:blipFill>
        <p:spPr>
          <a:xfrm>
            <a:off x="5250288" y="2264940"/>
            <a:ext cx="3231137" cy="1621260"/>
          </a:xfrm>
          <a:prstGeom prst="rect">
            <a:avLst/>
          </a:prstGeom>
        </p:spPr>
      </p:pic>
      <p:graphicFrame>
        <p:nvGraphicFramePr>
          <p:cNvPr id="3" name="Chart 2"/>
          <p:cNvGraphicFramePr/>
          <p:nvPr>
            <p:extLst/>
          </p:nvPr>
        </p:nvGraphicFramePr>
        <p:xfrm>
          <a:off x="721207" y="2115999"/>
          <a:ext cx="3528586" cy="22377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29371" y="1663970"/>
            <a:ext cx="4502402" cy="452191"/>
          </a:xfrm>
          <a:prstGeom prst="rect">
            <a:avLst/>
          </a:prstGeom>
          <a:noFill/>
        </p:spPr>
        <p:txBody>
          <a:bodyPr wrap="square" lIns="82058" tIns="41029" rIns="82058" bIns="41029" rtlCol="0">
            <a:spAutoFit/>
          </a:bodyPr>
          <a:lstStyle/>
          <a:p>
            <a:pPr algn="ctr"/>
            <a:r>
              <a:rPr lang="en-US" sz="1200" b="1" dirty="0"/>
              <a:t>To date, 5 gene therapies have been approved in </a:t>
            </a:r>
            <a:r>
              <a:rPr lang="en-US" sz="1200" b="1" dirty="0" smtClean="0"/>
              <a:t/>
            </a:r>
            <a:br>
              <a:rPr lang="en-US" sz="1200" b="1" dirty="0" smtClean="0"/>
            </a:br>
            <a:r>
              <a:rPr lang="en-US" sz="1200" b="1" dirty="0" smtClean="0"/>
              <a:t>the </a:t>
            </a:r>
            <a:r>
              <a:rPr lang="en-US" sz="1200" b="1" dirty="0"/>
              <a:t>US </a:t>
            </a:r>
            <a:r>
              <a:rPr lang="en-US" sz="1200" b="1" dirty="0" smtClean="0"/>
              <a:t>with </a:t>
            </a:r>
            <a:r>
              <a:rPr lang="en-US" sz="1200" b="1" dirty="0"/>
              <a:t>several more filing in 2019 for 2020 approval</a:t>
            </a:r>
          </a:p>
        </p:txBody>
      </p:sp>
      <p:sp>
        <p:nvSpPr>
          <p:cNvPr id="6" name="Rectangle 5"/>
          <p:cNvSpPr/>
          <p:nvPr/>
        </p:nvSpPr>
        <p:spPr>
          <a:xfrm>
            <a:off x="415636" y="1098657"/>
            <a:ext cx="8485251" cy="421414"/>
          </a:xfrm>
          <a:prstGeom prst="rect">
            <a:avLst/>
          </a:prstGeom>
        </p:spPr>
        <p:txBody>
          <a:bodyPr wrap="square" lIns="82058" tIns="41029" rIns="82058" bIns="41029">
            <a:spAutoFit/>
          </a:bodyPr>
          <a:lstStyle/>
          <a:p>
            <a:r>
              <a:rPr lang="en-US" sz="1100" i="1" dirty="0"/>
              <a:t>“As a system, it feels sometimes like we’re headed 100 miles per hour at a brick wall in terms of how we are going to pay for these drugs, and how the prices can reflect what we know about their benefits for patients.” Dr. Steve Pearson, the president of ICER</a:t>
            </a:r>
          </a:p>
        </p:txBody>
      </p:sp>
      <p:sp>
        <p:nvSpPr>
          <p:cNvPr id="28" name="TextBox 27"/>
          <p:cNvSpPr txBox="1"/>
          <p:nvPr/>
        </p:nvSpPr>
        <p:spPr>
          <a:xfrm>
            <a:off x="403217" y="4909610"/>
            <a:ext cx="2082283" cy="729190"/>
          </a:xfrm>
          <a:prstGeom prst="rect">
            <a:avLst/>
          </a:prstGeom>
          <a:noFill/>
        </p:spPr>
        <p:txBody>
          <a:bodyPr wrap="square" lIns="82058" tIns="41029" rIns="82058" bIns="41029" rtlCol="0">
            <a:spAutoFit/>
          </a:bodyPr>
          <a:lstStyle/>
          <a:p>
            <a:pPr algn="ctr"/>
            <a:r>
              <a:rPr lang="en-US" sz="1400" dirty="0">
                <a:solidFill>
                  <a:schemeClr val="bg1"/>
                </a:solidFill>
              </a:rPr>
              <a:t>30M Americans </a:t>
            </a:r>
            <a:r>
              <a:rPr lang="en-US" sz="1400" dirty="0" smtClean="0">
                <a:solidFill>
                  <a:schemeClr val="bg1"/>
                </a:solidFill>
              </a:rPr>
              <a:t/>
            </a:r>
            <a:br>
              <a:rPr lang="en-US" sz="1400" dirty="0" smtClean="0">
                <a:solidFill>
                  <a:schemeClr val="bg1"/>
                </a:solidFill>
              </a:rPr>
            </a:br>
            <a:r>
              <a:rPr lang="en-US" sz="1400" dirty="0" smtClean="0">
                <a:solidFill>
                  <a:schemeClr val="bg1"/>
                </a:solidFill>
              </a:rPr>
              <a:t>have </a:t>
            </a:r>
            <a:r>
              <a:rPr lang="en-US" sz="1400" dirty="0">
                <a:solidFill>
                  <a:schemeClr val="bg1"/>
                </a:solidFill>
              </a:rPr>
              <a:t>some form of </a:t>
            </a:r>
            <a:r>
              <a:rPr lang="en-US" sz="1400" dirty="0" smtClean="0">
                <a:solidFill>
                  <a:schemeClr val="bg1"/>
                </a:solidFill>
              </a:rPr>
              <a:t/>
            </a:r>
            <a:br>
              <a:rPr lang="en-US" sz="1400" dirty="0" smtClean="0">
                <a:solidFill>
                  <a:schemeClr val="bg1"/>
                </a:solidFill>
              </a:rPr>
            </a:br>
            <a:r>
              <a:rPr lang="en-US" sz="1400" dirty="0" smtClean="0">
                <a:solidFill>
                  <a:schemeClr val="bg1"/>
                </a:solidFill>
              </a:rPr>
              <a:t>rare disease</a:t>
            </a:r>
            <a:endParaRPr lang="en-US" sz="1400" dirty="0">
              <a:solidFill>
                <a:schemeClr val="bg1"/>
              </a:solidFill>
            </a:endParaRPr>
          </a:p>
        </p:txBody>
      </p:sp>
      <p:sp>
        <p:nvSpPr>
          <p:cNvPr id="29" name="Isosceles Triangle 28"/>
          <p:cNvSpPr/>
          <p:nvPr/>
        </p:nvSpPr>
        <p:spPr>
          <a:xfrm rot="5400000">
            <a:off x="2238197" y="5049088"/>
            <a:ext cx="1115087" cy="3058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1" name="TextBox 30"/>
          <p:cNvSpPr txBox="1"/>
          <p:nvPr/>
        </p:nvSpPr>
        <p:spPr>
          <a:xfrm>
            <a:off x="3077408" y="4860453"/>
            <a:ext cx="2648895" cy="729190"/>
          </a:xfrm>
          <a:prstGeom prst="rect">
            <a:avLst/>
          </a:prstGeom>
          <a:noFill/>
        </p:spPr>
        <p:txBody>
          <a:bodyPr wrap="square" lIns="82058" tIns="41029" rIns="82058" bIns="41029" rtlCol="0">
            <a:spAutoFit/>
          </a:bodyPr>
          <a:lstStyle/>
          <a:p>
            <a:pPr algn="ctr"/>
            <a:r>
              <a:rPr lang="en-US" sz="1400" dirty="0">
                <a:solidFill>
                  <a:schemeClr val="bg1"/>
                </a:solidFill>
              </a:rPr>
              <a:t>If </a:t>
            </a:r>
            <a:r>
              <a:rPr lang="en-US" sz="1400" dirty="0" smtClean="0">
                <a:solidFill>
                  <a:schemeClr val="bg1"/>
                </a:solidFill>
              </a:rPr>
              <a:t>5</a:t>
            </a:r>
            <a:r>
              <a:rPr lang="en-US" sz="1400" dirty="0">
                <a:solidFill>
                  <a:schemeClr val="bg1"/>
                </a:solidFill>
              </a:rPr>
              <a:t>% are treated at </a:t>
            </a:r>
            <a:r>
              <a:rPr lang="en-US" sz="1400" dirty="0" smtClean="0">
                <a:solidFill>
                  <a:schemeClr val="bg1"/>
                </a:solidFill>
              </a:rPr>
              <a:t/>
            </a:r>
            <a:br>
              <a:rPr lang="en-US" sz="1400" dirty="0" smtClean="0">
                <a:solidFill>
                  <a:schemeClr val="bg1"/>
                </a:solidFill>
              </a:rPr>
            </a:br>
            <a:r>
              <a:rPr lang="en-US" sz="1400" dirty="0" smtClean="0">
                <a:solidFill>
                  <a:schemeClr val="bg1"/>
                </a:solidFill>
              </a:rPr>
              <a:t>a cost </a:t>
            </a:r>
            <a:r>
              <a:rPr lang="en-US" sz="1400" dirty="0">
                <a:solidFill>
                  <a:schemeClr val="bg1"/>
                </a:solidFill>
              </a:rPr>
              <a:t>of $850k this </a:t>
            </a:r>
            <a:r>
              <a:rPr lang="en-US" sz="1400" dirty="0" smtClean="0">
                <a:solidFill>
                  <a:schemeClr val="bg1"/>
                </a:solidFill>
              </a:rPr>
              <a:t/>
            </a:r>
            <a:br>
              <a:rPr lang="en-US" sz="1400" dirty="0" smtClean="0">
                <a:solidFill>
                  <a:schemeClr val="bg1"/>
                </a:solidFill>
              </a:rPr>
            </a:br>
            <a:r>
              <a:rPr lang="en-US" sz="1400" dirty="0" smtClean="0">
                <a:solidFill>
                  <a:schemeClr val="bg1"/>
                </a:solidFill>
              </a:rPr>
              <a:t>equals </a:t>
            </a:r>
            <a:r>
              <a:rPr lang="en-US" sz="1400" dirty="0">
                <a:solidFill>
                  <a:schemeClr val="bg1"/>
                </a:solidFill>
              </a:rPr>
              <a:t>$1.275 </a:t>
            </a:r>
            <a:r>
              <a:rPr lang="en-US" sz="1400" dirty="0" smtClean="0">
                <a:solidFill>
                  <a:schemeClr val="bg1"/>
                </a:solidFill>
              </a:rPr>
              <a:t>trillion</a:t>
            </a:r>
            <a:endParaRPr lang="en-US" sz="1400" dirty="0">
              <a:solidFill>
                <a:schemeClr val="bg1"/>
              </a:solidFill>
            </a:endParaRPr>
          </a:p>
        </p:txBody>
      </p:sp>
      <p:sp>
        <p:nvSpPr>
          <p:cNvPr id="33" name="Isosceles Triangle 32"/>
          <p:cNvSpPr/>
          <p:nvPr/>
        </p:nvSpPr>
        <p:spPr>
          <a:xfrm rot="5400000">
            <a:off x="5437833" y="5064311"/>
            <a:ext cx="1115087" cy="3058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4" name="TextBox 33"/>
          <p:cNvSpPr txBox="1"/>
          <p:nvPr/>
        </p:nvSpPr>
        <p:spPr>
          <a:xfrm>
            <a:off x="6277022" y="4841329"/>
            <a:ext cx="2485978" cy="729190"/>
          </a:xfrm>
          <a:prstGeom prst="rect">
            <a:avLst/>
          </a:prstGeom>
          <a:noFill/>
        </p:spPr>
        <p:txBody>
          <a:bodyPr wrap="square" lIns="82058" tIns="41029" rIns="82058" bIns="41029" rtlCol="0">
            <a:spAutoFit/>
          </a:bodyPr>
          <a:lstStyle/>
          <a:p>
            <a:pPr algn="ctr"/>
            <a:r>
              <a:rPr lang="en-US" sz="1400" dirty="0" smtClean="0">
                <a:solidFill>
                  <a:schemeClr val="bg1"/>
                </a:solidFill>
              </a:rPr>
              <a:t>This is 4x the $330B </a:t>
            </a:r>
            <a:br>
              <a:rPr lang="en-US" sz="1400" dirty="0" smtClean="0">
                <a:solidFill>
                  <a:schemeClr val="bg1"/>
                </a:solidFill>
              </a:rPr>
            </a:br>
            <a:r>
              <a:rPr lang="en-US" sz="1400" dirty="0" smtClean="0">
                <a:solidFill>
                  <a:schemeClr val="bg1"/>
                </a:solidFill>
              </a:rPr>
              <a:t>that the </a:t>
            </a:r>
            <a:r>
              <a:rPr lang="en-US" sz="1400" dirty="0">
                <a:solidFill>
                  <a:schemeClr val="bg1"/>
                </a:solidFill>
              </a:rPr>
              <a:t>US spends on all prescription drugs </a:t>
            </a:r>
            <a:r>
              <a:rPr lang="en-US" sz="1400" dirty="0" smtClean="0">
                <a:solidFill>
                  <a:schemeClr val="bg1"/>
                </a:solidFill>
              </a:rPr>
              <a:t>today</a:t>
            </a:r>
            <a:endParaRPr lang="en-US" sz="1400" dirty="0">
              <a:solidFill>
                <a:schemeClr val="bg1"/>
              </a:solidFill>
            </a:endParaRPr>
          </a:p>
        </p:txBody>
      </p:sp>
      <p:sp>
        <p:nvSpPr>
          <p:cNvPr id="7" name="TextBox 6"/>
          <p:cNvSpPr txBox="1"/>
          <p:nvPr/>
        </p:nvSpPr>
        <p:spPr>
          <a:xfrm>
            <a:off x="7740467" y="3953956"/>
            <a:ext cx="867834" cy="175192"/>
          </a:xfrm>
          <a:prstGeom prst="rect">
            <a:avLst/>
          </a:prstGeom>
          <a:noFill/>
        </p:spPr>
        <p:txBody>
          <a:bodyPr wrap="none" lIns="82058" tIns="41029" rIns="82058" bIns="41029" rtlCol="0">
            <a:spAutoFit/>
          </a:bodyPr>
          <a:lstStyle/>
          <a:p>
            <a:r>
              <a:rPr lang="en-US" sz="600" i="1" dirty="0"/>
              <a:t>Ref:  MIT NEWDIGS</a:t>
            </a:r>
          </a:p>
        </p:txBody>
      </p:sp>
      <p:sp>
        <p:nvSpPr>
          <p:cNvPr id="16"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5565A"/>
                </a:solidFill>
                <a:effectLst/>
                <a:uLnTx/>
                <a:uFillTx/>
                <a:latin typeface="Arial"/>
                <a:ea typeface="+mn-ea"/>
                <a:cs typeface="+mn-cs"/>
              </a:rPr>
              <a:t>Confidential property of Optum. Do not distribute or reproduce without express permission from Optum.</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smtClean="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55565A"/>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0287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021227" y="1893332"/>
            <a:ext cx="3589373" cy="37454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295400" y="1893332"/>
            <a:ext cx="3502541" cy="37454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spcAft>
                <a:spcPts val="300"/>
              </a:spcAft>
            </a:pPr>
            <a:r>
              <a:rPr lang="en-US" dirty="0" smtClean="0"/>
              <a:t>Gene therapy: Million dollar treatments</a:t>
            </a:r>
            <a:endParaRPr lang="en-US" dirty="0"/>
          </a:p>
        </p:txBody>
      </p:sp>
      <p:sp>
        <p:nvSpPr>
          <p:cNvPr id="3" name="Slide Number Placeholder 2"/>
          <p:cNvSpPr>
            <a:spLocks noGrp="1"/>
          </p:cNvSpPr>
          <p:nvPr>
            <p:ph type="sldNum" sz="quarter" idx="10"/>
          </p:nvPr>
        </p:nvSpPr>
        <p:spPr/>
        <p:txBody>
          <a:bodyPr/>
          <a:lstStyle/>
          <a:p>
            <a:pPr algn="r"/>
            <a:fld id="{F18F5FCC-583C-47C6-9953-2F6AD74D46AE}" type="slidenum">
              <a:rPr lang="en-US" smtClean="0"/>
              <a:pPr algn="r"/>
              <a:t>11</a:t>
            </a:fld>
            <a:endParaRPr lang="en-US" dirty="0"/>
          </a:p>
        </p:txBody>
      </p:sp>
      <p:sp>
        <p:nvSpPr>
          <p:cNvPr id="37" name="Rectangle 36"/>
          <p:cNvSpPr/>
          <p:nvPr/>
        </p:nvSpPr>
        <p:spPr>
          <a:xfrm>
            <a:off x="5148675" y="2069068"/>
            <a:ext cx="3334473" cy="738664"/>
          </a:xfrm>
          <a:prstGeom prst="rect">
            <a:avLst/>
          </a:prstGeom>
        </p:spPr>
        <p:txBody>
          <a:bodyPr wrap="square">
            <a:spAutoFit/>
          </a:bodyPr>
          <a:lstStyle/>
          <a:p>
            <a:pPr algn="ctr">
              <a:buClr>
                <a:schemeClr val="tx1"/>
              </a:buClr>
            </a:pPr>
            <a:r>
              <a:rPr lang="en-US" sz="1400" b="1" dirty="0">
                <a:solidFill>
                  <a:schemeClr val="accent3"/>
                </a:solidFill>
              </a:rPr>
              <a:t>R</a:t>
            </a:r>
            <a:r>
              <a:rPr lang="en-US" sz="1400" b="1" dirty="0" smtClean="0">
                <a:solidFill>
                  <a:schemeClr val="accent3"/>
                </a:solidFill>
              </a:rPr>
              <a:t>ibonucleic acid</a:t>
            </a:r>
            <a:r>
              <a:rPr lang="en-US" sz="1400" dirty="0" smtClean="0">
                <a:solidFill>
                  <a:schemeClr val="accent3"/>
                </a:solidFill>
              </a:rPr>
              <a:t>: chemical messenger that transfers genetic </a:t>
            </a:r>
            <a:r>
              <a:rPr lang="en-US" sz="1400" dirty="0">
                <a:solidFill>
                  <a:schemeClr val="accent3"/>
                </a:solidFill>
              </a:rPr>
              <a:t>code </a:t>
            </a:r>
            <a:r>
              <a:rPr lang="en-US" sz="1400" dirty="0" smtClean="0">
                <a:solidFill>
                  <a:schemeClr val="accent3"/>
                </a:solidFill>
              </a:rPr>
              <a:t>from </a:t>
            </a:r>
          </a:p>
          <a:p>
            <a:pPr algn="ctr">
              <a:buClr>
                <a:schemeClr val="tx1"/>
              </a:buClr>
            </a:pPr>
            <a:r>
              <a:rPr lang="en-US" sz="1400" dirty="0" smtClean="0">
                <a:solidFill>
                  <a:schemeClr val="accent3"/>
                </a:solidFill>
              </a:rPr>
              <a:t>DNA </a:t>
            </a:r>
            <a:r>
              <a:rPr lang="en-US" sz="1400" dirty="0">
                <a:solidFill>
                  <a:schemeClr val="accent3"/>
                </a:solidFill>
              </a:rPr>
              <a:t>to </a:t>
            </a:r>
            <a:r>
              <a:rPr lang="en-US" sz="1400" dirty="0" smtClean="0">
                <a:solidFill>
                  <a:schemeClr val="accent3"/>
                </a:solidFill>
              </a:rPr>
              <a:t>where </a:t>
            </a:r>
            <a:r>
              <a:rPr lang="en-US" sz="1400" dirty="0">
                <a:solidFill>
                  <a:schemeClr val="accent3"/>
                </a:solidFill>
              </a:rPr>
              <a:t>proteins are </a:t>
            </a:r>
            <a:r>
              <a:rPr lang="en-US" sz="1400" dirty="0" smtClean="0">
                <a:solidFill>
                  <a:schemeClr val="accent3"/>
                </a:solidFill>
              </a:rPr>
              <a:t>made</a:t>
            </a:r>
          </a:p>
        </p:txBody>
      </p:sp>
      <p:sp>
        <p:nvSpPr>
          <p:cNvPr id="38" name="Rectangle 37"/>
          <p:cNvSpPr/>
          <p:nvPr/>
        </p:nvSpPr>
        <p:spPr>
          <a:xfrm>
            <a:off x="1754265" y="2069068"/>
            <a:ext cx="2542223" cy="738664"/>
          </a:xfrm>
          <a:prstGeom prst="rect">
            <a:avLst/>
          </a:prstGeom>
        </p:spPr>
        <p:txBody>
          <a:bodyPr wrap="square">
            <a:spAutoFit/>
          </a:bodyPr>
          <a:lstStyle/>
          <a:p>
            <a:pPr algn="ctr"/>
            <a:r>
              <a:rPr lang="en-US" altLang="en-US" sz="1400" dirty="0">
                <a:solidFill>
                  <a:schemeClr val="accent3"/>
                </a:solidFill>
              </a:rPr>
              <a:t>I</a:t>
            </a:r>
            <a:r>
              <a:rPr lang="en-US" altLang="en-US" sz="1400" dirty="0" smtClean="0">
                <a:solidFill>
                  <a:schemeClr val="accent3"/>
                </a:solidFill>
              </a:rPr>
              <a:t>ntroducing a </a:t>
            </a:r>
            <a:r>
              <a:rPr lang="en-US" altLang="en-US" sz="1400" b="1" dirty="0" smtClean="0">
                <a:solidFill>
                  <a:schemeClr val="accent3"/>
                </a:solidFill>
              </a:rPr>
              <a:t>healthy </a:t>
            </a:r>
            <a:r>
              <a:rPr lang="en-US" altLang="en-US" sz="1400" b="1" dirty="0">
                <a:solidFill>
                  <a:schemeClr val="accent3"/>
                </a:solidFill>
              </a:rPr>
              <a:t>gene </a:t>
            </a:r>
            <a:r>
              <a:rPr lang="en-US" altLang="en-US" sz="1400" dirty="0">
                <a:solidFill>
                  <a:schemeClr val="accent3"/>
                </a:solidFill>
              </a:rPr>
              <a:t>as </a:t>
            </a:r>
            <a:r>
              <a:rPr lang="en-US" altLang="en-US" sz="1400" dirty="0" smtClean="0">
                <a:solidFill>
                  <a:schemeClr val="accent3"/>
                </a:solidFill>
              </a:rPr>
              <a:t>a way </a:t>
            </a:r>
            <a:r>
              <a:rPr lang="en-US" altLang="en-US" sz="1400" dirty="0">
                <a:solidFill>
                  <a:schemeClr val="accent3"/>
                </a:solidFill>
              </a:rPr>
              <a:t>to replace a missing or malfunctioning gene</a:t>
            </a:r>
          </a:p>
        </p:txBody>
      </p:sp>
      <p:sp>
        <p:nvSpPr>
          <p:cNvPr id="43" name="Rectangle 42"/>
          <p:cNvSpPr/>
          <p:nvPr/>
        </p:nvSpPr>
        <p:spPr>
          <a:xfrm>
            <a:off x="1961615" y="4392834"/>
            <a:ext cx="2127522" cy="954107"/>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55565A"/>
                </a:solidFill>
              </a:rPr>
              <a:t>h</a:t>
            </a:r>
            <a:r>
              <a:rPr lang="en-US" sz="1400" dirty="0" smtClean="0">
                <a:solidFill>
                  <a:srgbClr val="55565A"/>
                </a:solidFill>
              </a:rPr>
              <a:t>emophilia</a:t>
            </a:r>
          </a:p>
          <a:p>
            <a:pPr marL="285750" indent="-285750">
              <a:buFont typeface="Arial" panose="020B0604020202020204" pitchFamily="34" charset="0"/>
              <a:buChar char="•"/>
            </a:pPr>
            <a:r>
              <a:rPr lang="en-US" sz="1400" dirty="0" smtClean="0">
                <a:solidFill>
                  <a:srgbClr val="55565A"/>
                </a:solidFill>
              </a:rPr>
              <a:t>oncology</a:t>
            </a:r>
          </a:p>
          <a:p>
            <a:pPr marL="285750" indent="-285750">
              <a:buFont typeface="Arial" panose="020B0604020202020204" pitchFamily="34" charset="0"/>
              <a:buChar char="•"/>
            </a:pPr>
            <a:r>
              <a:rPr lang="en-US" sz="1400" dirty="0" smtClean="0">
                <a:solidFill>
                  <a:srgbClr val="55565A"/>
                </a:solidFill>
              </a:rPr>
              <a:t>cystic fibrosis</a:t>
            </a:r>
          </a:p>
          <a:p>
            <a:pPr marL="285750" indent="-285750">
              <a:buFont typeface="Arial" panose="020B0604020202020204" pitchFamily="34" charset="0"/>
              <a:buChar char="•"/>
            </a:pPr>
            <a:r>
              <a:rPr lang="en-US" sz="1400" dirty="0">
                <a:solidFill>
                  <a:srgbClr val="55565A"/>
                </a:solidFill>
              </a:rPr>
              <a:t>sickle cell anemia </a:t>
            </a:r>
          </a:p>
        </p:txBody>
      </p:sp>
      <p:sp>
        <p:nvSpPr>
          <p:cNvPr id="46" name="Rectangle 45"/>
          <p:cNvSpPr/>
          <p:nvPr/>
        </p:nvSpPr>
        <p:spPr>
          <a:xfrm>
            <a:off x="5317118" y="3351312"/>
            <a:ext cx="2997592" cy="553998"/>
          </a:xfrm>
          <a:prstGeom prst="rect">
            <a:avLst/>
          </a:prstGeom>
        </p:spPr>
        <p:txBody>
          <a:bodyPr wrap="square">
            <a:spAutoFit/>
          </a:bodyPr>
          <a:lstStyle/>
          <a:p>
            <a:pPr algn="ctr">
              <a:buClr>
                <a:schemeClr val="accent3"/>
              </a:buClr>
            </a:pPr>
            <a:r>
              <a:rPr lang="en-US" sz="1600" b="1" dirty="0" smtClean="0">
                <a:solidFill>
                  <a:schemeClr val="tx2"/>
                </a:solidFill>
              </a:rPr>
              <a:t>$450,000 </a:t>
            </a:r>
            <a:r>
              <a:rPr lang="en-US" sz="1400" dirty="0">
                <a:solidFill>
                  <a:schemeClr val="accent3"/>
                </a:solidFill>
              </a:rPr>
              <a:t>per patient per </a:t>
            </a:r>
            <a:r>
              <a:rPr lang="en-US" sz="1400" dirty="0" smtClean="0">
                <a:solidFill>
                  <a:schemeClr val="accent3"/>
                </a:solidFill>
              </a:rPr>
              <a:t>year  </a:t>
            </a:r>
            <a:endParaRPr lang="en-US" sz="1400" dirty="0">
              <a:solidFill>
                <a:schemeClr val="accent3"/>
              </a:solidFill>
            </a:endParaRPr>
          </a:p>
          <a:p>
            <a:pPr algn="ctr"/>
            <a:r>
              <a:rPr lang="en-US" sz="1400" dirty="0" smtClean="0">
                <a:solidFill>
                  <a:schemeClr val="accent3"/>
                </a:solidFill>
              </a:rPr>
              <a:t>(administered </a:t>
            </a:r>
            <a:r>
              <a:rPr lang="en-US" sz="1400" dirty="0">
                <a:solidFill>
                  <a:schemeClr val="accent3"/>
                </a:solidFill>
              </a:rPr>
              <a:t>for </a:t>
            </a:r>
            <a:r>
              <a:rPr lang="en-US" sz="1400" dirty="0" smtClean="0">
                <a:solidFill>
                  <a:schemeClr val="accent3"/>
                </a:solidFill>
              </a:rPr>
              <a:t>life)</a:t>
            </a:r>
            <a:endParaRPr lang="en-US" sz="1400" dirty="0">
              <a:solidFill>
                <a:schemeClr val="accent3"/>
              </a:solidFill>
            </a:endParaRPr>
          </a:p>
        </p:txBody>
      </p:sp>
      <p:sp>
        <p:nvSpPr>
          <p:cNvPr id="47" name="Rectangle 46"/>
          <p:cNvSpPr/>
          <p:nvPr/>
        </p:nvSpPr>
        <p:spPr>
          <a:xfrm>
            <a:off x="5232899" y="3110152"/>
            <a:ext cx="3166030" cy="307777"/>
          </a:xfrm>
          <a:prstGeom prst="rect">
            <a:avLst/>
          </a:prstGeom>
        </p:spPr>
        <p:txBody>
          <a:bodyPr wrap="square">
            <a:spAutoFit/>
          </a:bodyPr>
          <a:lstStyle/>
          <a:p>
            <a:pPr algn="ctr"/>
            <a:r>
              <a:rPr lang="en-US" sz="1400" b="1" dirty="0" smtClean="0">
                <a:solidFill>
                  <a:schemeClr val="accent3"/>
                </a:solidFill>
              </a:rPr>
              <a:t>Onpattro</a:t>
            </a:r>
            <a:r>
              <a:rPr lang="en-US" sz="1400" b="1" baseline="30000" dirty="0" smtClean="0">
                <a:solidFill>
                  <a:schemeClr val="accent3"/>
                </a:solidFill>
              </a:rPr>
              <a:t>®</a:t>
            </a:r>
            <a:r>
              <a:rPr lang="en-US" sz="1400" b="1" dirty="0" smtClean="0">
                <a:solidFill>
                  <a:schemeClr val="accent3"/>
                </a:solidFill>
              </a:rPr>
              <a:t> and Tegsedi™ </a:t>
            </a:r>
            <a:r>
              <a:rPr lang="en-US" sz="1400" dirty="0" smtClean="0">
                <a:solidFill>
                  <a:schemeClr val="accent3"/>
                </a:solidFill>
              </a:rPr>
              <a:t>(hATTR)</a:t>
            </a:r>
            <a:endParaRPr lang="en-US" sz="1400" b="1" dirty="0">
              <a:solidFill>
                <a:schemeClr val="accent3"/>
              </a:solidFill>
            </a:endParaRPr>
          </a:p>
        </p:txBody>
      </p:sp>
      <p:sp>
        <p:nvSpPr>
          <p:cNvPr id="49" name="Rectangle 48"/>
          <p:cNvSpPr/>
          <p:nvPr/>
        </p:nvSpPr>
        <p:spPr>
          <a:xfrm>
            <a:off x="1796855" y="3100688"/>
            <a:ext cx="2499633" cy="307777"/>
          </a:xfrm>
          <a:prstGeom prst="rect">
            <a:avLst/>
          </a:prstGeom>
        </p:spPr>
        <p:txBody>
          <a:bodyPr wrap="square">
            <a:spAutoFit/>
          </a:bodyPr>
          <a:lstStyle/>
          <a:p>
            <a:pPr algn="ctr"/>
            <a:r>
              <a:rPr lang="en-US" sz="1400" b="1" dirty="0" smtClean="0">
                <a:solidFill>
                  <a:schemeClr val="accent3"/>
                </a:solidFill>
              </a:rPr>
              <a:t>Zolgensma</a:t>
            </a:r>
            <a:r>
              <a:rPr lang="en-US" sz="1400" b="1" baseline="30000" dirty="0" smtClean="0">
                <a:solidFill>
                  <a:schemeClr val="accent3"/>
                </a:solidFill>
              </a:rPr>
              <a:t>®</a:t>
            </a:r>
            <a:r>
              <a:rPr lang="en-US" sz="1400" b="1" dirty="0">
                <a:solidFill>
                  <a:schemeClr val="accent3"/>
                </a:solidFill>
              </a:rPr>
              <a:t> </a:t>
            </a:r>
            <a:r>
              <a:rPr lang="en-US" sz="1400" dirty="0" smtClean="0">
                <a:solidFill>
                  <a:schemeClr val="accent3"/>
                </a:solidFill>
              </a:rPr>
              <a:t>(SMA)</a:t>
            </a:r>
            <a:endParaRPr lang="en-US" sz="1400" dirty="0">
              <a:solidFill>
                <a:schemeClr val="accent3"/>
              </a:solidFill>
            </a:endParaRPr>
          </a:p>
        </p:txBody>
      </p:sp>
      <p:sp>
        <p:nvSpPr>
          <p:cNvPr id="50" name="Rectangle 49"/>
          <p:cNvSpPr/>
          <p:nvPr/>
        </p:nvSpPr>
        <p:spPr>
          <a:xfrm>
            <a:off x="1547875" y="3341775"/>
            <a:ext cx="2997592" cy="553998"/>
          </a:xfrm>
          <a:prstGeom prst="rect">
            <a:avLst/>
          </a:prstGeom>
        </p:spPr>
        <p:txBody>
          <a:bodyPr wrap="square">
            <a:spAutoFit/>
          </a:bodyPr>
          <a:lstStyle/>
          <a:p>
            <a:pPr algn="ctr">
              <a:buClr>
                <a:schemeClr val="accent3"/>
              </a:buClr>
            </a:pPr>
            <a:r>
              <a:rPr lang="en-US" sz="1400" dirty="0" smtClean="0">
                <a:solidFill>
                  <a:schemeClr val="accent3"/>
                </a:solidFill>
              </a:rPr>
              <a:t>One-time cost of </a:t>
            </a:r>
            <a:r>
              <a:rPr lang="en-US" sz="1600" b="1" dirty="0" smtClean="0">
                <a:solidFill>
                  <a:schemeClr val="tx2"/>
                </a:solidFill>
              </a:rPr>
              <a:t>$2.1 million </a:t>
            </a:r>
            <a:endParaRPr lang="en-US" sz="1400" b="1" dirty="0" smtClean="0">
              <a:solidFill>
                <a:schemeClr val="tx2"/>
              </a:solidFill>
            </a:endParaRPr>
          </a:p>
          <a:p>
            <a:pPr algn="ctr">
              <a:buClr>
                <a:schemeClr val="accent3"/>
              </a:buClr>
            </a:pPr>
            <a:r>
              <a:rPr lang="en-US" sz="1400" dirty="0" smtClean="0">
                <a:solidFill>
                  <a:schemeClr val="accent3"/>
                </a:solidFill>
              </a:rPr>
              <a:t>($425,000/year for 5 years)</a:t>
            </a:r>
            <a:endParaRPr lang="en-US" sz="1400" dirty="0">
              <a:solidFill>
                <a:schemeClr val="accent3"/>
              </a:solidFill>
            </a:endParaRPr>
          </a:p>
        </p:txBody>
      </p:sp>
      <p:grpSp>
        <p:nvGrpSpPr>
          <p:cNvPr id="29" name="Group 28"/>
          <p:cNvGrpSpPr/>
          <p:nvPr/>
        </p:nvGrpSpPr>
        <p:grpSpPr>
          <a:xfrm>
            <a:off x="527040" y="3264041"/>
            <a:ext cx="622160" cy="622159"/>
            <a:chOff x="12542838" y="5205413"/>
            <a:chExt cx="766763" cy="766762"/>
          </a:xfrm>
        </p:grpSpPr>
        <p:sp>
          <p:nvSpPr>
            <p:cNvPr id="30" name="Freeform 60"/>
            <p:cNvSpPr>
              <a:spLocks/>
            </p:cNvSpPr>
            <p:nvPr/>
          </p:nvSpPr>
          <p:spPr bwMode="auto">
            <a:xfrm>
              <a:off x="12542838" y="5205413"/>
              <a:ext cx="563563" cy="766762"/>
            </a:xfrm>
            <a:custGeom>
              <a:avLst/>
              <a:gdLst>
                <a:gd name="T0" fmla="*/ 0 w 355"/>
                <a:gd name="T1" fmla="*/ 0 h 483"/>
                <a:gd name="T2" fmla="*/ 0 w 355"/>
                <a:gd name="T3" fmla="*/ 483 h 483"/>
                <a:gd name="T4" fmla="*/ 355 w 355"/>
                <a:gd name="T5" fmla="*/ 483 h 483"/>
                <a:gd name="T6" fmla="*/ 355 w 355"/>
                <a:gd name="T7" fmla="*/ 385 h 483"/>
                <a:gd name="T8" fmla="*/ 342 w 355"/>
                <a:gd name="T9" fmla="*/ 385 h 483"/>
                <a:gd name="T10" fmla="*/ 342 w 355"/>
                <a:gd name="T11" fmla="*/ 466 h 483"/>
                <a:gd name="T12" fmla="*/ 13 w 355"/>
                <a:gd name="T13" fmla="*/ 466 h 483"/>
                <a:gd name="T14" fmla="*/ 13 w 355"/>
                <a:gd name="T15" fmla="*/ 13 h 483"/>
                <a:gd name="T16" fmla="*/ 342 w 355"/>
                <a:gd name="T17" fmla="*/ 13 h 483"/>
                <a:gd name="T18" fmla="*/ 342 w 355"/>
                <a:gd name="T19" fmla="*/ 224 h 483"/>
                <a:gd name="T20" fmla="*/ 355 w 355"/>
                <a:gd name="T21" fmla="*/ 224 h 483"/>
                <a:gd name="T22" fmla="*/ 355 w 355"/>
                <a:gd name="T23" fmla="*/ 0 h 483"/>
                <a:gd name="T24" fmla="*/ 0 w 355"/>
                <a:gd name="T2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3">
                  <a:moveTo>
                    <a:pt x="0" y="0"/>
                  </a:moveTo>
                  <a:lnTo>
                    <a:pt x="0" y="483"/>
                  </a:lnTo>
                  <a:lnTo>
                    <a:pt x="355" y="483"/>
                  </a:lnTo>
                  <a:lnTo>
                    <a:pt x="355" y="385"/>
                  </a:lnTo>
                  <a:lnTo>
                    <a:pt x="342" y="385"/>
                  </a:lnTo>
                  <a:lnTo>
                    <a:pt x="342" y="466"/>
                  </a:lnTo>
                  <a:lnTo>
                    <a:pt x="13" y="466"/>
                  </a:lnTo>
                  <a:lnTo>
                    <a:pt x="13" y="13"/>
                  </a:lnTo>
                  <a:lnTo>
                    <a:pt x="342" y="13"/>
                  </a:lnTo>
                  <a:lnTo>
                    <a:pt x="342" y="224"/>
                  </a:lnTo>
                  <a:lnTo>
                    <a:pt x="355" y="224"/>
                  </a:lnTo>
                  <a:lnTo>
                    <a:pt x="355"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32" name="Rectangle 61"/>
            <p:cNvSpPr>
              <a:spLocks noChangeArrowheads="1"/>
            </p:cNvSpPr>
            <p:nvPr/>
          </p:nvSpPr>
          <p:spPr bwMode="auto">
            <a:xfrm>
              <a:off x="12633325" y="5375275"/>
              <a:ext cx="190500" cy="2063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33" name="Rectangle 62"/>
            <p:cNvSpPr>
              <a:spLocks noChangeArrowheads="1"/>
            </p:cNvSpPr>
            <p:nvPr/>
          </p:nvSpPr>
          <p:spPr bwMode="auto">
            <a:xfrm>
              <a:off x="12633325" y="5678488"/>
              <a:ext cx="196850" cy="2698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34" name="Rectangle 63"/>
            <p:cNvSpPr>
              <a:spLocks noChangeArrowheads="1"/>
            </p:cNvSpPr>
            <p:nvPr/>
          </p:nvSpPr>
          <p:spPr bwMode="auto">
            <a:xfrm>
              <a:off x="12633325" y="5768975"/>
              <a:ext cx="196850" cy="22225"/>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35" name="Rectangle 64"/>
            <p:cNvSpPr>
              <a:spLocks noChangeArrowheads="1"/>
            </p:cNvSpPr>
            <p:nvPr/>
          </p:nvSpPr>
          <p:spPr bwMode="auto">
            <a:xfrm>
              <a:off x="12633325" y="5599113"/>
              <a:ext cx="196850" cy="2698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36" name="Freeform 65"/>
            <p:cNvSpPr>
              <a:spLocks/>
            </p:cNvSpPr>
            <p:nvPr/>
          </p:nvSpPr>
          <p:spPr bwMode="auto">
            <a:xfrm>
              <a:off x="12882563" y="5481638"/>
              <a:ext cx="427038" cy="298450"/>
            </a:xfrm>
            <a:custGeom>
              <a:avLst/>
              <a:gdLst>
                <a:gd name="T0" fmla="*/ 91 w 269"/>
                <a:gd name="T1" fmla="*/ 188 h 188"/>
                <a:gd name="T2" fmla="*/ 0 w 269"/>
                <a:gd name="T3" fmla="*/ 101 h 188"/>
                <a:gd name="T4" fmla="*/ 14 w 269"/>
                <a:gd name="T5" fmla="*/ 87 h 188"/>
                <a:gd name="T6" fmla="*/ 91 w 269"/>
                <a:gd name="T7" fmla="*/ 168 h 188"/>
                <a:gd name="T8" fmla="*/ 255 w 269"/>
                <a:gd name="T9" fmla="*/ 0 h 188"/>
                <a:gd name="T10" fmla="*/ 269 w 269"/>
                <a:gd name="T11" fmla="*/ 10 h 188"/>
                <a:gd name="T12" fmla="*/ 91 w 269"/>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269" h="188">
                  <a:moveTo>
                    <a:pt x="91" y="188"/>
                  </a:moveTo>
                  <a:lnTo>
                    <a:pt x="0" y="101"/>
                  </a:lnTo>
                  <a:lnTo>
                    <a:pt x="14" y="87"/>
                  </a:lnTo>
                  <a:lnTo>
                    <a:pt x="91" y="168"/>
                  </a:lnTo>
                  <a:lnTo>
                    <a:pt x="255" y="0"/>
                  </a:lnTo>
                  <a:lnTo>
                    <a:pt x="269" y="10"/>
                  </a:lnTo>
                  <a:lnTo>
                    <a:pt x="91" y="188"/>
                  </a:lnTo>
                  <a:close/>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grpSp>
      <p:grpSp>
        <p:nvGrpSpPr>
          <p:cNvPr id="39" name="Group 38"/>
          <p:cNvGrpSpPr/>
          <p:nvPr/>
        </p:nvGrpSpPr>
        <p:grpSpPr>
          <a:xfrm>
            <a:off x="527040" y="4365042"/>
            <a:ext cx="554886" cy="740358"/>
            <a:chOff x="-1169988" y="5180013"/>
            <a:chExt cx="574675" cy="766762"/>
          </a:xfrm>
        </p:grpSpPr>
        <p:sp>
          <p:nvSpPr>
            <p:cNvPr id="40" name="Freeform 92"/>
            <p:cNvSpPr>
              <a:spLocks noEditPoints="1"/>
            </p:cNvSpPr>
            <p:nvPr/>
          </p:nvSpPr>
          <p:spPr bwMode="auto">
            <a:xfrm>
              <a:off x="-1169988" y="5876925"/>
              <a:ext cx="527050" cy="69850"/>
            </a:xfrm>
            <a:custGeom>
              <a:avLst/>
              <a:gdLst>
                <a:gd name="T0" fmla="*/ 5 w 99"/>
                <a:gd name="T1" fmla="*/ 9 h 13"/>
                <a:gd name="T2" fmla="*/ 95 w 99"/>
                <a:gd name="T3" fmla="*/ 9 h 13"/>
                <a:gd name="T4" fmla="*/ 95 w 99"/>
                <a:gd name="T5" fmla="*/ 7 h 13"/>
                <a:gd name="T6" fmla="*/ 92 w 99"/>
                <a:gd name="T7" fmla="*/ 4 h 13"/>
                <a:gd name="T8" fmla="*/ 7 w 99"/>
                <a:gd name="T9" fmla="*/ 4 h 13"/>
                <a:gd name="T10" fmla="*/ 5 w 99"/>
                <a:gd name="T11" fmla="*/ 7 h 13"/>
                <a:gd name="T12" fmla="*/ 5 w 99"/>
                <a:gd name="T13" fmla="*/ 9 h 13"/>
                <a:gd name="T14" fmla="*/ 99 w 99"/>
                <a:gd name="T15" fmla="*/ 13 h 13"/>
                <a:gd name="T16" fmla="*/ 0 w 99"/>
                <a:gd name="T17" fmla="*/ 13 h 13"/>
                <a:gd name="T18" fmla="*/ 0 w 99"/>
                <a:gd name="T19" fmla="*/ 7 h 13"/>
                <a:gd name="T20" fmla="*/ 7 w 99"/>
                <a:gd name="T21" fmla="*/ 0 h 13"/>
                <a:gd name="T22" fmla="*/ 92 w 99"/>
                <a:gd name="T23" fmla="*/ 0 h 13"/>
                <a:gd name="T24" fmla="*/ 99 w 99"/>
                <a:gd name="T25" fmla="*/ 7 h 13"/>
                <a:gd name="T26" fmla="*/ 99 w 99"/>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3">
                  <a:moveTo>
                    <a:pt x="5" y="9"/>
                  </a:moveTo>
                  <a:cubicBezTo>
                    <a:pt x="95" y="9"/>
                    <a:pt x="95" y="9"/>
                    <a:pt x="95" y="9"/>
                  </a:cubicBezTo>
                  <a:cubicBezTo>
                    <a:pt x="95" y="7"/>
                    <a:pt x="95" y="7"/>
                    <a:pt x="95" y="7"/>
                  </a:cubicBezTo>
                  <a:cubicBezTo>
                    <a:pt x="95" y="5"/>
                    <a:pt x="94" y="4"/>
                    <a:pt x="92" y="4"/>
                  </a:cubicBezTo>
                  <a:cubicBezTo>
                    <a:pt x="7" y="4"/>
                    <a:pt x="7" y="4"/>
                    <a:pt x="7" y="4"/>
                  </a:cubicBezTo>
                  <a:cubicBezTo>
                    <a:pt x="6" y="4"/>
                    <a:pt x="5" y="5"/>
                    <a:pt x="5" y="7"/>
                  </a:cubicBezTo>
                  <a:lnTo>
                    <a:pt x="5" y="9"/>
                  </a:lnTo>
                  <a:close/>
                  <a:moveTo>
                    <a:pt x="99" y="13"/>
                  </a:moveTo>
                  <a:cubicBezTo>
                    <a:pt x="0" y="13"/>
                    <a:pt x="0" y="13"/>
                    <a:pt x="0" y="13"/>
                  </a:cubicBezTo>
                  <a:cubicBezTo>
                    <a:pt x="0" y="7"/>
                    <a:pt x="0" y="7"/>
                    <a:pt x="0" y="7"/>
                  </a:cubicBezTo>
                  <a:cubicBezTo>
                    <a:pt x="0" y="3"/>
                    <a:pt x="3" y="0"/>
                    <a:pt x="7" y="0"/>
                  </a:cubicBezTo>
                  <a:cubicBezTo>
                    <a:pt x="92" y="0"/>
                    <a:pt x="92" y="0"/>
                    <a:pt x="92" y="0"/>
                  </a:cubicBezTo>
                  <a:cubicBezTo>
                    <a:pt x="96" y="0"/>
                    <a:pt x="99" y="3"/>
                    <a:pt x="99" y="7"/>
                  </a:cubicBezTo>
                  <a:lnTo>
                    <a:pt x="99" y="13"/>
                  </a:lnTo>
                  <a:close/>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48" name="Freeform 93"/>
            <p:cNvSpPr>
              <a:spLocks noEditPoints="1"/>
            </p:cNvSpPr>
            <p:nvPr/>
          </p:nvSpPr>
          <p:spPr bwMode="auto">
            <a:xfrm>
              <a:off x="-866775" y="5514975"/>
              <a:ext cx="138112" cy="123825"/>
            </a:xfrm>
            <a:custGeom>
              <a:avLst/>
              <a:gdLst>
                <a:gd name="T0" fmla="*/ 20 w 87"/>
                <a:gd name="T1" fmla="*/ 44 h 78"/>
                <a:gd name="T2" fmla="*/ 27 w 87"/>
                <a:gd name="T3" fmla="*/ 57 h 78"/>
                <a:gd name="T4" fmla="*/ 67 w 87"/>
                <a:gd name="T5" fmla="*/ 34 h 78"/>
                <a:gd name="T6" fmla="*/ 61 w 87"/>
                <a:gd name="T7" fmla="*/ 20 h 78"/>
                <a:gd name="T8" fmla="*/ 20 w 87"/>
                <a:gd name="T9" fmla="*/ 44 h 78"/>
                <a:gd name="T10" fmla="*/ 20 w 87"/>
                <a:gd name="T11" fmla="*/ 78 h 78"/>
                <a:gd name="T12" fmla="*/ 0 w 87"/>
                <a:gd name="T13" fmla="*/ 37 h 78"/>
                <a:gd name="T14" fmla="*/ 64 w 87"/>
                <a:gd name="T15" fmla="*/ 0 h 78"/>
                <a:gd name="T16" fmla="*/ 87 w 87"/>
                <a:gd name="T17" fmla="*/ 41 h 78"/>
                <a:gd name="T18" fmla="*/ 20 w 87"/>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20" y="44"/>
                  </a:moveTo>
                  <a:lnTo>
                    <a:pt x="27" y="57"/>
                  </a:lnTo>
                  <a:lnTo>
                    <a:pt x="67" y="34"/>
                  </a:lnTo>
                  <a:lnTo>
                    <a:pt x="61" y="20"/>
                  </a:lnTo>
                  <a:lnTo>
                    <a:pt x="20" y="44"/>
                  </a:lnTo>
                  <a:close/>
                  <a:moveTo>
                    <a:pt x="20" y="78"/>
                  </a:moveTo>
                  <a:lnTo>
                    <a:pt x="0" y="37"/>
                  </a:lnTo>
                  <a:lnTo>
                    <a:pt x="64" y="0"/>
                  </a:lnTo>
                  <a:lnTo>
                    <a:pt x="87" y="41"/>
                  </a:lnTo>
                  <a:lnTo>
                    <a:pt x="20" y="78"/>
                  </a:lnTo>
                  <a:close/>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52" name="Freeform 94"/>
            <p:cNvSpPr>
              <a:spLocks noEditPoints="1"/>
            </p:cNvSpPr>
            <p:nvPr/>
          </p:nvSpPr>
          <p:spPr bwMode="auto">
            <a:xfrm>
              <a:off x="-1058863" y="5180013"/>
              <a:ext cx="149225" cy="144462"/>
            </a:xfrm>
            <a:custGeom>
              <a:avLst/>
              <a:gdLst>
                <a:gd name="T0" fmla="*/ 21 w 94"/>
                <a:gd name="T1" fmla="*/ 44 h 91"/>
                <a:gd name="T2" fmla="*/ 34 w 94"/>
                <a:gd name="T3" fmla="*/ 70 h 91"/>
                <a:gd name="T4" fmla="*/ 74 w 94"/>
                <a:gd name="T5" fmla="*/ 47 h 91"/>
                <a:gd name="T6" fmla="*/ 61 w 94"/>
                <a:gd name="T7" fmla="*/ 24 h 91"/>
                <a:gd name="T8" fmla="*/ 21 w 94"/>
                <a:gd name="T9" fmla="*/ 44 h 91"/>
                <a:gd name="T10" fmla="*/ 31 w 94"/>
                <a:gd name="T11" fmla="*/ 91 h 91"/>
                <a:gd name="T12" fmla="*/ 0 w 94"/>
                <a:gd name="T13" fmla="*/ 40 h 91"/>
                <a:gd name="T14" fmla="*/ 64 w 94"/>
                <a:gd name="T15" fmla="*/ 0 h 91"/>
                <a:gd name="T16" fmla="*/ 94 w 94"/>
                <a:gd name="T17" fmla="*/ 54 h 91"/>
                <a:gd name="T18" fmla="*/ 31 w 9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1">
                  <a:moveTo>
                    <a:pt x="21" y="44"/>
                  </a:moveTo>
                  <a:lnTo>
                    <a:pt x="34" y="70"/>
                  </a:lnTo>
                  <a:lnTo>
                    <a:pt x="74" y="47"/>
                  </a:lnTo>
                  <a:lnTo>
                    <a:pt x="61" y="24"/>
                  </a:lnTo>
                  <a:lnTo>
                    <a:pt x="21" y="44"/>
                  </a:lnTo>
                  <a:close/>
                  <a:moveTo>
                    <a:pt x="31" y="91"/>
                  </a:moveTo>
                  <a:lnTo>
                    <a:pt x="0" y="40"/>
                  </a:lnTo>
                  <a:lnTo>
                    <a:pt x="64" y="0"/>
                  </a:lnTo>
                  <a:lnTo>
                    <a:pt x="94" y="54"/>
                  </a:lnTo>
                  <a:lnTo>
                    <a:pt x="31" y="91"/>
                  </a:lnTo>
                  <a:close/>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53" name="Rectangle 95"/>
            <p:cNvSpPr>
              <a:spLocks noChangeArrowheads="1"/>
            </p:cNvSpPr>
            <p:nvPr/>
          </p:nvSpPr>
          <p:spPr bwMode="auto">
            <a:xfrm>
              <a:off x="-855663" y="5707063"/>
              <a:ext cx="260350" cy="2698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54" name="Freeform 96"/>
            <p:cNvSpPr>
              <a:spLocks noEditPoints="1"/>
            </p:cNvSpPr>
            <p:nvPr/>
          </p:nvSpPr>
          <p:spPr bwMode="auto">
            <a:xfrm>
              <a:off x="-1169988" y="5233988"/>
              <a:ext cx="515937" cy="665162"/>
            </a:xfrm>
            <a:custGeom>
              <a:avLst/>
              <a:gdLst>
                <a:gd name="T0" fmla="*/ 50 w 97"/>
                <a:gd name="T1" fmla="*/ 121 h 125"/>
                <a:gd name="T2" fmla="*/ 5 w 97"/>
                <a:gd name="T3" fmla="*/ 76 h 125"/>
                <a:gd name="T4" fmla="*/ 34 w 97"/>
                <a:gd name="T5" fmla="*/ 34 h 125"/>
                <a:gd name="T6" fmla="*/ 41 w 97"/>
                <a:gd name="T7" fmla="*/ 46 h 125"/>
                <a:gd name="T8" fmla="*/ 18 w 97"/>
                <a:gd name="T9" fmla="*/ 76 h 125"/>
                <a:gd name="T10" fmla="*/ 50 w 97"/>
                <a:gd name="T11" fmla="*/ 107 h 125"/>
                <a:gd name="T12" fmla="*/ 75 w 97"/>
                <a:gd name="T13" fmla="*/ 94 h 125"/>
                <a:gd name="T14" fmla="*/ 91 w 97"/>
                <a:gd name="T15" fmla="*/ 94 h 125"/>
                <a:gd name="T16" fmla="*/ 50 w 97"/>
                <a:gd name="T17" fmla="*/ 121 h 125"/>
                <a:gd name="T18" fmla="*/ 30 w 97"/>
                <a:gd name="T19" fmla="*/ 17 h 125"/>
                <a:gd name="T20" fmla="*/ 49 w 97"/>
                <a:gd name="T21" fmla="*/ 6 h 125"/>
                <a:gd name="T22" fmla="*/ 76 w 97"/>
                <a:gd name="T23" fmla="*/ 53 h 125"/>
                <a:gd name="T24" fmla="*/ 57 w 97"/>
                <a:gd name="T25" fmla="*/ 64 h 125"/>
                <a:gd name="T26" fmla="*/ 40 w 97"/>
                <a:gd name="T27" fmla="*/ 35 h 125"/>
                <a:gd name="T28" fmla="*/ 36 w 97"/>
                <a:gd name="T29" fmla="*/ 28 h 125"/>
                <a:gd name="T30" fmla="*/ 36 w 97"/>
                <a:gd name="T31" fmla="*/ 28 h 125"/>
                <a:gd name="T32" fmla="*/ 30 w 97"/>
                <a:gd name="T33" fmla="*/ 17 h 125"/>
                <a:gd name="T34" fmla="*/ 73 w 97"/>
                <a:gd name="T35" fmla="*/ 89 h 125"/>
                <a:gd name="T36" fmla="*/ 72 w 97"/>
                <a:gd name="T37" fmla="*/ 90 h 125"/>
                <a:gd name="T38" fmla="*/ 50 w 97"/>
                <a:gd name="T39" fmla="*/ 103 h 125"/>
                <a:gd name="T40" fmla="*/ 23 w 97"/>
                <a:gd name="T41" fmla="*/ 76 h 125"/>
                <a:gd name="T42" fmla="*/ 43 w 97"/>
                <a:gd name="T43" fmla="*/ 50 h 125"/>
                <a:gd name="T44" fmla="*/ 55 w 97"/>
                <a:gd name="T45" fmla="*/ 70 h 125"/>
                <a:gd name="T46" fmla="*/ 82 w 97"/>
                <a:gd name="T47" fmla="*/ 55 h 125"/>
                <a:gd name="T48" fmla="*/ 51 w 97"/>
                <a:gd name="T49" fmla="*/ 0 h 125"/>
                <a:gd name="T50" fmla="*/ 24 w 97"/>
                <a:gd name="T51" fmla="*/ 16 h 125"/>
                <a:gd name="T52" fmla="*/ 32 w 97"/>
                <a:gd name="T53" fmla="*/ 30 h 125"/>
                <a:gd name="T54" fmla="*/ 0 w 97"/>
                <a:gd name="T55" fmla="*/ 76 h 125"/>
                <a:gd name="T56" fmla="*/ 50 w 97"/>
                <a:gd name="T57" fmla="*/ 125 h 125"/>
                <a:gd name="T58" fmla="*/ 96 w 97"/>
                <a:gd name="T59" fmla="*/ 92 h 125"/>
                <a:gd name="T60" fmla="*/ 97 w 97"/>
                <a:gd name="T61" fmla="*/ 89 h 125"/>
                <a:gd name="T62" fmla="*/ 73 w 97"/>
                <a:gd name="T63"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25">
                  <a:moveTo>
                    <a:pt x="50" y="121"/>
                  </a:moveTo>
                  <a:cubicBezTo>
                    <a:pt x="25" y="121"/>
                    <a:pt x="5" y="101"/>
                    <a:pt x="5" y="76"/>
                  </a:cubicBezTo>
                  <a:cubicBezTo>
                    <a:pt x="5" y="57"/>
                    <a:pt x="16" y="40"/>
                    <a:pt x="34" y="34"/>
                  </a:cubicBezTo>
                  <a:cubicBezTo>
                    <a:pt x="41" y="46"/>
                    <a:pt x="41" y="46"/>
                    <a:pt x="41" y="46"/>
                  </a:cubicBezTo>
                  <a:cubicBezTo>
                    <a:pt x="27" y="49"/>
                    <a:pt x="18" y="62"/>
                    <a:pt x="18" y="76"/>
                  </a:cubicBezTo>
                  <a:cubicBezTo>
                    <a:pt x="18" y="93"/>
                    <a:pt x="32" y="107"/>
                    <a:pt x="50" y="107"/>
                  </a:cubicBezTo>
                  <a:cubicBezTo>
                    <a:pt x="60" y="107"/>
                    <a:pt x="69" y="103"/>
                    <a:pt x="75" y="94"/>
                  </a:cubicBezTo>
                  <a:cubicBezTo>
                    <a:pt x="91" y="94"/>
                    <a:pt x="91" y="94"/>
                    <a:pt x="91" y="94"/>
                  </a:cubicBezTo>
                  <a:cubicBezTo>
                    <a:pt x="84" y="110"/>
                    <a:pt x="67" y="121"/>
                    <a:pt x="50" y="121"/>
                  </a:cubicBezTo>
                  <a:moveTo>
                    <a:pt x="30" y="17"/>
                  </a:moveTo>
                  <a:cubicBezTo>
                    <a:pt x="49" y="6"/>
                    <a:pt x="49" y="6"/>
                    <a:pt x="49" y="6"/>
                  </a:cubicBezTo>
                  <a:cubicBezTo>
                    <a:pt x="76" y="53"/>
                    <a:pt x="76" y="53"/>
                    <a:pt x="76" y="53"/>
                  </a:cubicBezTo>
                  <a:cubicBezTo>
                    <a:pt x="57" y="64"/>
                    <a:pt x="57" y="64"/>
                    <a:pt x="57" y="64"/>
                  </a:cubicBezTo>
                  <a:cubicBezTo>
                    <a:pt x="40" y="35"/>
                    <a:pt x="40" y="35"/>
                    <a:pt x="40" y="35"/>
                  </a:cubicBezTo>
                  <a:cubicBezTo>
                    <a:pt x="36" y="28"/>
                    <a:pt x="36" y="28"/>
                    <a:pt x="36" y="28"/>
                  </a:cubicBezTo>
                  <a:cubicBezTo>
                    <a:pt x="36" y="28"/>
                    <a:pt x="36" y="28"/>
                    <a:pt x="36" y="28"/>
                  </a:cubicBezTo>
                  <a:lnTo>
                    <a:pt x="30" y="17"/>
                  </a:lnTo>
                  <a:close/>
                  <a:moveTo>
                    <a:pt x="73" y="89"/>
                  </a:moveTo>
                  <a:cubicBezTo>
                    <a:pt x="72" y="90"/>
                    <a:pt x="72" y="90"/>
                    <a:pt x="72" y="90"/>
                  </a:cubicBezTo>
                  <a:cubicBezTo>
                    <a:pt x="67" y="98"/>
                    <a:pt x="59" y="103"/>
                    <a:pt x="50" y="103"/>
                  </a:cubicBezTo>
                  <a:cubicBezTo>
                    <a:pt x="35" y="103"/>
                    <a:pt x="23" y="91"/>
                    <a:pt x="23" y="76"/>
                  </a:cubicBezTo>
                  <a:cubicBezTo>
                    <a:pt x="23" y="63"/>
                    <a:pt x="31" y="53"/>
                    <a:pt x="43" y="50"/>
                  </a:cubicBezTo>
                  <a:cubicBezTo>
                    <a:pt x="55" y="70"/>
                    <a:pt x="55" y="70"/>
                    <a:pt x="55" y="70"/>
                  </a:cubicBezTo>
                  <a:cubicBezTo>
                    <a:pt x="82" y="55"/>
                    <a:pt x="82" y="55"/>
                    <a:pt x="82" y="55"/>
                  </a:cubicBezTo>
                  <a:cubicBezTo>
                    <a:pt x="51" y="0"/>
                    <a:pt x="51" y="0"/>
                    <a:pt x="51" y="0"/>
                  </a:cubicBezTo>
                  <a:cubicBezTo>
                    <a:pt x="24" y="16"/>
                    <a:pt x="24" y="16"/>
                    <a:pt x="24" y="16"/>
                  </a:cubicBezTo>
                  <a:cubicBezTo>
                    <a:pt x="32" y="30"/>
                    <a:pt x="32" y="30"/>
                    <a:pt x="32" y="30"/>
                  </a:cubicBezTo>
                  <a:cubicBezTo>
                    <a:pt x="13" y="37"/>
                    <a:pt x="0" y="55"/>
                    <a:pt x="0" y="76"/>
                  </a:cubicBezTo>
                  <a:cubicBezTo>
                    <a:pt x="0" y="103"/>
                    <a:pt x="22" y="125"/>
                    <a:pt x="50" y="125"/>
                  </a:cubicBezTo>
                  <a:cubicBezTo>
                    <a:pt x="70" y="125"/>
                    <a:pt x="89" y="112"/>
                    <a:pt x="96" y="92"/>
                  </a:cubicBezTo>
                  <a:cubicBezTo>
                    <a:pt x="97" y="89"/>
                    <a:pt x="97" y="89"/>
                    <a:pt x="97" y="89"/>
                  </a:cubicBezTo>
                  <a:lnTo>
                    <a:pt x="73" y="89"/>
                  </a:lnTo>
                  <a:close/>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grpSp>
      <p:grpSp>
        <p:nvGrpSpPr>
          <p:cNvPr id="55" name="Group 54"/>
          <p:cNvGrpSpPr/>
          <p:nvPr/>
        </p:nvGrpSpPr>
        <p:grpSpPr>
          <a:xfrm>
            <a:off x="479885" y="2203520"/>
            <a:ext cx="622160" cy="622160"/>
            <a:chOff x="12598400" y="492125"/>
            <a:chExt cx="766763" cy="766763"/>
          </a:xfrm>
        </p:grpSpPr>
        <p:sp>
          <p:nvSpPr>
            <p:cNvPr id="56" name="Freeform 13"/>
            <p:cNvSpPr>
              <a:spLocks noEditPoints="1"/>
            </p:cNvSpPr>
            <p:nvPr/>
          </p:nvSpPr>
          <p:spPr bwMode="auto">
            <a:xfrm>
              <a:off x="12598400" y="492125"/>
              <a:ext cx="766763" cy="766763"/>
            </a:xfrm>
            <a:custGeom>
              <a:avLst/>
              <a:gdLst>
                <a:gd name="T0" fmla="*/ 72 w 144"/>
                <a:gd name="T1" fmla="*/ 139 h 144"/>
                <a:gd name="T2" fmla="*/ 23 w 144"/>
                <a:gd name="T3" fmla="*/ 90 h 144"/>
                <a:gd name="T4" fmla="*/ 17 w 144"/>
                <a:gd name="T5" fmla="*/ 90 h 144"/>
                <a:gd name="T6" fmla="*/ 69 w 144"/>
                <a:gd name="T7" fmla="*/ 143 h 144"/>
                <a:gd name="T8" fmla="*/ 72 w 144"/>
                <a:gd name="T9" fmla="*/ 144 h 144"/>
                <a:gd name="T10" fmla="*/ 74 w 144"/>
                <a:gd name="T11" fmla="*/ 143 h 144"/>
                <a:gd name="T12" fmla="*/ 126 w 144"/>
                <a:gd name="T13" fmla="*/ 90 h 144"/>
                <a:gd name="T14" fmla="*/ 120 w 144"/>
                <a:gd name="T15" fmla="*/ 90 h 144"/>
                <a:gd name="T16" fmla="*/ 72 w 144"/>
                <a:gd name="T17" fmla="*/ 139 h 144"/>
                <a:gd name="T18" fmla="*/ 101 w 144"/>
                <a:gd name="T19" fmla="*/ 0 h 144"/>
                <a:gd name="T20" fmla="*/ 72 w 144"/>
                <a:gd name="T21" fmla="*/ 14 h 144"/>
                <a:gd name="T22" fmla="*/ 42 w 144"/>
                <a:gd name="T23" fmla="*/ 0 h 144"/>
                <a:gd name="T24" fmla="*/ 0 w 144"/>
                <a:gd name="T25" fmla="*/ 42 h 144"/>
                <a:gd name="T26" fmla="*/ 5 w 144"/>
                <a:gd name="T27" fmla="*/ 67 h 144"/>
                <a:gd name="T28" fmla="*/ 10 w 144"/>
                <a:gd name="T29" fmla="*/ 67 h 144"/>
                <a:gd name="T30" fmla="*/ 4 w 144"/>
                <a:gd name="T31" fmla="*/ 42 h 144"/>
                <a:gd name="T32" fmla="*/ 42 w 144"/>
                <a:gd name="T33" fmla="*/ 4 h 144"/>
                <a:gd name="T34" fmla="*/ 72 w 144"/>
                <a:gd name="T35" fmla="*/ 21 h 144"/>
                <a:gd name="T36" fmla="*/ 101 w 144"/>
                <a:gd name="T37" fmla="*/ 4 h 144"/>
                <a:gd name="T38" fmla="*/ 139 w 144"/>
                <a:gd name="T39" fmla="*/ 42 h 144"/>
                <a:gd name="T40" fmla="*/ 133 w 144"/>
                <a:gd name="T41" fmla="*/ 67 h 144"/>
                <a:gd name="T42" fmla="*/ 138 w 144"/>
                <a:gd name="T43" fmla="*/ 67 h 144"/>
                <a:gd name="T44" fmla="*/ 144 w 144"/>
                <a:gd name="T45" fmla="*/ 42 h 144"/>
                <a:gd name="T46" fmla="*/ 101 w 144"/>
                <a:gd name="T4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44">
                  <a:moveTo>
                    <a:pt x="72" y="139"/>
                  </a:moveTo>
                  <a:cubicBezTo>
                    <a:pt x="72" y="139"/>
                    <a:pt x="43" y="117"/>
                    <a:pt x="23" y="90"/>
                  </a:cubicBezTo>
                  <a:cubicBezTo>
                    <a:pt x="17" y="90"/>
                    <a:pt x="17" y="90"/>
                    <a:pt x="17" y="90"/>
                  </a:cubicBezTo>
                  <a:cubicBezTo>
                    <a:pt x="37" y="119"/>
                    <a:pt x="67" y="141"/>
                    <a:pt x="69" y="143"/>
                  </a:cubicBezTo>
                  <a:cubicBezTo>
                    <a:pt x="70" y="143"/>
                    <a:pt x="71" y="144"/>
                    <a:pt x="72" y="144"/>
                  </a:cubicBezTo>
                  <a:cubicBezTo>
                    <a:pt x="73" y="144"/>
                    <a:pt x="74" y="143"/>
                    <a:pt x="74" y="143"/>
                  </a:cubicBezTo>
                  <a:cubicBezTo>
                    <a:pt x="76" y="141"/>
                    <a:pt x="106" y="119"/>
                    <a:pt x="126" y="90"/>
                  </a:cubicBezTo>
                  <a:cubicBezTo>
                    <a:pt x="120" y="90"/>
                    <a:pt x="120" y="90"/>
                    <a:pt x="120" y="90"/>
                  </a:cubicBezTo>
                  <a:cubicBezTo>
                    <a:pt x="100" y="117"/>
                    <a:pt x="72" y="139"/>
                    <a:pt x="72" y="139"/>
                  </a:cubicBezTo>
                  <a:moveTo>
                    <a:pt x="101" y="0"/>
                  </a:moveTo>
                  <a:cubicBezTo>
                    <a:pt x="88" y="0"/>
                    <a:pt x="78" y="8"/>
                    <a:pt x="72" y="14"/>
                  </a:cubicBezTo>
                  <a:cubicBezTo>
                    <a:pt x="66" y="8"/>
                    <a:pt x="55" y="0"/>
                    <a:pt x="42" y="0"/>
                  </a:cubicBezTo>
                  <a:cubicBezTo>
                    <a:pt x="19" y="0"/>
                    <a:pt x="0" y="19"/>
                    <a:pt x="0" y="42"/>
                  </a:cubicBezTo>
                  <a:cubicBezTo>
                    <a:pt x="0" y="50"/>
                    <a:pt x="2" y="59"/>
                    <a:pt x="5" y="67"/>
                  </a:cubicBezTo>
                  <a:cubicBezTo>
                    <a:pt x="10" y="67"/>
                    <a:pt x="10" y="67"/>
                    <a:pt x="10" y="67"/>
                  </a:cubicBezTo>
                  <a:cubicBezTo>
                    <a:pt x="6" y="59"/>
                    <a:pt x="4" y="50"/>
                    <a:pt x="4" y="42"/>
                  </a:cubicBezTo>
                  <a:cubicBezTo>
                    <a:pt x="4" y="21"/>
                    <a:pt x="21" y="4"/>
                    <a:pt x="42" y="4"/>
                  </a:cubicBezTo>
                  <a:cubicBezTo>
                    <a:pt x="54" y="4"/>
                    <a:pt x="65" y="12"/>
                    <a:pt x="72" y="21"/>
                  </a:cubicBezTo>
                  <a:cubicBezTo>
                    <a:pt x="79" y="12"/>
                    <a:pt x="89" y="4"/>
                    <a:pt x="101" y="4"/>
                  </a:cubicBezTo>
                  <a:cubicBezTo>
                    <a:pt x="122" y="4"/>
                    <a:pt x="139" y="21"/>
                    <a:pt x="139" y="42"/>
                  </a:cubicBezTo>
                  <a:cubicBezTo>
                    <a:pt x="139" y="50"/>
                    <a:pt x="137" y="59"/>
                    <a:pt x="133" y="67"/>
                  </a:cubicBezTo>
                  <a:cubicBezTo>
                    <a:pt x="138" y="67"/>
                    <a:pt x="138" y="67"/>
                    <a:pt x="138" y="67"/>
                  </a:cubicBezTo>
                  <a:cubicBezTo>
                    <a:pt x="142" y="59"/>
                    <a:pt x="144" y="50"/>
                    <a:pt x="144" y="42"/>
                  </a:cubicBezTo>
                  <a:cubicBezTo>
                    <a:pt x="144" y="19"/>
                    <a:pt x="125" y="0"/>
                    <a:pt x="101" y="0"/>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sp>
          <p:nvSpPr>
            <p:cNvPr id="57" name="Freeform 14"/>
            <p:cNvSpPr>
              <a:spLocks/>
            </p:cNvSpPr>
            <p:nvPr/>
          </p:nvSpPr>
          <p:spPr bwMode="auto">
            <a:xfrm>
              <a:off x="12598400" y="630238"/>
              <a:ext cx="766763" cy="457200"/>
            </a:xfrm>
            <a:custGeom>
              <a:avLst/>
              <a:gdLst>
                <a:gd name="T0" fmla="*/ 74 w 144"/>
                <a:gd name="T1" fmla="*/ 86 h 86"/>
                <a:gd name="T2" fmla="*/ 74 w 144"/>
                <a:gd name="T3" fmla="*/ 86 h 86"/>
                <a:gd name="T4" fmla="*/ 72 w 144"/>
                <a:gd name="T5" fmla="*/ 84 h 86"/>
                <a:gd name="T6" fmla="*/ 56 w 144"/>
                <a:gd name="T7" fmla="*/ 12 h 86"/>
                <a:gd name="T8" fmla="*/ 44 w 144"/>
                <a:gd name="T9" fmla="*/ 53 h 86"/>
                <a:gd name="T10" fmla="*/ 41 w 144"/>
                <a:gd name="T11" fmla="*/ 55 h 86"/>
                <a:gd name="T12" fmla="*/ 0 w 144"/>
                <a:gd name="T13" fmla="*/ 55 h 86"/>
                <a:gd name="T14" fmla="*/ 0 w 144"/>
                <a:gd name="T15" fmla="*/ 50 h 86"/>
                <a:gd name="T16" fmla="*/ 40 w 144"/>
                <a:gd name="T17" fmla="*/ 50 h 86"/>
                <a:gd name="T18" fmla="*/ 54 w 144"/>
                <a:gd name="T19" fmla="*/ 2 h 86"/>
                <a:gd name="T20" fmla="*/ 56 w 144"/>
                <a:gd name="T21" fmla="*/ 1 h 86"/>
                <a:gd name="T22" fmla="*/ 58 w 144"/>
                <a:gd name="T23" fmla="*/ 2 h 86"/>
                <a:gd name="T24" fmla="*/ 74 w 144"/>
                <a:gd name="T25" fmla="*/ 75 h 86"/>
                <a:gd name="T26" fmla="*/ 90 w 144"/>
                <a:gd name="T27" fmla="*/ 29 h 86"/>
                <a:gd name="T28" fmla="*/ 92 w 144"/>
                <a:gd name="T29" fmla="*/ 28 h 86"/>
                <a:gd name="T30" fmla="*/ 94 w 144"/>
                <a:gd name="T31" fmla="*/ 29 h 86"/>
                <a:gd name="T32" fmla="*/ 103 w 144"/>
                <a:gd name="T33" fmla="*/ 50 h 86"/>
                <a:gd name="T34" fmla="*/ 144 w 144"/>
                <a:gd name="T35" fmla="*/ 50 h 86"/>
                <a:gd name="T36" fmla="*/ 144 w 144"/>
                <a:gd name="T37" fmla="*/ 55 h 86"/>
                <a:gd name="T38" fmla="*/ 102 w 144"/>
                <a:gd name="T39" fmla="*/ 55 h 86"/>
                <a:gd name="T40" fmla="*/ 100 w 144"/>
                <a:gd name="T41" fmla="*/ 53 h 86"/>
                <a:gd name="T42" fmla="*/ 92 w 144"/>
                <a:gd name="T43" fmla="*/ 36 h 86"/>
                <a:gd name="T44" fmla="*/ 76 w 144"/>
                <a:gd name="T45" fmla="*/ 85 h 86"/>
                <a:gd name="T46" fmla="*/ 74 w 144"/>
                <a:gd name="T4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86">
                  <a:moveTo>
                    <a:pt x="74" y="86"/>
                  </a:moveTo>
                  <a:cubicBezTo>
                    <a:pt x="74" y="86"/>
                    <a:pt x="74" y="86"/>
                    <a:pt x="74" y="86"/>
                  </a:cubicBezTo>
                  <a:cubicBezTo>
                    <a:pt x="73" y="86"/>
                    <a:pt x="72" y="85"/>
                    <a:pt x="72" y="84"/>
                  </a:cubicBezTo>
                  <a:cubicBezTo>
                    <a:pt x="56" y="12"/>
                    <a:pt x="56" y="12"/>
                    <a:pt x="56" y="12"/>
                  </a:cubicBezTo>
                  <a:cubicBezTo>
                    <a:pt x="44" y="53"/>
                    <a:pt x="44" y="53"/>
                    <a:pt x="44" y="53"/>
                  </a:cubicBezTo>
                  <a:cubicBezTo>
                    <a:pt x="43" y="54"/>
                    <a:pt x="42" y="55"/>
                    <a:pt x="41" y="55"/>
                  </a:cubicBezTo>
                  <a:cubicBezTo>
                    <a:pt x="0" y="55"/>
                    <a:pt x="0" y="55"/>
                    <a:pt x="0" y="55"/>
                  </a:cubicBezTo>
                  <a:cubicBezTo>
                    <a:pt x="0" y="50"/>
                    <a:pt x="0" y="50"/>
                    <a:pt x="0" y="50"/>
                  </a:cubicBezTo>
                  <a:cubicBezTo>
                    <a:pt x="40" y="50"/>
                    <a:pt x="40" y="50"/>
                    <a:pt x="40" y="50"/>
                  </a:cubicBezTo>
                  <a:cubicBezTo>
                    <a:pt x="54" y="2"/>
                    <a:pt x="54" y="2"/>
                    <a:pt x="54" y="2"/>
                  </a:cubicBezTo>
                  <a:cubicBezTo>
                    <a:pt x="54" y="1"/>
                    <a:pt x="55" y="0"/>
                    <a:pt x="56" y="1"/>
                  </a:cubicBezTo>
                  <a:cubicBezTo>
                    <a:pt x="57" y="1"/>
                    <a:pt x="58" y="1"/>
                    <a:pt x="58" y="2"/>
                  </a:cubicBezTo>
                  <a:cubicBezTo>
                    <a:pt x="74" y="75"/>
                    <a:pt x="74" y="75"/>
                    <a:pt x="74" y="75"/>
                  </a:cubicBezTo>
                  <a:cubicBezTo>
                    <a:pt x="90" y="29"/>
                    <a:pt x="90" y="29"/>
                    <a:pt x="90" y="29"/>
                  </a:cubicBezTo>
                  <a:cubicBezTo>
                    <a:pt x="90" y="28"/>
                    <a:pt x="91" y="28"/>
                    <a:pt x="92" y="28"/>
                  </a:cubicBezTo>
                  <a:cubicBezTo>
                    <a:pt x="93" y="27"/>
                    <a:pt x="94" y="28"/>
                    <a:pt x="94" y="29"/>
                  </a:cubicBezTo>
                  <a:cubicBezTo>
                    <a:pt x="103" y="50"/>
                    <a:pt x="103" y="50"/>
                    <a:pt x="103" y="50"/>
                  </a:cubicBezTo>
                  <a:cubicBezTo>
                    <a:pt x="144" y="50"/>
                    <a:pt x="144" y="50"/>
                    <a:pt x="144" y="50"/>
                  </a:cubicBezTo>
                  <a:cubicBezTo>
                    <a:pt x="144" y="55"/>
                    <a:pt x="144" y="55"/>
                    <a:pt x="144" y="55"/>
                  </a:cubicBezTo>
                  <a:cubicBezTo>
                    <a:pt x="102" y="55"/>
                    <a:pt x="102" y="55"/>
                    <a:pt x="102" y="55"/>
                  </a:cubicBezTo>
                  <a:cubicBezTo>
                    <a:pt x="101" y="55"/>
                    <a:pt x="100" y="54"/>
                    <a:pt x="100" y="53"/>
                  </a:cubicBezTo>
                  <a:cubicBezTo>
                    <a:pt x="92" y="36"/>
                    <a:pt x="92" y="36"/>
                    <a:pt x="92" y="36"/>
                  </a:cubicBezTo>
                  <a:cubicBezTo>
                    <a:pt x="76" y="85"/>
                    <a:pt x="76" y="85"/>
                    <a:pt x="76" y="85"/>
                  </a:cubicBezTo>
                  <a:cubicBezTo>
                    <a:pt x="76" y="85"/>
                    <a:pt x="75" y="86"/>
                    <a:pt x="74" y="86"/>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3565A"/>
                </a:solidFill>
              </a:endParaRPr>
            </a:p>
          </p:txBody>
        </p:sp>
      </p:grpSp>
      <p:sp>
        <p:nvSpPr>
          <p:cNvPr id="4" name="Rectangle 3"/>
          <p:cNvSpPr/>
          <p:nvPr/>
        </p:nvSpPr>
        <p:spPr>
          <a:xfrm>
            <a:off x="1917004" y="1371600"/>
            <a:ext cx="2259336" cy="400110"/>
          </a:xfrm>
          <a:prstGeom prst="rect">
            <a:avLst/>
          </a:prstGeom>
        </p:spPr>
        <p:txBody>
          <a:bodyPr wrap="none">
            <a:spAutoFit/>
          </a:bodyPr>
          <a:lstStyle/>
          <a:p>
            <a:pPr algn="ctr"/>
            <a:r>
              <a:rPr lang="en-US" altLang="en-US" sz="2000" dirty="0" smtClean="0">
                <a:solidFill>
                  <a:schemeClr val="tx2"/>
                </a:solidFill>
              </a:rPr>
              <a:t>GENE THERAPY </a:t>
            </a:r>
            <a:endParaRPr lang="en-US" sz="2000" dirty="0">
              <a:solidFill>
                <a:schemeClr val="tx2"/>
              </a:solidFill>
            </a:endParaRPr>
          </a:p>
        </p:txBody>
      </p:sp>
      <p:sp>
        <p:nvSpPr>
          <p:cNvPr id="41" name="Rectangle 40"/>
          <p:cNvSpPr/>
          <p:nvPr/>
        </p:nvSpPr>
        <p:spPr>
          <a:xfrm>
            <a:off x="5785502" y="1371600"/>
            <a:ext cx="2060821" cy="400110"/>
          </a:xfrm>
          <a:prstGeom prst="rect">
            <a:avLst/>
          </a:prstGeom>
        </p:spPr>
        <p:txBody>
          <a:bodyPr wrap="none">
            <a:spAutoFit/>
          </a:bodyPr>
          <a:lstStyle/>
          <a:p>
            <a:pPr algn="ctr"/>
            <a:r>
              <a:rPr lang="en-US" altLang="en-US" sz="2000" dirty="0" smtClean="0">
                <a:solidFill>
                  <a:schemeClr val="tx2"/>
                </a:solidFill>
              </a:rPr>
              <a:t>RNA THERAPY </a:t>
            </a:r>
            <a:endParaRPr lang="en-US" sz="2000" dirty="0">
              <a:solidFill>
                <a:schemeClr val="tx2"/>
              </a:solidFill>
            </a:endParaRPr>
          </a:p>
        </p:txBody>
      </p:sp>
      <p:sp>
        <p:nvSpPr>
          <p:cNvPr id="5" name="Rectangle 4"/>
          <p:cNvSpPr/>
          <p:nvPr/>
        </p:nvSpPr>
        <p:spPr>
          <a:xfrm>
            <a:off x="1838192" y="4138641"/>
            <a:ext cx="2374368" cy="307777"/>
          </a:xfrm>
          <a:prstGeom prst="rect">
            <a:avLst/>
          </a:prstGeom>
        </p:spPr>
        <p:txBody>
          <a:bodyPr wrap="none">
            <a:spAutoFit/>
          </a:bodyPr>
          <a:lstStyle/>
          <a:p>
            <a:pPr>
              <a:spcAft>
                <a:spcPts val="300"/>
              </a:spcAft>
            </a:pPr>
            <a:r>
              <a:rPr lang="en-US" sz="1400" dirty="0">
                <a:solidFill>
                  <a:srgbClr val="55565A"/>
                </a:solidFill>
              </a:rPr>
              <a:t>Clinical trials underway for: </a:t>
            </a:r>
          </a:p>
        </p:txBody>
      </p:sp>
      <p:sp>
        <p:nvSpPr>
          <p:cNvPr id="44" name="Rectangle 43"/>
          <p:cNvSpPr/>
          <p:nvPr/>
        </p:nvSpPr>
        <p:spPr>
          <a:xfrm>
            <a:off x="5750055" y="4357325"/>
            <a:ext cx="2127522" cy="1169551"/>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55565A"/>
                </a:solidFill>
              </a:rPr>
              <a:t>h</a:t>
            </a:r>
            <a:r>
              <a:rPr lang="en-US" sz="1400" dirty="0" smtClean="0">
                <a:solidFill>
                  <a:srgbClr val="55565A"/>
                </a:solidFill>
              </a:rPr>
              <a:t>emophilia</a:t>
            </a:r>
          </a:p>
          <a:p>
            <a:pPr marL="285750" indent="-285750">
              <a:buFont typeface="Arial" panose="020B0604020202020204" pitchFamily="34" charset="0"/>
              <a:buChar char="•"/>
            </a:pPr>
            <a:r>
              <a:rPr lang="en-US" sz="1400" dirty="0" smtClean="0">
                <a:solidFill>
                  <a:srgbClr val="55565A"/>
                </a:solidFill>
              </a:rPr>
              <a:t>oncology</a:t>
            </a:r>
          </a:p>
          <a:p>
            <a:pPr marL="285750" indent="-285750">
              <a:buFont typeface="Arial" panose="020B0604020202020204" pitchFamily="34" charset="0"/>
              <a:buChar char="•"/>
            </a:pPr>
            <a:r>
              <a:rPr lang="en-US" sz="1400" dirty="0" smtClean="0">
                <a:solidFill>
                  <a:srgbClr val="55565A"/>
                </a:solidFill>
              </a:rPr>
              <a:t>cystic fibrosis</a:t>
            </a:r>
          </a:p>
          <a:p>
            <a:pPr marL="285750" indent="-285750">
              <a:buFont typeface="Arial" panose="020B0604020202020204" pitchFamily="34" charset="0"/>
              <a:buChar char="•"/>
            </a:pPr>
            <a:r>
              <a:rPr lang="en-US" sz="1400" dirty="0">
                <a:solidFill>
                  <a:srgbClr val="55565A"/>
                </a:solidFill>
              </a:rPr>
              <a:t>m</a:t>
            </a:r>
            <a:r>
              <a:rPr lang="en-US" sz="1400" dirty="0" smtClean="0">
                <a:solidFill>
                  <a:srgbClr val="55565A"/>
                </a:solidFill>
              </a:rPr>
              <a:t>ultiple sclerosis</a:t>
            </a:r>
          </a:p>
          <a:p>
            <a:pPr marL="285750" indent="-285750">
              <a:buFont typeface="Arial" panose="020B0604020202020204" pitchFamily="34" charset="0"/>
              <a:buChar char="•"/>
            </a:pPr>
            <a:r>
              <a:rPr lang="en-US" sz="1400" dirty="0" smtClean="0">
                <a:solidFill>
                  <a:srgbClr val="55565A"/>
                </a:solidFill>
              </a:rPr>
              <a:t>HIV</a:t>
            </a:r>
            <a:endParaRPr lang="en-US" sz="1400" dirty="0">
              <a:solidFill>
                <a:srgbClr val="55565A"/>
              </a:solidFill>
            </a:endParaRPr>
          </a:p>
        </p:txBody>
      </p:sp>
      <p:sp>
        <p:nvSpPr>
          <p:cNvPr id="45" name="Rectangle 44"/>
          <p:cNvSpPr/>
          <p:nvPr/>
        </p:nvSpPr>
        <p:spPr>
          <a:xfrm>
            <a:off x="5626632" y="4103132"/>
            <a:ext cx="2374368" cy="307777"/>
          </a:xfrm>
          <a:prstGeom prst="rect">
            <a:avLst/>
          </a:prstGeom>
        </p:spPr>
        <p:txBody>
          <a:bodyPr wrap="none">
            <a:spAutoFit/>
          </a:bodyPr>
          <a:lstStyle/>
          <a:p>
            <a:pPr>
              <a:spcAft>
                <a:spcPts val="300"/>
              </a:spcAft>
            </a:pPr>
            <a:r>
              <a:rPr lang="en-US" sz="1400" dirty="0">
                <a:solidFill>
                  <a:srgbClr val="55565A"/>
                </a:solidFill>
              </a:rPr>
              <a:t>Clinical trials underway for: </a:t>
            </a:r>
          </a:p>
        </p:txBody>
      </p:sp>
      <p:sp>
        <p:nvSpPr>
          <p:cNvPr id="42"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5565A"/>
                </a:solidFill>
                <a:effectLst/>
                <a:uLnTx/>
                <a:uFillTx/>
                <a:latin typeface="Arial"/>
                <a:ea typeface="+mn-ea"/>
                <a:cs typeface="+mn-cs"/>
              </a:rPr>
              <a:t>Confidential property of Optum. Do not distribute or reproduce without express permission from Optum.</a:t>
            </a:r>
          </a:p>
        </p:txBody>
      </p:sp>
    </p:spTree>
    <p:extLst>
      <p:ext uri="{BB962C8B-B14F-4D97-AF65-F5344CB8AC3E}">
        <p14:creationId xmlns:p14="http://schemas.microsoft.com/office/powerpoint/2010/main" val="2837743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9647" y="4336305"/>
            <a:ext cx="3620300" cy="1809726"/>
            <a:chOff x="229647" y="4536765"/>
            <a:chExt cx="3620300" cy="1809726"/>
          </a:xfrm>
        </p:grpSpPr>
        <p:sp>
          <p:nvSpPr>
            <p:cNvPr id="133" name="Textbox right">
              <a:extLst>
                <a:ext uri="{FF2B5EF4-FFF2-40B4-BE49-F238E27FC236}">
                  <a16:creationId xmlns:a16="http://schemas.microsoft.com/office/drawing/2014/main" id="{71825033-FB5B-4846-95C0-976E939B2E62}"/>
                </a:ext>
              </a:extLst>
            </p:cNvPr>
            <p:cNvSpPr>
              <a:spLocks noChangeArrowheads="1"/>
            </p:cNvSpPr>
            <p:nvPr>
              <p:custDataLst>
                <p:tags r:id="rId1"/>
              </p:custDataLst>
            </p:nvPr>
          </p:nvSpPr>
          <p:spPr bwMode="auto">
            <a:xfrm>
              <a:off x="229647" y="4536765"/>
              <a:ext cx="3620300" cy="1809726"/>
            </a:xfrm>
            <a:prstGeom prst="rect">
              <a:avLst/>
            </a:prstGeom>
            <a:solidFill>
              <a:schemeClr val="bg1">
                <a:lumMod val="95000"/>
              </a:schemeClr>
            </a:solidFill>
            <a:ln w="9525" algn="ctr">
              <a:noFill/>
              <a:miter lim="800000"/>
              <a:headEnd/>
              <a:tailEnd/>
            </a:ln>
            <a:extLst/>
          </p:spPr>
          <p:txBody>
            <a:bodyPr wrap="square" lIns="640080" tIns="91440" rIns="90488" bIns="91440">
              <a:spAutoFit/>
            </a:bodyPr>
            <a:lstStyle>
              <a:lvl1pPr marL="398463" indent="-171450" algn="l" defTabSz="914400" rtl="0" eaLnBrk="1" latinLnBrk="0" hangingPunct="1">
                <a:buClr>
                  <a:schemeClr val="accent1"/>
                </a:buClr>
                <a:buFont typeface="Arial" panose="020B0604020202020204" pitchFamily="34" charset="0"/>
                <a:buChar char="•"/>
              </a:lvl1pPr>
              <a:lvl2pPr marL="398463" indent="-171450" algn="l" defTabSz="914400" rtl="0" eaLnBrk="1" latinLnBrk="0" hangingPunct="1">
                <a:buClr>
                  <a:schemeClr val="accent1"/>
                </a:buClr>
                <a:buFont typeface="Arial" panose="020B0604020202020204" pitchFamily="34" charset="0"/>
                <a:buChar char="•"/>
              </a:lvl2pPr>
              <a:lvl3pPr marL="628650" indent="-165100" algn="l" defTabSz="914400" rtl="0" eaLnBrk="1" latinLnBrk="0" hangingPunct="1">
                <a:buFont typeface="Arial" panose="020B0604020202020204" pitchFamily="34" charset="0"/>
                <a:buChar char="–"/>
              </a:lvl3pPr>
              <a:lvl4pPr marL="855663" indent="-171450" algn="l" defTabSz="914400" rtl="0" eaLnBrk="1" latinLnBrk="0" hangingPunct="1">
                <a:buFont typeface="Arial" panose="020B0604020202020204" pitchFamily="34" charset="0"/>
                <a:buChar char="•"/>
              </a:lvl4pPr>
              <a:lvl5pPr marL="1139825" indent="-227013" algn="l" defTabSz="914400" rtl="0" eaLnBrk="1" latinLnBrk="0" hangingPunct="1">
                <a:buFont typeface="Arial" panose="020B0604020202020204" pitchFamily="34" charset="0"/>
                <a:buChar char="–"/>
              </a:lvl5pPr>
              <a:lvl6pPr marL="2514600" indent="-228600" algn="l" defTabSz="914400" rtl="0" eaLnBrk="1" latinLnBrk="0" hangingPunct="1">
                <a:buFont typeface="Arial" panose="020B0604020202020204" pitchFamily="34" charset="0"/>
                <a:buChar char="•"/>
              </a:lvl6pPr>
              <a:lvl7pPr marL="2971800" indent="-228600" algn="l" defTabSz="914400" rtl="0" eaLnBrk="1" latinLnBrk="0" hangingPunct="1">
                <a:buFont typeface="Arial" panose="020B0604020202020204" pitchFamily="34" charset="0"/>
                <a:buChar char="•"/>
              </a:lvl7pPr>
              <a:lvl8pPr marL="3429000" indent="-228600" algn="l" defTabSz="914400" rtl="0" eaLnBrk="1" latinLnBrk="0" hangingPunct="1">
                <a:buFont typeface="Arial" panose="020B0604020202020204" pitchFamily="34" charset="0"/>
                <a:buChar char="•"/>
              </a:lvl8pPr>
              <a:lvl9pPr marL="3886200" indent="-228600" algn="l" defTabSz="914400" rtl="0" eaLnBrk="1" latinLnBrk="0" hangingPunct="1">
                <a:buFont typeface="Arial" panose="020B0604020202020204" pitchFamily="34" charset="0"/>
                <a:buChar char="•"/>
              </a:lvl9pPr>
            </a:lstStyle>
            <a:p>
              <a:pPr marL="0" marR="0" lvl="0" indent="0" algn="l" defTabSz="914400" rtl="0" eaLnBrk="1" fontAlgn="auto" latinLnBrk="0" hangingPunct="1">
                <a:lnSpc>
                  <a:spcPct val="100000"/>
                </a:lnSpc>
                <a:spcBef>
                  <a:spcPct val="30000"/>
                </a:spcBef>
                <a:spcAft>
                  <a:spcPts val="0"/>
                </a:spcAft>
                <a:buClr>
                  <a:srgbClr val="E87722"/>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Home Delivery</a:t>
              </a:r>
            </a:p>
            <a:p>
              <a:pPr marL="0" marR="0" lvl="0" indent="0" algn="l" defTabSz="914400" rtl="0" eaLnBrk="1" fontAlgn="auto" latinLnBrk="0" hangingPunct="1">
                <a:lnSpc>
                  <a:spcPct val="100000"/>
                </a:lnSpc>
                <a:spcBef>
                  <a:spcPct val="30000"/>
                </a:spcBef>
                <a:spcAft>
                  <a:spcPts val="0"/>
                </a:spcAft>
                <a:buClr>
                  <a:srgbClr val="0070C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Specialty Pharmacy</a:t>
              </a:r>
            </a:p>
            <a:p>
              <a:pPr marL="0" marR="0" lvl="0" indent="0" algn="l" defTabSz="914400" rtl="0" eaLnBrk="1" fontAlgn="auto" latinLnBrk="0" hangingPunct="1">
                <a:lnSpc>
                  <a:spcPct val="100000"/>
                </a:lnSpc>
                <a:spcBef>
                  <a:spcPct val="30000"/>
                </a:spcBef>
                <a:spcAft>
                  <a:spcPts val="0"/>
                </a:spcAft>
                <a:buClr>
                  <a:srgbClr val="92D05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Infusion Services</a:t>
              </a:r>
            </a:p>
            <a:p>
              <a:pPr marL="0" marR="0" lvl="0" indent="0" algn="l" defTabSz="914400" rtl="0" eaLnBrk="1" fontAlgn="auto" latinLnBrk="0" hangingPunct="1">
                <a:lnSpc>
                  <a:spcPct val="100000"/>
                </a:lnSpc>
                <a:spcBef>
                  <a:spcPct val="30000"/>
                </a:spcBef>
                <a:spcAft>
                  <a:spcPts val="0"/>
                </a:spcAft>
                <a:buClr>
                  <a:srgbClr val="7030A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Integrated Site (HD + Specialty + Infusion)</a:t>
              </a:r>
            </a:p>
            <a:p>
              <a:pPr marL="0" marR="0" lvl="0" indent="0" algn="l" defTabSz="914400" rtl="0" eaLnBrk="1" fontAlgn="auto" latinLnBrk="0" hangingPunct="1">
                <a:lnSpc>
                  <a:spcPct val="100000"/>
                </a:lnSpc>
                <a:spcBef>
                  <a:spcPct val="30000"/>
                </a:spcBef>
                <a:spcAft>
                  <a:spcPts val="0"/>
                </a:spcAft>
                <a:buClr>
                  <a:srgbClr val="7030A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Home Delivery + Specialty Pharmacy</a:t>
              </a:r>
            </a:p>
            <a:p>
              <a:pPr marL="0" marR="0" lvl="0" indent="0" algn="l" defTabSz="914400" rtl="0" eaLnBrk="1" fontAlgn="auto" latinLnBrk="0" hangingPunct="1">
                <a:lnSpc>
                  <a:spcPct val="100000"/>
                </a:lnSpc>
                <a:spcBef>
                  <a:spcPct val="30000"/>
                </a:spcBef>
                <a:spcAft>
                  <a:spcPts val="0"/>
                </a:spcAft>
                <a:buClr>
                  <a:srgbClr val="7030A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Specialty Pharmacy + Infusion</a:t>
              </a:r>
            </a:p>
            <a:p>
              <a:pPr marL="0" marR="0" lvl="0" indent="0" algn="l" defTabSz="914400" rtl="0" eaLnBrk="1" fontAlgn="auto" latinLnBrk="0" hangingPunct="1">
                <a:lnSpc>
                  <a:spcPct val="100000"/>
                </a:lnSpc>
                <a:spcBef>
                  <a:spcPct val="30000"/>
                </a:spcBef>
                <a:spcAft>
                  <a:spcPts val="0"/>
                </a:spcAft>
                <a:buClr>
                  <a:srgbClr val="7030A0"/>
                </a:buClr>
                <a:buSzPct val="180000"/>
                <a:buFont typeface="Arial" panose="020B0604020202020204" pitchFamily="34" charset="0"/>
                <a:buNone/>
                <a:tabLst/>
                <a:defRPr/>
              </a:pPr>
              <a:r>
                <a:rPr kumimoji="0" lang="en-US" sz="1200" b="0" i="0" u="none" strike="noStrike" kern="1200" cap="none" spc="0" normalizeH="0" baseline="0" noProof="0" dirty="0">
                  <a:ln>
                    <a:noFill/>
                  </a:ln>
                  <a:solidFill>
                    <a:srgbClr val="55565A"/>
                  </a:solidFill>
                  <a:effectLst/>
                  <a:uLnTx/>
                  <a:uFillTx/>
                  <a:latin typeface="Arial"/>
                  <a:ea typeface="+mn-ea"/>
                  <a:cs typeface="+mn-cs"/>
                </a:rPr>
                <a:t>Mental Health Clinic Pharmacy</a:t>
              </a:r>
            </a:p>
          </p:txBody>
        </p:sp>
        <p:sp>
          <p:nvSpPr>
            <p:cNvPr id="134" name="Oval 133"/>
            <p:cNvSpPr/>
            <p:nvPr/>
          </p:nvSpPr>
          <p:spPr>
            <a:xfrm>
              <a:off x="438346" y="4653792"/>
              <a:ext cx="140316" cy="140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Rectangle 134"/>
            <p:cNvSpPr/>
            <p:nvPr/>
          </p:nvSpPr>
          <p:spPr>
            <a:xfrm>
              <a:off x="448828" y="4899239"/>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Isosceles Triangle 135"/>
            <p:cNvSpPr/>
            <p:nvPr/>
          </p:nvSpPr>
          <p:spPr>
            <a:xfrm>
              <a:off x="429025" y="5101867"/>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Rectangle 136"/>
            <p:cNvSpPr/>
            <p:nvPr/>
          </p:nvSpPr>
          <p:spPr>
            <a:xfrm rot="18900000">
              <a:off x="448828" y="5848085"/>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Isosceles Triangle 138"/>
            <p:cNvSpPr/>
            <p:nvPr/>
          </p:nvSpPr>
          <p:spPr>
            <a:xfrm rot="10800000">
              <a:off x="429025" y="5613118"/>
              <a:ext cx="158958" cy="1370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4-Point Star 5"/>
            <p:cNvSpPr/>
            <p:nvPr/>
          </p:nvSpPr>
          <p:spPr>
            <a:xfrm>
              <a:off x="384823" y="6024056"/>
              <a:ext cx="247363" cy="23464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1" name="Group 270"/>
          <p:cNvGrpSpPr/>
          <p:nvPr/>
        </p:nvGrpSpPr>
        <p:grpSpPr>
          <a:xfrm>
            <a:off x="1422416" y="1386296"/>
            <a:ext cx="7610909" cy="4572000"/>
            <a:chOff x="1602965" y="1090845"/>
            <a:chExt cx="5858417" cy="3519244"/>
          </a:xfrm>
          <a:solidFill>
            <a:schemeClr val="tx1">
              <a:lumMod val="20000"/>
              <a:lumOff val="80000"/>
            </a:schemeClr>
          </a:solidFill>
        </p:grpSpPr>
        <p:sp>
          <p:nvSpPr>
            <p:cNvPr id="327" name="Freeform 507"/>
            <p:cNvSpPr>
              <a:spLocks/>
            </p:cNvSpPr>
            <p:nvPr/>
          </p:nvSpPr>
          <p:spPr bwMode="auto">
            <a:xfrm>
              <a:off x="1687099" y="1415204"/>
              <a:ext cx="893375" cy="736173"/>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28" name="Freeform 453"/>
            <p:cNvSpPr>
              <a:spLocks/>
            </p:cNvSpPr>
            <p:nvPr/>
          </p:nvSpPr>
          <p:spPr bwMode="auto">
            <a:xfrm>
              <a:off x="6274641" y="1737350"/>
              <a:ext cx="664994" cy="576553"/>
            </a:xfrm>
            <a:custGeom>
              <a:avLst/>
              <a:gdLst>
                <a:gd name="T0" fmla="*/ 1 w 648"/>
                <a:gd name="T1" fmla="*/ 2 h 565"/>
                <a:gd name="T2" fmla="*/ 2 w 648"/>
                <a:gd name="T3" fmla="*/ 1 h 565"/>
                <a:gd name="T4" fmla="*/ 2 w 648"/>
                <a:gd name="T5" fmla="*/ 1 h 565"/>
                <a:gd name="T6" fmla="*/ 3 w 648"/>
                <a:gd name="T7" fmla="*/ 1 h 565"/>
                <a:gd name="T8" fmla="*/ 3 w 648"/>
                <a:gd name="T9" fmla="*/ 2 h 565"/>
                <a:gd name="T10" fmla="*/ 3 w 648"/>
                <a:gd name="T11" fmla="*/ 2 h 565"/>
                <a:gd name="T12" fmla="*/ 3 w 648"/>
                <a:gd name="T13" fmla="*/ 2 h 565"/>
                <a:gd name="T14" fmla="*/ 3 w 648"/>
                <a:gd name="T15" fmla="*/ 1 h 565"/>
                <a:gd name="T16" fmla="*/ 3 w 648"/>
                <a:gd name="T17" fmla="*/ 1 h 565"/>
                <a:gd name="T18" fmla="*/ 3 w 648"/>
                <a:gd name="T19" fmla="*/ 1 h 565"/>
                <a:gd name="T20" fmla="*/ 3 w 648"/>
                <a:gd name="T21" fmla="*/ 0 h 565"/>
                <a:gd name="T22" fmla="*/ 3 w 648"/>
                <a:gd name="T23" fmla="*/ 0 h 565"/>
                <a:gd name="T24" fmla="*/ 3 w 648"/>
                <a:gd name="T25" fmla="*/ 0 h 565"/>
                <a:gd name="T26" fmla="*/ 2 w 648"/>
                <a:gd name="T27" fmla="*/ 0 h 565"/>
                <a:gd name="T28" fmla="*/ 2 w 648"/>
                <a:gd name="T29" fmla="*/ 0 h 565"/>
                <a:gd name="T30" fmla="*/ 2 w 648"/>
                <a:gd name="T31" fmla="*/ 0 h 565"/>
                <a:gd name="T32" fmla="*/ 2 w 648"/>
                <a:gd name="T33" fmla="*/ 0 h 565"/>
                <a:gd name="T34" fmla="*/ 2 w 648"/>
                <a:gd name="T35" fmla="*/ 0 h 565"/>
                <a:gd name="T36" fmla="*/ 2 w 648"/>
                <a:gd name="T37" fmla="*/ 0 h 565"/>
                <a:gd name="T38" fmla="*/ 2 w 648"/>
                <a:gd name="T39" fmla="*/ 0 h 565"/>
                <a:gd name="T40" fmla="*/ 2 w 648"/>
                <a:gd name="T41" fmla="*/ 0 h 565"/>
                <a:gd name="T42" fmla="*/ 2 w 648"/>
                <a:gd name="T43" fmla="*/ 0 h 565"/>
                <a:gd name="T44" fmla="*/ 2 w 648"/>
                <a:gd name="T45" fmla="*/ 1 h 565"/>
                <a:gd name="T46" fmla="*/ 1 w 648"/>
                <a:gd name="T47" fmla="*/ 1 h 565"/>
                <a:gd name="T48" fmla="*/ 1 w 648"/>
                <a:gd name="T49" fmla="*/ 1 h 565"/>
                <a:gd name="T50" fmla="*/ 1 w 648"/>
                <a:gd name="T51" fmla="*/ 1 h 565"/>
                <a:gd name="T52" fmla="*/ 1 w 648"/>
                <a:gd name="T53" fmla="*/ 1 h 565"/>
                <a:gd name="T54" fmla="*/ 1 w 648"/>
                <a:gd name="T55" fmla="*/ 1 h 565"/>
                <a:gd name="T56" fmla="*/ 1 w 648"/>
                <a:gd name="T57" fmla="*/ 1 h 565"/>
                <a:gd name="T58" fmla="*/ 1 w 648"/>
                <a:gd name="T59" fmla="*/ 1 h 565"/>
                <a:gd name="T60" fmla="*/ 1 w 648"/>
                <a:gd name="T61" fmla="*/ 1 h 565"/>
                <a:gd name="T62" fmla="*/ 1 w 648"/>
                <a:gd name="T63" fmla="*/ 1 h 565"/>
                <a:gd name="T64" fmla="*/ 1 w 648"/>
                <a:gd name="T65" fmla="*/ 1 h 565"/>
                <a:gd name="T66" fmla="*/ 1 w 648"/>
                <a:gd name="T67" fmla="*/ 1 h 565"/>
                <a:gd name="T68" fmla="*/ 0 w 648"/>
                <a:gd name="T69" fmla="*/ 1 h 565"/>
                <a:gd name="T70" fmla="*/ 1 w 648"/>
                <a:gd name="T71" fmla="*/ 2 h 565"/>
                <a:gd name="T72" fmla="*/ 1 w 648"/>
                <a:gd name="T73" fmla="*/ 2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29" name="Freeform 454"/>
            <p:cNvSpPr>
              <a:spLocks/>
            </p:cNvSpPr>
            <p:nvPr/>
          </p:nvSpPr>
          <p:spPr bwMode="auto">
            <a:xfrm>
              <a:off x="6892430" y="2338524"/>
              <a:ext cx="18472" cy="28725"/>
            </a:xfrm>
            <a:custGeom>
              <a:avLst/>
              <a:gdLst>
                <a:gd name="T0" fmla="*/ 0 w 17"/>
                <a:gd name="T1" fmla="*/ 1 h 27"/>
                <a:gd name="T2" fmla="*/ 1 w 17"/>
                <a:gd name="T3" fmla="*/ 1 h 27"/>
                <a:gd name="T4" fmla="*/ 1 w 17"/>
                <a:gd name="T5" fmla="*/ 0 h 27"/>
                <a:gd name="T6" fmla="*/ 1 w 17"/>
                <a:gd name="T7" fmla="*/ 1 h 27"/>
                <a:gd name="T8" fmla="*/ 0 w 17"/>
                <a:gd name="T9" fmla="*/ 1 h 27"/>
                <a:gd name="T10" fmla="*/ 0 w 17"/>
                <a:gd name="T11" fmla="*/ 1 h 27"/>
                <a:gd name="T12" fmla="*/ 0 w 17"/>
                <a:gd name="T13" fmla="*/ 1 h 27"/>
                <a:gd name="T14" fmla="*/ 0 60000 65536"/>
                <a:gd name="T15" fmla="*/ 0 60000 65536"/>
                <a:gd name="T16" fmla="*/ 0 60000 65536"/>
                <a:gd name="T17" fmla="*/ 0 60000 65536"/>
                <a:gd name="T18" fmla="*/ 0 60000 65536"/>
                <a:gd name="T19" fmla="*/ 0 60000 65536"/>
                <a:gd name="T20" fmla="*/ 0 60000 65536"/>
                <a:gd name="T21" fmla="*/ 0 w 17"/>
                <a:gd name="T22" fmla="*/ 0 h 27"/>
                <a:gd name="T23" fmla="*/ 17 w 1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7">
                  <a:moveTo>
                    <a:pt x="0" y="27"/>
                  </a:moveTo>
                  <a:lnTo>
                    <a:pt x="2" y="8"/>
                  </a:lnTo>
                  <a:lnTo>
                    <a:pt x="12" y="0"/>
                  </a:lnTo>
                  <a:lnTo>
                    <a:pt x="17" y="6"/>
                  </a:lnTo>
                  <a:lnTo>
                    <a:pt x="0" y="2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0" name="Freeform 455"/>
            <p:cNvSpPr>
              <a:spLocks/>
            </p:cNvSpPr>
            <p:nvPr/>
          </p:nvSpPr>
          <p:spPr bwMode="auto">
            <a:xfrm>
              <a:off x="6912956" y="2229778"/>
              <a:ext cx="205246" cy="119005"/>
            </a:xfrm>
            <a:custGeom>
              <a:avLst/>
              <a:gdLst>
                <a:gd name="T0" fmla="*/ 0 w 202"/>
                <a:gd name="T1" fmla="*/ 1 h 116"/>
                <a:gd name="T2" fmla="*/ 0 w 202"/>
                <a:gd name="T3" fmla="*/ 1 h 116"/>
                <a:gd name="T4" fmla="*/ 0 w 202"/>
                <a:gd name="T5" fmla="*/ 1 h 116"/>
                <a:gd name="T6" fmla="*/ 0 w 202"/>
                <a:gd name="T7" fmla="*/ 1 h 116"/>
                <a:gd name="T8" fmla="*/ 0 w 202"/>
                <a:gd name="T9" fmla="*/ 1 h 116"/>
                <a:gd name="T10" fmla="*/ 0 w 202"/>
                <a:gd name="T11" fmla="*/ 1 h 116"/>
                <a:gd name="T12" fmla="*/ 0 w 202"/>
                <a:gd name="T13" fmla="*/ 1 h 116"/>
                <a:gd name="T14" fmla="*/ 0 w 202"/>
                <a:gd name="T15" fmla="*/ 0 h 116"/>
                <a:gd name="T16" fmla="*/ 0 w 202"/>
                <a:gd name="T17" fmla="*/ 1 h 116"/>
                <a:gd name="T18" fmla="*/ 0 w 202"/>
                <a:gd name="T19" fmla="*/ 1 h 116"/>
                <a:gd name="T20" fmla="*/ 0 w 202"/>
                <a:gd name="T21" fmla="*/ 1 h 116"/>
                <a:gd name="T22" fmla="*/ 0 w 202"/>
                <a:gd name="T23" fmla="*/ 1 h 116"/>
                <a:gd name="T24" fmla="*/ 0 w 202"/>
                <a:gd name="T25" fmla="*/ 0 h 116"/>
                <a:gd name="T26" fmla="*/ 0 w 202"/>
                <a:gd name="T27" fmla="*/ 1 h 116"/>
                <a:gd name="T28" fmla="*/ 0 w 202"/>
                <a:gd name="T29" fmla="*/ 1 h 116"/>
                <a:gd name="T30" fmla="*/ 0 w 202"/>
                <a:gd name="T31" fmla="*/ 1 h 116"/>
                <a:gd name="T32" fmla="*/ 0 w 202"/>
                <a:gd name="T33" fmla="*/ 1 h 116"/>
                <a:gd name="T34" fmla="*/ 0 w 202"/>
                <a:gd name="T35" fmla="*/ 1 h 116"/>
                <a:gd name="T36" fmla="*/ 0 w 202"/>
                <a:gd name="T37" fmla="*/ 1 h 116"/>
                <a:gd name="T38" fmla="*/ 0 w 202"/>
                <a:gd name="T39" fmla="*/ 1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1" name="Freeform 462"/>
            <p:cNvSpPr>
              <a:spLocks/>
            </p:cNvSpPr>
            <p:nvPr/>
          </p:nvSpPr>
          <p:spPr bwMode="auto">
            <a:xfrm>
              <a:off x="6837015" y="1694176"/>
              <a:ext cx="182660" cy="344286"/>
            </a:xfrm>
            <a:custGeom>
              <a:avLst/>
              <a:gdLst>
                <a:gd name="T0" fmla="*/ 17 w 177"/>
                <a:gd name="T1" fmla="*/ 70 h 339"/>
                <a:gd name="T2" fmla="*/ 21 w 177"/>
                <a:gd name="T3" fmla="*/ 99 h 339"/>
                <a:gd name="T4" fmla="*/ 47 w 177"/>
                <a:gd name="T5" fmla="*/ 169 h 339"/>
                <a:gd name="T6" fmla="*/ 91 w 177"/>
                <a:gd name="T7" fmla="*/ 161 h 339"/>
                <a:gd name="T8" fmla="*/ 89 w 177"/>
                <a:gd name="T9" fmla="*/ 62 h 339"/>
                <a:gd name="T10" fmla="*/ 100 w 177"/>
                <a:gd name="T11" fmla="*/ 43 h 339"/>
                <a:gd name="T12" fmla="*/ 102 w 177"/>
                <a:gd name="T13" fmla="*/ 0 h 339"/>
                <a:gd name="T14" fmla="*/ 0 w 177"/>
                <a:gd name="T15" fmla="*/ 22 h 339"/>
                <a:gd name="T16" fmla="*/ 17 w 177"/>
                <a:gd name="T17" fmla="*/ 70 h 339"/>
                <a:gd name="T18" fmla="*/ 17 w 177"/>
                <a:gd name="T19" fmla="*/ 7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2" name="Freeform 456"/>
            <p:cNvSpPr>
              <a:spLocks/>
            </p:cNvSpPr>
            <p:nvPr/>
          </p:nvSpPr>
          <p:spPr bwMode="auto">
            <a:xfrm>
              <a:off x="6921148" y="2100455"/>
              <a:ext cx="191518" cy="180446"/>
            </a:xfrm>
            <a:custGeom>
              <a:avLst/>
              <a:gdLst>
                <a:gd name="T0" fmla="*/ 9 w 188"/>
                <a:gd name="T1" fmla="*/ 75 h 174"/>
                <a:gd name="T2" fmla="*/ 7 w 188"/>
                <a:gd name="T3" fmla="*/ 104 h 174"/>
                <a:gd name="T4" fmla="*/ 16 w 188"/>
                <a:gd name="T5" fmla="*/ 102 h 174"/>
                <a:gd name="T6" fmla="*/ 34 w 188"/>
                <a:gd name="T7" fmla="*/ 85 h 174"/>
                <a:gd name="T8" fmla="*/ 40 w 188"/>
                <a:gd name="T9" fmla="*/ 72 h 174"/>
                <a:gd name="T10" fmla="*/ 44 w 188"/>
                <a:gd name="T11" fmla="*/ 75 h 174"/>
                <a:gd name="T12" fmla="*/ 69 w 188"/>
                <a:gd name="T13" fmla="*/ 67 h 174"/>
                <a:gd name="T14" fmla="*/ 70 w 188"/>
                <a:gd name="T15" fmla="*/ 62 h 174"/>
                <a:gd name="T16" fmla="*/ 74 w 188"/>
                <a:gd name="T17" fmla="*/ 64 h 174"/>
                <a:gd name="T18" fmla="*/ 80 w 188"/>
                <a:gd name="T19" fmla="*/ 59 h 174"/>
                <a:gd name="T20" fmla="*/ 87 w 188"/>
                <a:gd name="T21" fmla="*/ 59 h 174"/>
                <a:gd name="T22" fmla="*/ 96 w 188"/>
                <a:gd name="T23" fmla="*/ 52 h 174"/>
                <a:gd name="T24" fmla="*/ 87 w 188"/>
                <a:gd name="T25" fmla="*/ 0 h 174"/>
                <a:gd name="T26" fmla="*/ 0 w 188"/>
                <a:gd name="T27" fmla="*/ 21 h 174"/>
                <a:gd name="T28" fmla="*/ 9 w 188"/>
                <a:gd name="T29" fmla="*/ 75 h 174"/>
                <a:gd name="T30" fmla="*/ 9 w 188"/>
                <a:gd name="T31" fmla="*/ 75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3" name="Freeform 457"/>
            <p:cNvSpPr>
              <a:spLocks/>
            </p:cNvSpPr>
            <p:nvPr/>
          </p:nvSpPr>
          <p:spPr bwMode="auto">
            <a:xfrm>
              <a:off x="7096059" y="2091599"/>
              <a:ext cx="88562" cy="100741"/>
            </a:xfrm>
            <a:custGeom>
              <a:avLst/>
              <a:gdLst>
                <a:gd name="T0" fmla="*/ 11 w 85"/>
                <a:gd name="T1" fmla="*/ 51 h 99"/>
                <a:gd name="T2" fmla="*/ 34 w 85"/>
                <a:gd name="T3" fmla="*/ 44 h 99"/>
                <a:gd name="T4" fmla="*/ 34 w 85"/>
                <a:gd name="T5" fmla="*/ 24 h 99"/>
                <a:gd name="T6" fmla="*/ 40 w 85"/>
                <a:gd name="T7" fmla="*/ 28 h 99"/>
                <a:gd name="T8" fmla="*/ 40 w 85"/>
                <a:gd name="T9" fmla="*/ 38 h 99"/>
                <a:gd name="T10" fmla="*/ 46 w 85"/>
                <a:gd name="T11" fmla="*/ 38 h 99"/>
                <a:gd name="T12" fmla="*/ 53 w 85"/>
                <a:gd name="T13" fmla="*/ 28 h 99"/>
                <a:gd name="T14" fmla="*/ 46 w 85"/>
                <a:gd name="T15" fmla="*/ 17 h 99"/>
                <a:gd name="T16" fmla="*/ 34 w 85"/>
                <a:gd name="T17" fmla="*/ 16 h 99"/>
                <a:gd name="T18" fmla="*/ 26 w 85"/>
                <a:gd name="T19" fmla="*/ 4 h 99"/>
                <a:gd name="T20" fmla="*/ 19 w 85"/>
                <a:gd name="T21" fmla="*/ 0 h 99"/>
                <a:gd name="T22" fmla="*/ 0 w 85"/>
                <a:gd name="T23" fmla="*/ 6 h 99"/>
                <a:gd name="T24" fmla="*/ 11 w 85"/>
                <a:gd name="T25" fmla="*/ 51 h 99"/>
                <a:gd name="T26" fmla="*/ 11 w 85"/>
                <a:gd name="T27" fmla="*/ 5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4" name="Freeform 459"/>
            <p:cNvSpPr>
              <a:spLocks/>
            </p:cNvSpPr>
            <p:nvPr/>
          </p:nvSpPr>
          <p:spPr bwMode="auto">
            <a:xfrm>
              <a:off x="6921148" y="1965399"/>
              <a:ext cx="376385" cy="184321"/>
            </a:xfrm>
            <a:custGeom>
              <a:avLst/>
              <a:gdLst>
                <a:gd name="T0" fmla="*/ 0 w 365"/>
                <a:gd name="T1" fmla="*/ 1 h 180"/>
                <a:gd name="T2" fmla="*/ 1 w 365"/>
                <a:gd name="T3" fmla="*/ 1 h 180"/>
                <a:gd name="T4" fmla="*/ 1 w 365"/>
                <a:gd name="T5" fmla="*/ 1 h 180"/>
                <a:gd name="T6" fmla="*/ 1 w 365"/>
                <a:gd name="T7" fmla="*/ 1 h 180"/>
                <a:gd name="T8" fmla="*/ 1 w 365"/>
                <a:gd name="T9" fmla="*/ 1 h 180"/>
                <a:gd name="T10" fmla="*/ 1 w 365"/>
                <a:gd name="T11" fmla="*/ 1 h 180"/>
                <a:gd name="T12" fmla="*/ 1 w 365"/>
                <a:gd name="T13" fmla="*/ 1 h 180"/>
                <a:gd name="T14" fmla="*/ 2 w 365"/>
                <a:gd name="T15" fmla="*/ 1 h 180"/>
                <a:gd name="T16" fmla="*/ 2 w 365"/>
                <a:gd name="T17" fmla="*/ 1 h 180"/>
                <a:gd name="T18" fmla="*/ 2 w 365"/>
                <a:gd name="T19" fmla="*/ 1 h 180"/>
                <a:gd name="T20" fmla="*/ 2 w 365"/>
                <a:gd name="T21" fmla="*/ 1 h 180"/>
                <a:gd name="T22" fmla="*/ 2 w 365"/>
                <a:gd name="T23" fmla="*/ 1 h 180"/>
                <a:gd name="T24" fmla="*/ 2 w 365"/>
                <a:gd name="T25" fmla="*/ 1 h 180"/>
                <a:gd name="T26" fmla="*/ 2 w 365"/>
                <a:gd name="T27" fmla="*/ 1 h 180"/>
                <a:gd name="T28" fmla="*/ 2 w 365"/>
                <a:gd name="T29" fmla="*/ 1 h 180"/>
                <a:gd name="T30" fmla="*/ 2 w 365"/>
                <a:gd name="T31" fmla="*/ 1 h 180"/>
                <a:gd name="T32" fmla="*/ 2 w 365"/>
                <a:gd name="T33" fmla="*/ 1 h 180"/>
                <a:gd name="T34" fmla="*/ 2 w 365"/>
                <a:gd name="T35" fmla="*/ 1 h 180"/>
                <a:gd name="T36" fmla="*/ 2 w 365"/>
                <a:gd name="T37" fmla="*/ 1 h 180"/>
                <a:gd name="T38" fmla="*/ 2 w 365"/>
                <a:gd name="T39" fmla="*/ 1 h 180"/>
                <a:gd name="T40" fmla="*/ 2 w 365"/>
                <a:gd name="T41" fmla="*/ 1 h 180"/>
                <a:gd name="T42" fmla="*/ 2 w 365"/>
                <a:gd name="T43" fmla="*/ 1 h 180"/>
                <a:gd name="T44" fmla="*/ 1 w 365"/>
                <a:gd name="T45" fmla="*/ 1 h 180"/>
                <a:gd name="T46" fmla="*/ 1 w 365"/>
                <a:gd name="T47" fmla="*/ 1 h 180"/>
                <a:gd name="T48" fmla="*/ 1 w 365"/>
                <a:gd name="T49" fmla="*/ 1 h 180"/>
                <a:gd name="T50" fmla="*/ 1 w 365"/>
                <a:gd name="T51" fmla="*/ 1 h 180"/>
                <a:gd name="T52" fmla="*/ 1 w 365"/>
                <a:gd name="T53" fmla="*/ 1 h 180"/>
                <a:gd name="T54" fmla="*/ 1 w 365"/>
                <a:gd name="T55" fmla="*/ 0 h 180"/>
                <a:gd name="T56" fmla="*/ 1 w 365"/>
                <a:gd name="T57" fmla="*/ 1 h 180"/>
                <a:gd name="T58" fmla="*/ 1 w 365"/>
                <a:gd name="T59" fmla="*/ 1 h 180"/>
                <a:gd name="T60" fmla="*/ 0 w 365"/>
                <a:gd name="T61" fmla="*/ 1 h 180"/>
                <a:gd name="T62" fmla="*/ 0 w 365"/>
                <a:gd name="T63" fmla="*/ 1 h 180"/>
                <a:gd name="T64" fmla="*/ 0 w 365"/>
                <a:gd name="T65" fmla="*/ 1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5" name="Freeform 460"/>
            <p:cNvSpPr>
              <a:spLocks/>
            </p:cNvSpPr>
            <p:nvPr/>
          </p:nvSpPr>
          <p:spPr bwMode="auto">
            <a:xfrm>
              <a:off x="7223491" y="2143575"/>
              <a:ext cx="32908" cy="26623"/>
            </a:xfrm>
            <a:custGeom>
              <a:avLst/>
              <a:gdLst>
                <a:gd name="T0" fmla="*/ 0 w 34"/>
                <a:gd name="T1" fmla="*/ 0 h 27"/>
                <a:gd name="T2" fmla="*/ 0 w 34"/>
                <a:gd name="T3" fmla="*/ 0 h 27"/>
                <a:gd name="T4" fmla="*/ 0 w 34"/>
                <a:gd name="T5" fmla="*/ 0 h 27"/>
                <a:gd name="T6" fmla="*/ 0 w 34"/>
                <a:gd name="T7" fmla="*/ 0 h 27"/>
                <a:gd name="T8" fmla="*/ 0 w 34"/>
                <a:gd name="T9" fmla="*/ 0 h 27"/>
                <a:gd name="T10" fmla="*/ 0 w 34"/>
                <a:gd name="T11" fmla="*/ 0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0" y="27"/>
                  </a:moveTo>
                  <a:lnTo>
                    <a:pt x="15" y="0"/>
                  </a:lnTo>
                  <a:lnTo>
                    <a:pt x="34" y="12"/>
                  </a:lnTo>
                  <a:lnTo>
                    <a:pt x="0" y="2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6" name="Freeform 461"/>
            <p:cNvSpPr>
              <a:spLocks/>
            </p:cNvSpPr>
            <p:nvPr/>
          </p:nvSpPr>
          <p:spPr bwMode="auto">
            <a:xfrm>
              <a:off x="7283138" y="2139479"/>
              <a:ext cx="28794" cy="20480"/>
            </a:xfrm>
            <a:custGeom>
              <a:avLst/>
              <a:gdLst>
                <a:gd name="T0" fmla="*/ 0 w 27"/>
                <a:gd name="T1" fmla="*/ 1 h 19"/>
                <a:gd name="T2" fmla="*/ 1 w 27"/>
                <a:gd name="T3" fmla="*/ 0 h 19"/>
                <a:gd name="T4" fmla="*/ 1 w 27"/>
                <a:gd name="T5" fmla="*/ 1 h 19"/>
                <a:gd name="T6" fmla="*/ 0 w 27"/>
                <a:gd name="T7" fmla="*/ 1 h 19"/>
                <a:gd name="T8" fmla="*/ 0 w 27"/>
                <a:gd name="T9" fmla="*/ 1 h 19"/>
                <a:gd name="T10" fmla="*/ 0 w 27"/>
                <a:gd name="T11" fmla="*/ 1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0" y="19"/>
                  </a:moveTo>
                  <a:lnTo>
                    <a:pt x="16" y="0"/>
                  </a:lnTo>
                  <a:lnTo>
                    <a:pt x="27" y="13"/>
                  </a:lnTo>
                  <a:lnTo>
                    <a:pt x="0" y="1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7" name="Freeform 463"/>
            <p:cNvSpPr>
              <a:spLocks/>
            </p:cNvSpPr>
            <p:nvPr/>
          </p:nvSpPr>
          <p:spPr bwMode="auto">
            <a:xfrm>
              <a:off x="6995321" y="1643252"/>
              <a:ext cx="168268" cy="378603"/>
            </a:xfrm>
            <a:custGeom>
              <a:avLst/>
              <a:gdLst>
                <a:gd name="T0" fmla="*/ 0 w 163"/>
                <a:gd name="T1" fmla="*/ 90 h 371"/>
                <a:gd name="T2" fmla="*/ 13 w 163"/>
                <a:gd name="T3" fmla="*/ 70 h 371"/>
                <a:gd name="T4" fmla="*/ 14 w 163"/>
                <a:gd name="T5" fmla="*/ 25 h 371"/>
                <a:gd name="T6" fmla="*/ 13 w 163"/>
                <a:gd name="T7" fmla="*/ 9 h 371"/>
                <a:gd name="T8" fmla="*/ 31 w 163"/>
                <a:gd name="T9" fmla="*/ 0 h 371"/>
                <a:gd name="T10" fmla="*/ 73 w 163"/>
                <a:gd name="T11" fmla="*/ 122 h 371"/>
                <a:gd name="T12" fmla="*/ 93 w 163"/>
                <a:gd name="T13" fmla="*/ 147 h 371"/>
                <a:gd name="T14" fmla="*/ 93 w 163"/>
                <a:gd name="T15" fmla="*/ 163 h 371"/>
                <a:gd name="T16" fmla="*/ 73 w 163"/>
                <a:gd name="T17" fmla="*/ 177 h 371"/>
                <a:gd name="T18" fmla="*/ 6 w 163"/>
                <a:gd name="T19" fmla="*/ 193 h 371"/>
                <a:gd name="T20" fmla="*/ 0 w 163"/>
                <a:gd name="T21" fmla="*/ 90 h 371"/>
                <a:gd name="T22" fmla="*/ 0 w 163"/>
                <a:gd name="T23" fmla="*/ 90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8" name="Freeform 464"/>
            <p:cNvSpPr>
              <a:spLocks/>
            </p:cNvSpPr>
            <p:nvPr/>
          </p:nvSpPr>
          <p:spPr bwMode="auto">
            <a:xfrm>
              <a:off x="7050673" y="1306714"/>
              <a:ext cx="410709" cy="623259"/>
            </a:xfrm>
            <a:custGeom>
              <a:avLst/>
              <a:gdLst>
                <a:gd name="T0" fmla="*/ 0 w 399"/>
                <a:gd name="T1" fmla="*/ 174 h 610"/>
                <a:gd name="T2" fmla="*/ 14 w 399"/>
                <a:gd name="T3" fmla="*/ 174 h 610"/>
                <a:gd name="T4" fmla="*/ 15 w 399"/>
                <a:gd name="T5" fmla="*/ 153 h 610"/>
                <a:gd name="T6" fmla="*/ 30 w 399"/>
                <a:gd name="T7" fmla="*/ 126 h 610"/>
                <a:gd name="T8" fmla="*/ 22 w 399"/>
                <a:gd name="T9" fmla="*/ 103 h 610"/>
                <a:gd name="T10" fmla="*/ 55 w 399"/>
                <a:gd name="T11" fmla="*/ 4 h 610"/>
                <a:gd name="T12" fmla="*/ 61 w 399"/>
                <a:gd name="T13" fmla="*/ 4 h 610"/>
                <a:gd name="T14" fmla="*/ 64 w 399"/>
                <a:gd name="T15" fmla="*/ 16 h 610"/>
                <a:gd name="T16" fmla="*/ 96 w 399"/>
                <a:gd name="T17" fmla="*/ 6 h 610"/>
                <a:gd name="T18" fmla="*/ 97 w 399"/>
                <a:gd name="T19" fmla="*/ 0 h 610"/>
                <a:gd name="T20" fmla="*/ 123 w 399"/>
                <a:gd name="T21" fmla="*/ 6 h 610"/>
                <a:gd name="T22" fmla="*/ 165 w 399"/>
                <a:gd name="T23" fmla="*/ 105 h 610"/>
                <a:gd name="T24" fmla="*/ 183 w 399"/>
                <a:gd name="T25" fmla="*/ 106 h 610"/>
                <a:gd name="T26" fmla="*/ 219 w 399"/>
                <a:gd name="T27" fmla="*/ 142 h 610"/>
                <a:gd name="T28" fmla="*/ 212 w 399"/>
                <a:gd name="T29" fmla="*/ 149 h 610"/>
                <a:gd name="T30" fmla="*/ 223 w 399"/>
                <a:gd name="T31" fmla="*/ 149 h 610"/>
                <a:gd name="T32" fmla="*/ 216 w 399"/>
                <a:gd name="T33" fmla="*/ 167 h 610"/>
                <a:gd name="T34" fmla="*/ 199 w 399"/>
                <a:gd name="T35" fmla="*/ 179 h 610"/>
                <a:gd name="T36" fmla="*/ 179 w 399"/>
                <a:gd name="T37" fmla="*/ 188 h 610"/>
                <a:gd name="T38" fmla="*/ 178 w 399"/>
                <a:gd name="T39" fmla="*/ 200 h 610"/>
                <a:gd name="T40" fmla="*/ 166 w 399"/>
                <a:gd name="T41" fmla="*/ 189 h 610"/>
                <a:gd name="T42" fmla="*/ 151 w 399"/>
                <a:gd name="T43" fmla="*/ 203 h 610"/>
                <a:gd name="T44" fmla="*/ 142 w 399"/>
                <a:gd name="T45" fmla="*/ 203 h 610"/>
                <a:gd name="T46" fmla="*/ 133 w 399"/>
                <a:gd name="T47" fmla="*/ 195 h 610"/>
                <a:gd name="T48" fmla="*/ 130 w 399"/>
                <a:gd name="T49" fmla="*/ 233 h 610"/>
                <a:gd name="T50" fmla="*/ 114 w 399"/>
                <a:gd name="T51" fmla="*/ 239 h 610"/>
                <a:gd name="T52" fmla="*/ 106 w 399"/>
                <a:gd name="T53" fmla="*/ 255 h 610"/>
                <a:gd name="T54" fmla="*/ 97 w 399"/>
                <a:gd name="T55" fmla="*/ 255 h 610"/>
                <a:gd name="T56" fmla="*/ 74 w 399"/>
                <a:gd name="T57" fmla="*/ 278 h 610"/>
                <a:gd name="T58" fmla="*/ 73 w 399"/>
                <a:gd name="T59" fmla="*/ 295 h 610"/>
                <a:gd name="T60" fmla="*/ 68 w 399"/>
                <a:gd name="T61" fmla="*/ 302 h 610"/>
                <a:gd name="T62" fmla="*/ 61 w 399"/>
                <a:gd name="T63" fmla="*/ 321 h 610"/>
                <a:gd name="T64" fmla="*/ 42 w 399"/>
                <a:gd name="T65" fmla="*/ 295 h 610"/>
                <a:gd name="T66" fmla="*/ 0 w 399"/>
                <a:gd name="T67" fmla="*/ 174 h 610"/>
                <a:gd name="T68" fmla="*/ 0 w 399"/>
                <a:gd name="T69" fmla="*/ 174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39" name="Freeform 469"/>
            <p:cNvSpPr>
              <a:spLocks/>
            </p:cNvSpPr>
            <p:nvPr/>
          </p:nvSpPr>
          <p:spPr bwMode="auto">
            <a:xfrm>
              <a:off x="5139934" y="1624432"/>
              <a:ext cx="638437" cy="318078"/>
            </a:xfrm>
            <a:custGeom>
              <a:avLst/>
              <a:gdLst>
                <a:gd name="T0" fmla="*/ 1 w 622"/>
                <a:gd name="T1" fmla="*/ 1 h 310"/>
                <a:gd name="T2" fmla="*/ 1 w 622"/>
                <a:gd name="T3" fmla="*/ 1 h 310"/>
                <a:gd name="T4" fmla="*/ 1 w 622"/>
                <a:gd name="T5" fmla="*/ 1 h 310"/>
                <a:gd name="T6" fmla="*/ 2 w 622"/>
                <a:gd name="T7" fmla="*/ 2 h 310"/>
                <a:gd name="T8" fmla="*/ 2 w 622"/>
                <a:gd name="T9" fmla="*/ 1 h 310"/>
                <a:gd name="T10" fmla="*/ 2 w 622"/>
                <a:gd name="T11" fmla="*/ 1 h 310"/>
                <a:gd name="T12" fmla="*/ 2 w 622"/>
                <a:gd name="T13" fmla="*/ 1 h 310"/>
                <a:gd name="T14" fmla="*/ 2 w 622"/>
                <a:gd name="T15" fmla="*/ 1 h 310"/>
                <a:gd name="T16" fmla="*/ 2 w 622"/>
                <a:gd name="T17" fmla="*/ 1 h 310"/>
                <a:gd name="T18" fmla="*/ 3 w 622"/>
                <a:gd name="T19" fmla="*/ 1 h 310"/>
                <a:gd name="T20" fmla="*/ 3 w 622"/>
                <a:gd name="T21" fmla="*/ 1 h 310"/>
                <a:gd name="T22" fmla="*/ 3 w 622"/>
                <a:gd name="T23" fmla="*/ 1 h 310"/>
                <a:gd name="T24" fmla="*/ 3 w 622"/>
                <a:gd name="T25" fmla="*/ 1 h 310"/>
                <a:gd name="T26" fmla="*/ 2 w 622"/>
                <a:gd name="T27" fmla="*/ 1 h 310"/>
                <a:gd name="T28" fmla="*/ 2 w 622"/>
                <a:gd name="T29" fmla="*/ 1 h 310"/>
                <a:gd name="T30" fmla="*/ 2 w 622"/>
                <a:gd name="T31" fmla="*/ 1 h 310"/>
                <a:gd name="T32" fmla="*/ 2 w 622"/>
                <a:gd name="T33" fmla="*/ 1 h 310"/>
                <a:gd name="T34" fmla="*/ 2 w 622"/>
                <a:gd name="T35" fmla="*/ 1 h 310"/>
                <a:gd name="T36" fmla="*/ 2 w 622"/>
                <a:gd name="T37" fmla="*/ 1 h 310"/>
                <a:gd name="T38" fmla="*/ 1 w 622"/>
                <a:gd name="T39" fmla="*/ 1 h 310"/>
                <a:gd name="T40" fmla="*/ 1 w 622"/>
                <a:gd name="T41" fmla="*/ 1 h 310"/>
                <a:gd name="T42" fmla="*/ 1 w 622"/>
                <a:gd name="T43" fmla="*/ 1 h 310"/>
                <a:gd name="T44" fmla="*/ 1 w 622"/>
                <a:gd name="T45" fmla="*/ 1 h 310"/>
                <a:gd name="T46" fmla="*/ 1 w 622"/>
                <a:gd name="T47" fmla="*/ 0 h 310"/>
                <a:gd name="T48" fmla="*/ 1 w 622"/>
                <a:gd name="T49" fmla="*/ 1 h 310"/>
                <a:gd name="T50" fmla="*/ 1 w 622"/>
                <a:gd name="T51" fmla="*/ 1 h 310"/>
                <a:gd name="T52" fmla="*/ 1 w 622"/>
                <a:gd name="T53" fmla="*/ 1 h 310"/>
                <a:gd name="T54" fmla="*/ 0 w 622"/>
                <a:gd name="T55" fmla="*/ 1 h 310"/>
                <a:gd name="T56" fmla="*/ 1 w 622"/>
                <a:gd name="T57" fmla="*/ 1 h 310"/>
                <a:gd name="T58" fmla="*/ 1 w 622"/>
                <a:gd name="T59" fmla="*/ 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0" name="Freeform 470"/>
            <p:cNvSpPr>
              <a:spLocks/>
            </p:cNvSpPr>
            <p:nvPr/>
          </p:nvSpPr>
          <p:spPr bwMode="auto">
            <a:xfrm>
              <a:off x="5552554" y="1821438"/>
              <a:ext cx="433152" cy="574596"/>
            </a:xfrm>
            <a:custGeom>
              <a:avLst/>
              <a:gdLst>
                <a:gd name="T0" fmla="*/ 1 w 422"/>
                <a:gd name="T1" fmla="*/ 2 h 559"/>
                <a:gd name="T2" fmla="*/ 1 w 422"/>
                <a:gd name="T3" fmla="*/ 2 h 559"/>
                <a:gd name="T4" fmla="*/ 1 w 422"/>
                <a:gd name="T5" fmla="*/ 2 h 559"/>
                <a:gd name="T6" fmla="*/ 1 w 422"/>
                <a:gd name="T7" fmla="*/ 1 h 559"/>
                <a:gd name="T8" fmla="*/ 1 w 422"/>
                <a:gd name="T9" fmla="*/ 1 h 559"/>
                <a:gd name="T10" fmla="*/ 1 w 422"/>
                <a:gd name="T11" fmla="*/ 1 h 559"/>
                <a:gd name="T12" fmla="*/ 1 w 422"/>
                <a:gd name="T13" fmla="*/ 1 h 559"/>
                <a:gd name="T14" fmla="*/ 1 w 422"/>
                <a:gd name="T15" fmla="*/ 1 h 559"/>
                <a:gd name="T16" fmla="*/ 1 w 422"/>
                <a:gd name="T17" fmla="*/ 1 h 559"/>
                <a:gd name="T18" fmla="*/ 1 w 422"/>
                <a:gd name="T19" fmla="*/ 1 h 559"/>
                <a:gd name="T20" fmla="*/ 1 w 422"/>
                <a:gd name="T21" fmla="*/ 0 h 559"/>
                <a:gd name="T22" fmla="*/ 2 w 422"/>
                <a:gd name="T23" fmla="*/ 1 h 559"/>
                <a:gd name="T24" fmla="*/ 2 w 422"/>
                <a:gd name="T25" fmla="*/ 1 h 559"/>
                <a:gd name="T26" fmla="*/ 2 w 422"/>
                <a:gd name="T27" fmla="*/ 1 h 559"/>
                <a:gd name="T28" fmla="*/ 2 w 422"/>
                <a:gd name="T29" fmla="*/ 1 h 559"/>
                <a:gd name="T30" fmla="*/ 2 w 422"/>
                <a:gd name="T31" fmla="*/ 1 h 559"/>
                <a:gd name="T32" fmla="*/ 2 w 422"/>
                <a:gd name="T33" fmla="*/ 2 h 559"/>
                <a:gd name="T34" fmla="*/ 2 w 422"/>
                <a:gd name="T35" fmla="*/ 2 h 559"/>
                <a:gd name="T36" fmla="*/ 2 w 422"/>
                <a:gd name="T37" fmla="*/ 1 h 559"/>
                <a:gd name="T38" fmla="*/ 2 w 422"/>
                <a:gd name="T39" fmla="*/ 1 h 559"/>
                <a:gd name="T40" fmla="*/ 2 w 422"/>
                <a:gd name="T41" fmla="*/ 1 h 559"/>
                <a:gd name="T42" fmla="*/ 2 w 422"/>
                <a:gd name="T43" fmla="*/ 2 h 559"/>
                <a:gd name="T44" fmla="*/ 2 w 422"/>
                <a:gd name="T45" fmla="*/ 2 h 559"/>
                <a:gd name="T46" fmla="*/ 2 w 422"/>
                <a:gd name="T47" fmla="*/ 2 h 559"/>
                <a:gd name="T48" fmla="*/ 2 w 422"/>
                <a:gd name="T49" fmla="*/ 2 h 559"/>
                <a:gd name="T50" fmla="*/ 2 w 422"/>
                <a:gd name="T51" fmla="*/ 2 h 559"/>
                <a:gd name="T52" fmla="*/ 2 w 422"/>
                <a:gd name="T53" fmla="*/ 3 h 559"/>
                <a:gd name="T54" fmla="*/ 1 w 422"/>
                <a:gd name="T55" fmla="*/ 3 h 559"/>
                <a:gd name="T56" fmla="*/ 1 w 422"/>
                <a:gd name="T57" fmla="*/ 3 h 559"/>
                <a:gd name="T58" fmla="*/ 0 w 422"/>
                <a:gd name="T59" fmla="*/ 3 h 559"/>
                <a:gd name="T60" fmla="*/ 1 w 422"/>
                <a:gd name="T61" fmla="*/ 2 h 559"/>
                <a:gd name="T62" fmla="*/ 1 w 422"/>
                <a:gd name="T63" fmla="*/ 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1" name="Freeform 473"/>
            <p:cNvSpPr>
              <a:spLocks/>
            </p:cNvSpPr>
            <p:nvPr/>
          </p:nvSpPr>
          <p:spPr bwMode="auto">
            <a:xfrm>
              <a:off x="5457652" y="2371678"/>
              <a:ext cx="348716" cy="580083"/>
            </a:xfrm>
            <a:custGeom>
              <a:avLst/>
              <a:gdLst>
                <a:gd name="T0" fmla="*/ 7 w 338"/>
                <a:gd name="T1" fmla="*/ 306 h 566"/>
                <a:gd name="T2" fmla="*/ 13 w 338"/>
                <a:gd name="T3" fmla="*/ 295 h 566"/>
                <a:gd name="T4" fmla="*/ 48 w 338"/>
                <a:gd name="T5" fmla="*/ 294 h 566"/>
                <a:gd name="T6" fmla="*/ 78 w 338"/>
                <a:gd name="T7" fmla="*/ 284 h 566"/>
                <a:gd name="T8" fmla="*/ 109 w 338"/>
                <a:gd name="T9" fmla="*/ 268 h 566"/>
                <a:gd name="T10" fmla="*/ 134 w 338"/>
                <a:gd name="T11" fmla="*/ 267 h 566"/>
                <a:gd name="T12" fmla="*/ 161 w 338"/>
                <a:gd name="T13" fmla="*/ 223 h 566"/>
                <a:gd name="T14" fmla="*/ 171 w 338"/>
                <a:gd name="T15" fmla="*/ 225 h 566"/>
                <a:gd name="T16" fmla="*/ 193 w 338"/>
                <a:gd name="T17" fmla="*/ 209 h 566"/>
                <a:gd name="T18" fmla="*/ 187 w 338"/>
                <a:gd name="T19" fmla="*/ 199 h 566"/>
                <a:gd name="T20" fmla="*/ 188 w 338"/>
                <a:gd name="T21" fmla="*/ 193 h 566"/>
                <a:gd name="T22" fmla="*/ 168 w 338"/>
                <a:gd name="T23" fmla="*/ 6 h 566"/>
                <a:gd name="T24" fmla="*/ 166 w 338"/>
                <a:gd name="T25" fmla="*/ 0 h 566"/>
                <a:gd name="T26" fmla="*/ 50 w 338"/>
                <a:gd name="T27" fmla="*/ 13 h 566"/>
                <a:gd name="T28" fmla="*/ 30 w 338"/>
                <a:gd name="T29" fmla="*/ 23 h 566"/>
                <a:gd name="T30" fmla="*/ 9 w 338"/>
                <a:gd name="T31" fmla="*/ 18 h 566"/>
                <a:gd name="T32" fmla="*/ 24 w 338"/>
                <a:gd name="T33" fmla="*/ 172 h 566"/>
                <a:gd name="T34" fmla="*/ 21 w 338"/>
                <a:gd name="T35" fmla="*/ 204 h 566"/>
                <a:gd name="T36" fmla="*/ 30 w 338"/>
                <a:gd name="T37" fmla="*/ 223 h 566"/>
                <a:gd name="T38" fmla="*/ 20 w 338"/>
                <a:gd name="T39" fmla="*/ 258 h 566"/>
                <a:gd name="T40" fmla="*/ 7 w 338"/>
                <a:gd name="T41" fmla="*/ 272 h 566"/>
                <a:gd name="T42" fmla="*/ 0 w 338"/>
                <a:gd name="T43" fmla="*/ 298 h 566"/>
                <a:gd name="T44" fmla="*/ 7 w 338"/>
                <a:gd name="T45" fmla="*/ 306 h 566"/>
                <a:gd name="T46" fmla="*/ 7 w 338"/>
                <a:gd name="T47" fmla="*/ 306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2" name="Freeform 476"/>
            <p:cNvSpPr>
              <a:spLocks/>
            </p:cNvSpPr>
            <p:nvPr/>
          </p:nvSpPr>
          <p:spPr bwMode="auto">
            <a:xfrm>
              <a:off x="5764299" y="2287542"/>
              <a:ext cx="471595" cy="514769"/>
            </a:xfrm>
            <a:custGeom>
              <a:avLst/>
              <a:gdLst>
                <a:gd name="T0" fmla="*/ 0 w 459"/>
                <a:gd name="T1" fmla="*/ 48 h 504"/>
                <a:gd name="T2" fmla="*/ 20 w 459"/>
                <a:gd name="T3" fmla="*/ 232 h 504"/>
                <a:gd name="T4" fmla="*/ 53 w 459"/>
                <a:gd name="T5" fmla="*/ 235 h 504"/>
                <a:gd name="T6" fmla="*/ 90 w 459"/>
                <a:gd name="T7" fmla="*/ 256 h 504"/>
                <a:gd name="T8" fmla="*/ 118 w 459"/>
                <a:gd name="T9" fmla="*/ 255 h 504"/>
                <a:gd name="T10" fmla="*/ 128 w 459"/>
                <a:gd name="T11" fmla="*/ 247 h 504"/>
                <a:gd name="T12" fmla="*/ 161 w 459"/>
                <a:gd name="T13" fmla="*/ 265 h 504"/>
                <a:gd name="T14" fmla="*/ 178 w 459"/>
                <a:gd name="T15" fmla="*/ 248 h 504"/>
                <a:gd name="T16" fmla="*/ 183 w 459"/>
                <a:gd name="T17" fmla="*/ 220 h 504"/>
                <a:gd name="T18" fmla="*/ 194 w 459"/>
                <a:gd name="T19" fmla="*/ 228 h 504"/>
                <a:gd name="T20" fmla="*/ 200 w 459"/>
                <a:gd name="T21" fmla="*/ 203 h 504"/>
                <a:gd name="T22" fmla="*/ 242 w 459"/>
                <a:gd name="T23" fmla="*/ 168 h 504"/>
                <a:gd name="T24" fmla="*/ 250 w 459"/>
                <a:gd name="T25" fmla="*/ 111 h 504"/>
                <a:gd name="T26" fmla="*/ 244 w 459"/>
                <a:gd name="T27" fmla="*/ 99 h 504"/>
                <a:gd name="T28" fmla="*/ 252 w 459"/>
                <a:gd name="T29" fmla="*/ 92 h 504"/>
                <a:gd name="T30" fmla="*/ 236 w 459"/>
                <a:gd name="T31" fmla="*/ 0 h 504"/>
                <a:gd name="T32" fmla="*/ 194 w 459"/>
                <a:gd name="T33" fmla="*/ 21 h 504"/>
                <a:gd name="T34" fmla="*/ 173 w 459"/>
                <a:gd name="T35" fmla="*/ 43 h 504"/>
                <a:gd name="T36" fmla="*/ 157 w 459"/>
                <a:gd name="T37" fmla="*/ 44 h 504"/>
                <a:gd name="T38" fmla="*/ 132 w 459"/>
                <a:gd name="T39" fmla="*/ 56 h 504"/>
                <a:gd name="T40" fmla="*/ 77 w 459"/>
                <a:gd name="T41" fmla="*/ 38 h 504"/>
                <a:gd name="T42" fmla="*/ 0 w 459"/>
                <a:gd name="T43" fmla="*/ 48 h 504"/>
                <a:gd name="T44" fmla="*/ 0 w 459"/>
                <a:gd name="T45" fmla="*/ 48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3" name="Freeform 482"/>
            <p:cNvSpPr>
              <a:spLocks/>
            </p:cNvSpPr>
            <p:nvPr/>
          </p:nvSpPr>
          <p:spPr bwMode="auto">
            <a:xfrm>
              <a:off x="4743615" y="3146596"/>
              <a:ext cx="564585" cy="492629"/>
            </a:xfrm>
            <a:custGeom>
              <a:avLst/>
              <a:gdLst>
                <a:gd name="T0" fmla="*/ 12 w 551"/>
                <a:gd name="T1" fmla="*/ 89 h 481"/>
                <a:gd name="T2" fmla="*/ 9 w 551"/>
                <a:gd name="T3" fmla="*/ 213 h 481"/>
                <a:gd name="T4" fmla="*/ 16 w 551"/>
                <a:gd name="T5" fmla="*/ 221 h 481"/>
                <a:gd name="T6" fmla="*/ 38 w 551"/>
                <a:gd name="T7" fmla="*/ 221 h 481"/>
                <a:gd name="T8" fmla="*/ 38 w 551"/>
                <a:gd name="T9" fmla="*/ 258 h 481"/>
                <a:gd name="T10" fmla="*/ 214 w 551"/>
                <a:gd name="T11" fmla="*/ 256 h 481"/>
                <a:gd name="T12" fmla="*/ 212 w 551"/>
                <a:gd name="T13" fmla="*/ 217 h 481"/>
                <a:gd name="T14" fmla="*/ 225 w 551"/>
                <a:gd name="T15" fmla="*/ 175 h 481"/>
                <a:gd name="T16" fmla="*/ 248 w 551"/>
                <a:gd name="T17" fmla="*/ 144 h 481"/>
                <a:gd name="T18" fmla="*/ 246 w 551"/>
                <a:gd name="T19" fmla="*/ 137 h 481"/>
                <a:gd name="T20" fmla="*/ 261 w 551"/>
                <a:gd name="T21" fmla="*/ 110 h 481"/>
                <a:gd name="T22" fmla="*/ 271 w 551"/>
                <a:gd name="T23" fmla="*/ 80 h 481"/>
                <a:gd name="T24" fmla="*/ 269 w 551"/>
                <a:gd name="T25" fmla="*/ 78 h 481"/>
                <a:gd name="T26" fmla="*/ 282 w 551"/>
                <a:gd name="T27" fmla="*/ 67 h 481"/>
                <a:gd name="T28" fmla="*/ 296 w 551"/>
                <a:gd name="T29" fmla="*/ 41 h 481"/>
                <a:gd name="T30" fmla="*/ 292 w 551"/>
                <a:gd name="T31" fmla="*/ 35 h 481"/>
                <a:gd name="T32" fmla="*/ 251 w 551"/>
                <a:gd name="T33" fmla="*/ 37 h 481"/>
                <a:gd name="T34" fmla="*/ 263 w 551"/>
                <a:gd name="T35" fmla="*/ 23 h 481"/>
                <a:gd name="T36" fmla="*/ 261 w 551"/>
                <a:gd name="T37" fmla="*/ 0 h 481"/>
                <a:gd name="T38" fmla="*/ 0 w 551"/>
                <a:gd name="T39" fmla="*/ 8 h 481"/>
                <a:gd name="T40" fmla="*/ 12 w 551"/>
                <a:gd name="T41" fmla="*/ 89 h 481"/>
                <a:gd name="T42" fmla="*/ 12 w 551"/>
                <a:gd name="T43" fmla="*/ 89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4" name="Freeform 483"/>
            <p:cNvSpPr>
              <a:spLocks/>
            </p:cNvSpPr>
            <p:nvPr/>
          </p:nvSpPr>
          <p:spPr bwMode="auto">
            <a:xfrm>
              <a:off x="4815571" y="3634797"/>
              <a:ext cx="639865" cy="542445"/>
            </a:xfrm>
            <a:custGeom>
              <a:avLst/>
              <a:gdLst>
                <a:gd name="T0" fmla="*/ 0 w 624"/>
                <a:gd name="T1" fmla="*/ 4 h 529"/>
                <a:gd name="T2" fmla="*/ 6 w 624"/>
                <a:gd name="T3" fmla="*/ 80 h 529"/>
                <a:gd name="T4" fmla="*/ 34 w 624"/>
                <a:gd name="T5" fmla="*/ 134 h 529"/>
                <a:gd name="T6" fmla="*/ 23 w 624"/>
                <a:gd name="T7" fmla="*/ 181 h 529"/>
                <a:gd name="T8" fmla="*/ 25 w 624"/>
                <a:gd name="T9" fmla="*/ 217 h 529"/>
                <a:gd name="T10" fmla="*/ 12 w 624"/>
                <a:gd name="T11" fmla="*/ 235 h 529"/>
                <a:gd name="T12" fmla="*/ 17 w 624"/>
                <a:gd name="T13" fmla="*/ 243 h 529"/>
                <a:gd name="T14" fmla="*/ 62 w 624"/>
                <a:gd name="T15" fmla="*/ 237 h 529"/>
                <a:gd name="T16" fmla="*/ 117 w 624"/>
                <a:gd name="T17" fmla="*/ 252 h 529"/>
                <a:gd name="T18" fmla="*/ 134 w 624"/>
                <a:gd name="T19" fmla="*/ 237 h 529"/>
                <a:gd name="T20" fmla="*/ 191 w 624"/>
                <a:gd name="T21" fmla="*/ 260 h 529"/>
                <a:gd name="T22" fmla="*/ 195 w 624"/>
                <a:gd name="T23" fmla="*/ 273 h 529"/>
                <a:gd name="T24" fmla="*/ 216 w 624"/>
                <a:gd name="T25" fmla="*/ 283 h 529"/>
                <a:gd name="T26" fmla="*/ 227 w 624"/>
                <a:gd name="T27" fmla="*/ 270 h 529"/>
                <a:gd name="T28" fmla="*/ 253 w 624"/>
                <a:gd name="T29" fmla="*/ 281 h 529"/>
                <a:gd name="T30" fmla="*/ 270 w 624"/>
                <a:gd name="T31" fmla="*/ 273 h 529"/>
                <a:gd name="T32" fmla="*/ 265 w 624"/>
                <a:gd name="T33" fmla="*/ 255 h 529"/>
                <a:gd name="T34" fmla="*/ 310 w 624"/>
                <a:gd name="T35" fmla="*/ 270 h 529"/>
                <a:gd name="T36" fmla="*/ 308 w 624"/>
                <a:gd name="T37" fmla="*/ 286 h 529"/>
                <a:gd name="T38" fmla="*/ 338 w 624"/>
                <a:gd name="T39" fmla="*/ 265 h 529"/>
                <a:gd name="T40" fmla="*/ 312 w 624"/>
                <a:gd name="T41" fmla="*/ 263 h 529"/>
                <a:gd name="T42" fmla="*/ 292 w 624"/>
                <a:gd name="T43" fmla="*/ 242 h 529"/>
                <a:gd name="T44" fmla="*/ 317 w 624"/>
                <a:gd name="T45" fmla="*/ 215 h 529"/>
                <a:gd name="T46" fmla="*/ 317 w 624"/>
                <a:gd name="T47" fmla="*/ 199 h 529"/>
                <a:gd name="T48" fmla="*/ 289 w 624"/>
                <a:gd name="T49" fmla="*/ 221 h 529"/>
                <a:gd name="T50" fmla="*/ 274 w 624"/>
                <a:gd name="T51" fmla="*/ 215 h 529"/>
                <a:gd name="T52" fmla="*/ 286 w 624"/>
                <a:gd name="T53" fmla="*/ 202 h 529"/>
                <a:gd name="T54" fmla="*/ 255 w 624"/>
                <a:gd name="T55" fmla="*/ 210 h 529"/>
                <a:gd name="T56" fmla="*/ 235 w 624"/>
                <a:gd name="T57" fmla="*/ 203 h 529"/>
                <a:gd name="T58" fmla="*/ 242 w 624"/>
                <a:gd name="T59" fmla="*/ 190 h 529"/>
                <a:gd name="T60" fmla="*/ 295 w 624"/>
                <a:gd name="T61" fmla="*/ 199 h 529"/>
                <a:gd name="T62" fmla="*/ 273 w 624"/>
                <a:gd name="T63" fmla="*/ 166 h 529"/>
                <a:gd name="T64" fmla="*/ 275 w 624"/>
                <a:gd name="T65" fmla="*/ 141 h 529"/>
                <a:gd name="T66" fmla="*/ 157 w 624"/>
                <a:gd name="T67" fmla="*/ 145 h 529"/>
                <a:gd name="T68" fmla="*/ 170 w 624"/>
                <a:gd name="T69" fmla="*/ 92 h 529"/>
                <a:gd name="T70" fmla="*/ 192 w 624"/>
                <a:gd name="T71" fmla="*/ 65 h 529"/>
                <a:gd name="T72" fmla="*/ 186 w 624"/>
                <a:gd name="T73" fmla="*/ 58 h 529"/>
                <a:gd name="T74" fmla="*/ 178 w 624"/>
                <a:gd name="T75" fmla="*/ 0 h 529"/>
                <a:gd name="T76" fmla="*/ 0 w 624"/>
                <a:gd name="T77" fmla="*/ 4 h 529"/>
                <a:gd name="T78" fmla="*/ 0 w 624"/>
                <a:gd name="T79" fmla="*/ 4 h 529"/>
                <a:gd name="T80" fmla="*/ 0 w 624"/>
                <a:gd name="T81" fmla="*/ 4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5" name="Freeform 484"/>
            <p:cNvSpPr>
              <a:spLocks/>
            </p:cNvSpPr>
            <p:nvPr/>
          </p:nvSpPr>
          <p:spPr bwMode="auto">
            <a:xfrm>
              <a:off x="5111151" y="3341434"/>
              <a:ext cx="396317" cy="670859"/>
            </a:xfrm>
            <a:custGeom>
              <a:avLst/>
              <a:gdLst>
                <a:gd name="T0" fmla="*/ 15 w 388"/>
                <a:gd name="T1" fmla="*/ 247 h 654"/>
                <a:gd name="T2" fmla="*/ 34 w 388"/>
                <a:gd name="T3" fmla="*/ 221 h 654"/>
                <a:gd name="T4" fmla="*/ 28 w 388"/>
                <a:gd name="T5" fmla="*/ 214 h 654"/>
                <a:gd name="T6" fmla="*/ 20 w 388"/>
                <a:gd name="T7" fmla="*/ 157 h 654"/>
                <a:gd name="T8" fmla="*/ 17 w 388"/>
                <a:gd name="T9" fmla="*/ 116 h 654"/>
                <a:gd name="T10" fmla="*/ 30 w 388"/>
                <a:gd name="T11" fmla="*/ 73 h 654"/>
                <a:gd name="T12" fmla="*/ 53 w 388"/>
                <a:gd name="T13" fmla="*/ 44 h 654"/>
                <a:gd name="T14" fmla="*/ 52 w 388"/>
                <a:gd name="T15" fmla="*/ 35 h 654"/>
                <a:gd name="T16" fmla="*/ 67 w 388"/>
                <a:gd name="T17" fmla="*/ 6 h 654"/>
                <a:gd name="T18" fmla="*/ 190 w 388"/>
                <a:gd name="T19" fmla="*/ 0 h 654"/>
                <a:gd name="T20" fmla="*/ 195 w 388"/>
                <a:gd name="T21" fmla="*/ 6 h 654"/>
                <a:gd name="T22" fmla="*/ 190 w 388"/>
                <a:gd name="T23" fmla="*/ 228 h 654"/>
                <a:gd name="T24" fmla="*/ 203 w 388"/>
                <a:gd name="T25" fmla="*/ 334 h 654"/>
                <a:gd name="T26" fmla="*/ 199 w 388"/>
                <a:gd name="T27" fmla="*/ 340 h 654"/>
                <a:gd name="T28" fmla="*/ 173 w 388"/>
                <a:gd name="T29" fmla="*/ 332 h 654"/>
                <a:gd name="T30" fmla="*/ 133 w 388"/>
                <a:gd name="T31" fmla="*/ 357 h 654"/>
                <a:gd name="T32" fmla="*/ 113 w 388"/>
                <a:gd name="T33" fmla="*/ 322 h 654"/>
                <a:gd name="T34" fmla="*/ 116 w 388"/>
                <a:gd name="T35" fmla="*/ 297 h 654"/>
                <a:gd name="T36" fmla="*/ 0 w 388"/>
                <a:gd name="T37" fmla="*/ 301 h 654"/>
                <a:gd name="T38" fmla="*/ 15 w 388"/>
                <a:gd name="T39" fmla="*/ 247 h 654"/>
                <a:gd name="T40" fmla="*/ 15 w 388"/>
                <a:gd name="T41" fmla="*/ 2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6" name="Freeform 485"/>
            <p:cNvSpPr>
              <a:spLocks/>
            </p:cNvSpPr>
            <p:nvPr/>
          </p:nvSpPr>
          <p:spPr bwMode="auto">
            <a:xfrm>
              <a:off x="5480899" y="3314864"/>
              <a:ext cx="428422" cy="677502"/>
            </a:xfrm>
            <a:custGeom>
              <a:avLst/>
              <a:gdLst>
                <a:gd name="T0" fmla="*/ 7 w 416"/>
                <a:gd name="T1" fmla="*/ 20 h 659"/>
                <a:gd name="T2" fmla="*/ 0 w 416"/>
                <a:gd name="T3" fmla="*/ 245 h 659"/>
                <a:gd name="T4" fmla="*/ 15 w 416"/>
                <a:gd name="T5" fmla="*/ 354 h 659"/>
                <a:gd name="T6" fmla="*/ 31 w 416"/>
                <a:gd name="T7" fmla="*/ 357 h 659"/>
                <a:gd name="T8" fmla="*/ 45 w 416"/>
                <a:gd name="T9" fmla="*/ 349 h 659"/>
                <a:gd name="T10" fmla="*/ 55 w 416"/>
                <a:gd name="T11" fmla="*/ 357 h 659"/>
                <a:gd name="T12" fmla="*/ 42 w 416"/>
                <a:gd name="T13" fmla="*/ 364 h 659"/>
                <a:gd name="T14" fmla="*/ 73 w 416"/>
                <a:gd name="T15" fmla="*/ 356 h 659"/>
                <a:gd name="T16" fmla="*/ 80 w 416"/>
                <a:gd name="T17" fmla="*/ 345 h 659"/>
                <a:gd name="T18" fmla="*/ 75 w 416"/>
                <a:gd name="T19" fmla="*/ 341 h 659"/>
                <a:gd name="T20" fmla="*/ 77 w 416"/>
                <a:gd name="T21" fmla="*/ 331 h 659"/>
                <a:gd name="T22" fmla="*/ 63 w 416"/>
                <a:gd name="T23" fmla="*/ 319 h 659"/>
                <a:gd name="T24" fmla="*/ 63 w 416"/>
                <a:gd name="T25" fmla="*/ 306 h 659"/>
                <a:gd name="T26" fmla="*/ 234 w 416"/>
                <a:gd name="T27" fmla="*/ 291 h 659"/>
                <a:gd name="T28" fmla="*/ 220 w 416"/>
                <a:gd name="T29" fmla="*/ 234 h 659"/>
                <a:gd name="T30" fmla="*/ 228 w 416"/>
                <a:gd name="T31" fmla="*/ 199 h 659"/>
                <a:gd name="T32" fmla="*/ 206 w 416"/>
                <a:gd name="T33" fmla="*/ 152 h 659"/>
                <a:gd name="T34" fmla="*/ 163 w 416"/>
                <a:gd name="T35" fmla="*/ 0 h 659"/>
                <a:gd name="T36" fmla="*/ 0 w 416"/>
                <a:gd name="T37" fmla="*/ 14 h 659"/>
                <a:gd name="T38" fmla="*/ 7 w 416"/>
                <a:gd name="T39" fmla="*/ 20 h 659"/>
                <a:gd name="T40" fmla="*/ 7 w 416"/>
                <a:gd name="T41" fmla="*/ 20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7" name="Freeform 486"/>
            <p:cNvSpPr>
              <a:spLocks/>
            </p:cNvSpPr>
            <p:nvPr/>
          </p:nvSpPr>
          <p:spPr bwMode="auto">
            <a:xfrm>
              <a:off x="5778692" y="3280548"/>
              <a:ext cx="601120" cy="618830"/>
            </a:xfrm>
            <a:custGeom>
              <a:avLst/>
              <a:gdLst>
                <a:gd name="T0" fmla="*/ 43 w 587"/>
                <a:gd name="T1" fmla="*/ 170 h 603"/>
                <a:gd name="T2" fmla="*/ 63 w 587"/>
                <a:gd name="T3" fmla="*/ 214 h 603"/>
                <a:gd name="T4" fmla="*/ 54 w 587"/>
                <a:gd name="T5" fmla="*/ 248 h 603"/>
                <a:gd name="T6" fmla="*/ 68 w 587"/>
                <a:gd name="T7" fmla="*/ 306 h 603"/>
                <a:gd name="T8" fmla="*/ 80 w 587"/>
                <a:gd name="T9" fmla="*/ 324 h 603"/>
                <a:gd name="T10" fmla="*/ 248 w 587"/>
                <a:gd name="T11" fmla="*/ 315 h 603"/>
                <a:gd name="T12" fmla="*/ 250 w 587"/>
                <a:gd name="T13" fmla="*/ 326 h 603"/>
                <a:gd name="T14" fmla="*/ 260 w 587"/>
                <a:gd name="T15" fmla="*/ 329 h 603"/>
                <a:gd name="T16" fmla="*/ 257 w 587"/>
                <a:gd name="T17" fmla="*/ 300 h 603"/>
                <a:gd name="T18" fmla="*/ 264 w 587"/>
                <a:gd name="T19" fmla="*/ 294 h 603"/>
                <a:gd name="T20" fmla="*/ 289 w 587"/>
                <a:gd name="T21" fmla="*/ 299 h 603"/>
                <a:gd name="T22" fmla="*/ 291 w 587"/>
                <a:gd name="T23" fmla="*/ 278 h 603"/>
                <a:gd name="T24" fmla="*/ 290 w 587"/>
                <a:gd name="T25" fmla="*/ 253 h 603"/>
                <a:gd name="T26" fmla="*/ 300 w 587"/>
                <a:gd name="T27" fmla="*/ 246 h 603"/>
                <a:gd name="T28" fmla="*/ 314 w 587"/>
                <a:gd name="T29" fmla="*/ 197 h 603"/>
                <a:gd name="T30" fmla="*/ 304 w 587"/>
                <a:gd name="T31" fmla="*/ 195 h 603"/>
                <a:gd name="T32" fmla="*/ 264 w 587"/>
                <a:gd name="T33" fmla="*/ 130 h 603"/>
                <a:gd name="T34" fmla="*/ 175 w 587"/>
                <a:gd name="T35" fmla="*/ 49 h 603"/>
                <a:gd name="T36" fmla="*/ 136 w 587"/>
                <a:gd name="T37" fmla="*/ 24 h 603"/>
                <a:gd name="T38" fmla="*/ 150 w 587"/>
                <a:gd name="T39" fmla="*/ 0 h 603"/>
                <a:gd name="T40" fmla="*/ 77 w 587"/>
                <a:gd name="T41" fmla="*/ 10 h 603"/>
                <a:gd name="T42" fmla="*/ 0 w 587"/>
                <a:gd name="T43" fmla="*/ 19 h 603"/>
                <a:gd name="T44" fmla="*/ 43 w 587"/>
                <a:gd name="T45" fmla="*/ 170 h 603"/>
                <a:gd name="T46" fmla="*/ 43 w 587"/>
                <a:gd name="T47" fmla="*/ 170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8" name="Freeform 488"/>
            <p:cNvSpPr>
              <a:spLocks/>
            </p:cNvSpPr>
            <p:nvPr/>
          </p:nvSpPr>
          <p:spPr bwMode="auto">
            <a:xfrm>
              <a:off x="5597136" y="3831848"/>
              <a:ext cx="1016255" cy="751196"/>
            </a:xfrm>
            <a:custGeom>
              <a:avLst/>
              <a:gdLst>
                <a:gd name="T0" fmla="*/ 0 w 990"/>
                <a:gd name="T1" fmla="*/ 1 h 732"/>
                <a:gd name="T2" fmla="*/ 1 w 990"/>
                <a:gd name="T3" fmla="*/ 1 h 732"/>
                <a:gd name="T4" fmla="*/ 1 w 990"/>
                <a:gd name="T5" fmla="*/ 1 h 732"/>
                <a:gd name="T6" fmla="*/ 1 w 990"/>
                <a:gd name="T7" fmla="*/ 1 h 732"/>
                <a:gd name="T8" fmla="*/ 1 w 990"/>
                <a:gd name="T9" fmla="*/ 1 h 732"/>
                <a:gd name="T10" fmla="*/ 1 w 990"/>
                <a:gd name="T11" fmla="*/ 1 h 732"/>
                <a:gd name="T12" fmla="*/ 2 w 990"/>
                <a:gd name="T13" fmla="*/ 1 h 732"/>
                <a:gd name="T14" fmla="*/ 2 w 990"/>
                <a:gd name="T15" fmla="*/ 1 h 732"/>
                <a:gd name="T16" fmla="*/ 2 w 990"/>
                <a:gd name="T17" fmla="*/ 1 h 732"/>
                <a:gd name="T18" fmla="*/ 3 w 990"/>
                <a:gd name="T19" fmla="*/ 1 h 732"/>
                <a:gd name="T20" fmla="*/ 3 w 990"/>
                <a:gd name="T21" fmla="*/ 1 h 732"/>
                <a:gd name="T22" fmla="*/ 3 w 990"/>
                <a:gd name="T23" fmla="*/ 2 h 732"/>
                <a:gd name="T24" fmla="*/ 3 w 990"/>
                <a:gd name="T25" fmla="*/ 2 h 732"/>
                <a:gd name="T26" fmla="*/ 3 w 990"/>
                <a:gd name="T27" fmla="*/ 2 h 732"/>
                <a:gd name="T28" fmla="*/ 3 w 990"/>
                <a:gd name="T29" fmla="*/ 2 h 732"/>
                <a:gd name="T30" fmla="*/ 3 w 990"/>
                <a:gd name="T31" fmla="*/ 2 h 732"/>
                <a:gd name="T32" fmla="*/ 3 w 990"/>
                <a:gd name="T33" fmla="*/ 2 h 732"/>
                <a:gd name="T34" fmla="*/ 3 w 990"/>
                <a:gd name="T35" fmla="*/ 3 h 732"/>
                <a:gd name="T36" fmla="*/ 3 w 990"/>
                <a:gd name="T37" fmla="*/ 2 h 732"/>
                <a:gd name="T38" fmla="*/ 3 w 990"/>
                <a:gd name="T39" fmla="*/ 3 h 732"/>
                <a:gd name="T40" fmla="*/ 3 w 990"/>
                <a:gd name="T41" fmla="*/ 3 h 732"/>
                <a:gd name="T42" fmla="*/ 4 w 990"/>
                <a:gd name="T43" fmla="*/ 3 h 732"/>
                <a:gd name="T44" fmla="*/ 4 w 990"/>
                <a:gd name="T45" fmla="*/ 3 h 732"/>
                <a:gd name="T46" fmla="*/ 4 w 990"/>
                <a:gd name="T47" fmla="*/ 3 h 732"/>
                <a:gd name="T48" fmla="*/ 4 w 990"/>
                <a:gd name="T49" fmla="*/ 3 h 732"/>
                <a:gd name="T50" fmla="*/ 4 w 990"/>
                <a:gd name="T51" fmla="*/ 3 h 732"/>
                <a:gd name="T52" fmla="*/ 4 w 990"/>
                <a:gd name="T53" fmla="*/ 3 h 732"/>
                <a:gd name="T54" fmla="*/ 4 w 990"/>
                <a:gd name="T55" fmla="*/ 3 h 732"/>
                <a:gd name="T56" fmla="*/ 4 w 990"/>
                <a:gd name="T57" fmla="*/ 3 h 732"/>
                <a:gd name="T58" fmla="*/ 4 w 990"/>
                <a:gd name="T59" fmla="*/ 3 h 732"/>
                <a:gd name="T60" fmla="*/ 4 w 990"/>
                <a:gd name="T61" fmla="*/ 3 h 732"/>
                <a:gd name="T62" fmla="*/ 4 w 990"/>
                <a:gd name="T63" fmla="*/ 2 h 732"/>
                <a:gd name="T64" fmla="*/ 4 w 990"/>
                <a:gd name="T65" fmla="*/ 2 h 732"/>
                <a:gd name="T66" fmla="*/ 4 w 990"/>
                <a:gd name="T67" fmla="*/ 2 h 732"/>
                <a:gd name="T68" fmla="*/ 4 w 990"/>
                <a:gd name="T69" fmla="*/ 1 h 732"/>
                <a:gd name="T70" fmla="*/ 3 w 990"/>
                <a:gd name="T71" fmla="*/ 1 h 732"/>
                <a:gd name="T72" fmla="*/ 3 w 990"/>
                <a:gd name="T73" fmla="*/ 1 h 732"/>
                <a:gd name="T74" fmla="*/ 3 w 990"/>
                <a:gd name="T75" fmla="*/ 0 h 732"/>
                <a:gd name="T76" fmla="*/ 3 w 990"/>
                <a:gd name="T77" fmla="*/ 1 h 732"/>
                <a:gd name="T78" fmla="*/ 3 w 990"/>
                <a:gd name="T79" fmla="*/ 1 h 732"/>
                <a:gd name="T80" fmla="*/ 3 w 990"/>
                <a:gd name="T81" fmla="*/ 1 h 732"/>
                <a:gd name="T82" fmla="*/ 3 w 990"/>
                <a:gd name="T83" fmla="*/ 1 h 732"/>
                <a:gd name="T84" fmla="*/ 2 w 990"/>
                <a:gd name="T85" fmla="*/ 1 h 732"/>
                <a:gd name="T86" fmla="*/ 2 w 990"/>
                <a:gd name="T87" fmla="*/ 1 h 732"/>
                <a:gd name="T88" fmla="*/ 0 w 990"/>
                <a:gd name="T89" fmla="*/ 1 h 732"/>
                <a:gd name="T90" fmla="*/ 0 w 990"/>
                <a:gd name="T91" fmla="*/ 1 h 732"/>
                <a:gd name="T92" fmla="*/ 0 w 990"/>
                <a:gd name="T93" fmla="*/ 1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49" name="Freeform 474"/>
            <p:cNvSpPr>
              <a:spLocks/>
            </p:cNvSpPr>
            <p:nvPr/>
          </p:nvSpPr>
          <p:spPr bwMode="auto">
            <a:xfrm>
              <a:off x="5332556" y="2735888"/>
              <a:ext cx="811455" cy="406279"/>
            </a:xfrm>
            <a:custGeom>
              <a:avLst/>
              <a:gdLst>
                <a:gd name="T0" fmla="*/ 4 w 791"/>
                <a:gd name="T1" fmla="*/ 205 h 396"/>
                <a:gd name="T2" fmla="*/ 13 w 791"/>
                <a:gd name="T3" fmla="*/ 203 h 396"/>
                <a:gd name="T4" fmla="*/ 16 w 791"/>
                <a:gd name="T5" fmla="*/ 181 h 396"/>
                <a:gd name="T6" fmla="*/ 9 w 791"/>
                <a:gd name="T7" fmla="*/ 180 h 396"/>
                <a:gd name="T8" fmla="*/ 23 w 791"/>
                <a:gd name="T9" fmla="*/ 159 h 396"/>
                <a:gd name="T10" fmla="*/ 49 w 791"/>
                <a:gd name="T11" fmla="*/ 169 h 396"/>
                <a:gd name="T12" fmla="*/ 54 w 791"/>
                <a:gd name="T13" fmla="*/ 144 h 396"/>
                <a:gd name="T14" fmla="*/ 72 w 791"/>
                <a:gd name="T15" fmla="*/ 135 h 396"/>
                <a:gd name="T16" fmla="*/ 70 w 791"/>
                <a:gd name="T17" fmla="*/ 131 h 396"/>
                <a:gd name="T18" fmla="*/ 80 w 791"/>
                <a:gd name="T19" fmla="*/ 106 h 396"/>
                <a:gd name="T20" fmla="*/ 115 w 791"/>
                <a:gd name="T21" fmla="*/ 103 h 396"/>
                <a:gd name="T22" fmla="*/ 145 w 791"/>
                <a:gd name="T23" fmla="*/ 94 h 396"/>
                <a:gd name="T24" fmla="*/ 163 w 791"/>
                <a:gd name="T25" fmla="*/ 82 h 396"/>
                <a:gd name="T26" fmla="*/ 172 w 791"/>
                <a:gd name="T27" fmla="*/ 76 h 396"/>
                <a:gd name="T28" fmla="*/ 196 w 791"/>
                <a:gd name="T29" fmla="*/ 76 h 396"/>
                <a:gd name="T30" fmla="*/ 223 w 791"/>
                <a:gd name="T31" fmla="*/ 31 h 396"/>
                <a:gd name="T32" fmla="*/ 232 w 791"/>
                <a:gd name="T33" fmla="*/ 34 h 396"/>
                <a:gd name="T34" fmla="*/ 252 w 791"/>
                <a:gd name="T35" fmla="*/ 19 h 396"/>
                <a:gd name="T36" fmla="*/ 246 w 791"/>
                <a:gd name="T37" fmla="*/ 6 h 396"/>
                <a:gd name="T38" fmla="*/ 248 w 791"/>
                <a:gd name="T39" fmla="*/ 2 h 396"/>
                <a:gd name="T40" fmla="*/ 267 w 791"/>
                <a:gd name="T41" fmla="*/ 0 h 396"/>
                <a:gd name="T42" fmla="*/ 280 w 791"/>
                <a:gd name="T43" fmla="*/ 6 h 396"/>
                <a:gd name="T44" fmla="*/ 317 w 791"/>
                <a:gd name="T45" fmla="*/ 26 h 396"/>
                <a:gd name="T46" fmla="*/ 345 w 791"/>
                <a:gd name="T47" fmla="*/ 26 h 396"/>
                <a:gd name="T48" fmla="*/ 357 w 791"/>
                <a:gd name="T49" fmla="*/ 17 h 396"/>
                <a:gd name="T50" fmla="*/ 386 w 791"/>
                <a:gd name="T51" fmla="*/ 35 h 396"/>
                <a:gd name="T52" fmla="*/ 396 w 791"/>
                <a:gd name="T53" fmla="*/ 70 h 396"/>
                <a:gd name="T54" fmla="*/ 429 w 791"/>
                <a:gd name="T55" fmla="*/ 95 h 396"/>
                <a:gd name="T56" fmla="*/ 414 w 791"/>
                <a:gd name="T57" fmla="*/ 116 h 396"/>
                <a:gd name="T58" fmla="*/ 385 w 791"/>
                <a:gd name="T59" fmla="*/ 144 h 396"/>
                <a:gd name="T60" fmla="*/ 385 w 791"/>
                <a:gd name="T61" fmla="*/ 148 h 396"/>
                <a:gd name="T62" fmla="*/ 341 w 791"/>
                <a:gd name="T63" fmla="*/ 176 h 396"/>
                <a:gd name="T64" fmla="*/ 103 w 791"/>
                <a:gd name="T65" fmla="*/ 198 h 396"/>
                <a:gd name="T66" fmla="*/ 78 w 791"/>
                <a:gd name="T67" fmla="*/ 196 h 396"/>
                <a:gd name="T68" fmla="*/ 79 w 791"/>
                <a:gd name="T69" fmla="*/ 209 h 396"/>
                <a:gd name="T70" fmla="*/ 0 w 791"/>
                <a:gd name="T71" fmla="*/ 216 h 396"/>
                <a:gd name="T72" fmla="*/ 4 w 791"/>
                <a:gd name="T73" fmla="*/ 205 h 396"/>
                <a:gd name="T74" fmla="*/ 4 w 791"/>
                <a:gd name="T75" fmla="*/ 205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0" name="Freeform 475"/>
            <p:cNvSpPr>
              <a:spLocks/>
            </p:cNvSpPr>
            <p:nvPr/>
          </p:nvSpPr>
          <p:spPr bwMode="auto">
            <a:xfrm>
              <a:off x="5242886" y="3038108"/>
              <a:ext cx="956477" cy="315503"/>
            </a:xfrm>
            <a:custGeom>
              <a:avLst/>
              <a:gdLst>
                <a:gd name="T0" fmla="*/ 9 w 931"/>
                <a:gd name="T1" fmla="*/ 136 h 308"/>
                <a:gd name="T2" fmla="*/ 6 w 931"/>
                <a:gd name="T3" fmla="*/ 132 h 308"/>
                <a:gd name="T4" fmla="*/ 20 w 931"/>
                <a:gd name="T5" fmla="*/ 122 h 308"/>
                <a:gd name="T6" fmla="*/ 35 w 931"/>
                <a:gd name="T7" fmla="*/ 97 h 308"/>
                <a:gd name="T8" fmla="*/ 30 w 931"/>
                <a:gd name="T9" fmla="*/ 90 h 308"/>
                <a:gd name="T10" fmla="*/ 37 w 931"/>
                <a:gd name="T11" fmla="*/ 79 h 308"/>
                <a:gd name="T12" fmla="*/ 37 w 931"/>
                <a:gd name="T13" fmla="*/ 64 h 308"/>
                <a:gd name="T14" fmla="*/ 48 w 931"/>
                <a:gd name="T15" fmla="*/ 54 h 308"/>
                <a:gd name="T16" fmla="*/ 128 w 931"/>
                <a:gd name="T17" fmla="*/ 48 h 308"/>
                <a:gd name="T18" fmla="*/ 127 w 931"/>
                <a:gd name="T19" fmla="*/ 35 h 308"/>
                <a:gd name="T20" fmla="*/ 152 w 931"/>
                <a:gd name="T21" fmla="*/ 38 h 308"/>
                <a:gd name="T22" fmla="*/ 394 w 931"/>
                <a:gd name="T23" fmla="*/ 16 h 308"/>
                <a:gd name="T24" fmla="*/ 511 w 931"/>
                <a:gd name="T25" fmla="*/ 0 h 308"/>
                <a:gd name="T26" fmla="*/ 492 w 931"/>
                <a:gd name="T27" fmla="*/ 40 h 308"/>
                <a:gd name="T28" fmla="*/ 459 w 931"/>
                <a:gd name="T29" fmla="*/ 47 h 308"/>
                <a:gd name="T30" fmla="*/ 444 w 931"/>
                <a:gd name="T31" fmla="*/ 68 h 308"/>
                <a:gd name="T32" fmla="*/ 385 w 931"/>
                <a:gd name="T33" fmla="*/ 100 h 308"/>
                <a:gd name="T34" fmla="*/ 382 w 931"/>
                <a:gd name="T35" fmla="*/ 113 h 308"/>
                <a:gd name="T36" fmla="*/ 367 w 931"/>
                <a:gd name="T37" fmla="*/ 120 h 308"/>
                <a:gd name="T38" fmla="*/ 367 w 931"/>
                <a:gd name="T39" fmla="*/ 136 h 308"/>
                <a:gd name="T40" fmla="*/ 288 w 931"/>
                <a:gd name="T41" fmla="*/ 144 h 308"/>
                <a:gd name="T42" fmla="*/ 128 w 931"/>
                <a:gd name="T43" fmla="*/ 158 h 308"/>
                <a:gd name="T44" fmla="*/ 0 w 931"/>
                <a:gd name="T45" fmla="*/ 166 h 308"/>
                <a:gd name="T46" fmla="*/ 9 w 931"/>
                <a:gd name="T47" fmla="*/ 136 h 308"/>
                <a:gd name="T48" fmla="*/ 9 w 931"/>
                <a:gd name="T49" fmla="*/ 13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1" name="Freeform 479"/>
            <p:cNvSpPr>
              <a:spLocks/>
            </p:cNvSpPr>
            <p:nvPr/>
          </p:nvSpPr>
          <p:spPr bwMode="auto">
            <a:xfrm>
              <a:off x="5975744" y="2593083"/>
              <a:ext cx="865409" cy="476022"/>
            </a:xfrm>
            <a:custGeom>
              <a:avLst/>
              <a:gdLst>
                <a:gd name="T0" fmla="*/ 1 w 844"/>
                <a:gd name="T1" fmla="*/ 2 h 463"/>
                <a:gd name="T2" fmla="*/ 1 w 844"/>
                <a:gd name="T3" fmla="*/ 2 h 463"/>
                <a:gd name="T4" fmla="*/ 1 w 844"/>
                <a:gd name="T5" fmla="*/ 2 h 463"/>
                <a:gd name="T6" fmla="*/ 1 w 844"/>
                <a:gd name="T7" fmla="*/ 2 h 463"/>
                <a:gd name="T8" fmla="*/ 1 w 844"/>
                <a:gd name="T9" fmla="*/ 2 h 463"/>
                <a:gd name="T10" fmla="*/ 2 w 844"/>
                <a:gd name="T11" fmla="*/ 2 h 463"/>
                <a:gd name="T12" fmla="*/ 2 w 844"/>
                <a:gd name="T13" fmla="*/ 2 h 463"/>
                <a:gd name="T14" fmla="*/ 2 w 844"/>
                <a:gd name="T15" fmla="*/ 2 h 463"/>
                <a:gd name="T16" fmla="*/ 2 w 844"/>
                <a:gd name="T17" fmla="*/ 1 h 463"/>
                <a:gd name="T18" fmla="*/ 2 w 844"/>
                <a:gd name="T19" fmla="*/ 1 h 463"/>
                <a:gd name="T20" fmla="*/ 2 w 844"/>
                <a:gd name="T21" fmla="*/ 0 h 463"/>
                <a:gd name="T22" fmla="*/ 3 w 844"/>
                <a:gd name="T23" fmla="*/ 1 h 463"/>
                <a:gd name="T24" fmla="*/ 3 w 844"/>
                <a:gd name="T25" fmla="*/ 1 h 463"/>
                <a:gd name="T26" fmla="*/ 3 w 844"/>
                <a:gd name="T27" fmla="*/ 1 h 463"/>
                <a:gd name="T28" fmla="*/ 3 w 844"/>
                <a:gd name="T29" fmla="*/ 1 h 463"/>
                <a:gd name="T30" fmla="*/ 3 w 844"/>
                <a:gd name="T31" fmla="*/ 1 h 463"/>
                <a:gd name="T32" fmla="*/ 3 w 844"/>
                <a:gd name="T33" fmla="*/ 1 h 463"/>
                <a:gd name="T34" fmla="*/ 3 w 844"/>
                <a:gd name="T35" fmla="*/ 1 h 463"/>
                <a:gd name="T36" fmla="*/ 3 w 844"/>
                <a:gd name="T37" fmla="*/ 1 h 463"/>
                <a:gd name="T38" fmla="*/ 3 w 844"/>
                <a:gd name="T39" fmla="*/ 1 h 463"/>
                <a:gd name="T40" fmla="*/ 3 w 844"/>
                <a:gd name="T41" fmla="*/ 1 h 463"/>
                <a:gd name="T42" fmla="*/ 3 w 844"/>
                <a:gd name="T43" fmla="*/ 1 h 463"/>
                <a:gd name="T44" fmla="*/ 3 w 844"/>
                <a:gd name="T45" fmla="*/ 1 h 463"/>
                <a:gd name="T46" fmla="*/ 4 w 844"/>
                <a:gd name="T47" fmla="*/ 2 h 463"/>
                <a:gd name="T48" fmla="*/ 4 w 844"/>
                <a:gd name="T49" fmla="*/ 2 h 463"/>
                <a:gd name="T50" fmla="*/ 4 w 844"/>
                <a:gd name="T51" fmla="*/ 2 h 463"/>
                <a:gd name="T52" fmla="*/ 4 w 844"/>
                <a:gd name="T53" fmla="*/ 2 h 463"/>
                <a:gd name="T54" fmla="*/ 2 w 844"/>
                <a:gd name="T55" fmla="*/ 2 h 463"/>
                <a:gd name="T56" fmla="*/ 1 w 844"/>
                <a:gd name="T57" fmla="*/ 2 h 463"/>
                <a:gd name="T58" fmla="*/ 0 w 844"/>
                <a:gd name="T59" fmla="*/ 2 h 463"/>
                <a:gd name="T60" fmla="*/ 1 w 844"/>
                <a:gd name="T61" fmla="*/ 2 h 463"/>
                <a:gd name="T62" fmla="*/ 1 w 844"/>
                <a:gd name="T63" fmla="*/ 2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2" name="Freeform 480"/>
            <p:cNvSpPr>
              <a:spLocks/>
            </p:cNvSpPr>
            <p:nvPr/>
          </p:nvSpPr>
          <p:spPr bwMode="auto">
            <a:xfrm>
              <a:off x="6804238" y="2720297"/>
              <a:ext cx="47166" cy="119005"/>
            </a:xfrm>
            <a:custGeom>
              <a:avLst/>
              <a:gdLst>
                <a:gd name="T0" fmla="*/ 0 w 45"/>
                <a:gd name="T1" fmla="*/ 1 h 116"/>
                <a:gd name="T2" fmla="*/ 1 w 45"/>
                <a:gd name="T3" fmla="*/ 1 h 116"/>
                <a:gd name="T4" fmla="*/ 1 w 45"/>
                <a:gd name="T5" fmla="*/ 1 h 116"/>
                <a:gd name="T6" fmla="*/ 1 w 45"/>
                <a:gd name="T7" fmla="*/ 0 h 116"/>
                <a:gd name="T8" fmla="*/ 1 w 45"/>
                <a:gd name="T9" fmla="*/ 1 h 116"/>
                <a:gd name="T10" fmla="*/ 0 w 45"/>
                <a:gd name="T11" fmla="*/ 1 h 116"/>
                <a:gd name="T12" fmla="*/ 0 w 45"/>
                <a:gd name="T13" fmla="*/ 1 h 116"/>
                <a:gd name="T14" fmla="*/ 0 w 45"/>
                <a:gd name="T15" fmla="*/ 1 h 11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16"/>
                <a:gd name="T26" fmla="*/ 45 w 45"/>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16">
                  <a:moveTo>
                    <a:pt x="0" y="116"/>
                  </a:moveTo>
                  <a:lnTo>
                    <a:pt x="15" y="84"/>
                  </a:lnTo>
                  <a:lnTo>
                    <a:pt x="32" y="65"/>
                  </a:lnTo>
                  <a:lnTo>
                    <a:pt x="45" y="0"/>
                  </a:lnTo>
                  <a:lnTo>
                    <a:pt x="19" y="15"/>
                  </a:lnTo>
                  <a:lnTo>
                    <a:pt x="0" y="76"/>
                  </a:lnTo>
                  <a:lnTo>
                    <a:pt x="0" y="11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3" name="Freeform 481"/>
            <p:cNvSpPr>
              <a:spLocks/>
            </p:cNvSpPr>
            <p:nvPr/>
          </p:nvSpPr>
          <p:spPr bwMode="auto">
            <a:xfrm>
              <a:off x="5928140" y="2939583"/>
              <a:ext cx="954263" cy="416242"/>
            </a:xfrm>
            <a:custGeom>
              <a:avLst/>
              <a:gdLst>
                <a:gd name="T0" fmla="*/ 0 w 932"/>
                <a:gd name="T1" fmla="*/ 185 h 407"/>
                <a:gd name="T2" fmla="*/ 73 w 932"/>
                <a:gd name="T3" fmla="*/ 176 h 407"/>
                <a:gd name="T4" fmla="*/ 113 w 932"/>
                <a:gd name="T5" fmla="*/ 156 h 407"/>
                <a:gd name="T6" fmla="*/ 194 w 932"/>
                <a:gd name="T7" fmla="*/ 149 h 407"/>
                <a:gd name="T8" fmla="*/ 227 w 932"/>
                <a:gd name="T9" fmla="*/ 168 h 407"/>
                <a:gd name="T10" fmla="*/ 278 w 932"/>
                <a:gd name="T11" fmla="*/ 162 h 407"/>
                <a:gd name="T12" fmla="*/ 356 w 932"/>
                <a:gd name="T13" fmla="*/ 216 h 407"/>
                <a:gd name="T14" fmla="*/ 388 w 932"/>
                <a:gd name="T15" fmla="*/ 207 h 407"/>
                <a:gd name="T16" fmla="*/ 430 w 932"/>
                <a:gd name="T17" fmla="*/ 146 h 407"/>
                <a:gd name="T18" fmla="*/ 466 w 932"/>
                <a:gd name="T19" fmla="*/ 133 h 407"/>
                <a:gd name="T20" fmla="*/ 478 w 932"/>
                <a:gd name="T21" fmla="*/ 115 h 407"/>
                <a:gd name="T22" fmla="*/ 438 w 932"/>
                <a:gd name="T23" fmla="*/ 121 h 407"/>
                <a:gd name="T24" fmla="*/ 428 w 932"/>
                <a:gd name="T25" fmla="*/ 109 h 407"/>
                <a:gd name="T26" fmla="*/ 452 w 932"/>
                <a:gd name="T27" fmla="*/ 102 h 407"/>
                <a:gd name="T28" fmla="*/ 452 w 932"/>
                <a:gd name="T29" fmla="*/ 94 h 407"/>
                <a:gd name="T30" fmla="*/ 426 w 932"/>
                <a:gd name="T31" fmla="*/ 85 h 407"/>
                <a:gd name="T32" fmla="*/ 460 w 932"/>
                <a:gd name="T33" fmla="*/ 73 h 407"/>
                <a:gd name="T34" fmla="*/ 458 w 932"/>
                <a:gd name="T35" fmla="*/ 86 h 407"/>
                <a:gd name="T36" fmla="*/ 479 w 932"/>
                <a:gd name="T37" fmla="*/ 86 h 407"/>
                <a:gd name="T38" fmla="*/ 490 w 932"/>
                <a:gd name="T39" fmla="*/ 65 h 407"/>
                <a:gd name="T40" fmla="*/ 499 w 932"/>
                <a:gd name="T41" fmla="*/ 64 h 407"/>
                <a:gd name="T42" fmla="*/ 494 w 932"/>
                <a:gd name="T43" fmla="*/ 43 h 407"/>
                <a:gd name="T44" fmla="*/ 479 w 932"/>
                <a:gd name="T45" fmla="*/ 64 h 407"/>
                <a:gd name="T46" fmla="*/ 462 w 932"/>
                <a:gd name="T47" fmla="*/ 18 h 407"/>
                <a:gd name="T48" fmla="*/ 473 w 932"/>
                <a:gd name="T49" fmla="*/ 17 h 407"/>
                <a:gd name="T50" fmla="*/ 488 w 932"/>
                <a:gd name="T51" fmla="*/ 29 h 407"/>
                <a:gd name="T52" fmla="*/ 478 w 932"/>
                <a:gd name="T53" fmla="*/ 9 h 407"/>
                <a:gd name="T54" fmla="*/ 466 w 932"/>
                <a:gd name="T55" fmla="*/ 0 h 407"/>
                <a:gd name="T56" fmla="*/ 289 w 932"/>
                <a:gd name="T57" fmla="*/ 33 h 407"/>
                <a:gd name="T58" fmla="*/ 142 w 932"/>
                <a:gd name="T59" fmla="*/ 52 h 407"/>
                <a:gd name="T60" fmla="*/ 121 w 932"/>
                <a:gd name="T61" fmla="*/ 91 h 407"/>
                <a:gd name="T62" fmla="*/ 89 w 932"/>
                <a:gd name="T63" fmla="*/ 98 h 407"/>
                <a:gd name="T64" fmla="*/ 74 w 932"/>
                <a:gd name="T65" fmla="*/ 118 h 407"/>
                <a:gd name="T66" fmla="*/ 17 w 932"/>
                <a:gd name="T67" fmla="*/ 151 h 407"/>
                <a:gd name="T68" fmla="*/ 15 w 932"/>
                <a:gd name="T69" fmla="*/ 163 h 407"/>
                <a:gd name="T70" fmla="*/ 0 w 932"/>
                <a:gd name="T71" fmla="*/ 170 h 407"/>
                <a:gd name="T72" fmla="*/ 0 w 932"/>
                <a:gd name="T73" fmla="*/ 185 h 407"/>
                <a:gd name="T74" fmla="*/ 0 w 932"/>
                <a:gd name="T75" fmla="*/ 185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4" name="Freeform 492"/>
            <p:cNvSpPr>
              <a:spLocks/>
            </p:cNvSpPr>
            <p:nvPr/>
          </p:nvSpPr>
          <p:spPr bwMode="auto">
            <a:xfrm>
              <a:off x="6041059" y="3226304"/>
              <a:ext cx="567908" cy="425100"/>
            </a:xfrm>
            <a:custGeom>
              <a:avLst/>
              <a:gdLst>
                <a:gd name="T0" fmla="*/ 14 w 556"/>
                <a:gd name="T1" fmla="*/ 30 h 413"/>
                <a:gd name="T2" fmla="*/ 54 w 556"/>
                <a:gd name="T3" fmla="*/ 7 h 413"/>
                <a:gd name="T4" fmla="*/ 132 w 556"/>
                <a:gd name="T5" fmla="*/ 0 h 413"/>
                <a:gd name="T6" fmla="*/ 164 w 556"/>
                <a:gd name="T7" fmla="*/ 21 h 413"/>
                <a:gd name="T8" fmla="*/ 215 w 556"/>
                <a:gd name="T9" fmla="*/ 15 h 413"/>
                <a:gd name="T10" fmla="*/ 292 w 556"/>
                <a:gd name="T11" fmla="*/ 72 h 413"/>
                <a:gd name="T12" fmla="*/ 258 w 556"/>
                <a:gd name="T13" fmla="*/ 115 h 413"/>
                <a:gd name="T14" fmla="*/ 259 w 556"/>
                <a:gd name="T15" fmla="*/ 133 h 413"/>
                <a:gd name="T16" fmla="*/ 202 w 556"/>
                <a:gd name="T17" fmla="*/ 190 h 413"/>
                <a:gd name="T18" fmla="*/ 193 w 556"/>
                <a:gd name="T19" fmla="*/ 192 h 413"/>
                <a:gd name="T20" fmla="*/ 187 w 556"/>
                <a:gd name="T21" fmla="*/ 209 h 413"/>
                <a:gd name="T22" fmla="*/ 174 w 556"/>
                <a:gd name="T23" fmla="*/ 201 h 413"/>
                <a:gd name="T24" fmla="*/ 186 w 556"/>
                <a:gd name="T25" fmla="*/ 216 h 413"/>
                <a:gd name="T26" fmla="*/ 174 w 556"/>
                <a:gd name="T27" fmla="*/ 231 h 413"/>
                <a:gd name="T28" fmla="*/ 165 w 556"/>
                <a:gd name="T29" fmla="*/ 228 h 413"/>
                <a:gd name="T30" fmla="*/ 126 w 556"/>
                <a:gd name="T31" fmla="*/ 164 h 413"/>
                <a:gd name="T32" fmla="*/ 39 w 556"/>
                <a:gd name="T33" fmla="*/ 80 h 413"/>
                <a:gd name="T34" fmla="*/ 0 w 556"/>
                <a:gd name="T35" fmla="*/ 55 h 413"/>
                <a:gd name="T36" fmla="*/ 14 w 556"/>
                <a:gd name="T37" fmla="*/ 30 h 413"/>
                <a:gd name="T38" fmla="*/ 14 w 556"/>
                <a:gd name="T39" fmla="*/ 30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5" name="Freeform 494"/>
            <p:cNvSpPr>
              <a:spLocks/>
            </p:cNvSpPr>
            <p:nvPr/>
          </p:nvSpPr>
          <p:spPr bwMode="auto">
            <a:xfrm>
              <a:off x="3313329" y="3132205"/>
              <a:ext cx="1565345" cy="1477884"/>
            </a:xfrm>
            <a:custGeom>
              <a:avLst/>
              <a:gdLst>
                <a:gd name="T0" fmla="*/ 0 w 1527"/>
                <a:gd name="T1" fmla="*/ 309 h 1439"/>
                <a:gd name="T2" fmla="*/ 225 w 1527"/>
                <a:gd name="T3" fmla="*/ 330 h 1439"/>
                <a:gd name="T4" fmla="*/ 255 w 1527"/>
                <a:gd name="T5" fmla="*/ 0 h 1439"/>
                <a:gd name="T6" fmla="*/ 434 w 1527"/>
                <a:gd name="T7" fmla="*/ 11 h 1439"/>
                <a:gd name="T8" fmla="*/ 428 w 1527"/>
                <a:gd name="T9" fmla="*/ 151 h 1439"/>
                <a:gd name="T10" fmla="*/ 446 w 1527"/>
                <a:gd name="T11" fmla="*/ 167 h 1439"/>
                <a:gd name="T12" fmla="*/ 462 w 1527"/>
                <a:gd name="T13" fmla="*/ 167 h 1439"/>
                <a:gd name="T14" fmla="*/ 475 w 1527"/>
                <a:gd name="T15" fmla="*/ 181 h 1439"/>
                <a:gd name="T16" fmla="*/ 502 w 1527"/>
                <a:gd name="T17" fmla="*/ 186 h 1439"/>
                <a:gd name="T18" fmla="*/ 557 w 1527"/>
                <a:gd name="T19" fmla="*/ 210 h 1439"/>
                <a:gd name="T20" fmla="*/ 566 w 1527"/>
                <a:gd name="T21" fmla="*/ 199 h 1439"/>
                <a:gd name="T22" fmla="*/ 601 w 1527"/>
                <a:gd name="T23" fmla="*/ 221 h 1439"/>
                <a:gd name="T24" fmla="*/ 646 w 1527"/>
                <a:gd name="T25" fmla="*/ 220 h 1439"/>
                <a:gd name="T26" fmla="*/ 678 w 1527"/>
                <a:gd name="T27" fmla="*/ 210 h 1439"/>
                <a:gd name="T28" fmla="*/ 722 w 1527"/>
                <a:gd name="T29" fmla="*/ 202 h 1439"/>
                <a:gd name="T30" fmla="*/ 762 w 1527"/>
                <a:gd name="T31" fmla="*/ 225 h 1439"/>
                <a:gd name="T32" fmla="*/ 770 w 1527"/>
                <a:gd name="T33" fmla="*/ 232 h 1439"/>
                <a:gd name="T34" fmla="*/ 791 w 1527"/>
                <a:gd name="T35" fmla="*/ 232 h 1439"/>
                <a:gd name="T36" fmla="*/ 795 w 1527"/>
                <a:gd name="T37" fmla="*/ 348 h 1439"/>
                <a:gd name="T38" fmla="*/ 825 w 1527"/>
                <a:gd name="T39" fmla="*/ 404 h 1439"/>
                <a:gd name="T40" fmla="*/ 814 w 1527"/>
                <a:gd name="T41" fmla="*/ 451 h 1439"/>
                <a:gd name="T42" fmla="*/ 817 w 1527"/>
                <a:gd name="T43" fmla="*/ 488 h 1439"/>
                <a:gd name="T44" fmla="*/ 803 w 1527"/>
                <a:gd name="T45" fmla="*/ 507 h 1439"/>
                <a:gd name="T46" fmla="*/ 808 w 1527"/>
                <a:gd name="T47" fmla="*/ 513 h 1439"/>
                <a:gd name="T48" fmla="*/ 774 w 1527"/>
                <a:gd name="T49" fmla="*/ 524 h 1439"/>
                <a:gd name="T50" fmla="*/ 747 w 1527"/>
                <a:gd name="T51" fmla="*/ 528 h 1439"/>
                <a:gd name="T52" fmla="*/ 753 w 1527"/>
                <a:gd name="T53" fmla="*/ 507 h 1439"/>
                <a:gd name="T54" fmla="*/ 738 w 1527"/>
                <a:gd name="T55" fmla="*/ 518 h 1439"/>
                <a:gd name="T56" fmla="*/ 739 w 1527"/>
                <a:gd name="T57" fmla="*/ 542 h 1439"/>
                <a:gd name="T58" fmla="*/ 720 w 1527"/>
                <a:gd name="T59" fmla="*/ 566 h 1439"/>
                <a:gd name="T60" fmla="*/ 623 w 1527"/>
                <a:gd name="T61" fmla="*/ 614 h 1439"/>
                <a:gd name="T62" fmla="*/ 593 w 1527"/>
                <a:gd name="T63" fmla="*/ 648 h 1439"/>
                <a:gd name="T64" fmla="*/ 563 w 1527"/>
                <a:gd name="T65" fmla="*/ 718 h 1439"/>
                <a:gd name="T66" fmla="*/ 587 w 1527"/>
                <a:gd name="T67" fmla="*/ 790 h 1439"/>
                <a:gd name="T68" fmla="*/ 564 w 1527"/>
                <a:gd name="T69" fmla="*/ 790 h 1439"/>
                <a:gd name="T70" fmla="*/ 457 w 1527"/>
                <a:gd name="T71" fmla="*/ 752 h 1439"/>
                <a:gd name="T72" fmla="*/ 446 w 1527"/>
                <a:gd name="T73" fmla="*/ 721 h 1439"/>
                <a:gd name="T74" fmla="*/ 436 w 1527"/>
                <a:gd name="T75" fmla="*/ 709 h 1439"/>
                <a:gd name="T76" fmla="*/ 433 w 1527"/>
                <a:gd name="T77" fmla="*/ 666 h 1439"/>
                <a:gd name="T78" fmla="*/ 413 w 1527"/>
                <a:gd name="T79" fmla="*/ 650 h 1439"/>
                <a:gd name="T80" fmla="*/ 355 w 1527"/>
                <a:gd name="T81" fmla="*/ 540 h 1439"/>
                <a:gd name="T82" fmla="*/ 328 w 1527"/>
                <a:gd name="T83" fmla="*/ 519 h 1439"/>
                <a:gd name="T84" fmla="*/ 319 w 1527"/>
                <a:gd name="T85" fmla="*/ 502 h 1439"/>
                <a:gd name="T86" fmla="*/ 237 w 1527"/>
                <a:gd name="T87" fmla="*/ 497 h 1439"/>
                <a:gd name="T88" fmla="*/ 193 w 1527"/>
                <a:gd name="T89" fmla="*/ 550 h 1439"/>
                <a:gd name="T90" fmla="*/ 117 w 1527"/>
                <a:gd name="T91" fmla="*/ 495 h 1439"/>
                <a:gd name="T92" fmla="*/ 94 w 1527"/>
                <a:gd name="T93" fmla="*/ 421 h 1439"/>
                <a:gd name="T94" fmla="*/ 23 w 1527"/>
                <a:gd name="T95" fmla="*/ 351 h 1439"/>
                <a:gd name="T96" fmla="*/ 15 w 1527"/>
                <a:gd name="T97" fmla="*/ 327 h 1439"/>
                <a:gd name="T98" fmla="*/ 6 w 1527"/>
                <a:gd name="T99" fmla="*/ 324 h 1439"/>
                <a:gd name="T100" fmla="*/ 0 w 1527"/>
                <a:gd name="T101" fmla="*/ 309 h 1439"/>
                <a:gd name="T102" fmla="*/ 0 w 1527"/>
                <a:gd name="T103" fmla="*/ 309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6" name="Freeform 495"/>
            <p:cNvSpPr>
              <a:spLocks/>
            </p:cNvSpPr>
            <p:nvPr/>
          </p:nvSpPr>
          <p:spPr bwMode="auto">
            <a:xfrm>
              <a:off x="3794888" y="3062462"/>
              <a:ext cx="969760" cy="488200"/>
            </a:xfrm>
            <a:custGeom>
              <a:avLst/>
              <a:gdLst>
                <a:gd name="T0" fmla="*/ 6 w 943"/>
                <a:gd name="T1" fmla="*/ 0 h 479"/>
                <a:gd name="T2" fmla="*/ 61 w 943"/>
                <a:gd name="T3" fmla="*/ 6 h 479"/>
                <a:gd name="T4" fmla="*/ 319 w 943"/>
                <a:gd name="T5" fmla="*/ 15 h 479"/>
                <a:gd name="T6" fmla="*/ 509 w 943"/>
                <a:gd name="T7" fmla="*/ 14 h 479"/>
                <a:gd name="T8" fmla="*/ 511 w 943"/>
                <a:gd name="T9" fmla="*/ 50 h 479"/>
                <a:gd name="T10" fmla="*/ 523 w 943"/>
                <a:gd name="T11" fmla="*/ 127 h 479"/>
                <a:gd name="T12" fmla="*/ 520 w 943"/>
                <a:gd name="T13" fmla="*/ 248 h 479"/>
                <a:gd name="T14" fmla="*/ 479 w 943"/>
                <a:gd name="T15" fmla="*/ 226 h 479"/>
                <a:gd name="T16" fmla="*/ 434 w 943"/>
                <a:gd name="T17" fmla="*/ 234 h 479"/>
                <a:gd name="T18" fmla="*/ 402 w 943"/>
                <a:gd name="T19" fmla="*/ 243 h 479"/>
                <a:gd name="T20" fmla="*/ 356 w 943"/>
                <a:gd name="T21" fmla="*/ 243 h 479"/>
                <a:gd name="T22" fmla="*/ 319 w 943"/>
                <a:gd name="T23" fmla="*/ 224 h 479"/>
                <a:gd name="T24" fmla="*/ 309 w 943"/>
                <a:gd name="T25" fmla="*/ 234 h 479"/>
                <a:gd name="T26" fmla="*/ 254 w 943"/>
                <a:gd name="T27" fmla="*/ 212 h 479"/>
                <a:gd name="T28" fmla="*/ 225 w 943"/>
                <a:gd name="T29" fmla="*/ 205 h 479"/>
                <a:gd name="T30" fmla="*/ 213 w 943"/>
                <a:gd name="T31" fmla="*/ 195 h 479"/>
                <a:gd name="T32" fmla="*/ 195 w 943"/>
                <a:gd name="T33" fmla="*/ 193 h 479"/>
                <a:gd name="T34" fmla="*/ 177 w 943"/>
                <a:gd name="T35" fmla="*/ 180 h 479"/>
                <a:gd name="T36" fmla="*/ 184 w 943"/>
                <a:gd name="T37" fmla="*/ 46 h 479"/>
                <a:gd name="T38" fmla="*/ 0 w 943"/>
                <a:gd name="T39" fmla="*/ 36 h 479"/>
                <a:gd name="T40" fmla="*/ 6 w 943"/>
                <a:gd name="T41" fmla="*/ 0 h 479"/>
                <a:gd name="T42" fmla="*/ 6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7" name="Freeform 496"/>
            <p:cNvSpPr>
              <a:spLocks/>
            </p:cNvSpPr>
            <p:nvPr/>
          </p:nvSpPr>
          <p:spPr bwMode="auto">
            <a:xfrm>
              <a:off x="2688962" y="1240294"/>
              <a:ext cx="1146885" cy="710713"/>
            </a:xfrm>
            <a:custGeom>
              <a:avLst/>
              <a:gdLst>
                <a:gd name="T0" fmla="*/ 2147483647 w 1118"/>
                <a:gd name="T1" fmla="*/ 2147483647 h 692"/>
                <a:gd name="T2" fmla="*/ 2147483647 w 1118"/>
                <a:gd name="T3" fmla="*/ 2147483647 h 692"/>
                <a:gd name="T4" fmla="*/ 2147483647 w 1118"/>
                <a:gd name="T5" fmla="*/ 2147483647 h 692"/>
                <a:gd name="T6" fmla="*/ 2147483647 w 1118"/>
                <a:gd name="T7" fmla="*/ 2147483647 h 692"/>
                <a:gd name="T8" fmla="*/ 2147483647 w 1118"/>
                <a:gd name="T9" fmla="*/ 2147483647 h 692"/>
                <a:gd name="T10" fmla="*/ 2147483647 w 1118"/>
                <a:gd name="T11" fmla="*/ 2147483647 h 692"/>
                <a:gd name="T12" fmla="*/ 2147483647 w 1118"/>
                <a:gd name="T13" fmla="*/ 2147483647 h 692"/>
                <a:gd name="T14" fmla="*/ 2147483647 w 1118"/>
                <a:gd name="T15" fmla="*/ 2147483647 h 692"/>
                <a:gd name="T16" fmla="*/ 2147483647 w 1118"/>
                <a:gd name="T17" fmla="*/ 2147483647 h 692"/>
                <a:gd name="T18" fmla="*/ 2147483647 w 1118"/>
                <a:gd name="T19" fmla="*/ 2147483647 h 692"/>
                <a:gd name="T20" fmla="*/ 2147483647 w 1118"/>
                <a:gd name="T21" fmla="*/ 2147483647 h 692"/>
                <a:gd name="T22" fmla="*/ 2147483647 w 1118"/>
                <a:gd name="T23" fmla="*/ 2147483647 h 692"/>
                <a:gd name="T24" fmla="*/ 2147483647 w 1118"/>
                <a:gd name="T25" fmla="*/ 2147483647 h 692"/>
                <a:gd name="T26" fmla="*/ 2147483647 w 1118"/>
                <a:gd name="T27" fmla="*/ 2147483647 h 692"/>
                <a:gd name="T28" fmla="*/ 2147483647 w 1118"/>
                <a:gd name="T29" fmla="*/ 2147483647 h 692"/>
                <a:gd name="T30" fmla="*/ 2147483647 w 1118"/>
                <a:gd name="T31" fmla="*/ 2147483647 h 692"/>
                <a:gd name="T32" fmla="*/ 2147483647 w 1118"/>
                <a:gd name="T33" fmla="*/ 2147483647 h 692"/>
                <a:gd name="T34" fmla="*/ 2147483647 w 1118"/>
                <a:gd name="T35" fmla="*/ 2147483647 h 692"/>
                <a:gd name="T36" fmla="*/ 2147483647 w 1118"/>
                <a:gd name="T37" fmla="*/ 2147483647 h 692"/>
                <a:gd name="T38" fmla="*/ 2147483647 w 1118"/>
                <a:gd name="T39" fmla="*/ 2147483647 h 692"/>
                <a:gd name="T40" fmla="*/ 2147483647 w 1118"/>
                <a:gd name="T41" fmla="*/ 2147483647 h 692"/>
                <a:gd name="T42" fmla="*/ 2147483647 w 1118"/>
                <a:gd name="T43" fmla="*/ 2147483647 h 692"/>
                <a:gd name="T44" fmla="*/ 2147483647 w 1118"/>
                <a:gd name="T45" fmla="*/ 2147483647 h 692"/>
                <a:gd name="T46" fmla="*/ 2147483647 w 1118"/>
                <a:gd name="T47" fmla="*/ 2147483647 h 692"/>
                <a:gd name="T48" fmla="*/ 2147483647 w 1118"/>
                <a:gd name="T49" fmla="*/ 0 h 692"/>
                <a:gd name="T50" fmla="*/ 0 w 1118"/>
                <a:gd name="T51" fmla="*/ 2147483647 h 692"/>
                <a:gd name="T52" fmla="*/ 2147483647 w 1118"/>
                <a:gd name="T53" fmla="*/ 2147483647 h 692"/>
                <a:gd name="T54" fmla="*/ 2147483647 w 1118"/>
                <a:gd name="T55" fmla="*/ 214748364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8" name="Freeform 465"/>
            <p:cNvSpPr>
              <a:spLocks/>
            </p:cNvSpPr>
            <p:nvPr/>
          </p:nvSpPr>
          <p:spPr bwMode="auto">
            <a:xfrm>
              <a:off x="4481249" y="1403026"/>
              <a:ext cx="730641" cy="795955"/>
            </a:xfrm>
            <a:custGeom>
              <a:avLst/>
              <a:gdLst>
                <a:gd name="T0" fmla="*/ 4 w 711"/>
                <a:gd name="T1" fmla="*/ 81 h 774"/>
                <a:gd name="T2" fmla="*/ 18 w 711"/>
                <a:gd name="T3" fmla="*/ 130 h 774"/>
                <a:gd name="T4" fmla="*/ 19 w 711"/>
                <a:gd name="T5" fmla="*/ 195 h 774"/>
                <a:gd name="T6" fmla="*/ 30 w 711"/>
                <a:gd name="T7" fmla="*/ 247 h 774"/>
                <a:gd name="T8" fmla="*/ 17 w 711"/>
                <a:gd name="T9" fmla="*/ 273 h 774"/>
                <a:gd name="T10" fmla="*/ 37 w 711"/>
                <a:gd name="T11" fmla="*/ 293 h 774"/>
                <a:gd name="T12" fmla="*/ 36 w 711"/>
                <a:gd name="T13" fmla="*/ 430 h 774"/>
                <a:gd name="T14" fmla="*/ 322 w 711"/>
                <a:gd name="T15" fmla="*/ 424 h 774"/>
                <a:gd name="T16" fmla="*/ 318 w 711"/>
                <a:gd name="T17" fmla="*/ 396 h 774"/>
                <a:gd name="T18" fmla="*/ 285 w 711"/>
                <a:gd name="T19" fmla="*/ 373 h 774"/>
                <a:gd name="T20" fmla="*/ 273 w 711"/>
                <a:gd name="T21" fmla="*/ 357 h 774"/>
                <a:gd name="T22" fmla="*/ 233 w 711"/>
                <a:gd name="T23" fmla="*/ 332 h 774"/>
                <a:gd name="T24" fmla="*/ 234 w 711"/>
                <a:gd name="T25" fmla="*/ 294 h 774"/>
                <a:gd name="T26" fmla="*/ 226 w 711"/>
                <a:gd name="T27" fmla="*/ 267 h 774"/>
                <a:gd name="T28" fmla="*/ 257 w 711"/>
                <a:gd name="T29" fmla="*/ 229 h 774"/>
                <a:gd name="T30" fmla="*/ 254 w 711"/>
                <a:gd name="T31" fmla="*/ 190 h 774"/>
                <a:gd name="T32" fmla="*/ 306 w 711"/>
                <a:gd name="T33" fmla="*/ 151 h 774"/>
                <a:gd name="T34" fmla="*/ 318 w 711"/>
                <a:gd name="T35" fmla="*/ 130 h 774"/>
                <a:gd name="T36" fmla="*/ 392 w 711"/>
                <a:gd name="T37" fmla="*/ 91 h 774"/>
                <a:gd name="T38" fmla="*/ 360 w 711"/>
                <a:gd name="T39" fmla="*/ 79 h 774"/>
                <a:gd name="T40" fmla="*/ 330 w 711"/>
                <a:gd name="T41" fmla="*/ 81 h 774"/>
                <a:gd name="T42" fmla="*/ 326 w 711"/>
                <a:gd name="T43" fmla="*/ 71 h 774"/>
                <a:gd name="T44" fmla="*/ 273 w 711"/>
                <a:gd name="T45" fmla="*/ 70 h 774"/>
                <a:gd name="T46" fmla="*/ 238 w 711"/>
                <a:gd name="T47" fmla="*/ 59 h 774"/>
                <a:gd name="T48" fmla="*/ 165 w 711"/>
                <a:gd name="T49" fmla="*/ 51 h 774"/>
                <a:gd name="T50" fmla="*/ 156 w 711"/>
                <a:gd name="T51" fmla="*/ 39 h 774"/>
                <a:gd name="T52" fmla="*/ 126 w 711"/>
                <a:gd name="T53" fmla="*/ 28 h 774"/>
                <a:gd name="T54" fmla="*/ 120 w 711"/>
                <a:gd name="T55" fmla="*/ 0 h 774"/>
                <a:gd name="T56" fmla="*/ 103 w 711"/>
                <a:gd name="T57" fmla="*/ 0 h 774"/>
                <a:gd name="T58" fmla="*/ 103 w 711"/>
                <a:gd name="T59" fmla="*/ 20 h 774"/>
                <a:gd name="T60" fmla="*/ 0 w 711"/>
                <a:gd name="T61" fmla="*/ 20 h 774"/>
                <a:gd name="T62" fmla="*/ 4 w 711"/>
                <a:gd name="T63" fmla="*/ 81 h 774"/>
                <a:gd name="T64" fmla="*/ 4 w 711"/>
                <a:gd name="T65" fmla="*/ 81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59" name="Freeform 471"/>
            <p:cNvSpPr>
              <a:spLocks/>
            </p:cNvSpPr>
            <p:nvPr/>
          </p:nvSpPr>
          <p:spPr bwMode="auto">
            <a:xfrm>
              <a:off x="4901921" y="1712995"/>
              <a:ext cx="593369" cy="606652"/>
            </a:xfrm>
            <a:custGeom>
              <a:avLst/>
              <a:gdLst>
                <a:gd name="T0" fmla="*/ 7 w 578"/>
                <a:gd name="T1" fmla="*/ 124 h 591"/>
                <a:gd name="T2" fmla="*/ 6 w 578"/>
                <a:gd name="T3" fmla="*/ 161 h 591"/>
                <a:gd name="T4" fmla="*/ 45 w 578"/>
                <a:gd name="T5" fmla="*/ 186 h 591"/>
                <a:gd name="T6" fmla="*/ 60 w 578"/>
                <a:gd name="T7" fmla="*/ 203 h 591"/>
                <a:gd name="T8" fmla="*/ 92 w 578"/>
                <a:gd name="T9" fmla="*/ 225 h 591"/>
                <a:gd name="T10" fmla="*/ 96 w 578"/>
                <a:gd name="T11" fmla="*/ 252 h 591"/>
                <a:gd name="T12" fmla="*/ 101 w 578"/>
                <a:gd name="T13" fmla="*/ 289 h 591"/>
                <a:gd name="T14" fmla="*/ 132 w 578"/>
                <a:gd name="T15" fmla="*/ 324 h 591"/>
                <a:gd name="T16" fmla="*/ 288 w 578"/>
                <a:gd name="T17" fmla="*/ 313 h 591"/>
                <a:gd name="T18" fmla="*/ 279 w 578"/>
                <a:gd name="T19" fmla="*/ 264 h 591"/>
                <a:gd name="T20" fmla="*/ 293 w 578"/>
                <a:gd name="T21" fmla="*/ 188 h 591"/>
                <a:gd name="T22" fmla="*/ 293 w 578"/>
                <a:gd name="T23" fmla="*/ 168 h 591"/>
                <a:gd name="T24" fmla="*/ 316 w 578"/>
                <a:gd name="T25" fmla="*/ 108 h 591"/>
                <a:gd name="T26" fmla="*/ 311 w 578"/>
                <a:gd name="T27" fmla="*/ 107 h 591"/>
                <a:gd name="T28" fmla="*/ 296 w 578"/>
                <a:gd name="T29" fmla="*/ 140 h 591"/>
                <a:gd name="T30" fmla="*/ 282 w 578"/>
                <a:gd name="T31" fmla="*/ 143 h 591"/>
                <a:gd name="T32" fmla="*/ 278 w 578"/>
                <a:gd name="T33" fmla="*/ 158 h 591"/>
                <a:gd name="T34" fmla="*/ 264 w 578"/>
                <a:gd name="T35" fmla="*/ 166 h 591"/>
                <a:gd name="T36" fmla="*/ 274 w 578"/>
                <a:gd name="T37" fmla="*/ 136 h 591"/>
                <a:gd name="T38" fmla="*/ 282 w 578"/>
                <a:gd name="T39" fmla="*/ 124 h 591"/>
                <a:gd name="T40" fmla="*/ 267 w 578"/>
                <a:gd name="T41" fmla="*/ 78 h 591"/>
                <a:gd name="T42" fmla="*/ 255 w 578"/>
                <a:gd name="T43" fmla="*/ 75 h 591"/>
                <a:gd name="T44" fmla="*/ 249 w 578"/>
                <a:gd name="T45" fmla="*/ 65 h 591"/>
                <a:gd name="T46" fmla="*/ 127 w 578"/>
                <a:gd name="T47" fmla="*/ 27 h 591"/>
                <a:gd name="T48" fmla="*/ 112 w 578"/>
                <a:gd name="T49" fmla="*/ 19 h 591"/>
                <a:gd name="T50" fmla="*/ 104 w 578"/>
                <a:gd name="T51" fmla="*/ 27 h 591"/>
                <a:gd name="T52" fmla="*/ 100 w 578"/>
                <a:gd name="T53" fmla="*/ 24 h 591"/>
                <a:gd name="T54" fmla="*/ 105 w 578"/>
                <a:gd name="T55" fmla="*/ 11 h 591"/>
                <a:gd name="T56" fmla="*/ 108 w 578"/>
                <a:gd name="T57" fmla="*/ 4 h 591"/>
                <a:gd name="T58" fmla="*/ 104 w 578"/>
                <a:gd name="T59" fmla="*/ 0 h 591"/>
                <a:gd name="T60" fmla="*/ 54 w 578"/>
                <a:gd name="T61" fmla="*/ 20 h 591"/>
                <a:gd name="T62" fmla="*/ 49 w 578"/>
                <a:gd name="T63" fmla="*/ 22 h 591"/>
                <a:gd name="T64" fmla="*/ 39 w 578"/>
                <a:gd name="T65" fmla="*/ 17 h 591"/>
                <a:gd name="T66" fmla="*/ 29 w 578"/>
                <a:gd name="T67" fmla="*/ 23 h 591"/>
                <a:gd name="T68" fmla="*/ 31 w 578"/>
                <a:gd name="T69" fmla="*/ 61 h 591"/>
                <a:gd name="T70" fmla="*/ 0 w 578"/>
                <a:gd name="T71" fmla="*/ 98 h 591"/>
                <a:gd name="T72" fmla="*/ 7 w 578"/>
                <a:gd name="T73" fmla="*/ 124 h 591"/>
                <a:gd name="T74" fmla="*/ 7 w 578"/>
                <a:gd name="T75" fmla="*/ 124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0" name="Freeform 472"/>
            <p:cNvSpPr>
              <a:spLocks/>
            </p:cNvSpPr>
            <p:nvPr/>
          </p:nvSpPr>
          <p:spPr bwMode="auto">
            <a:xfrm>
              <a:off x="5072403" y="2301935"/>
              <a:ext cx="440600" cy="772705"/>
            </a:xfrm>
            <a:custGeom>
              <a:avLst/>
              <a:gdLst>
                <a:gd name="T0" fmla="*/ 6 w 430"/>
                <a:gd name="T1" fmla="*/ 169 h 753"/>
                <a:gd name="T2" fmla="*/ 28 w 430"/>
                <a:gd name="T3" fmla="*/ 116 h 753"/>
                <a:gd name="T4" fmla="*/ 20 w 430"/>
                <a:gd name="T5" fmla="*/ 96 h 753"/>
                <a:gd name="T6" fmla="*/ 61 w 430"/>
                <a:gd name="T7" fmla="*/ 65 h 753"/>
                <a:gd name="T8" fmla="*/ 68 w 430"/>
                <a:gd name="T9" fmla="*/ 42 h 753"/>
                <a:gd name="T10" fmla="*/ 40 w 430"/>
                <a:gd name="T11" fmla="*/ 9 h 753"/>
                <a:gd name="T12" fmla="*/ 193 w 430"/>
                <a:gd name="T13" fmla="*/ 0 h 753"/>
                <a:gd name="T14" fmla="*/ 198 w 430"/>
                <a:gd name="T15" fmla="*/ 24 h 753"/>
                <a:gd name="T16" fmla="*/ 214 w 430"/>
                <a:gd name="T17" fmla="*/ 56 h 753"/>
                <a:gd name="T18" fmla="*/ 227 w 430"/>
                <a:gd name="T19" fmla="*/ 212 h 753"/>
                <a:gd name="T20" fmla="*/ 224 w 430"/>
                <a:gd name="T21" fmla="*/ 244 h 753"/>
                <a:gd name="T22" fmla="*/ 231 w 430"/>
                <a:gd name="T23" fmla="*/ 262 h 753"/>
                <a:gd name="T24" fmla="*/ 223 w 430"/>
                <a:gd name="T25" fmla="*/ 298 h 753"/>
                <a:gd name="T26" fmla="*/ 210 w 430"/>
                <a:gd name="T27" fmla="*/ 312 h 753"/>
                <a:gd name="T28" fmla="*/ 205 w 430"/>
                <a:gd name="T29" fmla="*/ 339 h 753"/>
                <a:gd name="T30" fmla="*/ 212 w 430"/>
                <a:gd name="T31" fmla="*/ 347 h 753"/>
                <a:gd name="T32" fmla="*/ 205 w 430"/>
                <a:gd name="T33" fmla="*/ 362 h 753"/>
                <a:gd name="T34" fmla="*/ 207 w 430"/>
                <a:gd name="T35" fmla="*/ 367 h 753"/>
                <a:gd name="T36" fmla="*/ 190 w 430"/>
                <a:gd name="T37" fmla="*/ 374 h 753"/>
                <a:gd name="T38" fmla="*/ 185 w 430"/>
                <a:gd name="T39" fmla="*/ 399 h 753"/>
                <a:gd name="T40" fmla="*/ 159 w 430"/>
                <a:gd name="T41" fmla="*/ 391 h 753"/>
                <a:gd name="T42" fmla="*/ 144 w 430"/>
                <a:gd name="T43" fmla="*/ 410 h 753"/>
                <a:gd name="T44" fmla="*/ 137 w 430"/>
                <a:gd name="T45" fmla="*/ 408 h 753"/>
                <a:gd name="T46" fmla="*/ 129 w 430"/>
                <a:gd name="T47" fmla="*/ 391 h 753"/>
                <a:gd name="T48" fmla="*/ 113 w 430"/>
                <a:gd name="T49" fmla="*/ 351 h 753"/>
                <a:gd name="T50" fmla="*/ 80 w 430"/>
                <a:gd name="T51" fmla="*/ 332 h 753"/>
                <a:gd name="T52" fmla="*/ 72 w 430"/>
                <a:gd name="T53" fmla="*/ 311 h 753"/>
                <a:gd name="T54" fmla="*/ 83 w 430"/>
                <a:gd name="T55" fmla="*/ 278 h 753"/>
                <a:gd name="T56" fmla="*/ 74 w 430"/>
                <a:gd name="T57" fmla="*/ 272 h 753"/>
                <a:gd name="T58" fmla="*/ 51 w 430"/>
                <a:gd name="T59" fmla="*/ 272 h 753"/>
                <a:gd name="T60" fmla="*/ 46 w 430"/>
                <a:gd name="T61" fmla="*/ 252 h 753"/>
                <a:gd name="T62" fmla="*/ 9 w 430"/>
                <a:gd name="T63" fmla="*/ 212 h 753"/>
                <a:gd name="T64" fmla="*/ 0 w 430"/>
                <a:gd name="T65" fmla="*/ 181 h 753"/>
                <a:gd name="T66" fmla="*/ 6 w 430"/>
                <a:gd name="T67" fmla="*/ 169 h 753"/>
                <a:gd name="T68" fmla="*/ 6 w 430"/>
                <a:gd name="T69" fmla="*/ 169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1" name="Freeform 499"/>
            <p:cNvSpPr>
              <a:spLocks/>
            </p:cNvSpPr>
            <p:nvPr/>
          </p:nvSpPr>
          <p:spPr bwMode="auto">
            <a:xfrm>
              <a:off x="3799317" y="1406347"/>
              <a:ext cx="739497" cy="451669"/>
            </a:xfrm>
            <a:custGeom>
              <a:avLst/>
              <a:gdLst>
                <a:gd name="T0" fmla="*/ 21 w 718"/>
                <a:gd name="T1" fmla="*/ 0 h 441"/>
                <a:gd name="T2" fmla="*/ 372 w 718"/>
                <a:gd name="T3" fmla="*/ 18 h 441"/>
                <a:gd name="T4" fmla="*/ 376 w 718"/>
                <a:gd name="T5" fmla="*/ 76 h 441"/>
                <a:gd name="T6" fmla="*/ 392 w 718"/>
                <a:gd name="T7" fmla="*/ 125 h 441"/>
                <a:gd name="T8" fmla="*/ 393 w 718"/>
                <a:gd name="T9" fmla="*/ 187 h 441"/>
                <a:gd name="T10" fmla="*/ 404 w 718"/>
                <a:gd name="T11" fmla="*/ 237 h 441"/>
                <a:gd name="T12" fmla="*/ 191 w 718"/>
                <a:gd name="T13" fmla="*/ 230 h 441"/>
                <a:gd name="T14" fmla="*/ 0 w 718"/>
                <a:gd name="T15" fmla="*/ 217 h 441"/>
                <a:gd name="T16" fmla="*/ 21 w 718"/>
                <a:gd name="T17" fmla="*/ 0 h 441"/>
                <a:gd name="T18" fmla="*/ 21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2" name="Freeform 500"/>
            <p:cNvSpPr>
              <a:spLocks/>
            </p:cNvSpPr>
            <p:nvPr/>
          </p:nvSpPr>
          <p:spPr bwMode="auto">
            <a:xfrm>
              <a:off x="3760570" y="1821482"/>
              <a:ext cx="785994" cy="514769"/>
            </a:xfrm>
            <a:custGeom>
              <a:avLst/>
              <a:gdLst>
                <a:gd name="T0" fmla="*/ 20 w 768"/>
                <a:gd name="T1" fmla="*/ 0 h 502"/>
                <a:gd name="T2" fmla="*/ 202 w 768"/>
                <a:gd name="T3" fmla="*/ 14 h 502"/>
                <a:gd name="T4" fmla="*/ 402 w 768"/>
                <a:gd name="T5" fmla="*/ 19 h 502"/>
                <a:gd name="T6" fmla="*/ 391 w 768"/>
                <a:gd name="T7" fmla="*/ 45 h 502"/>
                <a:gd name="T8" fmla="*/ 410 w 768"/>
                <a:gd name="T9" fmla="*/ 64 h 502"/>
                <a:gd name="T10" fmla="*/ 410 w 768"/>
                <a:gd name="T11" fmla="*/ 198 h 502"/>
                <a:gd name="T12" fmla="*/ 402 w 768"/>
                <a:gd name="T13" fmla="*/ 196 h 502"/>
                <a:gd name="T14" fmla="*/ 402 w 768"/>
                <a:gd name="T15" fmla="*/ 215 h 502"/>
                <a:gd name="T16" fmla="*/ 408 w 768"/>
                <a:gd name="T17" fmla="*/ 227 h 502"/>
                <a:gd name="T18" fmla="*/ 402 w 768"/>
                <a:gd name="T19" fmla="*/ 240 h 502"/>
                <a:gd name="T20" fmla="*/ 408 w 768"/>
                <a:gd name="T21" fmla="*/ 273 h 502"/>
                <a:gd name="T22" fmla="*/ 399 w 768"/>
                <a:gd name="T23" fmla="*/ 269 h 502"/>
                <a:gd name="T24" fmla="*/ 389 w 768"/>
                <a:gd name="T25" fmla="*/ 256 h 502"/>
                <a:gd name="T26" fmla="*/ 351 w 768"/>
                <a:gd name="T27" fmla="*/ 245 h 502"/>
                <a:gd name="T28" fmla="*/ 317 w 768"/>
                <a:gd name="T29" fmla="*/ 245 h 502"/>
                <a:gd name="T30" fmla="*/ 296 w 768"/>
                <a:gd name="T31" fmla="*/ 232 h 502"/>
                <a:gd name="T32" fmla="*/ 0 w 768"/>
                <a:gd name="T33" fmla="*/ 213 h 502"/>
                <a:gd name="T34" fmla="*/ 20 w 768"/>
                <a:gd name="T35" fmla="*/ 0 h 502"/>
                <a:gd name="T36" fmla="*/ 20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3" name="Freeform 466"/>
            <p:cNvSpPr>
              <a:spLocks/>
            </p:cNvSpPr>
            <p:nvPr/>
          </p:nvSpPr>
          <p:spPr bwMode="auto">
            <a:xfrm>
              <a:off x="4532173" y="2186803"/>
              <a:ext cx="668650" cy="430634"/>
            </a:xfrm>
            <a:custGeom>
              <a:avLst/>
              <a:gdLst>
                <a:gd name="T0" fmla="*/ 2 w 652"/>
                <a:gd name="T1" fmla="*/ 21 h 420"/>
                <a:gd name="T2" fmla="*/ 6 w 652"/>
                <a:gd name="T3" fmla="*/ 35 h 420"/>
                <a:gd name="T4" fmla="*/ 5 w 652"/>
                <a:gd name="T5" fmla="*/ 48 h 420"/>
                <a:gd name="T6" fmla="*/ 6 w 652"/>
                <a:gd name="T7" fmla="*/ 80 h 420"/>
                <a:gd name="T8" fmla="*/ 23 w 652"/>
                <a:gd name="T9" fmla="*/ 124 h 420"/>
                <a:gd name="T10" fmla="*/ 23 w 652"/>
                <a:gd name="T11" fmla="*/ 138 h 420"/>
                <a:gd name="T12" fmla="*/ 35 w 652"/>
                <a:gd name="T13" fmla="*/ 159 h 420"/>
                <a:gd name="T14" fmla="*/ 41 w 652"/>
                <a:gd name="T15" fmla="*/ 194 h 420"/>
                <a:gd name="T16" fmla="*/ 37 w 652"/>
                <a:gd name="T17" fmla="*/ 204 h 420"/>
                <a:gd name="T18" fmla="*/ 44 w 652"/>
                <a:gd name="T19" fmla="*/ 215 h 420"/>
                <a:gd name="T20" fmla="*/ 274 w 652"/>
                <a:gd name="T21" fmla="*/ 210 h 420"/>
                <a:gd name="T22" fmla="*/ 290 w 652"/>
                <a:gd name="T23" fmla="*/ 227 h 420"/>
                <a:gd name="T24" fmla="*/ 313 w 652"/>
                <a:gd name="T25" fmla="*/ 176 h 420"/>
                <a:gd name="T26" fmla="*/ 306 w 652"/>
                <a:gd name="T27" fmla="*/ 157 h 420"/>
                <a:gd name="T28" fmla="*/ 346 w 652"/>
                <a:gd name="T29" fmla="*/ 124 h 420"/>
                <a:gd name="T30" fmla="*/ 355 w 652"/>
                <a:gd name="T31" fmla="*/ 103 h 420"/>
                <a:gd name="T32" fmla="*/ 325 w 652"/>
                <a:gd name="T33" fmla="*/ 69 h 420"/>
                <a:gd name="T34" fmla="*/ 296 w 652"/>
                <a:gd name="T35" fmla="*/ 36 h 420"/>
                <a:gd name="T36" fmla="*/ 290 w 652"/>
                <a:gd name="T37" fmla="*/ 0 h 420"/>
                <a:gd name="T38" fmla="*/ 7 w 652"/>
                <a:gd name="T39" fmla="*/ 6 h 420"/>
                <a:gd name="T40" fmla="*/ 0 w 652"/>
                <a:gd name="T41" fmla="*/ 6 h 420"/>
                <a:gd name="T42" fmla="*/ 2 w 652"/>
                <a:gd name="T43" fmla="*/ 21 h 420"/>
                <a:gd name="T44" fmla="*/ 2 w 652"/>
                <a:gd name="T45" fmla="*/ 21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4" name="Freeform 467"/>
            <p:cNvSpPr>
              <a:spLocks/>
            </p:cNvSpPr>
            <p:nvPr/>
          </p:nvSpPr>
          <p:spPr bwMode="auto">
            <a:xfrm>
              <a:off x="4616306" y="2584227"/>
              <a:ext cx="747249" cy="632112"/>
            </a:xfrm>
            <a:custGeom>
              <a:avLst/>
              <a:gdLst>
                <a:gd name="T0" fmla="*/ 24 w 727"/>
                <a:gd name="T1" fmla="*/ 48 h 616"/>
                <a:gd name="T2" fmla="*/ 37 w 727"/>
                <a:gd name="T3" fmla="*/ 59 h 616"/>
                <a:gd name="T4" fmla="*/ 43 w 727"/>
                <a:gd name="T5" fmla="*/ 56 h 616"/>
                <a:gd name="T6" fmla="*/ 52 w 727"/>
                <a:gd name="T7" fmla="*/ 69 h 616"/>
                <a:gd name="T8" fmla="*/ 44 w 727"/>
                <a:gd name="T9" fmla="*/ 69 h 616"/>
                <a:gd name="T10" fmla="*/ 37 w 727"/>
                <a:gd name="T11" fmla="*/ 84 h 616"/>
                <a:gd name="T12" fmla="*/ 54 w 727"/>
                <a:gd name="T13" fmla="*/ 108 h 616"/>
                <a:gd name="T14" fmla="*/ 68 w 727"/>
                <a:gd name="T15" fmla="*/ 112 h 616"/>
                <a:gd name="T16" fmla="*/ 66 w 727"/>
                <a:gd name="T17" fmla="*/ 267 h 616"/>
                <a:gd name="T18" fmla="*/ 68 w 727"/>
                <a:gd name="T19" fmla="*/ 308 h 616"/>
                <a:gd name="T20" fmla="*/ 336 w 727"/>
                <a:gd name="T21" fmla="*/ 298 h 616"/>
                <a:gd name="T22" fmla="*/ 338 w 727"/>
                <a:gd name="T23" fmla="*/ 322 h 616"/>
                <a:gd name="T24" fmla="*/ 328 w 727"/>
                <a:gd name="T25" fmla="*/ 336 h 616"/>
                <a:gd name="T26" fmla="*/ 368 w 727"/>
                <a:gd name="T27" fmla="*/ 334 h 616"/>
                <a:gd name="T28" fmla="*/ 375 w 727"/>
                <a:gd name="T29" fmla="*/ 322 h 616"/>
                <a:gd name="T30" fmla="*/ 375 w 727"/>
                <a:gd name="T31" fmla="*/ 308 h 616"/>
                <a:gd name="T32" fmla="*/ 386 w 727"/>
                <a:gd name="T33" fmla="*/ 297 h 616"/>
                <a:gd name="T34" fmla="*/ 388 w 727"/>
                <a:gd name="T35" fmla="*/ 286 h 616"/>
                <a:gd name="T36" fmla="*/ 398 w 727"/>
                <a:gd name="T37" fmla="*/ 285 h 616"/>
                <a:gd name="T38" fmla="*/ 401 w 727"/>
                <a:gd name="T39" fmla="*/ 261 h 616"/>
                <a:gd name="T40" fmla="*/ 387 w 727"/>
                <a:gd name="T41" fmla="*/ 258 h 616"/>
                <a:gd name="T42" fmla="*/ 378 w 727"/>
                <a:gd name="T43" fmla="*/ 241 h 616"/>
                <a:gd name="T44" fmla="*/ 362 w 727"/>
                <a:gd name="T45" fmla="*/ 202 h 616"/>
                <a:gd name="T46" fmla="*/ 344 w 727"/>
                <a:gd name="T47" fmla="*/ 196 h 616"/>
                <a:gd name="T48" fmla="*/ 328 w 727"/>
                <a:gd name="T49" fmla="*/ 181 h 616"/>
                <a:gd name="T50" fmla="*/ 319 w 727"/>
                <a:gd name="T51" fmla="*/ 159 h 616"/>
                <a:gd name="T52" fmla="*/ 331 w 727"/>
                <a:gd name="T53" fmla="*/ 126 h 616"/>
                <a:gd name="T54" fmla="*/ 320 w 727"/>
                <a:gd name="T55" fmla="*/ 121 h 616"/>
                <a:gd name="T56" fmla="*/ 297 w 727"/>
                <a:gd name="T57" fmla="*/ 121 h 616"/>
                <a:gd name="T58" fmla="*/ 294 w 727"/>
                <a:gd name="T59" fmla="*/ 100 h 616"/>
                <a:gd name="T60" fmla="*/ 255 w 727"/>
                <a:gd name="T61" fmla="*/ 62 h 616"/>
                <a:gd name="T62" fmla="*/ 246 w 727"/>
                <a:gd name="T63" fmla="*/ 30 h 616"/>
                <a:gd name="T64" fmla="*/ 251 w 727"/>
                <a:gd name="T65" fmla="*/ 18 h 616"/>
                <a:gd name="T66" fmla="*/ 234 w 727"/>
                <a:gd name="T67" fmla="*/ 0 h 616"/>
                <a:gd name="T68" fmla="*/ 0 w 727"/>
                <a:gd name="T69" fmla="*/ 6 h 616"/>
                <a:gd name="T70" fmla="*/ 24 w 727"/>
                <a:gd name="T71" fmla="*/ 48 h 616"/>
                <a:gd name="T72" fmla="*/ 24 w 727"/>
                <a:gd name="T73" fmla="*/ 48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5" name="Freeform 497"/>
            <p:cNvSpPr>
              <a:spLocks/>
            </p:cNvSpPr>
            <p:nvPr/>
          </p:nvSpPr>
          <p:spPr bwMode="auto">
            <a:xfrm>
              <a:off x="2998931" y="1864657"/>
              <a:ext cx="788206" cy="635434"/>
            </a:xfrm>
            <a:custGeom>
              <a:avLst/>
              <a:gdLst>
                <a:gd name="T0" fmla="*/ 0 w 770"/>
                <a:gd name="T1" fmla="*/ 290 h 619"/>
                <a:gd name="T2" fmla="*/ 50 w 770"/>
                <a:gd name="T3" fmla="*/ 0 h 619"/>
                <a:gd name="T4" fmla="*/ 211 w 770"/>
                <a:gd name="T5" fmla="*/ 25 h 619"/>
                <a:gd name="T6" fmla="*/ 411 w 770"/>
                <a:gd name="T7" fmla="*/ 45 h 619"/>
                <a:gd name="T8" fmla="*/ 398 w 770"/>
                <a:gd name="T9" fmla="*/ 192 h 619"/>
                <a:gd name="T10" fmla="*/ 384 w 770"/>
                <a:gd name="T11" fmla="*/ 338 h 619"/>
                <a:gd name="T12" fmla="*/ 111 w 770"/>
                <a:gd name="T13" fmla="*/ 307 h 619"/>
                <a:gd name="T14" fmla="*/ 0 w 770"/>
                <a:gd name="T15" fmla="*/ 290 h 619"/>
                <a:gd name="T16" fmla="*/ 0 w 770"/>
                <a:gd name="T17" fmla="*/ 290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6" name="Freeform 498"/>
            <p:cNvSpPr>
              <a:spLocks/>
            </p:cNvSpPr>
            <p:nvPr/>
          </p:nvSpPr>
          <p:spPr bwMode="auto">
            <a:xfrm>
              <a:off x="3128456" y="2442526"/>
              <a:ext cx="820312" cy="626579"/>
            </a:xfrm>
            <a:custGeom>
              <a:avLst/>
              <a:gdLst>
                <a:gd name="T0" fmla="*/ 45 w 796"/>
                <a:gd name="T1" fmla="*/ 0 h 612"/>
                <a:gd name="T2" fmla="*/ 332 w 796"/>
                <a:gd name="T3" fmla="*/ 31 h 612"/>
                <a:gd name="T4" fmla="*/ 450 w 796"/>
                <a:gd name="T5" fmla="*/ 40 h 612"/>
                <a:gd name="T6" fmla="*/ 445 w 796"/>
                <a:gd name="T7" fmla="*/ 111 h 612"/>
                <a:gd name="T8" fmla="*/ 429 w 796"/>
                <a:gd name="T9" fmla="*/ 327 h 612"/>
                <a:gd name="T10" fmla="*/ 370 w 796"/>
                <a:gd name="T11" fmla="*/ 325 h 612"/>
                <a:gd name="T12" fmla="*/ 187 w 796"/>
                <a:gd name="T13" fmla="*/ 309 h 612"/>
                <a:gd name="T14" fmla="*/ 0 w 796"/>
                <a:gd name="T15" fmla="*/ 287 h 612"/>
                <a:gd name="T16" fmla="*/ 45 w 796"/>
                <a:gd name="T17" fmla="*/ 0 h 612"/>
                <a:gd name="T18" fmla="*/ 45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7" name="Freeform 501"/>
            <p:cNvSpPr>
              <a:spLocks/>
            </p:cNvSpPr>
            <p:nvPr/>
          </p:nvSpPr>
          <p:spPr bwMode="auto">
            <a:xfrm>
              <a:off x="3736216" y="2225550"/>
              <a:ext cx="923264" cy="453883"/>
            </a:xfrm>
            <a:custGeom>
              <a:avLst/>
              <a:gdLst>
                <a:gd name="T0" fmla="*/ 14 w 901"/>
                <a:gd name="T1" fmla="*/ 0 h 439"/>
                <a:gd name="T2" fmla="*/ 313 w 901"/>
                <a:gd name="T3" fmla="*/ 19 h 439"/>
                <a:gd name="T4" fmla="*/ 333 w 901"/>
                <a:gd name="T5" fmla="*/ 35 h 439"/>
                <a:gd name="T6" fmla="*/ 368 w 901"/>
                <a:gd name="T7" fmla="*/ 33 h 439"/>
                <a:gd name="T8" fmla="*/ 406 w 901"/>
                <a:gd name="T9" fmla="*/ 46 h 439"/>
                <a:gd name="T10" fmla="*/ 417 w 901"/>
                <a:gd name="T11" fmla="*/ 60 h 439"/>
                <a:gd name="T12" fmla="*/ 425 w 901"/>
                <a:gd name="T13" fmla="*/ 64 h 439"/>
                <a:gd name="T14" fmla="*/ 442 w 901"/>
                <a:gd name="T15" fmla="*/ 111 h 439"/>
                <a:gd name="T16" fmla="*/ 442 w 901"/>
                <a:gd name="T17" fmla="*/ 125 h 439"/>
                <a:gd name="T18" fmla="*/ 453 w 901"/>
                <a:gd name="T19" fmla="*/ 148 h 439"/>
                <a:gd name="T20" fmla="*/ 458 w 901"/>
                <a:gd name="T21" fmla="*/ 186 h 439"/>
                <a:gd name="T22" fmla="*/ 454 w 901"/>
                <a:gd name="T23" fmla="*/ 196 h 439"/>
                <a:gd name="T24" fmla="*/ 462 w 901"/>
                <a:gd name="T25" fmla="*/ 207 h 439"/>
                <a:gd name="T26" fmla="*/ 486 w 901"/>
                <a:gd name="T27" fmla="*/ 254 h 439"/>
                <a:gd name="T28" fmla="*/ 270 w 901"/>
                <a:gd name="T29" fmla="*/ 252 h 439"/>
                <a:gd name="T30" fmla="*/ 106 w 901"/>
                <a:gd name="T31" fmla="*/ 242 h 439"/>
                <a:gd name="T32" fmla="*/ 111 w 901"/>
                <a:gd name="T33" fmla="*/ 165 h 439"/>
                <a:gd name="T34" fmla="*/ 0 w 901"/>
                <a:gd name="T35" fmla="*/ 155 h 439"/>
                <a:gd name="T36" fmla="*/ 14 w 901"/>
                <a:gd name="T37" fmla="*/ 0 h 439"/>
                <a:gd name="T38" fmla="*/ 14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8" name="Freeform 502"/>
            <p:cNvSpPr>
              <a:spLocks/>
            </p:cNvSpPr>
            <p:nvPr/>
          </p:nvSpPr>
          <p:spPr bwMode="auto">
            <a:xfrm>
              <a:off x="3910020" y="2656183"/>
              <a:ext cx="833595" cy="435062"/>
            </a:xfrm>
            <a:custGeom>
              <a:avLst/>
              <a:gdLst>
                <a:gd name="T0" fmla="*/ 16 w 812"/>
                <a:gd name="T1" fmla="*/ 0 h 426"/>
                <a:gd name="T2" fmla="*/ 182 w 812"/>
                <a:gd name="T3" fmla="*/ 9 h 426"/>
                <a:gd name="T4" fmla="*/ 401 w 812"/>
                <a:gd name="T5" fmla="*/ 12 h 426"/>
                <a:gd name="T6" fmla="*/ 412 w 812"/>
                <a:gd name="T7" fmla="*/ 21 h 426"/>
                <a:gd name="T8" fmla="*/ 419 w 812"/>
                <a:gd name="T9" fmla="*/ 18 h 426"/>
                <a:gd name="T10" fmla="*/ 428 w 812"/>
                <a:gd name="T11" fmla="*/ 30 h 426"/>
                <a:gd name="T12" fmla="*/ 420 w 812"/>
                <a:gd name="T13" fmla="*/ 30 h 426"/>
                <a:gd name="T14" fmla="*/ 412 w 812"/>
                <a:gd name="T15" fmla="*/ 45 h 426"/>
                <a:gd name="T16" fmla="*/ 431 w 812"/>
                <a:gd name="T17" fmla="*/ 70 h 426"/>
                <a:gd name="T18" fmla="*/ 444 w 812"/>
                <a:gd name="T19" fmla="*/ 71 h 426"/>
                <a:gd name="T20" fmla="*/ 443 w 812"/>
                <a:gd name="T21" fmla="*/ 222 h 426"/>
                <a:gd name="T22" fmla="*/ 254 w 812"/>
                <a:gd name="T23" fmla="*/ 224 h 426"/>
                <a:gd name="T24" fmla="*/ 0 w 812"/>
                <a:gd name="T25" fmla="*/ 212 h 426"/>
                <a:gd name="T26" fmla="*/ 16 w 812"/>
                <a:gd name="T27" fmla="*/ 0 h 426"/>
                <a:gd name="T28" fmla="*/ 16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69" name="Freeform 504"/>
            <p:cNvSpPr>
              <a:spLocks/>
            </p:cNvSpPr>
            <p:nvPr/>
          </p:nvSpPr>
          <p:spPr bwMode="auto">
            <a:xfrm>
              <a:off x="1884150" y="1090845"/>
              <a:ext cx="749460" cy="531375"/>
            </a:xfrm>
            <a:custGeom>
              <a:avLst/>
              <a:gdLst>
                <a:gd name="T0" fmla="*/ 1 w 730"/>
                <a:gd name="T1" fmla="*/ 1 h 517"/>
                <a:gd name="T2" fmla="*/ 1 w 730"/>
                <a:gd name="T3" fmla="*/ 1 h 517"/>
                <a:gd name="T4" fmla="*/ 1 w 730"/>
                <a:gd name="T5" fmla="*/ 1 h 517"/>
                <a:gd name="T6" fmla="*/ 1 w 730"/>
                <a:gd name="T7" fmla="*/ 2 h 517"/>
                <a:gd name="T8" fmla="*/ 1 w 730"/>
                <a:gd name="T9" fmla="*/ 2 h 517"/>
                <a:gd name="T10" fmla="*/ 0 w 730"/>
                <a:gd name="T11" fmla="*/ 2 h 517"/>
                <a:gd name="T12" fmla="*/ 1 w 730"/>
                <a:gd name="T13" fmla="*/ 2 h 517"/>
                <a:gd name="T14" fmla="*/ 1 w 730"/>
                <a:gd name="T15" fmla="*/ 2 h 517"/>
                <a:gd name="T16" fmla="*/ 1 w 730"/>
                <a:gd name="T17" fmla="*/ 2 h 517"/>
                <a:gd name="T18" fmla="*/ 1 w 730"/>
                <a:gd name="T19" fmla="*/ 2 h 517"/>
                <a:gd name="T20" fmla="*/ 1 w 730"/>
                <a:gd name="T21" fmla="*/ 2 h 517"/>
                <a:gd name="T22" fmla="*/ 2 w 730"/>
                <a:gd name="T23" fmla="*/ 2 h 517"/>
                <a:gd name="T24" fmla="*/ 2 w 730"/>
                <a:gd name="T25" fmla="*/ 2 h 517"/>
                <a:gd name="T26" fmla="*/ 2 w 730"/>
                <a:gd name="T27" fmla="*/ 2 h 517"/>
                <a:gd name="T28" fmla="*/ 3 w 730"/>
                <a:gd name="T29" fmla="*/ 3 h 517"/>
                <a:gd name="T30" fmla="*/ 3 w 730"/>
                <a:gd name="T31" fmla="*/ 2 h 517"/>
                <a:gd name="T32" fmla="*/ 3 w 730"/>
                <a:gd name="T33" fmla="*/ 1 h 517"/>
                <a:gd name="T34" fmla="*/ 1 w 730"/>
                <a:gd name="T35" fmla="*/ 0 h 517"/>
                <a:gd name="T36" fmla="*/ 1 w 730"/>
                <a:gd name="T37" fmla="*/ 1 h 517"/>
                <a:gd name="T38" fmla="*/ 1 w 730"/>
                <a:gd name="T39" fmla="*/ 1 h 517"/>
                <a:gd name="T40" fmla="*/ 1 w 730"/>
                <a:gd name="T41" fmla="*/ 1 h 517"/>
                <a:gd name="T42" fmla="*/ 1 w 730"/>
                <a:gd name="T43" fmla="*/ 1 h 517"/>
                <a:gd name="T44" fmla="*/ 1 w 730"/>
                <a:gd name="T45" fmla="*/ 1 h 517"/>
                <a:gd name="T46" fmla="*/ 1 w 730"/>
                <a:gd name="T47" fmla="*/ 1 h 517"/>
                <a:gd name="T48" fmla="*/ 1 w 730"/>
                <a:gd name="T49" fmla="*/ 1 h 517"/>
                <a:gd name="T50" fmla="*/ 1 w 730"/>
                <a:gd name="T51" fmla="*/ 1 h 517"/>
                <a:gd name="T52" fmla="*/ 1 w 730"/>
                <a:gd name="T53" fmla="*/ 1 h 517"/>
                <a:gd name="T54" fmla="*/ 1 w 730"/>
                <a:gd name="T55" fmla="*/ 1 h 517"/>
                <a:gd name="T56" fmla="*/ 1 w 730"/>
                <a:gd name="T57" fmla="*/ 1 h 517"/>
                <a:gd name="T58" fmla="*/ 1 w 730"/>
                <a:gd name="T59" fmla="*/ 1 h 517"/>
                <a:gd name="T60" fmla="*/ 1 w 730"/>
                <a:gd name="T61" fmla="*/ 1 h 517"/>
                <a:gd name="T62" fmla="*/ 1 w 730"/>
                <a:gd name="T63" fmla="*/ 1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0" name="Freeform 505"/>
            <p:cNvSpPr>
              <a:spLocks/>
            </p:cNvSpPr>
            <p:nvPr/>
          </p:nvSpPr>
          <p:spPr bwMode="auto">
            <a:xfrm>
              <a:off x="2058681" y="1121618"/>
              <a:ext cx="39014" cy="38981"/>
            </a:xfrm>
            <a:custGeom>
              <a:avLst/>
              <a:gdLst>
                <a:gd name="T0" fmla="*/ 0 w 34"/>
                <a:gd name="T1" fmla="*/ 1 h 38"/>
                <a:gd name="T2" fmla="*/ 1 w 34"/>
                <a:gd name="T3" fmla="*/ 0 h 38"/>
                <a:gd name="T4" fmla="*/ 1 w 34"/>
                <a:gd name="T5" fmla="*/ 1 h 38"/>
                <a:gd name="T6" fmla="*/ 1 w 34"/>
                <a:gd name="T7" fmla="*/ 1 h 38"/>
                <a:gd name="T8" fmla="*/ 0 w 34"/>
                <a:gd name="T9" fmla="*/ 1 h 38"/>
                <a:gd name="T10" fmla="*/ 0 w 34"/>
                <a:gd name="T11" fmla="*/ 1 h 38"/>
                <a:gd name="T12" fmla="*/ 0 w 34"/>
                <a:gd name="T13" fmla="*/ 1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0" y="18"/>
                  </a:moveTo>
                  <a:lnTo>
                    <a:pt x="27" y="0"/>
                  </a:lnTo>
                  <a:lnTo>
                    <a:pt x="34" y="18"/>
                  </a:lnTo>
                  <a:lnTo>
                    <a:pt x="28" y="38"/>
                  </a:lnTo>
                  <a:lnTo>
                    <a:pt x="0" y="18"/>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1" name="Freeform 510"/>
            <p:cNvSpPr>
              <a:spLocks/>
            </p:cNvSpPr>
            <p:nvPr/>
          </p:nvSpPr>
          <p:spPr bwMode="auto">
            <a:xfrm>
              <a:off x="2409991" y="1222581"/>
              <a:ext cx="668650" cy="1051677"/>
            </a:xfrm>
            <a:custGeom>
              <a:avLst/>
              <a:gdLst>
                <a:gd name="T0" fmla="*/ 0 w 654"/>
                <a:gd name="T1" fmla="*/ 2147483647 h 1027"/>
                <a:gd name="T2" fmla="*/ 2147483647 w 654"/>
                <a:gd name="T3" fmla="*/ 2147483647 h 1027"/>
                <a:gd name="T4" fmla="*/ 2147483647 w 654"/>
                <a:gd name="T5" fmla="*/ 2147483647 h 1027"/>
                <a:gd name="T6" fmla="*/ 2147483647 w 654"/>
                <a:gd name="T7" fmla="*/ 2147483647 h 1027"/>
                <a:gd name="T8" fmla="*/ 2147483647 w 654"/>
                <a:gd name="T9" fmla="*/ 2147483647 h 1027"/>
                <a:gd name="T10" fmla="*/ 2147483647 w 654"/>
                <a:gd name="T11" fmla="*/ 2147483647 h 1027"/>
                <a:gd name="T12" fmla="*/ 2147483647 w 654"/>
                <a:gd name="T13" fmla="*/ 2147483647 h 1027"/>
                <a:gd name="T14" fmla="*/ 2147483647 w 654"/>
                <a:gd name="T15" fmla="*/ 2147483647 h 1027"/>
                <a:gd name="T16" fmla="*/ 2147483647 w 654"/>
                <a:gd name="T17" fmla="*/ 2147483647 h 1027"/>
                <a:gd name="T18" fmla="*/ 2147483647 w 654"/>
                <a:gd name="T19" fmla="*/ 2147483647 h 1027"/>
                <a:gd name="T20" fmla="*/ 2147483647 w 654"/>
                <a:gd name="T21" fmla="*/ 0 h 1027"/>
                <a:gd name="T22" fmla="*/ 2147483647 w 654"/>
                <a:gd name="T23" fmla="*/ 2147483647 h 1027"/>
                <a:gd name="T24" fmla="*/ 2147483647 w 654"/>
                <a:gd name="T25" fmla="*/ 2147483647 h 1027"/>
                <a:gd name="T26" fmla="*/ 2147483647 w 654"/>
                <a:gd name="T27" fmla="*/ 2147483647 h 1027"/>
                <a:gd name="T28" fmla="*/ 2147483647 w 654"/>
                <a:gd name="T29" fmla="*/ 2147483647 h 1027"/>
                <a:gd name="T30" fmla="*/ 2147483647 w 654"/>
                <a:gd name="T31" fmla="*/ 2147483647 h 1027"/>
                <a:gd name="T32" fmla="*/ 2147483647 w 654"/>
                <a:gd name="T33" fmla="*/ 2147483647 h 1027"/>
                <a:gd name="T34" fmla="*/ 2147483647 w 654"/>
                <a:gd name="T35" fmla="*/ 2147483647 h 1027"/>
                <a:gd name="T36" fmla="*/ 2147483647 w 654"/>
                <a:gd name="T37" fmla="*/ 2147483647 h 1027"/>
                <a:gd name="T38" fmla="*/ 2147483647 w 654"/>
                <a:gd name="T39" fmla="*/ 2147483647 h 1027"/>
                <a:gd name="T40" fmla="*/ 2147483647 w 654"/>
                <a:gd name="T41" fmla="*/ 2147483647 h 1027"/>
                <a:gd name="T42" fmla="*/ 2147483647 w 654"/>
                <a:gd name="T43" fmla="*/ 2147483647 h 1027"/>
                <a:gd name="T44" fmla="*/ 2147483647 w 654"/>
                <a:gd name="T45" fmla="*/ 2147483647 h 1027"/>
                <a:gd name="T46" fmla="*/ 2147483647 w 654"/>
                <a:gd name="T47" fmla="*/ 2147483647 h 1027"/>
                <a:gd name="T48" fmla="*/ 2147483647 w 654"/>
                <a:gd name="T49" fmla="*/ 2147483647 h 1027"/>
                <a:gd name="T50" fmla="*/ 2147483647 w 654"/>
                <a:gd name="T51" fmla="*/ 2147483647 h 1027"/>
                <a:gd name="T52" fmla="*/ 2147483647 w 654"/>
                <a:gd name="T53" fmla="*/ 2147483647 h 1027"/>
                <a:gd name="T54" fmla="*/ 2147483647 w 654"/>
                <a:gd name="T55" fmla="*/ 2147483647 h 1027"/>
                <a:gd name="T56" fmla="*/ 2147483647 w 654"/>
                <a:gd name="T57" fmla="*/ 2147483647 h 1027"/>
                <a:gd name="T58" fmla="*/ 2147483647 w 654"/>
                <a:gd name="T59" fmla="*/ 2147483647 h 1027"/>
                <a:gd name="T60" fmla="*/ 2147483647 w 654"/>
                <a:gd name="T61" fmla="*/ 2147483647 h 1027"/>
                <a:gd name="T62" fmla="*/ 0 w 654"/>
                <a:gd name="T63" fmla="*/ 2147483647 h 1027"/>
                <a:gd name="T64" fmla="*/ 0 w 654"/>
                <a:gd name="T65" fmla="*/ 2147483647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2" name="Freeform 493"/>
            <p:cNvSpPr>
              <a:spLocks/>
            </p:cNvSpPr>
            <p:nvPr/>
          </p:nvSpPr>
          <p:spPr bwMode="auto">
            <a:xfrm>
              <a:off x="3013323" y="2990507"/>
              <a:ext cx="788206" cy="781563"/>
            </a:xfrm>
            <a:custGeom>
              <a:avLst/>
              <a:gdLst>
                <a:gd name="T0" fmla="*/ 53 w 768"/>
                <a:gd name="T1" fmla="*/ 407 h 764"/>
                <a:gd name="T2" fmla="*/ 57 w 768"/>
                <a:gd name="T3" fmla="*/ 376 h 764"/>
                <a:gd name="T4" fmla="*/ 162 w 768"/>
                <a:gd name="T5" fmla="*/ 389 h 764"/>
                <a:gd name="T6" fmla="*/ 159 w 768"/>
                <a:gd name="T7" fmla="*/ 375 h 764"/>
                <a:gd name="T8" fmla="*/ 385 w 768"/>
                <a:gd name="T9" fmla="*/ 396 h 764"/>
                <a:gd name="T10" fmla="*/ 419 w 768"/>
                <a:gd name="T11" fmla="*/ 38 h 764"/>
                <a:gd name="T12" fmla="*/ 242 w 768"/>
                <a:gd name="T13" fmla="*/ 22 h 764"/>
                <a:gd name="T14" fmla="*/ 61 w 768"/>
                <a:gd name="T15" fmla="*/ 0 h 764"/>
                <a:gd name="T16" fmla="*/ 0 w 768"/>
                <a:gd name="T17" fmla="*/ 399 h 764"/>
                <a:gd name="T18" fmla="*/ 53 w 768"/>
                <a:gd name="T19" fmla="*/ 407 h 764"/>
                <a:gd name="T20" fmla="*/ 53 w 768"/>
                <a:gd name="T21" fmla="*/ 40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3" name="Freeform 506"/>
            <p:cNvSpPr>
              <a:spLocks/>
            </p:cNvSpPr>
            <p:nvPr/>
          </p:nvSpPr>
          <p:spPr bwMode="auto">
            <a:xfrm>
              <a:off x="2573832" y="2217801"/>
              <a:ext cx="636543" cy="772705"/>
            </a:xfrm>
            <a:custGeom>
              <a:avLst/>
              <a:gdLst>
                <a:gd name="T0" fmla="*/ 75 w 618"/>
                <a:gd name="T1" fmla="*/ 0 h 752"/>
                <a:gd name="T2" fmla="*/ 243 w 618"/>
                <a:gd name="T3" fmla="*/ 30 h 752"/>
                <a:gd name="T4" fmla="*/ 230 w 618"/>
                <a:gd name="T5" fmla="*/ 102 h 752"/>
                <a:gd name="T6" fmla="*/ 347 w 618"/>
                <a:gd name="T7" fmla="*/ 120 h 752"/>
                <a:gd name="T8" fmla="*/ 303 w 618"/>
                <a:gd name="T9" fmla="*/ 414 h 752"/>
                <a:gd name="T10" fmla="*/ 0 w 618"/>
                <a:gd name="T11" fmla="*/ 366 h 752"/>
                <a:gd name="T12" fmla="*/ 75 w 618"/>
                <a:gd name="T13" fmla="*/ 0 h 752"/>
                <a:gd name="T14" fmla="*/ 75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4" name="Freeform 508"/>
            <p:cNvSpPr>
              <a:spLocks/>
            </p:cNvSpPr>
            <p:nvPr/>
          </p:nvSpPr>
          <p:spPr bwMode="auto">
            <a:xfrm>
              <a:off x="1602965" y="1966505"/>
              <a:ext cx="888947" cy="1480098"/>
            </a:xfrm>
            <a:custGeom>
              <a:avLst/>
              <a:gdLst>
                <a:gd name="T0" fmla="*/ 16 w 865"/>
                <a:gd name="T1" fmla="*/ 158 h 1443"/>
                <a:gd name="T2" fmla="*/ 4 w 865"/>
                <a:gd name="T3" fmla="*/ 220 h 1443"/>
                <a:gd name="T4" fmla="*/ 48 w 865"/>
                <a:gd name="T5" fmla="*/ 319 h 1443"/>
                <a:gd name="T6" fmla="*/ 57 w 865"/>
                <a:gd name="T7" fmla="*/ 311 h 1443"/>
                <a:gd name="T8" fmla="*/ 71 w 865"/>
                <a:gd name="T9" fmla="*/ 353 h 1443"/>
                <a:gd name="T10" fmla="*/ 48 w 865"/>
                <a:gd name="T11" fmla="*/ 323 h 1443"/>
                <a:gd name="T12" fmla="*/ 43 w 865"/>
                <a:gd name="T13" fmla="*/ 370 h 1443"/>
                <a:gd name="T14" fmla="*/ 69 w 865"/>
                <a:gd name="T15" fmla="*/ 397 h 1443"/>
                <a:gd name="T16" fmla="*/ 51 w 865"/>
                <a:gd name="T17" fmla="*/ 436 h 1443"/>
                <a:gd name="T18" fmla="*/ 102 w 865"/>
                <a:gd name="T19" fmla="*/ 539 h 1443"/>
                <a:gd name="T20" fmla="*/ 90 w 865"/>
                <a:gd name="T21" fmla="*/ 578 h 1443"/>
                <a:gd name="T22" fmla="*/ 157 w 865"/>
                <a:gd name="T23" fmla="*/ 609 h 1443"/>
                <a:gd name="T24" fmla="*/ 181 w 865"/>
                <a:gd name="T25" fmla="*/ 639 h 1443"/>
                <a:gd name="T26" fmla="*/ 209 w 865"/>
                <a:gd name="T27" fmla="*/ 650 h 1443"/>
                <a:gd name="T28" fmla="*/ 209 w 865"/>
                <a:gd name="T29" fmla="*/ 667 h 1443"/>
                <a:gd name="T30" fmla="*/ 227 w 865"/>
                <a:gd name="T31" fmla="*/ 673 h 1443"/>
                <a:gd name="T32" fmla="*/ 265 w 865"/>
                <a:gd name="T33" fmla="*/ 731 h 1443"/>
                <a:gd name="T34" fmla="*/ 265 w 865"/>
                <a:gd name="T35" fmla="*/ 775 h 1443"/>
                <a:gd name="T36" fmla="*/ 435 w 865"/>
                <a:gd name="T37" fmla="*/ 785 h 1443"/>
                <a:gd name="T38" fmla="*/ 425 w 865"/>
                <a:gd name="T39" fmla="*/ 767 h 1443"/>
                <a:gd name="T40" fmla="*/ 430 w 865"/>
                <a:gd name="T41" fmla="*/ 742 h 1443"/>
                <a:gd name="T42" fmla="*/ 458 w 865"/>
                <a:gd name="T43" fmla="*/ 699 h 1443"/>
                <a:gd name="T44" fmla="*/ 476 w 865"/>
                <a:gd name="T45" fmla="*/ 687 h 1443"/>
                <a:gd name="T46" fmla="*/ 466 w 865"/>
                <a:gd name="T47" fmla="*/ 672 h 1443"/>
                <a:gd name="T48" fmla="*/ 459 w 865"/>
                <a:gd name="T49" fmla="*/ 630 h 1443"/>
                <a:gd name="T50" fmla="*/ 214 w 865"/>
                <a:gd name="T51" fmla="*/ 270 h 1443"/>
                <a:gd name="T52" fmla="*/ 272 w 865"/>
                <a:gd name="T53" fmla="*/ 61 h 1443"/>
                <a:gd name="T54" fmla="*/ 45 w 865"/>
                <a:gd name="T55" fmla="*/ 0 h 1443"/>
                <a:gd name="T56" fmla="*/ 39 w 865"/>
                <a:gd name="T57" fmla="*/ 13 h 1443"/>
                <a:gd name="T58" fmla="*/ 0 w 865"/>
                <a:gd name="T59" fmla="*/ 105 h 1443"/>
                <a:gd name="T60" fmla="*/ 16 w 865"/>
                <a:gd name="T61" fmla="*/ 158 h 1443"/>
                <a:gd name="T62" fmla="*/ 16 w 865"/>
                <a:gd name="T63" fmla="*/ 158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5" name="Freeform 509"/>
            <p:cNvSpPr>
              <a:spLocks/>
            </p:cNvSpPr>
            <p:nvPr/>
          </p:nvSpPr>
          <p:spPr bwMode="auto">
            <a:xfrm>
              <a:off x="2001495" y="2081637"/>
              <a:ext cx="711822" cy="1073818"/>
            </a:xfrm>
            <a:custGeom>
              <a:avLst/>
              <a:gdLst>
                <a:gd name="T0" fmla="*/ 0 w 696"/>
                <a:gd name="T1" fmla="*/ 208 h 1047"/>
                <a:gd name="T2" fmla="*/ 234 w 696"/>
                <a:gd name="T3" fmla="*/ 568 h 1047"/>
                <a:gd name="T4" fmla="*/ 243 w 696"/>
                <a:gd name="T5" fmla="*/ 491 h 1047"/>
                <a:gd name="T6" fmla="*/ 256 w 696"/>
                <a:gd name="T7" fmla="*/ 486 h 1047"/>
                <a:gd name="T8" fmla="*/ 278 w 696"/>
                <a:gd name="T9" fmla="*/ 499 h 1047"/>
                <a:gd name="T10" fmla="*/ 297 w 696"/>
                <a:gd name="T11" fmla="*/ 432 h 1047"/>
                <a:gd name="T12" fmla="*/ 369 w 696"/>
                <a:gd name="T13" fmla="*/ 72 h 1047"/>
                <a:gd name="T14" fmla="*/ 211 w 696"/>
                <a:gd name="T15" fmla="*/ 38 h 1047"/>
                <a:gd name="T16" fmla="*/ 55 w 696"/>
                <a:gd name="T17" fmla="*/ 0 h 1047"/>
                <a:gd name="T18" fmla="*/ 0 w 696"/>
                <a:gd name="T19" fmla="*/ 208 h 1047"/>
                <a:gd name="T20" fmla="*/ 0 w 696"/>
                <a:gd name="T21" fmla="*/ 208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6" name="Freeform 511"/>
            <p:cNvSpPr>
              <a:spLocks/>
            </p:cNvSpPr>
            <p:nvPr/>
          </p:nvSpPr>
          <p:spPr bwMode="auto">
            <a:xfrm>
              <a:off x="2364602" y="2898624"/>
              <a:ext cx="761640" cy="861269"/>
            </a:xfrm>
            <a:custGeom>
              <a:avLst/>
              <a:gdLst>
                <a:gd name="T0" fmla="*/ 26 w 746"/>
                <a:gd name="T1" fmla="*/ 289 h 840"/>
                <a:gd name="T2" fmla="*/ 16 w 746"/>
                <a:gd name="T3" fmla="*/ 273 h 840"/>
                <a:gd name="T4" fmla="*/ 20 w 746"/>
                <a:gd name="T5" fmla="*/ 246 h 840"/>
                <a:gd name="T6" fmla="*/ 46 w 746"/>
                <a:gd name="T7" fmla="*/ 204 h 840"/>
                <a:gd name="T8" fmla="*/ 65 w 746"/>
                <a:gd name="T9" fmla="*/ 192 h 840"/>
                <a:gd name="T10" fmla="*/ 54 w 746"/>
                <a:gd name="T11" fmla="*/ 178 h 840"/>
                <a:gd name="T12" fmla="*/ 47 w 746"/>
                <a:gd name="T13" fmla="*/ 134 h 840"/>
                <a:gd name="T14" fmla="*/ 55 w 746"/>
                <a:gd name="T15" fmla="*/ 59 h 840"/>
                <a:gd name="T16" fmla="*/ 68 w 746"/>
                <a:gd name="T17" fmla="*/ 55 h 840"/>
                <a:gd name="T18" fmla="*/ 90 w 746"/>
                <a:gd name="T19" fmla="*/ 68 h 840"/>
                <a:gd name="T20" fmla="*/ 108 w 746"/>
                <a:gd name="T21" fmla="*/ 0 h 840"/>
                <a:gd name="T22" fmla="*/ 390 w 746"/>
                <a:gd name="T23" fmla="*/ 48 h 840"/>
                <a:gd name="T24" fmla="*/ 332 w 746"/>
                <a:gd name="T25" fmla="*/ 456 h 840"/>
                <a:gd name="T26" fmla="*/ 245 w 746"/>
                <a:gd name="T27" fmla="*/ 443 h 840"/>
                <a:gd name="T28" fmla="*/ 192 w 746"/>
                <a:gd name="T29" fmla="*/ 427 h 840"/>
                <a:gd name="T30" fmla="*/ 81 w 746"/>
                <a:gd name="T31" fmla="*/ 382 h 840"/>
                <a:gd name="T32" fmla="*/ 0 w 746"/>
                <a:gd name="T33" fmla="*/ 312 h 840"/>
                <a:gd name="T34" fmla="*/ 26 w 746"/>
                <a:gd name="T35" fmla="*/ 289 h 840"/>
                <a:gd name="T36" fmla="*/ 26 w 746"/>
                <a:gd name="T37" fmla="*/ 289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7" name="Freeform 450"/>
            <p:cNvSpPr>
              <a:spLocks/>
            </p:cNvSpPr>
            <p:nvPr/>
          </p:nvSpPr>
          <p:spPr bwMode="auto">
            <a:xfrm>
              <a:off x="6204899" y="2186804"/>
              <a:ext cx="648721" cy="408493"/>
            </a:xfrm>
            <a:custGeom>
              <a:avLst/>
              <a:gdLst>
                <a:gd name="T0" fmla="*/ 26 w 635"/>
                <a:gd name="T1" fmla="*/ 222 h 397"/>
                <a:gd name="T2" fmla="*/ 83 w 635"/>
                <a:gd name="T3" fmla="*/ 211 h 397"/>
                <a:gd name="T4" fmla="*/ 281 w 635"/>
                <a:gd name="T5" fmla="*/ 172 h 397"/>
                <a:gd name="T6" fmla="*/ 291 w 635"/>
                <a:gd name="T7" fmla="*/ 163 h 397"/>
                <a:gd name="T8" fmla="*/ 302 w 635"/>
                <a:gd name="T9" fmla="*/ 163 h 397"/>
                <a:gd name="T10" fmla="*/ 315 w 635"/>
                <a:gd name="T11" fmla="*/ 153 h 397"/>
                <a:gd name="T12" fmla="*/ 334 w 635"/>
                <a:gd name="T13" fmla="*/ 127 h 397"/>
                <a:gd name="T14" fmla="*/ 301 w 635"/>
                <a:gd name="T15" fmla="*/ 99 h 397"/>
                <a:gd name="T16" fmla="*/ 300 w 635"/>
                <a:gd name="T17" fmla="*/ 74 h 397"/>
                <a:gd name="T18" fmla="*/ 315 w 635"/>
                <a:gd name="T19" fmla="*/ 38 h 397"/>
                <a:gd name="T20" fmla="*/ 293 w 635"/>
                <a:gd name="T21" fmla="*/ 27 h 397"/>
                <a:gd name="T22" fmla="*/ 269 w 635"/>
                <a:gd name="T23" fmla="*/ 0 h 397"/>
                <a:gd name="T24" fmla="*/ 47 w 635"/>
                <a:gd name="T25" fmla="*/ 43 h 397"/>
                <a:gd name="T26" fmla="*/ 36 w 635"/>
                <a:gd name="T27" fmla="*/ 27 h 397"/>
                <a:gd name="T28" fmla="*/ 0 w 635"/>
                <a:gd name="T29" fmla="*/ 54 h 397"/>
                <a:gd name="T30" fmla="*/ 26 w 635"/>
                <a:gd name="T31" fmla="*/ 222 h 397"/>
                <a:gd name="T32" fmla="*/ 26 w 635"/>
                <a:gd name="T33" fmla="*/ 222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8" name="Freeform 451"/>
            <p:cNvSpPr>
              <a:spLocks/>
            </p:cNvSpPr>
            <p:nvPr/>
          </p:nvSpPr>
          <p:spPr bwMode="auto">
            <a:xfrm>
              <a:off x="6788305" y="2256546"/>
              <a:ext cx="137272" cy="334324"/>
            </a:xfrm>
            <a:custGeom>
              <a:avLst/>
              <a:gdLst>
                <a:gd name="T0" fmla="*/ 5 w 137"/>
                <a:gd name="T1" fmla="*/ 122 h 325"/>
                <a:gd name="T2" fmla="*/ 14 w 137"/>
                <a:gd name="T3" fmla="*/ 113 h 325"/>
                <a:gd name="T4" fmla="*/ 31 w 137"/>
                <a:gd name="T5" fmla="*/ 89 h 325"/>
                <a:gd name="T6" fmla="*/ 5 w 137"/>
                <a:gd name="T7" fmla="*/ 61 h 325"/>
                <a:gd name="T8" fmla="*/ 3 w 137"/>
                <a:gd name="T9" fmla="*/ 35 h 325"/>
                <a:gd name="T10" fmla="*/ 14 w 137"/>
                <a:gd name="T11" fmla="*/ 0 h 325"/>
                <a:gd name="T12" fmla="*/ 56 w 137"/>
                <a:gd name="T13" fmla="*/ 18 h 325"/>
                <a:gd name="T14" fmla="*/ 57 w 137"/>
                <a:gd name="T15" fmla="*/ 24 h 325"/>
                <a:gd name="T16" fmla="*/ 52 w 137"/>
                <a:gd name="T17" fmla="*/ 44 h 325"/>
                <a:gd name="T18" fmla="*/ 48 w 137"/>
                <a:gd name="T19" fmla="*/ 48 h 325"/>
                <a:gd name="T20" fmla="*/ 47 w 137"/>
                <a:gd name="T21" fmla="*/ 59 h 325"/>
                <a:gd name="T22" fmla="*/ 51 w 137"/>
                <a:gd name="T23" fmla="*/ 62 h 325"/>
                <a:gd name="T24" fmla="*/ 61 w 137"/>
                <a:gd name="T25" fmla="*/ 59 h 325"/>
                <a:gd name="T26" fmla="*/ 61 w 137"/>
                <a:gd name="T27" fmla="*/ 90 h 325"/>
                <a:gd name="T28" fmla="*/ 61 w 137"/>
                <a:gd name="T29" fmla="*/ 108 h 325"/>
                <a:gd name="T30" fmla="*/ 61 w 137"/>
                <a:gd name="T31" fmla="*/ 119 h 325"/>
                <a:gd name="T32" fmla="*/ 59 w 137"/>
                <a:gd name="T33" fmla="*/ 130 h 325"/>
                <a:gd name="T34" fmla="*/ 54 w 137"/>
                <a:gd name="T35" fmla="*/ 130 h 325"/>
                <a:gd name="T36" fmla="*/ 55 w 137"/>
                <a:gd name="T37" fmla="*/ 139 h 325"/>
                <a:gd name="T38" fmla="*/ 40 w 137"/>
                <a:gd name="T39" fmla="*/ 181 h 325"/>
                <a:gd name="T40" fmla="*/ 36 w 137"/>
                <a:gd name="T41" fmla="*/ 181 h 325"/>
                <a:gd name="T42" fmla="*/ 35 w 137"/>
                <a:gd name="T43" fmla="*/ 164 h 325"/>
                <a:gd name="T44" fmla="*/ 24 w 137"/>
                <a:gd name="T45" fmla="*/ 164 h 325"/>
                <a:gd name="T46" fmla="*/ 5 w 137"/>
                <a:gd name="T47" fmla="*/ 149 h 325"/>
                <a:gd name="T48" fmla="*/ 0 w 137"/>
                <a:gd name="T49" fmla="*/ 133 h 325"/>
                <a:gd name="T50" fmla="*/ 5 w 137"/>
                <a:gd name="T51" fmla="*/ 122 h 325"/>
                <a:gd name="T52" fmla="*/ 5 w 137"/>
                <a:gd name="T53" fmla="*/ 122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79" name="Freeform 477"/>
            <p:cNvSpPr>
              <a:spLocks/>
            </p:cNvSpPr>
            <p:nvPr/>
          </p:nvSpPr>
          <p:spPr bwMode="auto">
            <a:xfrm>
              <a:off x="6060984" y="2467989"/>
              <a:ext cx="501485" cy="483771"/>
            </a:xfrm>
            <a:custGeom>
              <a:avLst/>
              <a:gdLst>
                <a:gd name="T0" fmla="*/ 0 w 489"/>
                <a:gd name="T1" fmla="*/ 174 h 473"/>
                <a:gd name="T2" fmla="*/ 9 w 489"/>
                <a:gd name="T3" fmla="*/ 208 h 473"/>
                <a:gd name="T4" fmla="*/ 44 w 489"/>
                <a:gd name="T5" fmla="*/ 233 h 473"/>
                <a:gd name="T6" fmla="*/ 60 w 489"/>
                <a:gd name="T7" fmla="*/ 252 h 473"/>
                <a:gd name="T8" fmla="*/ 111 w 489"/>
                <a:gd name="T9" fmla="*/ 231 h 473"/>
                <a:gd name="T10" fmla="*/ 134 w 489"/>
                <a:gd name="T11" fmla="*/ 227 h 473"/>
                <a:gd name="T12" fmla="*/ 145 w 489"/>
                <a:gd name="T13" fmla="*/ 212 h 473"/>
                <a:gd name="T14" fmla="*/ 166 w 489"/>
                <a:gd name="T15" fmla="*/ 138 h 473"/>
                <a:gd name="T16" fmla="*/ 187 w 489"/>
                <a:gd name="T17" fmla="*/ 146 h 473"/>
                <a:gd name="T18" fmla="*/ 227 w 489"/>
                <a:gd name="T19" fmla="*/ 65 h 473"/>
                <a:gd name="T20" fmla="*/ 260 w 489"/>
                <a:gd name="T21" fmla="*/ 81 h 473"/>
                <a:gd name="T22" fmla="*/ 264 w 489"/>
                <a:gd name="T23" fmla="*/ 67 h 473"/>
                <a:gd name="T24" fmla="*/ 243 w 489"/>
                <a:gd name="T25" fmla="*/ 49 h 473"/>
                <a:gd name="T26" fmla="*/ 225 w 489"/>
                <a:gd name="T27" fmla="*/ 52 h 473"/>
                <a:gd name="T28" fmla="*/ 219 w 489"/>
                <a:gd name="T29" fmla="*/ 61 h 473"/>
                <a:gd name="T30" fmla="*/ 187 w 489"/>
                <a:gd name="T31" fmla="*/ 69 h 473"/>
                <a:gd name="T32" fmla="*/ 166 w 489"/>
                <a:gd name="T33" fmla="*/ 92 h 473"/>
                <a:gd name="T34" fmla="*/ 159 w 489"/>
                <a:gd name="T35" fmla="*/ 57 h 473"/>
                <a:gd name="T36" fmla="*/ 103 w 489"/>
                <a:gd name="T37" fmla="*/ 66 h 473"/>
                <a:gd name="T38" fmla="*/ 92 w 489"/>
                <a:gd name="T39" fmla="*/ 0 h 473"/>
                <a:gd name="T40" fmla="*/ 82 w 489"/>
                <a:gd name="T41" fmla="*/ 6 h 473"/>
                <a:gd name="T42" fmla="*/ 88 w 489"/>
                <a:gd name="T43" fmla="*/ 18 h 473"/>
                <a:gd name="T44" fmla="*/ 81 w 489"/>
                <a:gd name="T45" fmla="*/ 75 h 473"/>
                <a:gd name="T46" fmla="*/ 40 w 489"/>
                <a:gd name="T47" fmla="*/ 110 h 473"/>
                <a:gd name="T48" fmla="*/ 33 w 489"/>
                <a:gd name="T49" fmla="*/ 136 h 473"/>
                <a:gd name="T50" fmla="*/ 21 w 489"/>
                <a:gd name="T51" fmla="*/ 129 h 473"/>
                <a:gd name="T52" fmla="*/ 18 w 489"/>
                <a:gd name="T53" fmla="*/ 158 h 473"/>
                <a:gd name="T54" fmla="*/ 0 w 489"/>
                <a:gd name="T55" fmla="*/ 174 h 473"/>
                <a:gd name="T56" fmla="*/ 0 w 489"/>
                <a:gd name="T57" fmla="*/ 174 h 473"/>
                <a:gd name="T58" fmla="*/ 0 w 489"/>
                <a:gd name="T59" fmla="*/ 174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80" name="Freeform 512"/>
            <p:cNvSpPr>
              <a:spLocks/>
            </p:cNvSpPr>
            <p:nvPr/>
          </p:nvSpPr>
          <p:spPr bwMode="auto">
            <a:xfrm>
              <a:off x="6363206" y="2502308"/>
              <a:ext cx="511448" cy="246867"/>
            </a:xfrm>
            <a:custGeom>
              <a:avLst/>
              <a:gdLst>
                <a:gd name="T0" fmla="*/ 0 w 496"/>
                <a:gd name="T1" fmla="*/ 40 h 240"/>
                <a:gd name="T2" fmla="*/ 7 w 496"/>
                <a:gd name="T3" fmla="*/ 78 h 240"/>
                <a:gd name="T4" fmla="*/ 28 w 496"/>
                <a:gd name="T5" fmla="*/ 54 h 240"/>
                <a:gd name="T6" fmla="*/ 61 w 496"/>
                <a:gd name="T7" fmla="*/ 44 h 240"/>
                <a:gd name="T8" fmla="*/ 68 w 496"/>
                <a:gd name="T9" fmla="*/ 35 h 240"/>
                <a:gd name="T10" fmla="*/ 87 w 496"/>
                <a:gd name="T11" fmla="*/ 33 h 240"/>
                <a:gd name="T12" fmla="*/ 110 w 496"/>
                <a:gd name="T13" fmla="*/ 51 h 240"/>
                <a:gd name="T14" fmla="*/ 126 w 496"/>
                <a:gd name="T15" fmla="*/ 56 h 240"/>
                <a:gd name="T16" fmla="*/ 157 w 496"/>
                <a:gd name="T17" fmla="*/ 83 h 240"/>
                <a:gd name="T18" fmla="*/ 146 w 496"/>
                <a:gd name="T19" fmla="*/ 108 h 240"/>
                <a:gd name="T20" fmla="*/ 148 w 496"/>
                <a:gd name="T21" fmla="*/ 120 h 240"/>
                <a:gd name="T22" fmla="*/ 162 w 496"/>
                <a:gd name="T23" fmla="*/ 113 h 240"/>
                <a:gd name="T24" fmla="*/ 174 w 496"/>
                <a:gd name="T25" fmla="*/ 113 h 240"/>
                <a:gd name="T26" fmla="*/ 182 w 496"/>
                <a:gd name="T27" fmla="*/ 122 h 240"/>
                <a:gd name="T28" fmla="*/ 195 w 496"/>
                <a:gd name="T29" fmla="*/ 122 h 240"/>
                <a:gd name="T30" fmla="*/ 200 w 496"/>
                <a:gd name="T31" fmla="*/ 120 h 240"/>
                <a:gd name="T32" fmla="*/ 192 w 496"/>
                <a:gd name="T33" fmla="*/ 97 h 240"/>
                <a:gd name="T34" fmla="*/ 190 w 496"/>
                <a:gd name="T35" fmla="*/ 54 h 240"/>
                <a:gd name="T36" fmla="*/ 180 w 496"/>
                <a:gd name="T37" fmla="*/ 47 h 240"/>
                <a:gd name="T38" fmla="*/ 200 w 496"/>
                <a:gd name="T39" fmla="*/ 29 h 240"/>
                <a:gd name="T40" fmla="*/ 202 w 496"/>
                <a:gd name="T41" fmla="*/ 17 h 240"/>
                <a:gd name="T42" fmla="*/ 215 w 496"/>
                <a:gd name="T43" fmla="*/ 18 h 240"/>
                <a:gd name="T44" fmla="*/ 198 w 496"/>
                <a:gd name="T45" fmla="*/ 43 h 240"/>
                <a:gd name="T46" fmla="*/ 209 w 496"/>
                <a:gd name="T47" fmla="*/ 74 h 240"/>
                <a:gd name="T48" fmla="*/ 212 w 496"/>
                <a:gd name="T49" fmla="*/ 84 h 240"/>
                <a:gd name="T50" fmla="*/ 219 w 496"/>
                <a:gd name="T51" fmla="*/ 88 h 240"/>
                <a:gd name="T52" fmla="*/ 206 w 496"/>
                <a:gd name="T53" fmla="*/ 86 h 240"/>
                <a:gd name="T54" fmla="*/ 210 w 496"/>
                <a:gd name="T55" fmla="*/ 106 h 240"/>
                <a:gd name="T56" fmla="*/ 234 w 496"/>
                <a:gd name="T57" fmla="*/ 120 h 240"/>
                <a:gd name="T58" fmla="*/ 238 w 496"/>
                <a:gd name="T59" fmla="*/ 122 h 240"/>
                <a:gd name="T60" fmla="*/ 244 w 496"/>
                <a:gd name="T61" fmla="*/ 122 h 240"/>
                <a:gd name="T62" fmla="*/ 242 w 496"/>
                <a:gd name="T63" fmla="*/ 132 h 240"/>
                <a:gd name="T64" fmla="*/ 269 w 496"/>
                <a:gd name="T65" fmla="*/ 120 h 240"/>
                <a:gd name="T66" fmla="*/ 275 w 496"/>
                <a:gd name="T67" fmla="*/ 103 h 240"/>
                <a:gd name="T68" fmla="*/ 281 w 496"/>
                <a:gd name="T69" fmla="*/ 85 h 240"/>
                <a:gd name="T70" fmla="*/ 242 w 496"/>
                <a:gd name="T71" fmla="*/ 93 h 240"/>
                <a:gd name="T72" fmla="*/ 215 w 496"/>
                <a:gd name="T73" fmla="*/ 0 h 240"/>
                <a:gd name="T74" fmla="*/ 0 w 496"/>
                <a:gd name="T75" fmla="*/ 40 h 240"/>
                <a:gd name="T76" fmla="*/ 0 w 496"/>
                <a:gd name="T77" fmla="*/ 40 h 240"/>
                <a:gd name="T78" fmla="*/ 0 w 496"/>
                <a:gd name="T79" fmla="*/ 4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sp>
          <p:nvSpPr>
            <p:cNvPr id="381" name="Freeform 513"/>
            <p:cNvSpPr>
              <a:spLocks/>
            </p:cNvSpPr>
            <p:nvPr/>
          </p:nvSpPr>
          <p:spPr bwMode="auto">
            <a:xfrm>
              <a:off x="6755094" y="2485701"/>
              <a:ext cx="119560" cy="189303"/>
            </a:xfrm>
            <a:custGeom>
              <a:avLst/>
              <a:gdLst>
                <a:gd name="T0" fmla="*/ 0 w 116"/>
                <a:gd name="T1" fmla="*/ 9 h 184"/>
                <a:gd name="T2" fmla="*/ 9 w 116"/>
                <a:gd name="T3" fmla="*/ 0 h 184"/>
                <a:gd name="T4" fmla="*/ 21 w 116"/>
                <a:gd name="T5" fmla="*/ 0 h 184"/>
                <a:gd name="T6" fmla="*/ 18 w 116"/>
                <a:gd name="T7" fmla="*/ 11 h 184"/>
                <a:gd name="T8" fmla="*/ 15 w 116"/>
                <a:gd name="T9" fmla="*/ 15 h 184"/>
                <a:gd name="T10" fmla="*/ 18 w 116"/>
                <a:gd name="T11" fmla="*/ 26 h 184"/>
                <a:gd name="T12" fmla="*/ 32 w 116"/>
                <a:gd name="T13" fmla="*/ 41 h 184"/>
                <a:gd name="T14" fmla="*/ 35 w 116"/>
                <a:gd name="T15" fmla="*/ 54 h 184"/>
                <a:gd name="T16" fmla="*/ 48 w 116"/>
                <a:gd name="T17" fmla="*/ 68 h 184"/>
                <a:gd name="T18" fmla="*/ 58 w 116"/>
                <a:gd name="T19" fmla="*/ 71 h 184"/>
                <a:gd name="T20" fmla="*/ 61 w 116"/>
                <a:gd name="T21" fmla="*/ 80 h 184"/>
                <a:gd name="T22" fmla="*/ 53 w 116"/>
                <a:gd name="T23" fmla="*/ 88 h 184"/>
                <a:gd name="T24" fmla="*/ 63 w 116"/>
                <a:gd name="T25" fmla="*/ 86 h 184"/>
                <a:gd name="T26" fmla="*/ 66 w 116"/>
                <a:gd name="T27" fmla="*/ 94 h 184"/>
                <a:gd name="T28" fmla="*/ 26 w 116"/>
                <a:gd name="T29" fmla="*/ 103 h 184"/>
                <a:gd name="T30" fmla="*/ 0 w 116"/>
                <a:gd name="T31" fmla="*/ 9 h 184"/>
                <a:gd name="T32" fmla="*/ 0 w 116"/>
                <a:gd name="T33" fmla="*/ 9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4"/>
                <a:gd name="T53" fmla="*/ 116 w 116"/>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close/>
                </a:path>
              </a:pathLst>
            </a:custGeom>
            <a:grpFill/>
            <a:ln w="12700">
              <a:solidFill>
                <a:srgbClr val="FFFFFF"/>
              </a:solidFill>
              <a:round/>
              <a:headEnd/>
              <a:tailEnd/>
            </a:ln>
          </p:spPr>
          <p:txBody>
            <a:bodyPr/>
            <a:lstStyle/>
            <a:p>
              <a:pPr marL="0" marR="0" lvl="0" indent="0" algn="l" defTabSz="914400" rtl="0" eaLnBrk="1" fontAlgn="base" latinLnBrk="0" hangingPunct="1">
                <a:lnSpc>
                  <a:spcPct val="95000"/>
                </a:lnSpc>
                <a:spcBef>
                  <a:spcPct val="0"/>
                </a:spcBef>
                <a:spcAft>
                  <a:spcPct val="35000"/>
                </a:spcAft>
                <a:buClr>
                  <a:srgbClr val="D45D00"/>
                </a:buClr>
                <a:buSzTx/>
                <a:buFontTx/>
                <a:buChar char="•"/>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grpSp>
      <p:sp>
        <p:nvSpPr>
          <p:cNvPr id="3" name="Title 2"/>
          <p:cNvSpPr>
            <a:spLocks noGrp="1"/>
          </p:cNvSpPr>
          <p:nvPr>
            <p:ph type="title"/>
          </p:nvPr>
        </p:nvSpPr>
        <p:spPr/>
        <p:txBody>
          <a:bodyPr/>
          <a:lstStyle/>
          <a:p>
            <a:r>
              <a:rPr lang="en-US" dirty="0" smtClean="0"/>
              <a:t>OptumRx has the resources to help</a:t>
            </a:r>
            <a:endParaRPr lang="en-US" dirty="0"/>
          </a:p>
        </p:txBody>
      </p:sp>
      <p:sp>
        <p:nvSpPr>
          <p:cNvPr id="8" name="Slide Number Placeholder 7"/>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55565A"/>
              </a:solidFill>
              <a:effectLst/>
              <a:uLnTx/>
              <a:uFillTx/>
              <a:latin typeface="Arial" pitchFamily="34" charset="0"/>
              <a:ea typeface="+mn-ea"/>
              <a:cs typeface="Arial" pitchFamily="34" charset="0"/>
            </a:endParaRPr>
          </a:p>
        </p:txBody>
      </p:sp>
      <p:grpSp>
        <p:nvGrpSpPr>
          <p:cNvPr id="5" name="Group 4"/>
          <p:cNvGrpSpPr/>
          <p:nvPr/>
        </p:nvGrpSpPr>
        <p:grpSpPr>
          <a:xfrm>
            <a:off x="201176" y="1532683"/>
            <a:ext cx="1191423" cy="1692127"/>
            <a:chOff x="1544218" y="4390851"/>
            <a:chExt cx="1191423" cy="1692127"/>
          </a:xfrm>
        </p:grpSpPr>
        <p:grpSp>
          <p:nvGrpSpPr>
            <p:cNvPr id="2" name="Group 1"/>
            <p:cNvGrpSpPr/>
            <p:nvPr/>
          </p:nvGrpSpPr>
          <p:grpSpPr>
            <a:xfrm>
              <a:off x="1695515" y="4486769"/>
              <a:ext cx="989505" cy="1458146"/>
              <a:chOff x="399892" y="1713006"/>
              <a:chExt cx="989505" cy="1458146"/>
            </a:xfrm>
          </p:grpSpPr>
          <p:sp>
            <p:nvSpPr>
              <p:cNvPr id="120" name="Freeform 80"/>
              <p:cNvSpPr>
                <a:spLocks/>
              </p:cNvSpPr>
              <p:nvPr/>
            </p:nvSpPr>
            <p:spPr bwMode="auto">
              <a:xfrm rot="490430">
                <a:off x="399892" y="1713006"/>
                <a:ext cx="989505" cy="782794"/>
              </a:xfrm>
              <a:custGeom>
                <a:avLst/>
                <a:gdLst>
                  <a:gd name="T0" fmla="*/ 784 w 809"/>
                  <a:gd name="T1" fmla="*/ 534 h 640"/>
                  <a:gd name="T2" fmla="*/ 720 w 809"/>
                  <a:gd name="T3" fmla="*/ 484 h 640"/>
                  <a:gd name="T4" fmla="*/ 664 w 809"/>
                  <a:gd name="T5" fmla="*/ 435 h 640"/>
                  <a:gd name="T6" fmla="*/ 612 w 809"/>
                  <a:gd name="T7" fmla="*/ 453 h 640"/>
                  <a:gd name="T8" fmla="*/ 550 w 809"/>
                  <a:gd name="T9" fmla="*/ 426 h 640"/>
                  <a:gd name="T10" fmla="*/ 484 w 809"/>
                  <a:gd name="T11" fmla="*/ 259 h 640"/>
                  <a:gd name="T12" fmla="*/ 432 w 809"/>
                  <a:gd name="T13" fmla="*/ 39 h 640"/>
                  <a:gd name="T14" fmla="*/ 393 w 809"/>
                  <a:gd name="T15" fmla="*/ 31 h 640"/>
                  <a:gd name="T16" fmla="*/ 339 w 809"/>
                  <a:gd name="T17" fmla="*/ 31 h 640"/>
                  <a:gd name="T18" fmla="*/ 289 w 809"/>
                  <a:gd name="T19" fmla="*/ 25 h 640"/>
                  <a:gd name="T20" fmla="*/ 250 w 809"/>
                  <a:gd name="T21" fmla="*/ 8 h 640"/>
                  <a:gd name="T22" fmla="*/ 207 w 809"/>
                  <a:gd name="T23" fmla="*/ 0 h 640"/>
                  <a:gd name="T24" fmla="*/ 159 w 809"/>
                  <a:gd name="T25" fmla="*/ 17 h 640"/>
                  <a:gd name="T26" fmla="*/ 109 w 809"/>
                  <a:gd name="T27" fmla="*/ 29 h 640"/>
                  <a:gd name="T28" fmla="*/ 76 w 809"/>
                  <a:gd name="T29" fmla="*/ 85 h 640"/>
                  <a:gd name="T30" fmla="*/ 54 w 809"/>
                  <a:gd name="T31" fmla="*/ 110 h 640"/>
                  <a:gd name="T32" fmla="*/ 91 w 809"/>
                  <a:gd name="T33" fmla="*/ 164 h 640"/>
                  <a:gd name="T34" fmla="*/ 116 w 809"/>
                  <a:gd name="T35" fmla="*/ 203 h 640"/>
                  <a:gd name="T36" fmla="*/ 83 w 809"/>
                  <a:gd name="T37" fmla="*/ 184 h 640"/>
                  <a:gd name="T38" fmla="*/ 33 w 809"/>
                  <a:gd name="T39" fmla="*/ 193 h 640"/>
                  <a:gd name="T40" fmla="*/ 10 w 809"/>
                  <a:gd name="T41" fmla="*/ 217 h 640"/>
                  <a:gd name="T42" fmla="*/ 25 w 809"/>
                  <a:gd name="T43" fmla="*/ 253 h 640"/>
                  <a:gd name="T44" fmla="*/ 52 w 809"/>
                  <a:gd name="T45" fmla="*/ 271 h 640"/>
                  <a:gd name="T46" fmla="*/ 107 w 809"/>
                  <a:gd name="T47" fmla="*/ 269 h 640"/>
                  <a:gd name="T48" fmla="*/ 120 w 809"/>
                  <a:gd name="T49" fmla="*/ 300 h 640"/>
                  <a:gd name="T50" fmla="*/ 83 w 809"/>
                  <a:gd name="T51" fmla="*/ 311 h 640"/>
                  <a:gd name="T52" fmla="*/ 58 w 809"/>
                  <a:gd name="T53" fmla="*/ 321 h 640"/>
                  <a:gd name="T54" fmla="*/ 39 w 809"/>
                  <a:gd name="T55" fmla="*/ 342 h 640"/>
                  <a:gd name="T56" fmla="*/ 8 w 809"/>
                  <a:gd name="T57" fmla="*/ 381 h 640"/>
                  <a:gd name="T58" fmla="*/ 20 w 809"/>
                  <a:gd name="T59" fmla="*/ 426 h 640"/>
                  <a:gd name="T60" fmla="*/ 39 w 809"/>
                  <a:gd name="T61" fmla="*/ 466 h 640"/>
                  <a:gd name="T62" fmla="*/ 76 w 809"/>
                  <a:gd name="T63" fmla="*/ 489 h 640"/>
                  <a:gd name="T64" fmla="*/ 116 w 809"/>
                  <a:gd name="T65" fmla="*/ 513 h 640"/>
                  <a:gd name="T66" fmla="*/ 145 w 809"/>
                  <a:gd name="T67" fmla="*/ 528 h 640"/>
                  <a:gd name="T68" fmla="*/ 180 w 809"/>
                  <a:gd name="T69" fmla="*/ 524 h 640"/>
                  <a:gd name="T70" fmla="*/ 145 w 809"/>
                  <a:gd name="T71" fmla="*/ 602 h 640"/>
                  <a:gd name="T72" fmla="*/ 99 w 809"/>
                  <a:gd name="T73" fmla="*/ 623 h 640"/>
                  <a:gd name="T74" fmla="*/ 130 w 809"/>
                  <a:gd name="T75" fmla="*/ 634 h 640"/>
                  <a:gd name="T76" fmla="*/ 182 w 809"/>
                  <a:gd name="T77" fmla="*/ 598 h 640"/>
                  <a:gd name="T78" fmla="*/ 211 w 809"/>
                  <a:gd name="T79" fmla="*/ 576 h 640"/>
                  <a:gd name="T80" fmla="*/ 248 w 809"/>
                  <a:gd name="T81" fmla="*/ 549 h 640"/>
                  <a:gd name="T82" fmla="*/ 267 w 809"/>
                  <a:gd name="T83" fmla="*/ 528 h 640"/>
                  <a:gd name="T84" fmla="*/ 258 w 809"/>
                  <a:gd name="T85" fmla="*/ 493 h 640"/>
                  <a:gd name="T86" fmla="*/ 296 w 809"/>
                  <a:gd name="T87" fmla="*/ 433 h 640"/>
                  <a:gd name="T88" fmla="*/ 306 w 809"/>
                  <a:gd name="T89" fmla="*/ 445 h 640"/>
                  <a:gd name="T90" fmla="*/ 294 w 809"/>
                  <a:gd name="T91" fmla="*/ 497 h 640"/>
                  <a:gd name="T92" fmla="*/ 335 w 809"/>
                  <a:gd name="T93" fmla="*/ 478 h 640"/>
                  <a:gd name="T94" fmla="*/ 366 w 809"/>
                  <a:gd name="T95" fmla="*/ 458 h 640"/>
                  <a:gd name="T96" fmla="*/ 372 w 809"/>
                  <a:gd name="T97" fmla="*/ 429 h 640"/>
                  <a:gd name="T98" fmla="*/ 422 w 809"/>
                  <a:gd name="T99" fmla="*/ 437 h 640"/>
                  <a:gd name="T100" fmla="*/ 478 w 809"/>
                  <a:gd name="T101" fmla="*/ 445 h 640"/>
                  <a:gd name="T102" fmla="*/ 542 w 809"/>
                  <a:gd name="T103" fmla="*/ 449 h 640"/>
                  <a:gd name="T104" fmla="*/ 590 w 809"/>
                  <a:gd name="T105" fmla="*/ 468 h 640"/>
                  <a:gd name="T106" fmla="*/ 627 w 809"/>
                  <a:gd name="T107" fmla="*/ 487 h 640"/>
                  <a:gd name="T108" fmla="*/ 656 w 809"/>
                  <a:gd name="T109" fmla="*/ 472 h 640"/>
                  <a:gd name="T110" fmla="*/ 714 w 809"/>
                  <a:gd name="T111" fmla="*/ 509 h 640"/>
                  <a:gd name="T112" fmla="*/ 757 w 809"/>
                  <a:gd name="T113" fmla="*/ 544 h 640"/>
                  <a:gd name="T114" fmla="*/ 797 w 809"/>
                  <a:gd name="T115" fmla="*/ 582 h 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9" h="640">
                    <a:moveTo>
                      <a:pt x="797" y="582"/>
                    </a:moveTo>
                    <a:lnTo>
                      <a:pt x="801" y="580"/>
                    </a:lnTo>
                    <a:lnTo>
                      <a:pt x="807" y="571"/>
                    </a:lnTo>
                    <a:lnTo>
                      <a:pt x="809" y="559"/>
                    </a:lnTo>
                    <a:lnTo>
                      <a:pt x="799" y="544"/>
                    </a:lnTo>
                    <a:lnTo>
                      <a:pt x="784" y="534"/>
                    </a:lnTo>
                    <a:lnTo>
                      <a:pt x="774" y="528"/>
                    </a:lnTo>
                    <a:lnTo>
                      <a:pt x="768" y="526"/>
                    </a:lnTo>
                    <a:lnTo>
                      <a:pt x="759" y="522"/>
                    </a:lnTo>
                    <a:lnTo>
                      <a:pt x="749" y="511"/>
                    </a:lnTo>
                    <a:lnTo>
                      <a:pt x="732" y="499"/>
                    </a:lnTo>
                    <a:lnTo>
                      <a:pt x="720" y="484"/>
                    </a:lnTo>
                    <a:lnTo>
                      <a:pt x="712" y="472"/>
                    </a:lnTo>
                    <a:lnTo>
                      <a:pt x="708" y="466"/>
                    </a:lnTo>
                    <a:lnTo>
                      <a:pt x="699" y="458"/>
                    </a:lnTo>
                    <a:lnTo>
                      <a:pt x="689" y="449"/>
                    </a:lnTo>
                    <a:lnTo>
                      <a:pt x="676" y="441"/>
                    </a:lnTo>
                    <a:lnTo>
                      <a:pt x="664" y="435"/>
                    </a:lnTo>
                    <a:lnTo>
                      <a:pt x="654" y="429"/>
                    </a:lnTo>
                    <a:lnTo>
                      <a:pt x="645" y="426"/>
                    </a:lnTo>
                    <a:lnTo>
                      <a:pt x="639" y="426"/>
                    </a:lnTo>
                    <a:lnTo>
                      <a:pt x="633" y="433"/>
                    </a:lnTo>
                    <a:lnTo>
                      <a:pt x="623" y="443"/>
                    </a:lnTo>
                    <a:lnTo>
                      <a:pt x="612" y="453"/>
                    </a:lnTo>
                    <a:lnTo>
                      <a:pt x="602" y="458"/>
                    </a:lnTo>
                    <a:lnTo>
                      <a:pt x="592" y="451"/>
                    </a:lnTo>
                    <a:lnTo>
                      <a:pt x="581" y="439"/>
                    </a:lnTo>
                    <a:lnTo>
                      <a:pt x="571" y="429"/>
                    </a:lnTo>
                    <a:lnTo>
                      <a:pt x="561" y="424"/>
                    </a:lnTo>
                    <a:lnTo>
                      <a:pt x="550" y="426"/>
                    </a:lnTo>
                    <a:lnTo>
                      <a:pt x="538" y="431"/>
                    </a:lnTo>
                    <a:lnTo>
                      <a:pt x="527" y="431"/>
                    </a:lnTo>
                    <a:lnTo>
                      <a:pt x="521" y="424"/>
                    </a:lnTo>
                    <a:lnTo>
                      <a:pt x="513" y="391"/>
                    </a:lnTo>
                    <a:lnTo>
                      <a:pt x="499" y="327"/>
                    </a:lnTo>
                    <a:lnTo>
                      <a:pt x="484" y="259"/>
                    </a:lnTo>
                    <a:lnTo>
                      <a:pt x="474" y="211"/>
                    </a:lnTo>
                    <a:lnTo>
                      <a:pt x="463" y="168"/>
                    </a:lnTo>
                    <a:lnTo>
                      <a:pt x="451" y="110"/>
                    </a:lnTo>
                    <a:lnTo>
                      <a:pt x="438" y="60"/>
                    </a:lnTo>
                    <a:lnTo>
                      <a:pt x="434" y="39"/>
                    </a:lnTo>
                    <a:lnTo>
                      <a:pt x="432" y="39"/>
                    </a:lnTo>
                    <a:lnTo>
                      <a:pt x="426" y="39"/>
                    </a:lnTo>
                    <a:lnTo>
                      <a:pt x="420" y="39"/>
                    </a:lnTo>
                    <a:lnTo>
                      <a:pt x="412" y="37"/>
                    </a:lnTo>
                    <a:lnTo>
                      <a:pt x="405" y="33"/>
                    </a:lnTo>
                    <a:lnTo>
                      <a:pt x="399" y="31"/>
                    </a:lnTo>
                    <a:lnTo>
                      <a:pt x="393" y="31"/>
                    </a:lnTo>
                    <a:lnTo>
                      <a:pt x="383" y="31"/>
                    </a:lnTo>
                    <a:lnTo>
                      <a:pt x="376" y="31"/>
                    </a:lnTo>
                    <a:lnTo>
                      <a:pt x="368" y="31"/>
                    </a:lnTo>
                    <a:lnTo>
                      <a:pt x="360" y="31"/>
                    </a:lnTo>
                    <a:lnTo>
                      <a:pt x="350" y="31"/>
                    </a:lnTo>
                    <a:lnTo>
                      <a:pt x="339" y="31"/>
                    </a:lnTo>
                    <a:lnTo>
                      <a:pt x="329" y="31"/>
                    </a:lnTo>
                    <a:lnTo>
                      <a:pt x="321" y="29"/>
                    </a:lnTo>
                    <a:lnTo>
                      <a:pt x="312" y="27"/>
                    </a:lnTo>
                    <a:lnTo>
                      <a:pt x="302" y="23"/>
                    </a:lnTo>
                    <a:lnTo>
                      <a:pt x="296" y="23"/>
                    </a:lnTo>
                    <a:lnTo>
                      <a:pt x="289" y="25"/>
                    </a:lnTo>
                    <a:lnTo>
                      <a:pt x="283" y="27"/>
                    </a:lnTo>
                    <a:lnTo>
                      <a:pt x="277" y="27"/>
                    </a:lnTo>
                    <a:lnTo>
                      <a:pt x="273" y="23"/>
                    </a:lnTo>
                    <a:lnTo>
                      <a:pt x="269" y="19"/>
                    </a:lnTo>
                    <a:lnTo>
                      <a:pt x="258" y="12"/>
                    </a:lnTo>
                    <a:lnTo>
                      <a:pt x="250" y="8"/>
                    </a:lnTo>
                    <a:lnTo>
                      <a:pt x="250" y="4"/>
                    </a:lnTo>
                    <a:lnTo>
                      <a:pt x="248" y="4"/>
                    </a:lnTo>
                    <a:lnTo>
                      <a:pt x="240" y="4"/>
                    </a:lnTo>
                    <a:lnTo>
                      <a:pt x="227" y="4"/>
                    </a:lnTo>
                    <a:lnTo>
                      <a:pt x="217" y="2"/>
                    </a:lnTo>
                    <a:lnTo>
                      <a:pt x="207" y="0"/>
                    </a:lnTo>
                    <a:lnTo>
                      <a:pt x="201" y="2"/>
                    </a:lnTo>
                    <a:lnTo>
                      <a:pt x="194" y="6"/>
                    </a:lnTo>
                    <a:lnTo>
                      <a:pt x="190" y="8"/>
                    </a:lnTo>
                    <a:lnTo>
                      <a:pt x="182" y="10"/>
                    </a:lnTo>
                    <a:lnTo>
                      <a:pt x="172" y="12"/>
                    </a:lnTo>
                    <a:lnTo>
                      <a:pt x="159" y="17"/>
                    </a:lnTo>
                    <a:lnTo>
                      <a:pt x="149" y="21"/>
                    </a:lnTo>
                    <a:lnTo>
                      <a:pt x="140" y="25"/>
                    </a:lnTo>
                    <a:lnTo>
                      <a:pt x="132" y="27"/>
                    </a:lnTo>
                    <a:lnTo>
                      <a:pt x="122" y="27"/>
                    </a:lnTo>
                    <a:lnTo>
                      <a:pt x="116" y="25"/>
                    </a:lnTo>
                    <a:lnTo>
                      <a:pt x="109" y="29"/>
                    </a:lnTo>
                    <a:lnTo>
                      <a:pt x="107" y="41"/>
                    </a:lnTo>
                    <a:lnTo>
                      <a:pt x="105" y="58"/>
                    </a:lnTo>
                    <a:lnTo>
                      <a:pt x="105" y="73"/>
                    </a:lnTo>
                    <a:lnTo>
                      <a:pt x="99" y="81"/>
                    </a:lnTo>
                    <a:lnTo>
                      <a:pt x="89" y="85"/>
                    </a:lnTo>
                    <a:lnTo>
                      <a:pt x="76" y="85"/>
                    </a:lnTo>
                    <a:lnTo>
                      <a:pt x="68" y="87"/>
                    </a:lnTo>
                    <a:lnTo>
                      <a:pt x="62" y="89"/>
                    </a:lnTo>
                    <a:lnTo>
                      <a:pt x="56" y="93"/>
                    </a:lnTo>
                    <a:lnTo>
                      <a:pt x="52" y="97"/>
                    </a:lnTo>
                    <a:lnTo>
                      <a:pt x="52" y="104"/>
                    </a:lnTo>
                    <a:lnTo>
                      <a:pt x="54" y="110"/>
                    </a:lnTo>
                    <a:lnTo>
                      <a:pt x="58" y="116"/>
                    </a:lnTo>
                    <a:lnTo>
                      <a:pt x="66" y="122"/>
                    </a:lnTo>
                    <a:lnTo>
                      <a:pt x="74" y="130"/>
                    </a:lnTo>
                    <a:lnTo>
                      <a:pt x="83" y="141"/>
                    </a:lnTo>
                    <a:lnTo>
                      <a:pt x="87" y="153"/>
                    </a:lnTo>
                    <a:lnTo>
                      <a:pt x="91" y="164"/>
                    </a:lnTo>
                    <a:lnTo>
                      <a:pt x="99" y="166"/>
                    </a:lnTo>
                    <a:lnTo>
                      <a:pt x="105" y="168"/>
                    </a:lnTo>
                    <a:lnTo>
                      <a:pt x="109" y="174"/>
                    </a:lnTo>
                    <a:lnTo>
                      <a:pt x="114" y="184"/>
                    </a:lnTo>
                    <a:lnTo>
                      <a:pt x="116" y="197"/>
                    </a:lnTo>
                    <a:lnTo>
                      <a:pt x="116" y="203"/>
                    </a:lnTo>
                    <a:lnTo>
                      <a:pt x="109" y="207"/>
                    </a:lnTo>
                    <a:lnTo>
                      <a:pt x="103" y="205"/>
                    </a:lnTo>
                    <a:lnTo>
                      <a:pt x="97" y="201"/>
                    </a:lnTo>
                    <a:lnTo>
                      <a:pt x="91" y="197"/>
                    </a:lnTo>
                    <a:lnTo>
                      <a:pt x="87" y="191"/>
                    </a:lnTo>
                    <a:lnTo>
                      <a:pt x="83" y="184"/>
                    </a:lnTo>
                    <a:lnTo>
                      <a:pt x="80" y="180"/>
                    </a:lnTo>
                    <a:lnTo>
                      <a:pt x="76" y="178"/>
                    </a:lnTo>
                    <a:lnTo>
                      <a:pt x="68" y="180"/>
                    </a:lnTo>
                    <a:lnTo>
                      <a:pt x="56" y="184"/>
                    </a:lnTo>
                    <a:lnTo>
                      <a:pt x="45" y="188"/>
                    </a:lnTo>
                    <a:lnTo>
                      <a:pt x="33" y="193"/>
                    </a:lnTo>
                    <a:lnTo>
                      <a:pt x="20" y="197"/>
                    </a:lnTo>
                    <a:lnTo>
                      <a:pt x="10" y="199"/>
                    </a:lnTo>
                    <a:lnTo>
                      <a:pt x="2" y="205"/>
                    </a:lnTo>
                    <a:lnTo>
                      <a:pt x="0" y="209"/>
                    </a:lnTo>
                    <a:lnTo>
                      <a:pt x="2" y="213"/>
                    </a:lnTo>
                    <a:lnTo>
                      <a:pt x="10" y="217"/>
                    </a:lnTo>
                    <a:lnTo>
                      <a:pt x="18" y="222"/>
                    </a:lnTo>
                    <a:lnTo>
                      <a:pt x="27" y="226"/>
                    </a:lnTo>
                    <a:lnTo>
                      <a:pt x="27" y="232"/>
                    </a:lnTo>
                    <a:lnTo>
                      <a:pt x="23" y="240"/>
                    </a:lnTo>
                    <a:lnTo>
                      <a:pt x="23" y="246"/>
                    </a:lnTo>
                    <a:lnTo>
                      <a:pt x="25" y="253"/>
                    </a:lnTo>
                    <a:lnTo>
                      <a:pt x="29" y="263"/>
                    </a:lnTo>
                    <a:lnTo>
                      <a:pt x="31" y="271"/>
                    </a:lnTo>
                    <a:lnTo>
                      <a:pt x="33" y="277"/>
                    </a:lnTo>
                    <a:lnTo>
                      <a:pt x="37" y="280"/>
                    </a:lnTo>
                    <a:lnTo>
                      <a:pt x="43" y="275"/>
                    </a:lnTo>
                    <a:lnTo>
                      <a:pt x="52" y="271"/>
                    </a:lnTo>
                    <a:lnTo>
                      <a:pt x="60" y="269"/>
                    </a:lnTo>
                    <a:lnTo>
                      <a:pt x="66" y="267"/>
                    </a:lnTo>
                    <a:lnTo>
                      <a:pt x="74" y="269"/>
                    </a:lnTo>
                    <a:lnTo>
                      <a:pt x="85" y="271"/>
                    </a:lnTo>
                    <a:lnTo>
                      <a:pt x="95" y="269"/>
                    </a:lnTo>
                    <a:lnTo>
                      <a:pt x="107" y="269"/>
                    </a:lnTo>
                    <a:lnTo>
                      <a:pt x="116" y="269"/>
                    </a:lnTo>
                    <a:lnTo>
                      <a:pt x="118" y="273"/>
                    </a:lnTo>
                    <a:lnTo>
                      <a:pt x="116" y="280"/>
                    </a:lnTo>
                    <a:lnTo>
                      <a:pt x="114" y="288"/>
                    </a:lnTo>
                    <a:lnTo>
                      <a:pt x="116" y="294"/>
                    </a:lnTo>
                    <a:lnTo>
                      <a:pt x="120" y="300"/>
                    </a:lnTo>
                    <a:lnTo>
                      <a:pt x="118" y="309"/>
                    </a:lnTo>
                    <a:lnTo>
                      <a:pt x="114" y="315"/>
                    </a:lnTo>
                    <a:lnTo>
                      <a:pt x="107" y="317"/>
                    </a:lnTo>
                    <a:lnTo>
                      <a:pt x="99" y="315"/>
                    </a:lnTo>
                    <a:lnTo>
                      <a:pt x="91" y="313"/>
                    </a:lnTo>
                    <a:lnTo>
                      <a:pt x="83" y="311"/>
                    </a:lnTo>
                    <a:lnTo>
                      <a:pt x="80" y="317"/>
                    </a:lnTo>
                    <a:lnTo>
                      <a:pt x="76" y="323"/>
                    </a:lnTo>
                    <a:lnTo>
                      <a:pt x="70" y="325"/>
                    </a:lnTo>
                    <a:lnTo>
                      <a:pt x="62" y="323"/>
                    </a:lnTo>
                    <a:lnTo>
                      <a:pt x="58" y="321"/>
                    </a:lnTo>
                    <a:lnTo>
                      <a:pt x="56" y="319"/>
                    </a:lnTo>
                    <a:lnTo>
                      <a:pt x="52" y="321"/>
                    </a:lnTo>
                    <a:lnTo>
                      <a:pt x="43" y="325"/>
                    </a:lnTo>
                    <a:lnTo>
                      <a:pt x="39" y="331"/>
                    </a:lnTo>
                    <a:lnTo>
                      <a:pt x="39" y="335"/>
                    </a:lnTo>
                    <a:lnTo>
                      <a:pt x="39" y="342"/>
                    </a:lnTo>
                    <a:lnTo>
                      <a:pt x="29" y="350"/>
                    </a:lnTo>
                    <a:lnTo>
                      <a:pt x="16" y="358"/>
                    </a:lnTo>
                    <a:lnTo>
                      <a:pt x="12" y="362"/>
                    </a:lnTo>
                    <a:lnTo>
                      <a:pt x="12" y="366"/>
                    </a:lnTo>
                    <a:lnTo>
                      <a:pt x="10" y="373"/>
                    </a:lnTo>
                    <a:lnTo>
                      <a:pt x="8" y="381"/>
                    </a:lnTo>
                    <a:lnTo>
                      <a:pt x="8" y="389"/>
                    </a:lnTo>
                    <a:lnTo>
                      <a:pt x="10" y="400"/>
                    </a:lnTo>
                    <a:lnTo>
                      <a:pt x="14" y="406"/>
                    </a:lnTo>
                    <a:lnTo>
                      <a:pt x="18" y="412"/>
                    </a:lnTo>
                    <a:lnTo>
                      <a:pt x="20" y="420"/>
                    </a:lnTo>
                    <a:lnTo>
                      <a:pt x="20" y="426"/>
                    </a:lnTo>
                    <a:lnTo>
                      <a:pt x="20" y="429"/>
                    </a:lnTo>
                    <a:lnTo>
                      <a:pt x="27" y="449"/>
                    </a:lnTo>
                    <a:lnTo>
                      <a:pt x="27" y="451"/>
                    </a:lnTo>
                    <a:lnTo>
                      <a:pt x="29" y="458"/>
                    </a:lnTo>
                    <a:lnTo>
                      <a:pt x="33" y="462"/>
                    </a:lnTo>
                    <a:lnTo>
                      <a:pt x="39" y="466"/>
                    </a:lnTo>
                    <a:lnTo>
                      <a:pt x="52" y="468"/>
                    </a:lnTo>
                    <a:lnTo>
                      <a:pt x="64" y="468"/>
                    </a:lnTo>
                    <a:lnTo>
                      <a:pt x="74" y="468"/>
                    </a:lnTo>
                    <a:lnTo>
                      <a:pt x="78" y="468"/>
                    </a:lnTo>
                    <a:lnTo>
                      <a:pt x="78" y="474"/>
                    </a:lnTo>
                    <a:lnTo>
                      <a:pt x="76" y="489"/>
                    </a:lnTo>
                    <a:lnTo>
                      <a:pt x="78" y="503"/>
                    </a:lnTo>
                    <a:lnTo>
                      <a:pt x="80" y="516"/>
                    </a:lnTo>
                    <a:lnTo>
                      <a:pt x="89" y="518"/>
                    </a:lnTo>
                    <a:lnTo>
                      <a:pt x="97" y="516"/>
                    </a:lnTo>
                    <a:lnTo>
                      <a:pt x="107" y="511"/>
                    </a:lnTo>
                    <a:lnTo>
                      <a:pt x="116" y="513"/>
                    </a:lnTo>
                    <a:lnTo>
                      <a:pt x="124" y="522"/>
                    </a:lnTo>
                    <a:lnTo>
                      <a:pt x="132" y="528"/>
                    </a:lnTo>
                    <a:lnTo>
                      <a:pt x="140" y="536"/>
                    </a:lnTo>
                    <a:lnTo>
                      <a:pt x="143" y="538"/>
                    </a:lnTo>
                    <a:lnTo>
                      <a:pt x="143" y="534"/>
                    </a:lnTo>
                    <a:lnTo>
                      <a:pt x="145" y="528"/>
                    </a:lnTo>
                    <a:lnTo>
                      <a:pt x="149" y="522"/>
                    </a:lnTo>
                    <a:lnTo>
                      <a:pt x="155" y="522"/>
                    </a:lnTo>
                    <a:lnTo>
                      <a:pt x="165" y="522"/>
                    </a:lnTo>
                    <a:lnTo>
                      <a:pt x="174" y="520"/>
                    </a:lnTo>
                    <a:lnTo>
                      <a:pt x="180" y="520"/>
                    </a:lnTo>
                    <a:lnTo>
                      <a:pt x="180" y="524"/>
                    </a:lnTo>
                    <a:lnTo>
                      <a:pt x="176" y="534"/>
                    </a:lnTo>
                    <a:lnTo>
                      <a:pt x="174" y="549"/>
                    </a:lnTo>
                    <a:lnTo>
                      <a:pt x="169" y="565"/>
                    </a:lnTo>
                    <a:lnTo>
                      <a:pt x="161" y="580"/>
                    </a:lnTo>
                    <a:lnTo>
                      <a:pt x="151" y="592"/>
                    </a:lnTo>
                    <a:lnTo>
                      <a:pt x="145" y="602"/>
                    </a:lnTo>
                    <a:lnTo>
                      <a:pt x="140" y="611"/>
                    </a:lnTo>
                    <a:lnTo>
                      <a:pt x="134" y="615"/>
                    </a:lnTo>
                    <a:lnTo>
                      <a:pt x="126" y="615"/>
                    </a:lnTo>
                    <a:lnTo>
                      <a:pt x="116" y="615"/>
                    </a:lnTo>
                    <a:lnTo>
                      <a:pt x="105" y="619"/>
                    </a:lnTo>
                    <a:lnTo>
                      <a:pt x="99" y="623"/>
                    </a:lnTo>
                    <a:lnTo>
                      <a:pt x="99" y="629"/>
                    </a:lnTo>
                    <a:lnTo>
                      <a:pt x="103" y="636"/>
                    </a:lnTo>
                    <a:lnTo>
                      <a:pt x="109" y="640"/>
                    </a:lnTo>
                    <a:lnTo>
                      <a:pt x="116" y="640"/>
                    </a:lnTo>
                    <a:lnTo>
                      <a:pt x="122" y="638"/>
                    </a:lnTo>
                    <a:lnTo>
                      <a:pt x="130" y="634"/>
                    </a:lnTo>
                    <a:lnTo>
                      <a:pt x="138" y="627"/>
                    </a:lnTo>
                    <a:lnTo>
                      <a:pt x="151" y="623"/>
                    </a:lnTo>
                    <a:lnTo>
                      <a:pt x="161" y="617"/>
                    </a:lnTo>
                    <a:lnTo>
                      <a:pt x="169" y="609"/>
                    </a:lnTo>
                    <a:lnTo>
                      <a:pt x="176" y="602"/>
                    </a:lnTo>
                    <a:lnTo>
                      <a:pt x="182" y="598"/>
                    </a:lnTo>
                    <a:lnTo>
                      <a:pt x="190" y="598"/>
                    </a:lnTo>
                    <a:lnTo>
                      <a:pt x="196" y="600"/>
                    </a:lnTo>
                    <a:lnTo>
                      <a:pt x="203" y="598"/>
                    </a:lnTo>
                    <a:lnTo>
                      <a:pt x="207" y="592"/>
                    </a:lnTo>
                    <a:lnTo>
                      <a:pt x="209" y="584"/>
                    </a:lnTo>
                    <a:lnTo>
                      <a:pt x="211" y="576"/>
                    </a:lnTo>
                    <a:lnTo>
                      <a:pt x="213" y="571"/>
                    </a:lnTo>
                    <a:lnTo>
                      <a:pt x="217" y="567"/>
                    </a:lnTo>
                    <a:lnTo>
                      <a:pt x="225" y="561"/>
                    </a:lnTo>
                    <a:lnTo>
                      <a:pt x="236" y="555"/>
                    </a:lnTo>
                    <a:lnTo>
                      <a:pt x="244" y="551"/>
                    </a:lnTo>
                    <a:lnTo>
                      <a:pt x="248" y="549"/>
                    </a:lnTo>
                    <a:lnTo>
                      <a:pt x="248" y="547"/>
                    </a:lnTo>
                    <a:lnTo>
                      <a:pt x="246" y="542"/>
                    </a:lnTo>
                    <a:lnTo>
                      <a:pt x="248" y="538"/>
                    </a:lnTo>
                    <a:lnTo>
                      <a:pt x="254" y="534"/>
                    </a:lnTo>
                    <a:lnTo>
                      <a:pt x="261" y="532"/>
                    </a:lnTo>
                    <a:lnTo>
                      <a:pt x="267" y="528"/>
                    </a:lnTo>
                    <a:lnTo>
                      <a:pt x="269" y="522"/>
                    </a:lnTo>
                    <a:lnTo>
                      <a:pt x="267" y="516"/>
                    </a:lnTo>
                    <a:lnTo>
                      <a:pt x="263" y="509"/>
                    </a:lnTo>
                    <a:lnTo>
                      <a:pt x="256" y="505"/>
                    </a:lnTo>
                    <a:lnTo>
                      <a:pt x="256" y="499"/>
                    </a:lnTo>
                    <a:lnTo>
                      <a:pt x="258" y="493"/>
                    </a:lnTo>
                    <a:lnTo>
                      <a:pt x="263" y="487"/>
                    </a:lnTo>
                    <a:lnTo>
                      <a:pt x="267" y="482"/>
                    </a:lnTo>
                    <a:lnTo>
                      <a:pt x="271" y="476"/>
                    </a:lnTo>
                    <a:lnTo>
                      <a:pt x="277" y="464"/>
                    </a:lnTo>
                    <a:lnTo>
                      <a:pt x="285" y="447"/>
                    </a:lnTo>
                    <a:lnTo>
                      <a:pt x="296" y="433"/>
                    </a:lnTo>
                    <a:lnTo>
                      <a:pt x="304" y="422"/>
                    </a:lnTo>
                    <a:lnTo>
                      <a:pt x="314" y="420"/>
                    </a:lnTo>
                    <a:lnTo>
                      <a:pt x="318" y="424"/>
                    </a:lnTo>
                    <a:lnTo>
                      <a:pt x="316" y="431"/>
                    </a:lnTo>
                    <a:lnTo>
                      <a:pt x="312" y="437"/>
                    </a:lnTo>
                    <a:lnTo>
                      <a:pt x="306" y="445"/>
                    </a:lnTo>
                    <a:lnTo>
                      <a:pt x="302" y="455"/>
                    </a:lnTo>
                    <a:lnTo>
                      <a:pt x="300" y="468"/>
                    </a:lnTo>
                    <a:lnTo>
                      <a:pt x="298" y="480"/>
                    </a:lnTo>
                    <a:lnTo>
                      <a:pt x="296" y="484"/>
                    </a:lnTo>
                    <a:lnTo>
                      <a:pt x="294" y="489"/>
                    </a:lnTo>
                    <a:lnTo>
                      <a:pt x="294" y="497"/>
                    </a:lnTo>
                    <a:lnTo>
                      <a:pt x="296" y="503"/>
                    </a:lnTo>
                    <a:lnTo>
                      <a:pt x="302" y="503"/>
                    </a:lnTo>
                    <a:lnTo>
                      <a:pt x="310" y="497"/>
                    </a:lnTo>
                    <a:lnTo>
                      <a:pt x="321" y="491"/>
                    </a:lnTo>
                    <a:lnTo>
                      <a:pt x="329" y="484"/>
                    </a:lnTo>
                    <a:lnTo>
                      <a:pt x="335" y="478"/>
                    </a:lnTo>
                    <a:lnTo>
                      <a:pt x="339" y="474"/>
                    </a:lnTo>
                    <a:lnTo>
                      <a:pt x="339" y="472"/>
                    </a:lnTo>
                    <a:lnTo>
                      <a:pt x="343" y="468"/>
                    </a:lnTo>
                    <a:lnTo>
                      <a:pt x="350" y="468"/>
                    </a:lnTo>
                    <a:lnTo>
                      <a:pt x="358" y="466"/>
                    </a:lnTo>
                    <a:lnTo>
                      <a:pt x="366" y="458"/>
                    </a:lnTo>
                    <a:lnTo>
                      <a:pt x="370" y="451"/>
                    </a:lnTo>
                    <a:lnTo>
                      <a:pt x="372" y="449"/>
                    </a:lnTo>
                    <a:lnTo>
                      <a:pt x="370" y="447"/>
                    </a:lnTo>
                    <a:lnTo>
                      <a:pt x="366" y="441"/>
                    </a:lnTo>
                    <a:lnTo>
                      <a:pt x="366" y="435"/>
                    </a:lnTo>
                    <a:lnTo>
                      <a:pt x="372" y="429"/>
                    </a:lnTo>
                    <a:lnTo>
                      <a:pt x="383" y="426"/>
                    </a:lnTo>
                    <a:lnTo>
                      <a:pt x="393" y="426"/>
                    </a:lnTo>
                    <a:lnTo>
                      <a:pt x="401" y="429"/>
                    </a:lnTo>
                    <a:lnTo>
                      <a:pt x="407" y="431"/>
                    </a:lnTo>
                    <a:lnTo>
                      <a:pt x="414" y="435"/>
                    </a:lnTo>
                    <a:lnTo>
                      <a:pt x="422" y="437"/>
                    </a:lnTo>
                    <a:lnTo>
                      <a:pt x="434" y="441"/>
                    </a:lnTo>
                    <a:lnTo>
                      <a:pt x="449" y="445"/>
                    </a:lnTo>
                    <a:lnTo>
                      <a:pt x="461" y="447"/>
                    </a:lnTo>
                    <a:lnTo>
                      <a:pt x="467" y="447"/>
                    </a:lnTo>
                    <a:lnTo>
                      <a:pt x="472" y="445"/>
                    </a:lnTo>
                    <a:lnTo>
                      <a:pt x="478" y="445"/>
                    </a:lnTo>
                    <a:lnTo>
                      <a:pt x="486" y="445"/>
                    </a:lnTo>
                    <a:lnTo>
                      <a:pt x="494" y="447"/>
                    </a:lnTo>
                    <a:lnTo>
                      <a:pt x="503" y="449"/>
                    </a:lnTo>
                    <a:lnTo>
                      <a:pt x="517" y="449"/>
                    </a:lnTo>
                    <a:lnTo>
                      <a:pt x="532" y="449"/>
                    </a:lnTo>
                    <a:lnTo>
                      <a:pt x="542" y="449"/>
                    </a:lnTo>
                    <a:lnTo>
                      <a:pt x="550" y="451"/>
                    </a:lnTo>
                    <a:lnTo>
                      <a:pt x="559" y="458"/>
                    </a:lnTo>
                    <a:lnTo>
                      <a:pt x="569" y="464"/>
                    </a:lnTo>
                    <a:lnTo>
                      <a:pt x="579" y="466"/>
                    </a:lnTo>
                    <a:lnTo>
                      <a:pt x="588" y="468"/>
                    </a:lnTo>
                    <a:lnTo>
                      <a:pt x="590" y="468"/>
                    </a:lnTo>
                    <a:lnTo>
                      <a:pt x="592" y="470"/>
                    </a:lnTo>
                    <a:lnTo>
                      <a:pt x="594" y="472"/>
                    </a:lnTo>
                    <a:lnTo>
                      <a:pt x="600" y="478"/>
                    </a:lnTo>
                    <a:lnTo>
                      <a:pt x="608" y="482"/>
                    </a:lnTo>
                    <a:lnTo>
                      <a:pt x="619" y="484"/>
                    </a:lnTo>
                    <a:lnTo>
                      <a:pt x="627" y="487"/>
                    </a:lnTo>
                    <a:lnTo>
                      <a:pt x="633" y="487"/>
                    </a:lnTo>
                    <a:lnTo>
                      <a:pt x="637" y="482"/>
                    </a:lnTo>
                    <a:lnTo>
                      <a:pt x="639" y="476"/>
                    </a:lnTo>
                    <a:lnTo>
                      <a:pt x="641" y="470"/>
                    </a:lnTo>
                    <a:lnTo>
                      <a:pt x="645" y="470"/>
                    </a:lnTo>
                    <a:lnTo>
                      <a:pt x="656" y="472"/>
                    </a:lnTo>
                    <a:lnTo>
                      <a:pt x="668" y="476"/>
                    </a:lnTo>
                    <a:lnTo>
                      <a:pt x="679" y="478"/>
                    </a:lnTo>
                    <a:lnTo>
                      <a:pt x="689" y="482"/>
                    </a:lnTo>
                    <a:lnTo>
                      <a:pt x="697" y="491"/>
                    </a:lnTo>
                    <a:lnTo>
                      <a:pt x="705" y="501"/>
                    </a:lnTo>
                    <a:lnTo>
                      <a:pt x="714" y="509"/>
                    </a:lnTo>
                    <a:lnTo>
                      <a:pt x="720" y="513"/>
                    </a:lnTo>
                    <a:lnTo>
                      <a:pt x="722" y="516"/>
                    </a:lnTo>
                    <a:lnTo>
                      <a:pt x="741" y="534"/>
                    </a:lnTo>
                    <a:lnTo>
                      <a:pt x="751" y="544"/>
                    </a:lnTo>
                    <a:lnTo>
                      <a:pt x="753" y="544"/>
                    </a:lnTo>
                    <a:lnTo>
                      <a:pt x="757" y="544"/>
                    </a:lnTo>
                    <a:lnTo>
                      <a:pt x="761" y="547"/>
                    </a:lnTo>
                    <a:lnTo>
                      <a:pt x="768" y="551"/>
                    </a:lnTo>
                    <a:lnTo>
                      <a:pt x="776" y="559"/>
                    </a:lnTo>
                    <a:lnTo>
                      <a:pt x="786" y="569"/>
                    </a:lnTo>
                    <a:lnTo>
                      <a:pt x="792" y="578"/>
                    </a:lnTo>
                    <a:lnTo>
                      <a:pt x="797" y="582"/>
                    </a:lnTo>
                    <a:close/>
                  </a:path>
                </a:pathLst>
              </a:custGeom>
              <a:solidFill>
                <a:schemeClr val="tx1">
                  <a:lumMod val="20000"/>
                  <a:lumOff val="80000"/>
                </a:scheme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65A"/>
                  </a:solidFill>
                  <a:effectLst/>
                  <a:uLnTx/>
                  <a:uFillTx/>
                  <a:latin typeface="Arial"/>
                  <a:ea typeface="+mn-ea"/>
                  <a:cs typeface="+mn-cs"/>
                </a:endParaRPr>
              </a:p>
            </p:txBody>
          </p:sp>
          <p:grpSp>
            <p:nvGrpSpPr>
              <p:cNvPr id="121" name="Group 120"/>
              <p:cNvGrpSpPr/>
              <p:nvPr/>
            </p:nvGrpSpPr>
            <p:grpSpPr>
              <a:xfrm>
                <a:off x="456330" y="2590800"/>
                <a:ext cx="644297" cy="580352"/>
                <a:chOff x="1330985" y="3167453"/>
                <a:chExt cx="495941" cy="446720"/>
              </a:xfrm>
              <a:solidFill>
                <a:schemeClr val="tx1">
                  <a:lumMod val="20000"/>
                  <a:lumOff val="80000"/>
                </a:schemeClr>
              </a:solidFill>
            </p:grpSpPr>
            <p:sp>
              <p:nvSpPr>
                <p:cNvPr id="122" name="Freeform 121"/>
                <p:cNvSpPr>
                  <a:spLocks/>
                </p:cNvSpPr>
                <p:nvPr/>
              </p:nvSpPr>
              <p:spPr bwMode="auto">
                <a:xfrm rot="746016">
                  <a:off x="1330985" y="3180836"/>
                  <a:ext cx="19636" cy="22314"/>
                </a:xfrm>
                <a:custGeom>
                  <a:avLst/>
                  <a:gdLst>
                    <a:gd name="T0" fmla="*/ 18 w 22"/>
                    <a:gd name="T1" fmla="*/ 0 h 25"/>
                    <a:gd name="T2" fmla="*/ 0 w 22"/>
                    <a:gd name="T3" fmla="*/ 18 h 25"/>
                    <a:gd name="T4" fmla="*/ 2 w 22"/>
                    <a:gd name="T5" fmla="*/ 21 h 25"/>
                    <a:gd name="T6" fmla="*/ 4 w 22"/>
                    <a:gd name="T7" fmla="*/ 23 h 25"/>
                    <a:gd name="T8" fmla="*/ 8 w 22"/>
                    <a:gd name="T9" fmla="*/ 25 h 25"/>
                    <a:gd name="T10" fmla="*/ 12 w 22"/>
                    <a:gd name="T11" fmla="*/ 23 h 25"/>
                    <a:gd name="T12" fmla="*/ 16 w 22"/>
                    <a:gd name="T13" fmla="*/ 18 h 25"/>
                    <a:gd name="T14" fmla="*/ 18 w 22"/>
                    <a:gd name="T15" fmla="*/ 14 h 25"/>
                    <a:gd name="T16" fmla="*/ 18 w 22"/>
                    <a:gd name="T17" fmla="*/ 12 h 25"/>
                    <a:gd name="T18" fmla="*/ 18 w 22"/>
                    <a:gd name="T19" fmla="*/ 10 h 25"/>
                    <a:gd name="T20" fmla="*/ 20 w 22"/>
                    <a:gd name="T21" fmla="*/ 8 h 25"/>
                    <a:gd name="T22" fmla="*/ 22 w 22"/>
                    <a:gd name="T23" fmla="*/ 4 h 25"/>
                    <a:gd name="T24" fmla="*/ 22 w 22"/>
                    <a:gd name="T25" fmla="*/ 2 h 25"/>
                    <a:gd name="T26" fmla="*/ 18 w 22"/>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25">
                      <a:moveTo>
                        <a:pt x="18" y="0"/>
                      </a:moveTo>
                      <a:lnTo>
                        <a:pt x="0" y="18"/>
                      </a:lnTo>
                      <a:lnTo>
                        <a:pt x="2" y="21"/>
                      </a:lnTo>
                      <a:lnTo>
                        <a:pt x="4" y="23"/>
                      </a:lnTo>
                      <a:lnTo>
                        <a:pt x="8" y="25"/>
                      </a:lnTo>
                      <a:lnTo>
                        <a:pt x="12" y="23"/>
                      </a:lnTo>
                      <a:lnTo>
                        <a:pt x="16" y="18"/>
                      </a:lnTo>
                      <a:lnTo>
                        <a:pt x="18" y="14"/>
                      </a:lnTo>
                      <a:lnTo>
                        <a:pt x="18" y="12"/>
                      </a:lnTo>
                      <a:lnTo>
                        <a:pt x="18" y="10"/>
                      </a:lnTo>
                      <a:lnTo>
                        <a:pt x="20" y="8"/>
                      </a:lnTo>
                      <a:lnTo>
                        <a:pt x="22" y="4"/>
                      </a:lnTo>
                      <a:lnTo>
                        <a:pt x="22" y="2"/>
                      </a:lnTo>
                      <a:lnTo>
                        <a:pt x="18" y="0"/>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3" name="Freeform 122"/>
                <p:cNvSpPr>
                  <a:spLocks/>
                </p:cNvSpPr>
                <p:nvPr/>
              </p:nvSpPr>
              <p:spPr bwMode="auto">
                <a:xfrm rot="746016">
                  <a:off x="1380819" y="3167453"/>
                  <a:ext cx="53553" cy="40164"/>
                </a:xfrm>
                <a:custGeom>
                  <a:avLst/>
                  <a:gdLst>
                    <a:gd name="T0" fmla="*/ 17 w 60"/>
                    <a:gd name="T1" fmla="*/ 2 h 45"/>
                    <a:gd name="T2" fmla="*/ 13 w 60"/>
                    <a:gd name="T3" fmla="*/ 4 h 45"/>
                    <a:gd name="T4" fmla="*/ 7 w 60"/>
                    <a:gd name="T5" fmla="*/ 10 h 45"/>
                    <a:gd name="T6" fmla="*/ 0 w 60"/>
                    <a:gd name="T7" fmla="*/ 18 h 45"/>
                    <a:gd name="T8" fmla="*/ 0 w 60"/>
                    <a:gd name="T9" fmla="*/ 25 h 45"/>
                    <a:gd name="T10" fmla="*/ 4 w 60"/>
                    <a:gd name="T11" fmla="*/ 29 h 45"/>
                    <a:gd name="T12" fmla="*/ 9 w 60"/>
                    <a:gd name="T13" fmla="*/ 33 h 45"/>
                    <a:gd name="T14" fmla="*/ 15 w 60"/>
                    <a:gd name="T15" fmla="*/ 35 h 45"/>
                    <a:gd name="T16" fmla="*/ 21 w 60"/>
                    <a:gd name="T17" fmla="*/ 39 h 45"/>
                    <a:gd name="T18" fmla="*/ 29 w 60"/>
                    <a:gd name="T19" fmla="*/ 43 h 45"/>
                    <a:gd name="T20" fmla="*/ 38 w 60"/>
                    <a:gd name="T21" fmla="*/ 45 h 45"/>
                    <a:gd name="T22" fmla="*/ 44 w 60"/>
                    <a:gd name="T23" fmla="*/ 45 h 45"/>
                    <a:gd name="T24" fmla="*/ 50 w 60"/>
                    <a:gd name="T25" fmla="*/ 41 h 45"/>
                    <a:gd name="T26" fmla="*/ 54 w 60"/>
                    <a:gd name="T27" fmla="*/ 37 h 45"/>
                    <a:gd name="T28" fmla="*/ 56 w 60"/>
                    <a:gd name="T29" fmla="*/ 33 h 45"/>
                    <a:gd name="T30" fmla="*/ 56 w 60"/>
                    <a:gd name="T31" fmla="*/ 29 h 45"/>
                    <a:gd name="T32" fmla="*/ 56 w 60"/>
                    <a:gd name="T33" fmla="*/ 23 h 45"/>
                    <a:gd name="T34" fmla="*/ 58 w 60"/>
                    <a:gd name="T35" fmla="*/ 18 h 45"/>
                    <a:gd name="T36" fmla="*/ 60 w 60"/>
                    <a:gd name="T37" fmla="*/ 14 h 45"/>
                    <a:gd name="T38" fmla="*/ 60 w 60"/>
                    <a:gd name="T39" fmla="*/ 10 h 45"/>
                    <a:gd name="T40" fmla="*/ 52 w 60"/>
                    <a:gd name="T41" fmla="*/ 4 h 45"/>
                    <a:gd name="T42" fmla="*/ 38 w 60"/>
                    <a:gd name="T43" fmla="*/ 0 h 45"/>
                    <a:gd name="T44" fmla="*/ 27 w 60"/>
                    <a:gd name="T45" fmla="*/ 0 h 45"/>
                    <a:gd name="T46" fmla="*/ 19 w 60"/>
                    <a:gd name="T47" fmla="*/ 0 h 45"/>
                    <a:gd name="T48" fmla="*/ 17 w 60"/>
                    <a:gd name="T49" fmla="*/ 2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45">
                      <a:moveTo>
                        <a:pt x="17" y="2"/>
                      </a:moveTo>
                      <a:lnTo>
                        <a:pt x="13" y="4"/>
                      </a:lnTo>
                      <a:lnTo>
                        <a:pt x="7" y="10"/>
                      </a:lnTo>
                      <a:lnTo>
                        <a:pt x="0" y="18"/>
                      </a:lnTo>
                      <a:lnTo>
                        <a:pt x="0" y="25"/>
                      </a:lnTo>
                      <a:lnTo>
                        <a:pt x="4" y="29"/>
                      </a:lnTo>
                      <a:lnTo>
                        <a:pt x="9" y="33"/>
                      </a:lnTo>
                      <a:lnTo>
                        <a:pt x="15" y="35"/>
                      </a:lnTo>
                      <a:lnTo>
                        <a:pt x="21" y="39"/>
                      </a:lnTo>
                      <a:lnTo>
                        <a:pt x="29" y="43"/>
                      </a:lnTo>
                      <a:lnTo>
                        <a:pt x="38" y="45"/>
                      </a:lnTo>
                      <a:lnTo>
                        <a:pt x="44" y="45"/>
                      </a:lnTo>
                      <a:lnTo>
                        <a:pt x="50" y="41"/>
                      </a:lnTo>
                      <a:lnTo>
                        <a:pt x="54" y="37"/>
                      </a:lnTo>
                      <a:lnTo>
                        <a:pt x="56" y="33"/>
                      </a:lnTo>
                      <a:lnTo>
                        <a:pt x="56" y="29"/>
                      </a:lnTo>
                      <a:lnTo>
                        <a:pt x="56" y="23"/>
                      </a:lnTo>
                      <a:lnTo>
                        <a:pt x="58" y="18"/>
                      </a:lnTo>
                      <a:lnTo>
                        <a:pt x="60" y="14"/>
                      </a:lnTo>
                      <a:lnTo>
                        <a:pt x="60" y="10"/>
                      </a:lnTo>
                      <a:lnTo>
                        <a:pt x="52" y="4"/>
                      </a:lnTo>
                      <a:lnTo>
                        <a:pt x="38" y="0"/>
                      </a:lnTo>
                      <a:lnTo>
                        <a:pt x="27" y="0"/>
                      </a:lnTo>
                      <a:lnTo>
                        <a:pt x="19" y="0"/>
                      </a:lnTo>
                      <a:lnTo>
                        <a:pt x="17" y="2"/>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4" name="Freeform 123"/>
                <p:cNvSpPr>
                  <a:spLocks/>
                </p:cNvSpPr>
                <p:nvPr/>
              </p:nvSpPr>
              <p:spPr bwMode="auto">
                <a:xfrm rot="746016">
                  <a:off x="1523919" y="3259939"/>
                  <a:ext cx="58015" cy="49983"/>
                </a:xfrm>
                <a:custGeom>
                  <a:avLst/>
                  <a:gdLst>
                    <a:gd name="T0" fmla="*/ 7 w 65"/>
                    <a:gd name="T1" fmla="*/ 17 h 56"/>
                    <a:gd name="T2" fmla="*/ 5 w 65"/>
                    <a:gd name="T3" fmla="*/ 19 h 56"/>
                    <a:gd name="T4" fmla="*/ 2 w 65"/>
                    <a:gd name="T5" fmla="*/ 21 h 56"/>
                    <a:gd name="T6" fmla="*/ 0 w 65"/>
                    <a:gd name="T7" fmla="*/ 27 h 56"/>
                    <a:gd name="T8" fmla="*/ 2 w 65"/>
                    <a:gd name="T9" fmla="*/ 31 h 56"/>
                    <a:gd name="T10" fmla="*/ 7 w 65"/>
                    <a:gd name="T11" fmla="*/ 35 h 56"/>
                    <a:gd name="T12" fmla="*/ 11 w 65"/>
                    <a:gd name="T13" fmla="*/ 37 h 56"/>
                    <a:gd name="T14" fmla="*/ 13 w 65"/>
                    <a:gd name="T15" fmla="*/ 39 h 56"/>
                    <a:gd name="T16" fmla="*/ 15 w 65"/>
                    <a:gd name="T17" fmla="*/ 43 h 56"/>
                    <a:gd name="T18" fmla="*/ 15 w 65"/>
                    <a:gd name="T19" fmla="*/ 48 h 56"/>
                    <a:gd name="T20" fmla="*/ 19 w 65"/>
                    <a:gd name="T21" fmla="*/ 50 h 56"/>
                    <a:gd name="T22" fmla="*/ 21 w 65"/>
                    <a:gd name="T23" fmla="*/ 50 h 56"/>
                    <a:gd name="T24" fmla="*/ 27 w 65"/>
                    <a:gd name="T25" fmla="*/ 50 h 56"/>
                    <a:gd name="T26" fmla="*/ 33 w 65"/>
                    <a:gd name="T27" fmla="*/ 50 h 56"/>
                    <a:gd name="T28" fmla="*/ 38 w 65"/>
                    <a:gd name="T29" fmla="*/ 52 h 56"/>
                    <a:gd name="T30" fmla="*/ 42 w 65"/>
                    <a:gd name="T31" fmla="*/ 56 h 56"/>
                    <a:gd name="T32" fmla="*/ 44 w 65"/>
                    <a:gd name="T33" fmla="*/ 56 h 56"/>
                    <a:gd name="T34" fmla="*/ 58 w 65"/>
                    <a:gd name="T35" fmla="*/ 56 h 56"/>
                    <a:gd name="T36" fmla="*/ 60 w 65"/>
                    <a:gd name="T37" fmla="*/ 54 h 56"/>
                    <a:gd name="T38" fmla="*/ 65 w 65"/>
                    <a:gd name="T39" fmla="*/ 52 h 56"/>
                    <a:gd name="T40" fmla="*/ 65 w 65"/>
                    <a:gd name="T41" fmla="*/ 46 h 56"/>
                    <a:gd name="T42" fmla="*/ 62 w 65"/>
                    <a:gd name="T43" fmla="*/ 41 h 56"/>
                    <a:gd name="T44" fmla="*/ 56 w 65"/>
                    <a:gd name="T45" fmla="*/ 37 h 56"/>
                    <a:gd name="T46" fmla="*/ 52 w 65"/>
                    <a:gd name="T47" fmla="*/ 35 h 56"/>
                    <a:gd name="T48" fmla="*/ 50 w 65"/>
                    <a:gd name="T49" fmla="*/ 33 h 56"/>
                    <a:gd name="T50" fmla="*/ 48 w 65"/>
                    <a:gd name="T51" fmla="*/ 27 h 56"/>
                    <a:gd name="T52" fmla="*/ 48 w 65"/>
                    <a:gd name="T53" fmla="*/ 23 h 56"/>
                    <a:gd name="T54" fmla="*/ 50 w 65"/>
                    <a:gd name="T55" fmla="*/ 21 h 56"/>
                    <a:gd name="T56" fmla="*/ 50 w 65"/>
                    <a:gd name="T57" fmla="*/ 21 h 56"/>
                    <a:gd name="T58" fmla="*/ 46 w 65"/>
                    <a:gd name="T59" fmla="*/ 17 h 56"/>
                    <a:gd name="T60" fmla="*/ 40 w 65"/>
                    <a:gd name="T61" fmla="*/ 8 h 56"/>
                    <a:gd name="T62" fmla="*/ 31 w 65"/>
                    <a:gd name="T63" fmla="*/ 2 h 56"/>
                    <a:gd name="T64" fmla="*/ 25 w 65"/>
                    <a:gd name="T65" fmla="*/ 0 h 56"/>
                    <a:gd name="T66" fmla="*/ 21 w 65"/>
                    <a:gd name="T67" fmla="*/ 4 h 56"/>
                    <a:gd name="T68" fmla="*/ 17 w 65"/>
                    <a:gd name="T69" fmla="*/ 10 h 56"/>
                    <a:gd name="T70" fmla="*/ 13 w 65"/>
                    <a:gd name="T71" fmla="*/ 14 h 56"/>
                    <a:gd name="T72" fmla="*/ 9 w 65"/>
                    <a:gd name="T73" fmla="*/ 17 h 56"/>
                    <a:gd name="T74" fmla="*/ 7 w 65"/>
                    <a:gd name="T75" fmla="*/ 17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 h="56">
                      <a:moveTo>
                        <a:pt x="7" y="17"/>
                      </a:moveTo>
                      <a:lnTo>
                        <a:pt x="5" y="19"/>
                      </a:lnTo>
                      <a:lnTo>
                        <a:pt x="2" y="21"/>
                      </a:lnTo>
                      <a:lnTo>
                        <a:pt x="0" y="27"/>
                      </a:lnTo>
                      <a:lnTo>
                        <a:pt x="2" y="31"/>
                      </a:lnTo>
                      <a:lnTo>
                        <a:pt x="7" y="35"/>
                      </a:lnTo>
                      <a:lnTo>
                        <a:pt x="11" y="37"/>
                      </a:lnTo>
                      <a:lnTo>
                        <a:pt x="13" y="39"/>
                      </a:lnTo>
                      <a:lnTo>
                        <a:pt x="15" y="43"/>
                      </a:lnTo>
                      <a:lnTo>
                        <a:pt x="15" y="48"/>
                      </a:lnTo>
                      <a:lnTo>
                        <a:pt x="19" y="50"/>
                      </a:lnTo>
                      <a:lnTo>
                        <a:pt x="21" y="50"/>
                      </a:lnTo>
                      <a:lnTo>
                        <a:pt x="27" y="50"/>
                      </a:lnTo>
                      <a:lnTo>
                        <a:pt x="33" y="50"/>
                      </a:lnTo>
                      <a:lnTo>
                        <a:pt x="38" y="52"/>
                      </a:lnTo>
                      <a:lnTo>
                        <a:pt x="42" y="56"/>
                      </a:lnTo>
                      <a:lnTo>
                        <a:pt x="44" y="56"/>
                      </a:lnTo>
                      <a:lnTo>
                        <a:pt x="58" y="56"/>
                      </a:lnTo>
                      <a:lnTo>
                        <a:pt x="60" y="54"/>
                      </a:lnTo>
                      <a:lnTo>
                        <a:pt x="65" y="52"/>
                      </a:lnTo>
                      <a:lnTo>
                        <a:pt x="65" y="46"/>
                      </a:lnTo>
                      <a:lnTo>
                        <a:pt x="62" y="41"/>
                      </a:lnTo>
                      <a:lnTo>
                        <a:pt x="56" y="37"/>
                      </a:lnTo>
                      <a:lnTo>
                        <a:pt x="52" y="35"/>
                      </a:lnTo>
                      <a:lnTo>
                        <a:pt x="50" y="33"/>
                      </a:lnTo>
                      <a:lnTo>
                        <a:pt x="48" y="27"/>
                      </a:lnTo>
                      <a:lnTo>
                        <a:pt x="48" y="23"/>
                      </a:lnTo>
                      <a:lnTo>
                        <a:pt x="50" y="21"/>
                      </a:lnTo>
                      <a:lnTo>
                        <a:pt x="46" y="17"/>
                      </a:lnTo>
                      <a:lnTo>
                        <a:pt x="40" y="8"/>
                      </a:lnTo>
                      <a:lnTo>
                        <a:pt x="31" y="2"/>
                      </a:lnTo>
                      <a:lnTo>
                        <a:pt x="25" y="0"/>
                      </a:lnTo>
                      <a:lnTo>
                        <a:pt x="21" y="4"/>
                      </a:lnTo>
                      <a:lnTo>
                        <a:pt x="17" y="10"/>
                      </a:lnTo>
                      <a:lnTo>
                        <a:pt x="13" y="14"/>
                      </a:lnTo>
                      <a:lnTo>
                        <a:pt x="9" y="17"/>
                      </a:lnTo>
                      <a:lnTo>
                        <a:pt x="7" y="17"/>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5" name="Freeform 124"/>
                <p:cNvSpPr>
                  <a:spLocks/>
                </p:cNvSpPr>
                <p:nvPr/>
              </p:nvSpPr>
              <p:spPr bwMode="auto">
                <a:xfrm rot="746016">
                  <a:off x="1611281" y="3333397"/>
                  <a:ext cx="55339" cy="22314"/>
                </a:xfrm>
                <a:custGeom>
                  <a:avLst/>
                  <a:gdLst>
                    <a:gd name="T0" fmla="*/ 0 w 62"/>
                    <a:gd name="T1" fmla="*/ 15 h 25"/>
                    <a:gd name="T2" fmla="*/ 4 w 62"/>
                    <a:gd name="T3" fmla="*/ 15 h 25"/>
                    <a:gd name="T4" fmla="*/ 10 w 62"/>
                    <a:gd name="T5" fmla="*/ 15 h 25"/>
                    <a:gd name="T6" fmla="*/ 21 w 62"/>
                    <a:gd name="T7" fmla="*/ 17 h 25"/>
                    <a:gd name="T8" fmla="*/ 27 w 62"/>
                    <a:gd name="T9" fmla="*/ 21 h 25"/>
                    <a:gd name="T10" fmla="*/ 31 w 62"/>
                    <a:gd name="T11" fmla="*/ 23 h 25"/>
                    <a:gd name="T12" fmla="*/ 33 w 62"/>
                    <a:gd name="T13" fmla="*/ 23 h 25"/>
                    <a:gd name="T14" fmla="*/ 37 w 62"/>
                    <a:gd name="T15" fmla="*/ 23 h 25"/>
                    <a:gd name="T16" fmla="*/ 44 w 62"/>
                    <a:gd name="T17" fmla="*/ 23 h 25"/>
                    <a:gd name="T18" fmla="*/ 52 w 62"/>
                    <a:gd name="T19" fmla="*/ 25 h 25"/>
                    <a:gd name="T20" fmla="*/ 56 w 62"/>
                    <a:gd name="T21" fmla="*/ 25 h 25"/>
                    <a:gd name="T22" fmla="*/ 60 w 62"/>
                    <a:gd name="T23" fmla="*/ 23 h 25"/>
                    <a:gd name="T24" fmla="*/ 62 w 62"/>
                    <a:gd name="T25" fmla="*/ 17 h 25"/>
                    <a:gd name="T26" fmla="*/ 62 w 62"/>
                    <a:gd name="T27" fmla="*/ 10 h 25"/>
                    <a:gd name="T28" fmla="*/ 60 w 62"/>
                    <a:gd name="T29" fmla="*/ 6 h 25"/>
                    <a:gd name="T30" fmla="*/ 56 w 62"/>
                    <a:gd name="T31" fmla="*/ 4 h 25"/>
                    <a:gd name="T32" fmla="*/ 52 w 62"/>
                    <a:gd name="T33" fmla="*/ 4 h 25"/>
                    <a:gd name="T34" fmla="*/ 48 w 62"/>
                    <a:gd name="T35" fmla="*/ 4 h 25"/>
                    <a:gd name="T36" fmla="*/ 44 w 62"/>
                    <a:gd name="T37" fmla="*/ 6 h 25"/>
                    <a:gd name="T38" fmla="*/ 37 w 62"/>
                    <a:gd name="T39" fmla="*/ 6 h 25"/>
                    <a:gd name="T40" fmla="*/ 29 w 62"/>
                    <a:gd name="T41" fmla="*/ 4 h 25"/>
                    <a:gd name="T42" fmla="*/ 21 w 62"/>
                    <a:gd name="T43" fmla="*/ 2 h 25"/>
                    <a:gd name="T44" fmla="*/ 17 w 62"/>
                    <a:gd name="T45" fmla="*/ 0 h 25"/>
                    <a:gd name="T46" fmla="*/ 12 w 62"/>
                    <a:gd name="T47" fmla="*/ 0 h 25"/>
                    <a:gd name="T48" fmla="*/ 8 w 62"/>
                    <a:gd name="T49" fmla="*/ 2 h 25"/>
                    <a:gd name="T50" fmla="*/ 4 w 62"/>
                    <a:gd name="T51" fmla="*/ 6 h 25"/>
                    <a:gd name="T52" fmla="*/ 2 w 62"/>
                    <a:gd name="T53" fmla="*/ 10 h 25"/>
                    <a:gd name="T54" fmla="*/ 0 w 62"/>
                    <a:gd name="T55" fmla="*/ 12 h 25"/>
                    <a:gd name="T56" fmla="*/ 0 w 62"/>
                    <a:gd name="T57" fmla="*/ 1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25">
                      <a:moveTo>
                        <a:pt x="0" y="15"/>
                      </a:moveTo>
                      <a:lnTo>
                        <a:pt x="4" y="15"/>
                      </a:lnTo>
                      <a:lnTo>
                        <a:pt x="10" y="15"/>
                      </a:lnTo>
                      <a:lnTo>
                        <a:pt x="21" y="17"/>
                      </a:lnTo>
                      <a:lnTo>
                        <a:pt x="27" y="21"/>
                      </a:lnTo>
                      <a:lnTo>
                        <a:pt x="31" y="23"/>
                      </a:lnTo>
                      <a:lnTo>
                        <a:pt x="33" y="23"/>
                      </a:lnTo>
                      <a:lnTo>
                        <a:pt x="37" y="23"/>
                      </a:lnTo>
                      <a:lnTo>
                        <a:pt x="44" y="23"/>
                      </a:lnTo>
                      <a:lnTo>
                        <a:pt x="52" y="25"/>
                      </a:lnTo>
                      <a:lnTo>
                        <a:pt x="56" y="25"/>
                      </a:lnTo>
                      <a:lnTo>
                        <a:pt x="60" y="23"/>
                      </a:lnTo>
                      <a:lnTo>
                        <a:pt x="62" y="17"/>
                      </a:lnTo>
                      <a:lnTo>
                        <a:pt x="62" y="10"/>
                      </a:lnTo>
                      <a:lnTo>
                        <a:pt x="60" y="6"/>
                      </a:lnTo>
                      <a:lnTo>
                        <a:pt x="56" y="4"/>
                      </a:lnTo>
                      <a:lnTo>
                        <a:pt x="52" y="4"/>
                      </a:lnTo>
                      <a:lnTo>
                        <a:pt x="48" y="4"/>
                      </a:lnTo>
                      <a:lnTo>
                        <a:pt x="44" y="6"/>
                      </a:lnTo>
                      <a:lnTo>
                        <a:pt x="37" y="6"/>
                      </a:lnTo>
                      <a:lnTo>
                        <a:pt x="29" y="4"/>
                      </a:lnTo>
                      <a:lnTo>
                        <a:pt x="21" y="2"/>
                      </a:lnTo>
                      <a:lnTo>
                        <a:pt x="17" y="0"/>
                      </a:lnTo>
                      <a:lnTo>
                        <a:pt x="12" y="0"/>
                      </a:lnTo>
                      <a:lnTo>
                        <a:pt x="8" y="2"/>
                      </a:lnTo>
                      <a:lnTo>
                        <a:pt x="4" y="6"/>
                      </a:lnTo>
                      <a:lnTo>
                        <a:pt x="2" y="10"/>
                      </a:lnTo>
                      <a:lnTo>
                        <a:pt x="0" y="12"/>
                      </a:lnTo>
                      <a:lnTo>
                        <a:pt x="0" y="15"/>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6" name="Freeform 125"/>
                <p:cNvSpPr>
                  <a:spLocks/>
                </p:cNvSpPr>
                <p:nvPr/>
              </p:nvSpPr>
              <p:spPr bwMode="auto">
                <a:xfrm rot="746016">
                  <a:off x="1628035" y="3367860"/>
                  <a:ext cx="27669" cy="22314"/>
                </a:xfrm>
                <a:custGeom>
                  <a:avLst/>
                  <a:gdLst>
                    <a:gd name="T0" fmla="*/ 27 w 31"/>
                    <a:gd name="T1" fmla="*/ 2 h 25"/>
                    <a:gd name="T2" fmla="*/ 29 w 31"/>
                    <a:gd name="T3" fmla="*/ 4 h 25"/>
                    <a:gd name="T4" fmla="*/ 31 w 31"/>
                    <a:gd name="T5" fmla="*/ 11 h 25"/>
                    <a:gd name="T6" fmla="*/ 31 w 31"/>
                    <a:gd name="T7" fmla="*/ 17 h 25"/>
                    <a:gd name="T8" fmla="*/ 29 w 31"/>
                    <a:gd name="T9" fmla="*/ 19 h 25"/>
                    <a:gd name="T10" fmla="*/ 25 w 31"/>
                    <a:gd name="T11" fmla="*/ 19 h 25"/>
                    <a:gd name="T12" fmla="*/ 23 w 31"/>
                    <a:gd name="T13" fmla="*/ 19 h 25"/>
                    <a:gd name="T14" fmla="*/ 21 w 31"/>
                    <a:gd name="T15" fmla="*/ 19 h 25"/>
                    <a:gd name="T16" fmla="*/ 21 w 31"/>
                    <a:gd name="T17" fmla="*/ 19 h 25"/>
                    <a:gd name="T18" fmla="*/ 19 w 31"/>
                    <a:gd name="T19" fmla="*/ 21 h 25"/>
                    <a:gd name="T20" fmla="*/ 14 w 31"/>
                    <a:gd name="T21" fmla="*/ 23 h 25"/>
                    <a:gd name="T22" fmla="*/ 10 w 31"/>
                    <a:gd name="T23" fmla="*/ 25 h 25"/>
                    <a:gd name="T24" fmla="*/ 8 w 31"/>
                    <a:gd name="T25" fmla="*/ 23 h 25"/>
                    <a:gd name="T26" fmla="*/ 8 w 31"/>
                    <a:gd name="T27" fmla="*/ 21 h 25"/>
                    <a:gd name="T28" fmla="*/ 8 w 31"/>
                    <a:gd name="T29" fmla="*/ 21 h 25"/>
                    <a:gd name="T30" fmla="*/ 8 w 31"/>
                    <a:gd name="T31" fmla="*/ 21 h 25"/>
                    <a:gd name="T32" fmla="*/ 6 w 31"/>
                    <a:gd name="T33" fmla="*/ 17 h 25"/>
                    <a:gd name="T34" fmla="*/ 2 w 31"/>
                    <a:gd name="T35" fmla="*/ 9 h 25"/>
                    <a:gd name="T36" fmla="*/ 0 w 31"/>
                    <a:gd name="T37" fmla="*/ 4 h 25"/>
                    <a:gd name="T38" fmla="*/ 0 w 31"/>
                    <a:gd name="T39" fmla="*/ 0 h 25"/>
                    <a:gd name="T40" fmla="*/ 6 w 31"/>
                    <a:gd name="T41" fmla="*/ 0 h 25"/>
                    <a:gd name="T42" fmla="*/ 14 w 31"/>
                    <a:gd name="T43" fmla="*/ 2 h 25"/>
                    <a:gd name="T44" fmla="*/ 21 w 31"/>
                    <a:gd name="T45" fmla="*/ 2 h 25"/>
                    <a:gd name="T46" fmla="*/ 25 w 31"/>
                    <a:gd name="T47" fmla="*/ 2 h 25"/>
                    <a:gd name="T48" fmla="*/ 27 w 31"/>
                    <a:gd name="T49" fmla="*/ 2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25">
                      <a:moveTo>
                        <a:pt x="27" y="2"/>
                      </a:moveTo>
                      <a:lnTo>
                        <a:pt x="29" y="4"/>
                      </a:lnTo>
                      <a:lnTo>
                        <a:pt x="31" y="11"/>
                      </a:lnTo>
                      <a:lnTo>
                        <a:pt x="31" y="17"/>
                      </a:lnTo>
                      <a:lnTo>
                        <a:pt x="29" y="19"/>
                      </a:lnTo>
                      <a:lnTo>
                        <a:pt x="25" y="19"/>
                      </a:lnTo>
                      <a:lnTo>
                        <a:pt x="23" y="19"/>
                      </a:lnTo>
                      <a:lnTo>
                        <a:pt x="21" y="19"/>
                      </a:lnTo>
                      <a:lnTo>
                        <a:pt x="19" y="21"/>
                      </a:lnTo>
                      <a:lnTo>
                        <a:pt x="14" y="23"/>
                      </a:lnTo>
                      <a:lnTo>
                        <a:pt x="10" y="25"/>
                      </a:lnTo>
                      <a:lnTo>
                        <a:pt x="8" y="23"/>
                      </a:lnTo>
                      <a:lnTo>
                        <a:pt x="8" y="21"/>
                      </a:lnTo>
                      <a:lnTo>
                        <a:pt x="6" y="17"/>
                      </a:lnTo>
                      <a:lnTo>
                        <a:pt x="2" y="9"/>
                      </a:lnTo>
                      <a:lnTo>
                        <a:pt x="0" y="4"/>
                      </a:lnTo>
                      <a:lnTo>
                        <a:pt x="0" y="0"/>
                      </a:lnTo>
                      <a:lnTo>
                        <a:pt x="6" y="0"/>
                      </a:lnTo>
                      <a:lnTo>
                        <a:pt x="14" y="2"/>
                      </a:lnTo>
                      <a:lnTo>
                        <a:pt x="21" y="2"/>
                      </a:lnTo>
                      <a:lnTo>
                        <a:pt x="25" y="2"/>
                      </a:lnTo>
                      <a:lnTo>
                        <a:pt x="27" y="2"/>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7" name="Freeform 126"/>
                <p:cNvSpPr>
                  <a:spLocks/>
                </p:cNvSpPr>
                <p:nvPr/>
              </p:nvSpPr>
              <p:spPr bwMode="auto">
                <a:xfrm rot="746016">
                  <a:off x="1660896" y="3368750"/>
                  <a:ext cx="83006" cy="51768"/>
                </a:xfrm>
                <a:custGeom>
                  <a:avLst/>
                  <a:gdLst>
                    <a:gd name="T0" fmla="*/ 19 w 93"/>
                    <a:gd name="T1" fmla="*/ 4 h 58"/>
                    <a:gd name="T2" fmla="*/ 17 w 93"/>
                    <a:gd name="T3" fmla="*/ 2 h 58"/>
                    <a:gd name="T4" fmla="*/ 15 w 93"/>
                    <a:gd name="T5" fmla="*/ 0 h 58"/>
                    <a:gd name="T6" fmla="*/ 9 w 93"/>
                    <a:gd name="T7" fmla="*/ 0 h 58"/>
                    <a:gd name="T8" fmla="*/ 4 w 93"/>
                    <a:gd name="T9" fmla="*/ 4 h 58"/>
                    <a:gd name="T10" fmla="*/ 0 w 93"/>
                    <a:gd name="T11" fmla="*/ 10 h 58"/>
                    <a:gd name="T12" fmla="*/ 0 w 93"/>
                    <a:gd name="T13" fmla="*/ 12 h 58"/>
                    <a:gd name="T14" fmla="*/ 2 w 93"/>
                    <a:gd name="T15" fmla="*/ 16 h 58"/>
                    <a:gd name="T16" fmla="*/ 6 w 93"/>
                    <a:gd name="T17" fmla="*/ 20 h 58"/>
                    <a:gd name="T18" fmla="*/ 13 w 93"/>
                    <a:gd name="T19" fmla="*/ 25 h 58"/>
                    <a:gd name="T20" fmla="*/ 17 w 93"/>
                    <a:gd name="T21" fmla="*/ 31 h 58"/>
                    <a:gd name="T22" fmla="*/ 21 w 93"/>
                    <a:gd name="T23" fmla="*/ 33 h 58"/>
                    <a:gd name="T24" fmla="*/ 23 w 93"/>
                    <a:gd name="T25" fmla="*/ 35 h 58"/>
                    <a:gd name="T26" fmla="*/ 25 w 93"/>
                    <a:gd name="T27" fmla="*/ 35 h 58"/>
                    <a:gd name="T28" fmla="*/ 29 w 93"/>
                    <a:gd name="T29" fmla="*/ 33 h 58"/>
                    <a:gd name="T30" fmla="*/ 33 w 93"/>
                    <a:gd name="T31" fmla="*/ 33 h 58"/>
                    <a:gd name="T32" fmla="*/ 33 w 93"/>
                    <a:gd name="T33" fmla="*/ 37 h 58"/>
                    <a:gd name="T34" fmla="*/ 33 w 93"/>
                    <a:gd name="T35" fmla="*/ 43 h 58"/>
                    <a:gd name="T36" fmla="*/ 33 w 93"/>
                    <a:gd name="T37" fmla="*/ 49 h 58"/>
                    <a:gd name="T38" fmla="*/ 35 w 93"/>
                    <a:gd name="T39" fmla="*/ 56 h 58"/>
                    <a:gd name="T40" fmla="*/ 35 w 93"/>
                    <a:gd name="T41" fmla="*/ 58 h 58"/>
                    <a:gd name="T42" fmla="*/ 38 w 93"/>
                    <a:gd name="T43" fmla="*/ 58 h 58"/>
                    <a:gd name="T44" fmla="*/ 42 w 93"/>
                    <a:gd name="T45" fmla="*/ 58 h 58"/>
                    <a:gd name="T46" fmla="*/ 48 w 93"/>
                    <a:gd name="T47" fmla="*/ 58 h 58"/>
                    <a:gd name="T48" fmla="*/ 58 w 93"/>
                    <a:gd name="T49" fmla="*/ 54 h 58"/>
                    <a:gd name="T50" fmla="*/ 69 w 93"/>
                    <a:gd name="T51" fmla="*/ 49 h 58"/>
                    <a:gd name="T52" fmla="*/ 75 w 93"/>
                    <a:gd name="T53" fmla="*/ 47 h 58"/>
                    <a:gd name="T54" fmla="*/ 81 w 93"/>
                    <a:gd name="T55" fmla="*/ 43 h 58"/>
                    <a:gd name="T56" fmla="*/ 85 w 93"/>
                    <a:gd name="T57" fmla="*/ 41 h 58"/>
                    <a:gd name="T58" fmla="*/ 89 w 93"/>
                    <a:gd name="T59" fmla="*/ 39 h 58"/>
                    <a:gd name="T60" fmla="*/ 93 w 93"/>
                    <a:gd name="T61" fmla="*/ 35 h 58"/>
                    <a:gd name="T62" fmla="*/ 93 w 93"/>
                    <a:gd name="T63" fmla="*/ 31 h 58"/>
                    <a:gd name="T64" fmla="*/ 89 w 93"/>
                    <a:gd name="T65" fmla="*/ 29 h 58"/>
                    <a:gd name="T66" fmla="*/ 81 w 93"/>
                    <a:gd name="T67" fmla="*/ 27 h 58"/>
                    <a:gd name="T68" fmla="*/ 75 w 93"/>
                    <a:gd name="T69" fmla="*/ 25 h 58"/>
                    <a:gd name="T70" fmla="*/ 69 w 93"/>
                    <a:gd name="T71" fmla="*/ 23 h 58"/>
                    <a:gd name="T72" fmla="*/ 67 w 93"/>
                    <a:gd name="T73" fmla="*/ 20 h 58"/>
                    <a:gd name="T74" fmla="*/ 64 w 93"/>
                    <a:gd name="T75" fmla="*/ 18 h 58"/>
                    <a:gd name="T76" fmla="*/ 62 w 93"/>
                    <a:gd name="T77" fmla="*/ 14 h 58"/>
                    <a:gd name="T78" fmla="*/ 56 w 93"/>
                    <a:gd name="T79" fmla="*/ 10 h 58"/>
                    <a:gd name="T80" fmla="*/ 50 w 93"/>
                    <a:gd name="T81" fmla="*/ 8 h 58"/>
                    <a:gd name="T82" fmla="*/ 44 w 93"/>
                    <a:gd name="T83" fmla="*/ 10 h 58"/>
                    <a:gd name="T84" fmla="*/ 35 w 93"/>
                    <a:gd name="T85" fmla="*/ 10 h 58"/>
                    <a:gd name="T86" fmla="*/ 29 w 93"/>
                    <a:gd name="T87" fmla="*/ 10 h 58"/>
                    <a:gd name="T88" fmla="*/ 27 w 93"/>
                    <a:gd name="T89" fmla="*/ 10 h 58"/>
                    <a:gd name="T90" fmla="*/ 19 w 93"/>
                    <a:gd name="T91" fmla="*/ 4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3" h="58">
                      <a:moveTo>
                        <a:pt x="19" y="4"/>
                      </a:moveTo>
                      <a:lnTo>
                        <a:pt x="17" y="2"/>
                      </a:lnTo>
                      <a:lnTo>
                        <a:pt x="15" y="0"/>
                      </a:lnTo>
                      <a:lnTo>
                        <a:pt x="9" y="0"/>
                      </a:lnTo>
                      <a:lnTo>
                        <a:pt x="4" y="4"/>
                      </a:lnTo>
                      <a:lnTo>
                        <a:pt x="0" y="10"/>
                      </a:lnTo>
                      <a:lnTo>
                        <a:pt x="0" y="12"/>
                      </a:lnTo>
                      <a:lnTo>
                        <a:pt x="2" y="16"/>
                      </a:lnTo>
                      <a:lnTo>
                        <a:pt x="6" y="20"/>
                      </a:lnTo>
                      <a:lnTo>
                        <a:pt x="13" y="25"/>
                      </a:lnTo>
                      <a:lnTo>
                        <a:pt x="17" y="31"/>
                      </a:lnTo>
                      <a:lnTo>
                        <a:pt x="21" y="33"/>
                      </a:lnTo>
                      <a:lnTo>
                        <a:pt x="23" y="35"/>
                      </a:lnTo>
                      <a:lnTo>
                        <a:pt x="25" y="35"/>
                      </a:lnTo>
                      <a:lnTo>
                        <a:pt x="29" y="33"/>
                      </a:lnTo>
                      <a:lnTo>
                        <a:pt x="33" y="33"/>
                      </a:lnTo>
                      <a:lnTo>
                        <a:pt x="33" y="37"/>
                      </a:lnTo>
                      <a:lnTo>
                        <a:pt x="33" y="43"/>
                      </a:lnTo>
                      <a:lnTo>
                        <a:pt x="33" y="49"/>
                      </a:lnTo>
                      <a:lnTo>
                        <a:pt x="35" y="56"/>
                      </a:lnTo>
                      <a:lnTo>
                        <a:pt x="35" y="58"/>
                      </a:lnTo>
                      <a:lnTo>
                        <a:pt x="38" y="58"/>
                      </a:lnTo>
                      <a:lnTo>
                        <a:pt x="42" y="58"/>
                      </a:lnTo>
                      <a:lnTo>
                        <a:pt x="48" y="58"/>
                      </a:lnTo>
                      <a:lnTo>
                        <a:pt x="58" y="54"/>
                      </a:lnTo>
                      <a:lnTo>
                        <a:pt x="69" y="49"/>
                      </a:lnTo>
                      <a:lnTo>
                        <a:pt x="75" y="47"/>
                      </a:lnTo>
                      <a:lnTo>
                        <a:pt x="81" y="43"/>
                      </a:lnTo>
                      <a:lnTo>
                        <a:pt x="85" y="41"/>
                      </a:lnTo>
                      <a:lnTo>
                        <a:pt x="89" y="39"/>
                      </a:lnTo>
                      <a:lnTo>
                        <a:pt x="93" y="35"/>
                      </a:lnTo>
                      <a:lnTo>
                        <a:pt x="93" y="31"/>
                      </a:lnTo>
                      <a:lnTo>
                        <a:pt x="89" y="29"/>
                      </a:lnTo>
                      <a:lnTo>
                        <a:pt x="81" y="27"/>
                      </a:lnTo>
                      <a:lnTo>
                        <a:pt x="75" y="25"/>
                      </a:lnTo>
                      <a:lnTo>
                        <a:pt x="69" y="23"/>
                      </a:lnTo>
                      <a:lnTo>
                        <a:pt x="67" y="20"/>
                      </a:lnTo>
                      <a:lnTo>
                        <a:pt x="64" y="18"/>
                      </a:lnTo>
                      <a:lnTo>
                        <a:pt x="62" y="14"/>
                      </a:lnTo>
                      <a:lnTo>
                        <a:pt x="56" y="10"/>
                      </a:lnTo>
                      <a:lnTo>
                        <a:pt x="50" y="8"/>
                      </a:lnTo>
                      <a:lnTo>
                        <a:pt x="44" y="10"/>
                      </a:lnTo>
                      <a:lnTo>
                        <a:pt x="35" y="10"/>
                      </a:lnTo>
                      <a:lnTo>
                        <a:pt x="29" y="10"/>
                      </a:lnTo>
                      <a:lnTo>
                        <a:pt x="27" y="10"/>
                      </a:lnTo>
                      <a:lnTo>
                        <a:pt x="19" y="4"/>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8" name="Freeform 127"/>
                <p:cNvSpPr>
                  <a:spLocks/>
                </p:cNvSpPr>
                <p:nvPr/>
              </p:nvSpPr>
              <p:spPr bwMode="auto">
                <a:xfrm rot="746016">
                  <a:off x="1660766" y="3408353"/>
                  <a:ext cx="15172" cy="16067"/>
                </a:xfrm>
                <a:custGeom>
                  <a:avLst/>
                  <a:gdLst>
                    <a:gd name="T0" fmla="*/ 15 w 17"/>
                    <a:gd name="T1" fmla="*/ 0 h 18"/>
                    <a:gd name="T2" fmla="*/ 17 w 17"/>
                    <a:gd name="T3" fmla="*/ 2 h 18"/>
                    <a:gd name="T4" fmla="*/ 17 w 17"/>
                    <a:gd name="T5" fmla="*/ 8 h 18"/>
                    <a:gd name="T6" fmla="*/ 17 w 17"/>
                    <a:gd name="T7" fmla="*/ 14 h 18"/>
                    <a:gd name="T8" fmla="*/ 13 w 17"/>
                    <a:gd name="T9" fmla="*/ 18 h 18"/>
                    <a:gd name="T10" fmla="*/ 7 w 17"/>
                    <a:gd name="T11" fmla="*/ 18 h 18"/>
                    <a:gd name="T12" fmla="*/ 3 w 17"/>
                    <a:gd name="T13" fmla="*/ 14 h 18"/>
                    <a:gd name="T14" fmla="*/ 0 w 17"/>
                    <a:gd name="T15" fmla="*/ 12 h 18"/>
                    <a:gd name="T16" fmla="*/ 0 w 17"/>
                    <a:gd name="T17" fmla="*/ 10 h 18"/>
                    <a:gd name="T18" fmla="*/ 0 w 17"/>
                    <a:gd name="T19" fmla="*/ 8 h 18"/>
                    <a:gd name="T20" fmla="*/ 3 w 17"/>
                    <a:gd name="T21" fmla="*/ 4 h 18"/>
                    <a:gd name="T22" fmla="*/ 7 w 17"/>
                    <a:gd name="T23" fmla="*/ 2 h 18"/>
                    <a:gd name="T24" fmla="*/ 15 w 17"/>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8">
                      <a:moveTo>
                        <a:pt x="15" y="0"/>
                      </a:moveTo>
                      <a:lnTo>
                        <a:pt x="17" y="2"/>
                      </a:lnTo>
                      <a:lnTo>
                        <a:pt x="17" y="8"/>
                      </a:lnTo>
                      <a:lnTo>
                        <a:pt x="17" y="14"/>
                      </a:lnTo>
                      <a:lnTo>
                        <a:pt x="13" y="18"/>
                      </a:lnTo>
                      <a:lnTo>
                        <a:pt x="7" y="18"/>
                      </a:lnTo>
                      <a:lnTo>
                        <a:pt x="3" y="14"/>
                      </a:lnTo>
                      <a:lnTo>
                        <a:pt x="0" y="12"/>
                      </a:lnTo>
                      <a:lnTo>
                        <a:pt x="0" y="10"/>
                      </a:lnTo>
                      <a:lnTo>
                        <a:pt x="0" y="8"/>
                      </a:lnTo>
                      <a:lnTo>
                        <a:pt x="3" y="4"/>
                      </a:lnTo>
                      <a:lnTo>
                        <a:pt x="7" y="2"/>
                      </a:lnTo>
                      <a:lnTo>
                        <a:pt x="15" y="0"/>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sp>
              <p:nvSpPr>
                <p:cNvPr id="129" name="Freeform 128"/>
                <p:cNvSpPr>
                  <a:spLocks/>
                </p:cNvSpPr>
                <p:nvPr/>
              </p:nvSpPr>
              <p:spPr bwMode="auto">
                <a:xfrm rot="746016">
                  <a:off x="1702861" y="3470472"/>
                  <a:ext cx="124065" cy="143701"/>
                </a:xfrm>
                <a:custGeom>
                  <a:avLst/>
                  <a:gdLst>
                    <a:gd name="T0" fmla="*/ 29 w 139"/>
                    <a:gd name="T1" fmla="*/ 6 h 161"/>
                    <a:gd name="T2" fmla="*/ 27 w 139"/>
                    <a:gd name="T3" fmla="*/ 4 h 161"/>
                    <a:gd name="T4" fmla="*/ 25 w 139"/>
                    <a:gd name="T5" fmla="*/ 2 h 161"/>
                    <a:gd name="T6" fmla="*/ 21 w 139"/>
                    <a:gd name="T7" fmla="*/ 0 h 161"/>
                    <a:gd name="T8" fmla="*/ 17 w 139"/>
                    <a:gd name="T9" fmla="*/ 0 h 161"/>
                    <a:gd name="T10" fmla="*/ 14 w 139"/>
                    <a:gd name="T11" fmla="*/ 4 h 161"/>
                    <a:gd name="T12" fmla="*/ 17 w 139"/>
                    <a:gd name="T13" fmla="*/ 10 h 161"/>
                    <a:gd name="T14" fmla="*/ 19 w 139"/>
                    <a:gd name="T15" fmla="*/ 19 h 161"/>
                    <a:gd name="T16" fmla="*/ 21 w 139"/>
                    <a:gd name="T17" fmla="*/ 25 h 161"/>
                    <a:gd name="T18" fmla="*/ 23 w 139"/>
                    <a:gd name="T19" fmla="*/ 31 h 161"/>
                    <a:gd name="T20" fmla="*/ 23 w 139"/>
                    <a:gd name="T21" fmla="*/ 37 h 161"/>
                    <a:gd name="T22" fmla="*/ 23 w 139"/>
                    <a:gd name="T23" fmla="*/ 43 h 161"/>
                    <a:gd name="T24" fmla="*/ 19 w 139"/>
                    <a:gd name="T25" fmla="*/ 48 h 161"/>
                    <a:gd name="T26" fmla="*/ 12 w 139"/>
                    <a:gd name="T27" fmla="*/ 52 h 161"/>
                    <a:gd name="T28" fmla="*/ 4 w 139"/>
                    <a:gd name="T29" fmla="*/ 58 h 161"/>
                    <a:gd name="T30" fmla="*/ 0 w 139"/>
                    <a:gd name="T31" fmla="*/ 64 h 161"/>
                    <a:gd name="T32" fmla="*/ 2 w 139"/>
                    <a:gd name="T33" fmla="*/ 75 h 161"/>
                    <a:gd name="T34" fmla="*/ 6 w 139"/>
                    <a:gd name="T35" fmla="*/ 85 h 161"/>
                    <a:gd name="T36" fmla="*/ 10 w 139"/>
                    <a:gd name="T37" fmla="*/ 93 h 161"/>
                    <a:gd name="T38" fmla="*/ 12 w 139"/>
                    <a:gd name="T39" fmla="*/ 101 h 161"/>
                    <a:gd name="T40" fmla="*/ 12 w 139"/>
                    <a:gd name="T41" fmla="*/ 110 h 161"/>
                    <a:gd name="T42" fmla="*/ 12 w 139"/>
                    <a:gd name="T43" fmla="*/ 122 h 161"/>
                    <a:gd name="T44" fmla="*/ 14 w 139"/>
                    <a:gd name="T45" fmla="*/ 135 h 161"/>
                    <a:gd name="T46" fmla="*/ 21 w 139"/>
                    <a:gd name="T47" fmla="*/ 149 h 161"/>
                    <a:gd name="T48" fmla="*/ 29 w 139"/>
                    <a:gd name="T49" fmla="*/ 157 h 161"/>
                    <a:gd name="T50" fmla="*/ 39 w 139"/>
                    <a:gd name="T51" fmla="*/ 161 h 161"/>
                    <a:gd name="T52" fmla="*/ 48 w 139"/>
                    <a:gd name="T53" fmla="*/ 161 h 161"/>
                    <a:gd name="T54" fmla="*/ 54 w 139"/>
                    <a:gd name="T55" fmla="*/ 157 h 161"/>
                    <a:gd name="T56" fmla="*/ 58 w 139"/>
                    <a:gd name="T57" fmla="*/ 149 h 161"/>
                    <a:gd name="T58" fmla="*/ 62 w 139"/>
                    <a:gd name="T59" fmla="*/ 141 h 161"/>
                    <a:gd name="T60" fmla="*/ 66 w 139"/>
                    <a:gd name="T61" fmla="*/ 135 h 161"/>
                    <a:gd name="T62" fmla="*/ 70 w 139"/>
                    <a:gd name="T63" fmla="*/ 130 h 161"/>
                    <a:gd name="T64" fmla="*/ 81 w 139"/>
                    <a:gd name="T65" fmla="*/ 128 h 161"/>
                    <a:gd name="T66" fmla="*/ 95 w 139"/>
                    <a:gd name="T67" fmla="*/ 126 h 161"/>
                    <a:gd name="T68" fmla="*/ 110 w 139"/>
                    <a:gd name="T69" fmla="*/ 120 h 161"/>
                    <a:gd name="T70" fmla="*/ 122 w 139"/>
                    <a:gd name="T71" fmla="*/ 116 h 161"/>
                    <a:gd name="T72" fmla="*/ 128 w 139"/>
                    <a:gd name="T73" fmla="*/ 110 h 161"/>
                    <a:gd name="T74" fmla="*/ 135 w 139"/>
                    <a:gd name="T75" fmla="*/ 106 h 161"/>
                    <a:gd name="T76" fmla="*/ 139 w 139"/>
                    <a:gd name="T77" fmla="*/ 99 h 161"/>
                    <a:gd name="T78" fmla="*/ 139 w 139"/>
                    <a:gd name="T79" fmla="*/ 93 h 161"/>
                    <a:gd name="T80" fmla="*/ 130 w 139"/>
                    <a:gd name="T81" fmla="*/ 85 h 161"/>
                    <a:gd name="T82" fmla="*/ 120 w 139"/>
                    <a:gd name="T83" fmla="*/ 77 h 161"/>
                    <a:gd name="T84" fmla="*/ 116 w 139"/>
                    <a:gd name="T85" fmla="*/ 70 h 161"/>
                    <a:gd name="T86" fmla="*/ 114 w 139"/>
                    <a:gd name="T87" fmla="*/ 64 h 161"/>
                    <a:gd name="T88" fmla="*/ 112 w 139"/>
                    <a:gd name="T89" fmla="*/ 56 h 161"/>
                    <a:gd name="T90" fmla="*/ 108 w 139"/>
                    <a:gd name="T91" fmla="*/ 46 h 161"/>
                    <a:gd name="T92" fmla="*/ 97 w 139"/>
                    <a:gd name="T93" fmla="*/ 35 h 161"/>
                    <a:gd name="T94" fmla="*/ 85 w 139"/>
                    <a:gd name="T95" fmla="*/ 25 h 161"/>
                    <a:gd name="T96" fmla="*/ 68 w 139"/>
                    <a:gd name="T97" fmla="*/ 21 h 161"/>
                    <a:gd name="T98" fmla="*/ 54 w 139"/>
                    <a:gd name="T99" fmla="*/ 19 h 161"/>
                    <a:gd name="T100" fmla="*/ 43 w 139"/>
                    <a:gd name="T101" fmla="*/ 15 h 161"/>
                    <a:gd name="T102" fmla="*/ 35 w 139"/>
                    <a:gd name="T103" fmla="*/ 10 h 161"/>
                    <a:gd name="T104" fmla="*/ 29 w 139"/>
                    <a:gd name="T105" fmla="*/ 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 h="161">
                      <a:moveTo>
                        <a:pt x="29" y="6"/>
                      </a:moveTo>
                      <a:lnTo>
                        <a:pt x="27" y="4"/>
                      </a:lnTo>
                      <a:lnTo>
                        <a:pt x="25" y="2"/>
                      </a:lnTo>
                      <a:lnTo>
                        <a:pt x="21" y="0"/>
                      </a:lnTo>
                      <a:lnTo>
                        <a:pt x="17" y="0"/>
                      </a:lnTo>
                      <a:lnTo>
                        <a:pt x="14" y="4"/>
                      </a:lnTo>
                      <a:lnTo>
                        <a:pt x="17" y="10"/>
                      </a:lnTo>
                      <a:lnTo>
                        <a:pt x="19" y="19"/>
                      </a:lnTo>
                      <a:lnTo>
                        <a:pt x="21" y="25"/>
                      </a:lnTo>
                      <a:lnTo>
                        <a:pt x="23" y="31"/>
                      </a:lnTo>
                      <a:lnTo>
                        <a:pt x="23" y="37"/>
                      </a:lnTo>
                      <a:lnTo>
                        <a:pt x="23" y="43"/>
                      </a:lnTo>
                      <a:lnTo>
                        <a:pt x="19" y="48"/>
                      </a:lnTo>
                      <a:lnTo>
                        <a:pt x="12" y="52"/>
                      </a:lnTo>
                      <a:lnTo>
                        <a:pt x="4" y="58"/>
                      </a:lnTo>
                      <a:lnTo>
                        <a:pt x="0" y="64"/>
                      </a:lnTo>
                      <a:lnTo>
                        <a:pt x="2" y="75"/>
                      </a:lnTo>
                      <a:lnTo>
                        <a:pt x="6" y="85"/>
                      </a:lnTo>
                      <a:lnTo>
                        <a:pt x="10" y="93"/>
                      </a:lnTo>
                      <a:lnTo>
                        <a:pt x="12" y="101"/>
                      </a:lnTo>
                      <a:lnTo>
                        <a:pt x="12" y="110"/>
                      </a:lnTo>
                      <a:lnTo>
                        <a:pt x="12" y="122"/>
                      </a:lnTo>
                      <a:lnTo>
                        <a:pt x="14" y="135"/>
                      </a:lnTo>
                      <a:lnTo>
                        <a:pt x="21" y="149"/>
                      </a:lnTo>
                      <a:lnTo>
                        <a:pt x="29" y="157"/>
                      </a:lnTo>
                      <a:lnTo>
                        <a:pt x="39" y="161"/>
                      </a:lnTo>
                      <a:lnTo>
                        <a:pt x="48" y="161"/>
                      </a:lnTo>
                      <a:lnTo>
                        <a:pt x="54" y="157"/>
                      </a:lnTo>
                      <a:lnTo>
                        <a:pt x="58" y="149"/>
                      </a:lnTo>
                      <a:lnTo>
                        <a:pt x="62" y="141"/>
                      </a:lnTo>
                      <a:lnTo>
                        <a:pt x="66" y="135"/>
                      </a:lnTo>
                      <a:lnTo>
                        <a:pt x="70" y="130"/>
                      </a:lnTo>
                      <a:lnTo>
                        <a:pt x="81" y="128"/>
                      </a:lnTo>
                      <a:lnTo>
                        <a:pt x="95" y="126"/>
                      </a:lnTo>
                      <a:lnTo>
                        <a:pt x="110" y="120"/>
                      </a:lnTo>
                      <a:lnTo>
                        <a:pt x="122" y="116"/>
                      </a:lnTo>
                      <a:lnTo>
                        <a:pt x="128" y="110"/>
                      </a:lnTo>
                      <a:lnTo>
                        <a:pt x="135" y="106"/>
                      </a:lnTo>
                      <a:lnTo>
                        <a:pt x="139" y="99"/>
                      </a:lnTo>
                      <a:lnTo>
                        <a:pt x="139" y="93"/>
                      </a:lnTo>
                      <a:lnTo>
                        <a:pt x="130" y="85"/>
                      </a:lnTo>
                      <a:lnTo>
                        <a:pt x="120" y="77"/>
                      </a:lnTo>
                      <a:lnTo>
                        <a:pt x="116" y="70"/>
                      </a:lnTo>
                      <a:lnTo>
                        <a:pt x="114" y="64"/>
                      </a:lnTo>
                      <a:lnTo>
                        <a:pt x="112" y="56"/>
                      </a:lnTo>
                      <a:lnTo>
                        <a:pt x="108" y="46"/>
                      </a:lnTo>
                      <a:lnTo>
                        <a:pt x="97" y="35"/>
                      </a:lnTo>
                      <a:lnTo>
                        <a:pt x="85" y="25"/>
                      </a:lnTo>
                      <a:lnTo>
                        <a:pt x="68" y="21"/>
                      </a:lnTo>
                      <a:lnTo>
                        <a:pt x="54" y="19"/>
                      </a:lnTo>
                      <a:lnTo>
                        <a:pt x="43" y="15"/>
                      </a:lnTo>
                      <a:lnTo>
                        <a:pt x="35" y="10"/>
                      </a:lnTo>
                      <a:lnTo>
                        <a:pt x="29" y="6"/>
                      </a:lnTo>
                      <a:close/>
                    </a:path>
                  </a:pathLst>
                </a:custGeom>
                <a:grpFill/>
                <a:ln w="9525">
                  <a:no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5565A"/>
                    </a:solidFill>
                    <a:effectLst/>
                    <a:uLnTx/>
                    <a:uFillTx/>
                    <a:latin typeface="Arial"/>
                    <a:ea typeface="+mn-ea"/>
                    <a:cs typeface="+mn-cs"/>
                  </a:endParaRPr>
                </a:p>
              </p:txBody>
            </p:sp>
          </p:grpSp>
        </p:grpSp>
        <p:sp>
          <p:nvSpPr>
            <p:cNvPr id="4" name="Rectangle 3"/>
            <p:cNvSpPr/>
            <p:nvPr/>
          </p:nvSpPr>
          <p:spPr>
            <a:xfrm>
              <a:off x="1544218" y="4390851"/>
              <a:ext cx="1191423" cy="1692127"/>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66" name="4-Point Star 165"/>
          <p:cNvSpPr/>
          <p:nvPr/>
        </p:nvSpPr>
        <p:spPr>
          <a:xfrm>
            <a:off x="6689903" y="436643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4-Point Star 192"/>
          <p:cNvSpPr/>
          <p:nvPr/>
        </p:nvSpPr>
        <p:spPr>
          <a:xfrm>
            <a:off x="6821037" y="481228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4-Point Star 201"/>
          <p:cNvSpPr/>
          <p:nvPr/>
        </p:nvSpPr>
        <p:spPr>
          <a:xfrm>
            <a:off x="6466367" y="427960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4-Point Star 202"/>
          <p:cNvSpPr/>
          <p:nvPr/>
        </p:nvSpPr>
        <p:spPr>
          <a:xfrm>
            <a:off x="6422066" y="492215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4-Point Star 211"/>
          <p:cNvSpPr/>
          <p:nvPr/>
        </p:nvSpPr>
        <p:spPr>
          <a:xfrm>
            <a:off x="6705600" y="466060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4-Point Star 212"/>
          <p:cNvSpPr/>
          <p:nvPr/>
        </p:nvSpPr>
        <p:spPr>
          <a:xfrm>
            <a:off x="583596" y="204126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4" name="4-Point Star 213"/>
          <p:cNvSpPr/>
          <p:nvPr/>
        </p:nvSpPr>
        <p:spPr>
          <a:xfrm>
            <a:off x="2895600" y="4343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5" name="4-Point Star 214"/>
          <p:cNvSpPr/>
          <p:nvPr/>
        </p:nvSpPr>
        <p:spPr>
          <a:xfrm>
            <a:off x="2788920" y="432036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4-Point Star 215"/>
          <p:cNvSpPr/>
          <p:nvPr/>
        </p:nvSpPr>
        <p:spPr>
          <a:xfrm>
            <a:off x="2884449" y="45515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4-Point Star 216"/>
          <p:cNvSpPr/>
          <p:nvPr/>
        </p:nvSpPr>
        <p:spPr>
          <a:xfrm>
            <a:off x="2938132" y="421330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4-Point Star 217"/>
          <p:cNvSpPr/>
          <p:nvPr/>
        </p:nvSpPr>
        <p:spPr>
          <a:xfrm>
            <a:off x="3036849" y="47039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9" name="4-Point Star 218"/>
          <p:cNvSpPr/>
          <p:nvPr/>
        </p:nvSpPr>
        <p:spPr>
          <a:xfrm>
            <a:off x="2889814" y="4038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0" name="4-Point Star 219"/>
          <p:cNvSpPr/>
          <p:nvPr/>
        </p:nvSpPr>
        <p:spPr>
          <a:xfrm>
            <a:off x="2981094" y="447164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4-Point Star 220"/>
          <p:cNvSpPr/>
          <p:nvPr/>
        </p:nvSpPr>
        <p:spPr>
          <a:xfrm>
            <a:off x="2999682" y="43638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4-Point Star 221"/>
          <p:cNvSpPr/>
          <p:nvPr/>
        </p:nvSpPr>
        <p:spPr>
          <a:xfrm>
            <a:off x="3034777" y="426534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4-Point Star 222"/>
          <p:cNvSpPr/>
          <p:nvPr/>
        </p:nvSpPr>
        <p:spPr>
          <a:xfrm>
            <a:off x="2852647" y="426905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4" name="4-Point Star 223"/>
          <p:cNvSpPr/>
          <p:nvPr/>
        </p:nvSpPr>
        <p:spPr>
          <a:xfrm>
            <a:off x="2763645" y="4191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5" name="4-Point Star 224"/>
          <p:cNvSpPr/>
          <p:nvPr/>
        </p:nvSpPr>
        <p:spPr>
          <a:xfrm>
            <a:off x="3178098" y="42114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4-Point Star 225"/>
          <p:cNvSpPr/>
          <p:nvPr/>
        </p:nvSpPr>
        <p:spPr>
          <a:xfrm>
            <a:off x="2960649" y="468909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4-Point Star 226"/>
          <p:cNvSpPr/>
          <p:nvPr/>
        </p:nvSpPr>
        <p:spPr>
          <a:xfrm>
            <a:off x="2804320" y="442816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4-Point Star 227"/>
          <p:cNvSpPr/>
          <p:nvPr/>
        </p:nvSpPr>
        <p:spPr>
          <a:xfrm>
            <a:off x="2981094" y="45924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4-Point Star 228"/>
          <p:cNvSpPr/>
          <p:nvPr/>
        </p:nvSpPr>
        <p:spPr>
          <a:xfrm>
            <a:off x="2438400" y="432035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0" name="4-Point Star 229"/>
          <p:cNvSpPr/>
          <p:nvPr/>
        </p:nvSpPr>
        <p:spPr>
          <a:xfrm>
            <a:off x="5716116" y="455341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1" name="4-Point Star 230"/>
          <p:cNvSpPr/>
          <p:nvPr/>
        </p:nvSpPr>
        <p:spPr>
          <a:xfrm>
            <a:off x="5473392" y="42114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2" name="4-Point Star 231"/>
          <p:cNvSpPr/>
          <p:nvPr/>
        </p:nvSpPr>
        <p:spPr>
          <a:xfrm>
            <a:off x="5638800" y="437685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4-Point Star 232"/>
          <p:cNvSpPr/>
          <p:nvPr/>
        </p:nvSpPr>
        <p:spPr>
          <a:xfrm>
            <a:off x="5757747" y="42876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4" name="4-Point Star 233"/>
          <p:cNvSpPr/>
          <p:nvPr/>
        </p:nvSpPr>
        <p:spPr>
          <a:xfrm>
            <a:off x="5757747" y="424302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5" name="4-Point Star 234"/>
          <p:cNvSpPr/>
          <p:nvPr/>
        </p:nvSpPr>
        <p:spPr>
          <a:xfrm>
            <a:off x="5514282" y="40590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6" name="4-Point Star 235"/>
          <p:cNvSpPr/>
          <p:nvPr/>
        </p:nvSpPr>
        <p:spPr>
          <a:xfrm>
            <a:off x="5506845" y="45162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4-Point Star 236"/>
          <p:cNvSpPr/>
          <p:nvPr/>
        </p:nvSpPr>
        <p:spPr>
          <a:xfrm>
            <a:off x="2012796" y="420958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4-Point Star 237"/>
          <p:cNvSpPr/>
          <p:nvPr/>
        </p:nvSpPr>
        <p:spPr>
          <a:xfrm>
            <a:off x="3779520" y="37449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9" name="4-Point Star 238"/>
          <p:cNvSpPr/>
          <p:nvPr/>
        </p:nvSpPr>
        <p:spPr>
          <a:xfrm>
            <a:off x="4043430" y="335094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0" name="4-Point Star 239"/>
          <p:cNvSpPr/>
          <p:nvPr/>
        </p:nvSpPr>
        <p:spPr>
          <a:xfrm>
            <a:off x="3928947" y="3276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1" name="4-Point Star 240"/>
          <p:cNvSpPr/>
          <p:nvPr/>
        </p:nvSpPr>
        <p:spPr>
          <a:xfrm>
            <a:off x="4062018" y="348104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4-Point Star 241"/>
          <p:cNvSpPr/>
          <p:nvPr/>
        </p:nvSpPr>
        <p:spPr>
          <a:xfrm>
            <a:off x="3429000" y="347174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3" name="4-Point Star 242"/>
          <p:cNvSpPr/>
          <p:nvPr/>
        </p:nvSpPr>
        <p:spPr>
          <a:xfrm>
            <a:off x="3993996" y="325802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4" name="4-Point Star 243"/>
          <p:cNvSpPr/>
          <p:nvPr/>
        </p:nvSpPr>
        <p:spPr>
          <a:xfrm>
            <a:off x="3886200" y="324500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5" name="4-Point Star 244"/>
          <p:cNvSpPr/>
          <p:nvPr/>
        </p:nvSpPr>
        <p:spPr>
          <a:xfrm>
            <a:off x="3503343" y="355724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4-Point Star 245"/>
          <p:cNvSpPr/>
          <p:nvPr/>
        </p:nvSpPr>
        <p:spPr>
          <a:xfrm>
            <a:off x="4002549" y="357768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4-Point Star 246"/>
          <p:cNvSpPr/>
          <p:nvPr/>
        </p:nvSpPr>
        <p:spPr>
          <a:xfrm>
            <a:off x="3915939" y="33639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8" name="4-Point Star 247"/>
          <p:cNvSpPr/>
          <p:nvPr/>
        </p:nvSpPr>
        <p:spPr>
          <a:xfrm>
            <a:off x="8450022" y="2667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9" name="4-Point Star 248"/>
          <p:cNvSpPr/>
          <p:nvPr/>
        </p:nvSpPr>
        <p:spPr>
          <a:xfrm>
            <a:off x="8404302" y="267443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1" name="4-Point Star 250"/>
          <p:cNvSpPr/>
          <p:nvPr/>
        </p:nvSpPr>
        <p:spPr>
          <a:xfrm>
            <a:off x="8367135" y="2667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4-Point Star 251"/>
          <p:cNvSpPr/>
          <p:nvPr/>
        </p:nvSpPr>
        <p:spPr>
          <a:xfrm>
            <a:off x="8382000" y="26408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4-Point Star 252"/>
          <p:cNvSpPr/>
          <p:nvPr/>
        </p:nvSpPr>
        <p:spPr>
          <a:xfrm>
            <a:off x="8333682" y="273019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4-Point Star 253"/>
          <p:cNvSpPr/>
          <p:nvPr/>
        </p:nvSpPr>
        <p:spPr>
          <a:xfrm>
            <a:off x="8295207" y="26846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5" name="4-Point Star 254"/>
          <p:cNvSpPr/>
          <p:nvPr/>
        </p:nvSpPr>
        <p:spPr>
          <a:xfrm>
            <a:off x="7899400" y="3314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4-Point Star 255"/>
          <p:cNvSpPr/>
          <p:nvPr/>
        </p:nvSpPr>
        <p:spPr>
          <a:xfrm>
            <a:off x="7424420" y="54178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4-Point Star 256"/>
          <p:cNvSpPr/>
          <p:nvPr/>
        </p:nvSpPr>
        <p:spPr>
          <a:xfrm>
            <a:off x="7391400" y="5410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8" name="4-Point Star 257"/>
          <p:cNvSpPr/>
          <p:nvPr/>
        </p:nvSpPr>
        <p:spPr>
          <a:xfrm>
            <a:off x="7868920" y="56083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9" name="4-Point Star 258"/>
          <p:cNvSpPr/>
          <p:nvPr/>
        </p:nvSpPr>
        <p:spPr>
          <a:xfrm>
            <a:off x="6764966" y="502375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0" name="4-Point Star 259"/>
          <p:cNvSpPr/>
          <p:nvPr/>
        </p:nvSpPr>
        <p:spPr>
          <a:xfrm>
            <a:off x="7581900" y="5600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1" name="4-Point Star 260"/>
          <p:cNvSpPr/>
          <p:nvPr/>
        </p:nvSpPr>
        <p:spPr>
          <a:xfrm>
            <a:off x="7437120" y="50622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4-Point Star 261"/>
          <p:cNvSpPr/>
          <p:nvPr/>
        </p:nvSpPr>
        <p:spPr>
          <a:xfrm>
            <a:off x="7564120" y="52908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3" name="4-Point Star 262"/>
          <p:cNvSpPr/>
          <p:nvPr/>
        </p:nvSpPr>
        <p:spPr>
          <a:xfrm>
            <a:off x="7315200" y="49911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4" name="4-Point Star 263"/>
          <p:cNvSpPr/>
          <p:nvPr/>
        </p:nvSpPr>
        <p:spPr>
          <a:xfrm>
            <a:off x="7493000" y="5334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5" name="4-Point Star 264"/>
          <p:cNvSpPr/>
          <p:nvPr/>
        </p:nvSpPr>
        <p:spPr>
          <a:xfrm>
            <a:off x="7505700" y="52959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4-Point Star 265"/>
          <p:cNvSpPr/>
          <p:nvPr/>
        </p:nvSpPr>
        <p:spPr>
          <a:xfrm>
            <a:off x="7462520" y="49987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4-Point Star 266"/>
          <p:cNvSpPr/>
          <p:nvPr/>
        </p:nvSpPr>
        <p:spPr>
          <a:xfrm>
            <a:off x="7632700" y="5689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8" name="4-Point Star 267"/>
          <p:cNvSpPr/>
          <p:nvPr/>
        </p:nvSpPr>
        <p:spPr>
          <a:xfrm>
            <a:off x="7442200" y="5181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9" name="4-Point Star 268"/>
          <p:cNvSpPr/>
          <p:nvPr/>
        </p:nvSpPr>
        <p:spPr>
          <a:xfrm>
            <a:off x="6853866" y="5080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0" name="4-Point Star 269"/>
          <p:cNvSpPr/>
          <p:nvPr/>
        </p:nvSpPr>
        <p:spPr>
          <a:xfrm>
            <a:off x="7462520" y="5461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4-Point Star 271"/>
          <p:cNvSpPr/>
          <p:nvPr/>
        </p:nvSpPr>
        <p:spPr>
          <a:xfrm>
            <a:off x="7899400" y="56845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3" name="4-Point Star 272"/>
          <p:cNvSpPr/>
          <p:nvPr/>
        </p:nvSpPr>
        <p:spPr>
          <a:xfrm>
            <a:off x="7366000" y="52959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4" name="4-Point Star 273"/>
          <p:cNvSpPr/>
          <p:nvPr/>
        </p:nvSpPr>
        <p:spPr>
          <a:xfrm>
            <a:off x="7543800" y="53924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5" name="4-Point Star 274"/>
          <p:cNvSpPr/>
          <p:nvPr/>
        </p:nvSpPr>
        <p:spPr>
          <a:xfrm>
            <a:off x="7086600" y="4775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4-Point Star 275"/>
          <p:cNvSpPr/>
          <p:nvPr/>
        </p:nvSpPr>
        <p:spPr>
          <a:xfrm>
            <a:off x="7010400" y="44069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4-Point Star 276"/>
          <p:cNvSpPr/>
          <p:nvPr/>
        </p:nvSpPr>
        <p:spPr>
          <a:xfrm>
            <a:off x="7487920" y="4775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4-Point Star 277"/>
          <p:cNvSpPr/>
          <p:nvPr/>
        </p:nvSpPr>
        <p:spPr>
          <a:xfrm>
            <a:off x="7048500" y="4419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9" name="4-Point Star 278"/>
          <p:cNvSpPr/>
          <p:nvPr/>
        </p:nvSpPr>
        <p:spPr>
          <a:xfrm>
            <a:off x="6858000" y="4216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0" name="4-Point Star 279"/>
          <p:cNvSpPr/>
          <p:nvPr/>
        </p:nvSpPr>
        <p:spPr>
          <a:xfrm>
            <a:off x="6934200" y="43561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1" name="4-Point Star 280"/>
          <p:cNvSpPr/>
          <p:nvPr/>
        </p:nvSpPr>
        <p:spPr>
          <a:xfrm>
            <a:off x="7086600" y="4368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4-Point Star 281"/>
          <p:cNvSpPr/>
          <p:nvPr/>
        </p:nvSpPr>
        <p:spPr>
          <a:xfrm>
            <a:off x="6972300" y="4318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3" name="4-Point Star 282"/>
          <p:cNvSpPr/>
          <p:nvPr/>
        </p:nvSpPr>
        <p:spPr>
          <a:xfrm>
            <a:off x="6832600" y="4368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4" name="4-Point Star 283"/>
          <p:cNvSpPr/>
          <p:nvPr/>
        </p:nvSpPr>
        <p:spPr>
          <a:xfrm>
            <a:off x="7487920" y="46101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5" name="4-Point Star 284"/>
          <p:cNvSpPr/>
          <p:nvPr/>
        </p:nvSpPr>
        <p:spPr>
          <a:xfrm>
            <a:off x="7188200" y="4902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4-Point Star 285"/>
          <p:cNvSpPr/>
          <p:nvPr/>
        </p:nvSpPr>
        <p:spPr>
          <a:xfrm>
            <a:off x="7112000" y="4572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4-Point Star 286"/>
          <p:cNvSpPr/>
          <p:nvPr/>
        </p:nvSpPr>
        <p:spPr>
          <a:xfrm>
            <a:off x="3048000" y="2667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4-Point Star 287"/>
          <p:cNvSpPr/>
          <p:nvPr/>
        </p:nvSpPr>
        <p:spPr>
          <a:xfrm>
            <a:off x="2578100" y="2362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9" name="4-Point Star 288"/>
          <p:cNvSpPr/>
          <p:nvPr/>
        </p:nvSpPr>
        <p:spPr>
          <a:xfrm>
            <a:off x="5925820" y="3505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0" name="4-Point Star 289"/>
          <p:cNvSpPr/>
          <p:nvPr/>
        </p:nvSpPr>
        <p:spPr>
          <a:xfrm>
            <a:off x="6007882" y="359312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4-Point Star 291"/>
          <p:cNvSpPr/>
          <p:nvPr/>
        </p:nvSpPr>
        <p:spPr>
          <a:xfrm>
            <a:off x="6248400" y="292373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4-Point Star 292"/>
          <p:cNvSpPr/>
          <p:nvPr/>
        </p:nvSpPr>
        <p:spPr>
          <a:xfrm>
            <a:off x="6200335" y="33293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5" name="4-Point Star 294"/>
          <p:cNvSpPr/>
          <p:nvPr/>
        </p:nvSpPr>
        <p:spPr>
          <a:xfrm>
            <a:off x="6213230" y="29131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4-Point Star 295"/>
          <p:cNvSpPr/>
          <p:nvPr/>
        </p:nvSpPr>
        <p:spPr>
          <a:xfrm>
            <a:off x="6049108" y="363884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4-Point Star 296"/>
          <p:cNvSpPr/>
          <p:nvPr/>
        </p:nvSpPr>
        <p:spPr>
          <a:xfrm>
            <a:off x="6236677" y="29061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4-Point Star 297"/>
          <p:cNvSpPr/>
          <p:nvPr/>
        </p:nvSpPr>
        <p:spPr>
          <a:xfrm>
            <a:off x="6125308" y="29659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9" name="4-Point Star 298"/>
          <p:cNvSpPr/>
          <p:nvPr/>
        </p:nvSpPr>
        <p:spPr>
          <a:xfrm>
            <a:off x="6160478" y="29307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0" name="4-Point Star 299"/>
          <p:cNvSpPr/>
          <p:nvPr/>
        </p:nvSpPr>
        <p:spPr>
          <a:xfrm>
            <a:off x="6294121" y="288387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1" name="4-Point Star 300"/>
          <p:cNvSpPr/>
          <p:nvPr/>
        </p:nvSpPr>
        <p:spPr>
          <a:xfrm>
            <a:off x="6230815" y="30245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4-Point Star 301"/>
          <p:cNvSpPr/>
          <p:nvPr/>
        </p:nvSpPr>
        <p:spPr>
          <a:xfrm>
            <a:off x="6686843" y="3276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4-Point Star 302"/>
          <p:cNvSpPr/>
          <p:nvPr/>
        </p:nvSpPr>
        <p:spPr>
          <a:xfrm>
            <a:off x="6553200" y="33821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4" name="4-Point Star 303"/>
          <p:cNvSpPr/>
          <p:nvPr/>
        </p:nvSpPr>
        <p:spPr>
          <a:xfrm>
            <a:off x="6570785" y="34993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5" name="4-Point Star 304"/>
          <p:cNvSpPr/>
          <p:nvPr/>
        </p:nvSpPr>
        <p:spPr>
          <a:xfrm>
            <a:off x="6623539" y="33821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4-Point Star 305"/>
          <p:cNvSpPr/>
          <p:nvPr/>
        </p:nvSpPr>
        <p:spPr>
          <a:xfrm>
            <a:off x="6652846" y="342196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4-Point Star 306"/>
          <p:cNvSpPr/>
          <p:nvPr/>
        </p:nvSpPr>
        <p:spPr>
          <a:xfrm>
            <a:off x="6418385" y="305386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4-Point Star 307"/>
          <p:cNvSpPr/>
          <p:nvPr/>
        </p:nvSpPr>
        <p:spPr>
          <a:xfrm>
            <a:off x="6570785" y="29893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9" name="4-Point Star 308"/>
          <p:cNvSpPr/>
          <p:nvPr/>
        </p:nvSpPr>
        <p:spPr>
          <a:xfrm>
            <a:off x="6400800" y="36517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0" name="4-Point Star 309"/>
          <p:cNvSpPr/>
          <p:nvPr/>
        </p:nvSpPr>
        <p:spPr>
          <a:xfrm>
            <a:off x="6705600" y="305386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4-Point Star 310"/>
          <p:cNvSpPr/>
          <p:nvPr/>
        </p:nvSpPr>
        <p:spPr>
          <a:xfrm>
            <a:off x="6446520" y="3048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4-Point Star 311"/>
          <p:cNvSpPr/>
          <p:nvPr/>
        </p:nvSpPr>
        <p:spPr>
          <a:xfrm>
            <a:off x="6641124" y="299524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4-Point Star 312"/>
          <p:cNvSpPr/>
          <p:nvPr/>
        </p:nvSpPr>
        <p:spPr>
          <a:xfrm>
            <a:off x="6582508" y="32941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4" name="4-Point Star 313"/>
          <p:cNvSpPr/>
          <p:nvPr/>
        </p:nvSpPr>
        <p:spPr>
          <a:xfrm>
            <a:off x="6377354" y="30421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5" name="4-Point Star 314"/>
          <p:cNvSpPr/>
          <p:nvPr/>
        </p:nvSpPr>
        <p:spPr>
          <a:xfrm>
            <a:off x="6605955" y="325901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4-Point Star 315"/>
          <p:cNvSpPr/>
          <p:nvPr/>
        </p:nvSpPr>
        <p:spPr>
          <a:xfrm>
            <a:off x="6645812" y="354623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4-Point Star 316"/>
          <p:cNvSpPr/>
          <p:nvPr/>
        </p:nvSpPr>
        <p:spPr>
          <a:xfrm>
            <a:off x="6658708" y="303627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4-Point Star 317"/>
          <p:cNvSpPr/>
          <p:nvPr/>
        </p:nvSpPr>
        <p:spPr>
          <a:xfrm>
            <a:off x="6570787" y="3200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9" name="4-Point Star 318"/>
          <p:cNvSpPr/>
          <p:nvPr/>
        </p:nvSpPr>
        <p:spPr>
          <a:xfrm>
            <a:off x="6469966" y="320040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0" name="4-Point Star 319"/>
          <p:cNvSpPr/>
          <p:nvPr/>
        </p:nvSpPr>
        <p:spPr>
          <a:xfrm>
            <a:off x="6757182" y="343486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1" name="4-Point Star 320"/>
          <p:cNvSpPr/>
          <p:nvPr/>
        </p:nvSpPr>
        <p:spPr>
          <a:xfrm>
            <a:off x="6516859"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4-Point Star 321"/>
          <p:cNvSpPr/>
          <p:nvPr/>
        </p:nvSpPr>
        <p:spPr>
          <a:xfrm>
            <a:off x="6622367"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3" name="4-Point Star 322"/>
          <p:cNvSpPr/>
          <p:nvPr/>
        </p:nvSpPr>
        <p:spPr>
          <a:xfrm>
            <a:off x="6430108"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4" name="4-Point Star 323"/>
          <p:cNvSpPr/>
          <p:nvPr/>
        </p:nvSpPr>
        <p:spPr>
          <a:xfrm>
            <a:off x="6482862" y="30245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5" name="4-Point Star 324"/>
          <p:cNvSpPr/>
          <p:nvPr/>
        </p:nvSpPr>
        <p:spPr>
          <a:xfrm>
            <a:off x="6682154" y="31945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6" name="4-Point Star 325"/>
          <p:cNvSpPr/>
          <p:nvPr/>
        </p:nvSpPr>
        <p:spPr>
          <a:xfrm>
            <a:off x="6570785" y="30655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2" name="4-Point Star 381"/>
          <p:cNvSpPr/>
          <p:nvPr/>
        </p:nvSpPr>
        <p:spPr>
          <a:xfrm>
            <a:off x="6418385" y="35345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3" name="4-Point Star 382"/>
          <p:cNvSpPr/>
          <p:nvPr/>
        </p:nvSpPr>
        <p:spPr>
          <a:xfrm>
            <a:off x="6477000" y="31007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4" name="4-Point Star 383"/>
          <p:cNvSpPr/>
          <p:nvPr/>
        </p:nvSpPr>
        <p:spPr>
          <a:xfrm>
            <a:off x="6400800" y="361656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5" name="4-Point Star 384"/>
          <p:cNvSpPr/>
          <p:nvPr/>
        </p:nvSpPr>
        <p:spPr>
          <a:xfrm>
            <a:off x="6611817"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6" name="4-Point Star 385"/>
          <p:cNvSpPr/>
          <p:nvPr/>
        </p:nvSpPr>
        <p:spPr>
          <a:xfrm>
            <a:off x="5937739" y="3048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7" name="4-Point Star 386"/>
          <p:cNvSpPr/>
          <p:nvPr/>
        </p:nvSpPr>
        <p:spPr>
          <a:xfrm>
            <a:off x="5451231" y="293076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8" name="4-Point Star 387"/>
          <p:cNvSpPr/>
          <p:nvPr/>
        </p:nvSpPr>
        <p:spPr>
          <a:xfrm>
            <a:off x="5151120" y="359781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9" name="4-Point Star 388"/>
          <p:cNvSpPr/>
          <p:nvPr/>
        </p:nvSpPr>
        <p:spPr>
          <a:xfrm>
            <a:off x="4665785" y="35345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0" name="4-Point Star 389"/>
          <p:cNvSpPr/>
          <p:nvPr/>
        </p:nvSpPr>
        <p:spPr>
          <a:xfrm>
            <a:off x="4940105" y="37033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1" name="4-Point Star 390"/>
          <p:cNvSpPr/>
          <p:nvPr/>
        </p:nvSpPr>
        <p:spPr>
          <a:xfrm>
            <a:off x="5181600" y="381468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2" name="4-Point Star 391"/>
          <p:cNvSpPr/>
          <p:nvPr/>
        </p:nvSpPr>
        <p:spPr>
          <a:xfrm>
            <a:off x="5315243" y="3505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3" name="4-Point Star 392"/>
          <p:cNvSpPr/>
          <p:nvPr/>
        </p:nvSpPr>
        <p:spPr>
          <a:xfrm>
            <a:off x="5326967" y="345244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4" name="4-Point Star 393"/>
          <p:cNvSpPr/>
          <p:nvPr/>
        </p:nvSpPr>
        <p:spPr>
          <a:xfrm>
            <a:off x="5127674" y="37279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6" name="4-Point Star 395"/>
          <p:cNvSpPr/>
          <p:nvPr/>
        </p:nvSpPr>
        <p:spPr>
          <a:xfrm>
            <a:off x="5369169" y="366346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7" name="4-Point Star 396"/>
          <p:cNvSpPr/>
          <p:nvPr/>
        </p:nvSpPr>
        <p:spPr>
          <a:xfrm>
            <a:off x="5058508" y="3581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8" name="4-Point Star 397"/>
          <p:cNvSpPr/>
          <p:nvPr/>
        </p:nvSpPr>
        <p:spPr>
          <a:xfrm>
            <a:off x="5380893" y="3581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0" name="4-Point Star 399"/>
          <p:cNvSpPr/>
          <p:nvPr/>
        </p:nvSpPr>
        <p:spPr>
          <a:xfrm>
            <a:off x="5187462" y="3505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1" name="4-Point Star 400"/>
          <p:cNvSpPr/>
          <p:nvPr/>
        </p:nvSpPr>
        <p:spPr>
          <a:xfrm>
            <a:off x="6856828" y="35579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2" name="4-Point Star 401"/>
          <p:cNvSpPr/>
          <p:nvPr/>
        </p:nvSpPr>
        <p:spPr>
          <a:xfrm>
            <a:off x="6711462" y="36165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3" name="4-Point Star 402"/>
          <p:cNvSpPr/>
          <p:nvPr/>
        </p:nvSpPr>
        <p:spPr>
          <a:xfrm>
            <a:off x="6371493" y="38557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4" name="4-Point Star 403"/>
          <p:cNvSpPr/>
          <p:nvPr/>
        </p:nvSpPr>
        <p:spPr>
          <a:xfrm>
            <a:off x="6406661" y="379827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5" name="4-Point Star 404"/>
          <p:cNvSpPr/>
          <p:nvPr/>
        </p:nvSpPr>
        <p:spPr>
          <a:xfrm>
            <a:off x="6868552" y="364001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6" name="4-Point Star 405"/>
          <p:cNvSpPr/>
          <p:nvPr/>
        </p:nvSpPr>
        <p:spPr>
          <a:xfrm>
            <a:off x="5913120" y="5105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7" name="4-Point Star 406"/>
          <p:cNvSpPr/>
          <p:nvPr/>
        </p:nvSpPr>
        <p:spPr>
          <a:xfrm>
            <a:off x="6065520" y="50749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8" name="4-Point Star 407"/>
          <p:cNvSpPr/>
          <p:nvPr/>
        </p:nvSpPr>
        <p:spPr>
          <a:xfrm>
            <a:off x="5808785" y="5105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9" name="4-Point Star 408"/>
          <p:cNvSpPr/>
          <p:nvPr/>
        </p:nvSpPr>
        <p:spPr>
          <a:xfrm>
            <a:off x="5684520" y="507023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0" name="4-Point Star 409"/>
          <p:cNvSpPr/>
          <p:nvPr/>
        </p:nvSpPr>
        <p:spPr>
          <a:xfrm>
            <a:off x="6194474" y="51921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1" name="4-Point Star 410"/>
          <p:cNvSpPr/>
          <p:nvPr/>
        </p:nvSpPr>
        <p:spPr>
          <a:xfrm>
            <a:off x="6159306" y="51581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2" name="4-Point Star 411"/>
          <p:cNvSpPr/>
          <p:nvPr/>
        </p:nvSpPr>
        <p:spPr>
          <a:xfrm>
            <a:off x="6148754" y="519332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3" name="4-Point Star 412"/>
          <p:cNvSpPr/>
          <p:nvPr/>
        </p:nvSpPr>
        <p:spPr>
          <a:xfrm>
            <a:off x="8679766" y="20339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4" name="4-Point Star 413"/>
          <p:cNvSpPr/>
          <p:nvPr/>
        </p:nvSpPr>
        <p:spPr>
          <a:xfrm>
            <a:off x="8557847" y="229186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5" name="4-Point Star 414"/>
          <p:cNvSpPr/>
          <p:nvPr/>
        </p:nvSpPr>
        <p:spPr>
          <a:xfrm>
            <a:off x="7922847" y="331470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6" name="4-Point Star 415"/>
          <p:cNvSpPr/>
          <p:nvPr/>
        </p:nvSpPr>
        <p:spPr>
          <a:xfrm>
            <a:off x="8503920" y="2514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7" name="4-Point Star 416"/>
          <p:cNvSpPr/>
          <p:nvPr/>
        </p:nvSpPr>
        <p:spPr>
          <a:xfrm>
            <a:off x="8604739" y="25603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8" name="4-Point Star 417"/>
          <p:cNvSpPr/>
          <p:nvPr/>
        </p:nvSpPr>
        <p:spPr>
          <a:xfrm>
            <a:off x="8352692" y="25439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9" name="4-Point Star 418"/>
          <p:cNvSpPr/>
          <p:nvPr/>
        </p:nvSpPr>
        <p:spPr>
          <a:xfrm>
            <a:off x="8305800" y="261307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0" name="4-Point Star 419"/>
          <p:cNvSpPr/>
          <p:nvPr/>
        </p:nvSpPr>
        <p:spPr>
          <a:xfrm>
            <a:off x="8510954" y="258376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1" name="4-Point Star 420"/>
          <p:cNvSpPr/>
          <p:nvPr/>
        </p:nvSpPr>
        <p:spPr>
          <a:xfrm>
            <a:off x="8423031" y="260721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2" name="4-Point Star 421"/>
          <p:cNvSpPr/>
          <p:nvPr/>
        </p:nvSpPr>
        <p:spPr>
          <a:xfrm>
            <a:off x="6893170" y="2819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3" name="4-Point Star 422"/>
          <p:cNvSpPr/>
          <p:nvPr/>
        </p:nvSpPr>
        <p:spPr>
          <a:xfrm>
            <a:off x="6652846" y="287684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4" name="4-Point Star 423"/>
          <p:cNvSpPr/>
          <p:nvPr/>
        </p:nvSpPr>
        <p:spPr>
          <a:xfrm>
            <a:off x="6553200" y="28487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5" name="4-Point Star 424"/>
          <p:cNvSpPr/>
          <p:nvPr/>
        </p:nvSpPr>
        <p:spPr>
          <a:xfrm>
            <a:off x="6940063" y="28135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6" name="4-Point Star 425"/>
          <p:cNvSpPr/>
          <p:nvPr/>
        </p:nvSpPr>
        <p:spPr>
          <a:xfrm>
            <a:off x="6846277" y="270803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7" name="4-Point Star 426"/>
          <p:cNvSpPr/>
          <p:nvPr/>
        </p:nvSpPr>
        <p:spPr>
          <a:xfrm>
            <a:off x="6858001" y="28369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8" name="4-Point Star 427"/>
          <p:cNvSpPr/>
          <p:nvPr/>
        </p:nvSpPr>
        <p:spPr>
          <a:xfrm>
            <a:off x="6799385" y="28721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9" name="4-Point Star 428"/>
          <p:cNvSpPr/>
          <p:nvPr/>
        </p:nvSpPr>
        <p:spPr>
          <a:xfrm>
            <a:off x="6734908" y="280181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0" name="4-Point Star 429"/>
          <p:cNvSpPr/>
          <p:nvPr/>
        </p:nvSpPr>
        <p:spPr>
          <a:xfrm>
            <a:off x="6916616" y="269044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1" name="4-Point Star 430"/>
          <p:cNvSpPr/>
          <p:nvPr/>
        </p:nvSpPr>
        <p:spPr>
          <a:xfrm>
            <a:off x="6869723" y="288387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2" name="4-Point Star 431"/>
          <p:cNvSpPr/>
          <p:nvPr/>
        </p:nvSpPr>
        <p:spPr>
          <a:xfrm>
            <a:off x="6863862" y="29131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3" name="4-Point Star 432"/>
          <p:cNvSpPr/>
          <p:nvPr/>
        </p:nvSpPr>
        <p:spPr>
          <a:xfrm>
            <a:off x="7010401" y="267286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4" name="4-Point Star 433"/>
          <p:cNvSpPr/>
          <p:nvPr/>
        </p:nvSpPr>
        <p:spPr>
          <a:xfrm>
            <a:off x="6922477" y="280767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5" name="4-Point Star 434"/>
          <p:cNvSpPr/>
          <p:nvPr/>
        </p:nvSpPr>
        <p:spPr>
          <a:xfrm>
            <a:off x="6828692" y="26435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6" name="4-Point Star 435"/>
          <p:cNvSpPr/>
          <p:nvPr/>
        </p:nvSpPr>
        <p:spPr>
          <a:xfrm>
            <a:off x="6975231" y="274320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7" name="4-Point Star 436"/>
          <p:cNvSpPr/>
          <p:nvPr/>
        </p:nvSpPr>
        <p:spPr>
          <a:xfrm>
            <a:off x="6858000" y="275492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8" name="4-Point Star 437"/>
          <p:cNvSpPr/>
          <p:nvPr/>
        </p:nvSpPr>
        <p:spPr>
          <a:xfrm>
            <a:off x="6869723" y="271975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9" name="4-Point Star 438"/>
          <p:cNvSpPr/>
          <p:nvPr/>
        </p:nvSpPr>
        <p:spPr>
          <a:xfrm>
            <a:off x="5614736" y="2362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0" name="4-Point Star 439"/>
          <p:cNvSpPr/>
          <p:nvPr/>
        </p:nvSpPr>
        <p:spPr>
          <a:xfrm>
            <a:off x="5646816" y="218573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1" name="4-Point Star 440"/>
          <p:cNvSpPr/>
          <p:nvPr/>
        </p:nvSpPr>
        <p:spPr>
          <a:xfrm>
            <a:off x="5562600" y="246999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2" name="4-Point Star 441"/>
          <p:cNvSpPr/>
          <p:nvPr/>
        </p:nvSpPr>
        <p:spPr>
          <a:xfrm>
            <a:off x="5486400" y="264469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3" name="4-Point Star 442"/>
          <p:cNvSpPr/>
          <p:nvPr/>
        </p:nvSpPr>
        <p:spPr>
          <a:xfrm>
            <a:off x="5246649" y="2590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4" name="4-Point Star 443"/>
          <p:cNvSpPr/>
          <p:nvPr/>
        </p:nvSpPr>
        <p:spPr>
          <a:xfrm>
            <a:off x="5560743" y="241619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5" name="4-Point Star 444"/>
          <p:cNvSpPr/>
          <p:nvPr/>
        </p:nvSpPr>
        <p:spPr>
          <a:xfrm>
            <a:off x="5638800" y="260938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6" name="4-Point Star 445"/>
          <p:cNvSpPr/>
          <p:nvPr/>
        </p:nvSpPr>
        <p:spPr>
          <a:xfrm>
            <a:off x="5679690" y="263354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7" name="4-Point Star 446"/>
          <p:cNvSpPr/>
          <p:nvPr/>
        </p:nvSpPr>
        <p:spPr>
          <a:xfrm>
            <a:off x="5531013" y="24495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8" name="4-Point Star 447"/>
          <p:cNvSpPr/>
          <p:nvPr/>
        </p:nvSpPr>
        <p:spPr>
          <a:xfrm>
            <a:off x="5464098" y="2362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9" name="4-Point Star 448"/>
          <p:cNvSpPr/>
          <p:nvPr/>
        </p:nvSpPr>
        <p:spPr>
          <a:xfrm>
            <a:off x="5638800" y="244769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0" name="4-Point Star 449"/>
          <p:cNvSpPr/>
          <p:nvPr/>
        </p:nvSpPr>
        <p:spPr>
          <a:xfrm>
            <a:off x="5665404" y="250642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1" name="4-Point Star 450"/>
          <p:cNvSpPr/>
          <p:nvPr/>
        </p:nvSpPr>
        <p:spPr>
          <a:xfrm>
            <a:off x="5555163" y="251274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2" name="4-Point Star 451"/>
          <p:cNvSpPr/>
          <p:nvPr/>
        </p:nvSpPr>
        <p:spPr>
          <a:xfrm>
            <a:off x="5638800" y="251757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3" name="4-Point Star 452"/>
          <p:cNvSpPr/>
          <p:nvPr/>
        </p:nvSpPr>
        <p:spPr>
          <a:xfrm>
            <a:off x="6096000" y="47355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4" name="4-Point Star 453"/>
          <p:cNvSpPr/>
          <p:nvPr/>
        </p:nvSpPr>
        <p:spPr>
          <a:xfrm>
            <a:off x="6125739" y="427835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5" name="4-Point Star 454"/>
          <p:cNvSpPr/>
          <p:nvPr/>
        </p:nvSpPr>
        <p:spPr>
          <a:xfrm>
            <a:off x="6140604" y="3886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2" name="4-Point Star 511"/>
          <p:cNvSpPr/>
          <p:nvPr/>
        </p:nvSpPr>
        <p:spPr>
          <a:xfrm>
            <a:off x="5452947" y="3581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3" name="4-Point Star 512"/>
          <p:cNvSpPr/>
          <p:nvPr/>
        </p:nvSpPr>
        <p:spPr>
          <a:xfrm>
            <a:off x="5460384" y="355909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4" name="4-Point Star 513"/>
          <p:cNvSpPr/>
          <p:nvPr/>
        </p:nvSpPr>
        <p:spPr>
          <a:xfrm>
            <a:off x="5986347" y="36780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5" name="4-Point Star 514"/>
          <p:cNvSpPr/>
          <p:nvPr/>
        </p:nvSpPr>
        <p:spPr>
          <a:xfrm>
            <a:off x="5423217" y="3581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6" name="4-Point Star 515"/>
          <p:cNvSpPr/>
          <p:nvPr/>
        </p:nvSpPr>
        <p:spPr>
          <a:xfrm>
            <a:off x="5915727" y="368101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7" name="4-Point Star 516"/>
          <p:cNvSpPr/>
          <p:nvPr/>
        </p:nvSpPr>
        <p:spPr>
          <a:xfrm>
            <a:off x="6188829" y="39276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8" name="4-Point Star 517"/>
          <p:cNvSpPr/>
          <p:nvPr/>
        </p:nvSpPr>
        <p:spPr>
          <a:xfrm>
            <a:off x="5878975" y="3565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9" name="4-Point Star 518"/>
          <p:cNvSpPr/>
          <p:nvPr/>
        </p:nvSpPr>
        <p:spPr>
          <a:xfrm>
            <a:off x="5410200" y="34357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3" name="4-Point Star 522"/>
          <p:cNvSpPr/>
          <p:nvPr/>
        </p:nvSpPr>
        <p:spPr>
          <a:xfrm>
            <a:off x="5940802" y="36113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4" name="4-Point Star 523"/>
          <p:cNvSpPr/>
          <p:nvPr/>
        </p:nvSpPr>
        <p:spPr>
          <a:xfrm>
            <a:off x="5867400" y="36271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5" name="4-Point Star 524"/>
          <p:cNvSpPr/>
          <p:nvPr/>
        </p:nvSpPr>
        <p:spPr>
          <a:xfrm>
            <a:off x="5836920" y="35509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6" name="4-Point Star 525"/>
          <p:cNvSpPr/>
          <p:nvPr/>
        </p:nvSpPr>
        <p:spPr>
          <a:xfrm>
            <a:off x="5966170" y="35644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7" name="4-Point Star 526"/>
          <p:cNvSpPr/>
          <p:nvPr/>
        </p:nvSpPr>
        <p:spPr>
          <a:xfrm>
            <a:off x="3310745" y="2133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8" name="4-Point Star 527"/>
          <p:cNvSpPr/>
          <p:nvPr/>
        </p:nvSpPr>
        <p:spPr>
          <a:xfrm>
            <a:off x="4941425" y="310631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9" name="4-Point Star 528"/>
          <p:cNvSpPr/>
          <p:nvPr/>
        </p:nvSpPr>
        <p:spPr>
          <a:xfrm>
            <a:off x="5105400" y="320084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0" name="4-Point Star 529"/>
          <p:cNvSpPr/>
          <p:nvPr/>
        </p:nvSpPr>
        <p:spPr>
          <a:xfrm>
            <a:off x="5234650" y="31724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1" name="4-Point Star 530"/>
          <p:cNvSpPr/>
          <p:nvPr/>
        </p:nvSpPr>
        <p:spPr>
          <a:xfrm>
            <a:off x="8488100" y="23780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2" name="4-Point Star 531"/>
          <p:cNvSpPr/>
          <p:nvPr/>
        </p:nvSpPr>
        <p:spPr>
          <a:xfrm>
            <a:off x="8436975" y="23317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3" name="4-Point Star 532"/>
          <p:cNvSpPr/>
          <p:nvPr/>
        </p:nvSpPr>
        <p:spPr>
          <a:xfrm>
            <a:off x="8446625" y="244939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4" name="4-Point Star 533"/>
          <p:cNvSpPr/>
          <p:nvPr/>
        </p:nvSpPr>
        <p:spPr>
          <a:xfrm>
            <a:off x="8438900" y="24841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5" name="4-Point Star 534"/>
          <p:cNvSpPr/>
          <p:nvPr/>
        </p:nvSpPr>
        <p:spPr>
          <a:xfrm>
            <a:off x="8382000" y="22873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6" name="4-Point Star 535"/>
          <p:cNvSpPr/>
          <p:nvPr/>
        </p:nvSpPr>
        <p:spPr>
          <a:xfrm>
            <a:off x="8534400" y="24397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7" name="4-Point Star 536"/>
          <p:cNvSpPr/>
          <p:nvPr/>
        </p:nvSpPr>
        <p:spPr>
          <a:xfrm>
            <a:off x="8218025" y="30894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8" name="4-Point Star 537"/>
          <p:cNvSpPr/>
          <p:nvPr/>
        </p:nvSpPr>
        <p:spPr>
          <a:xfrm>
            <a:off x="8088775"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9" name="4-Point Star 538"/>
          <p:cNvSpPr/>
          <p:nvPr/>
        </p:nvSpPr>
        <p:spPr>
          <a:xfrm>
            <a:off x="8194875" y="3200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0" name="4-Point Star 539"/>
          <p:cNvSpPr/>
          <p:nvPr/>
        </p:nvSpPr>
        <p:spPr>
          <a:xfrm>
            <a:off x="8135075" y="3124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1" name="4-Point Star 540"/>
          <p:cNvSpPr/>
          <p:nvPr/>
        </p:nvSpPr>
        <p:spPr>
          <a:xfrm>
            <a:off x="8208375" y="29486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2" name="4-Point Star 541"/>
          <p:cNvSpPr/>
          <p:nvPr/>
        </p:nvSpPr>
        <p:spPr>
          <a:xfrm>
            <a:off x="8164975" y="29370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3" name="4-Point Star 542"/>
          <p:cNvSpPr/>
          <p:nvPr/>
        </p:nvSpPr>
        <p:spPr>
          <a:xfrm>
            <a:off x="8196800" y="3048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4" name="4-Point Star 543"/>
          <p:cNvSpPr/>
          <p:nvPr/>
        </p:nvSpPr>
        <p:spPr>
          <a:xfrm>
            <a:off x="8153400" y="2895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5" name="4-Point Star 544"/>
          <p:cNvSpPr/>
          <p:nvPr/>
        </p:nvSpPr>
        <p:spPr>
          <a:xfrm>
            <a:off x="8243100" y="30711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6" name="4-Point Star 545"/>
          <p:cNvSpPr/>
          <p:nvPr/>
        </p:nvSpPr>
        <p:spPr>
          <a:xfrm>
            <a:off x="3615545" y="41836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7" name="4-Point Star 546"/>
          <p:cNvSpPr/>
          <p:nvPr/>
        </p:nvSpPr>
        <p:spPr>
          <a:xfrm>
            <a:off x="3265025" y="46524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8" name="4-Point Star 547"/>
          <p:cNvSpPr/>
          <p:nvPr/>
        </p:nvSpPr>
        <p:spPr>
          <a:xfrm>
            <a:off x="3301675" y="45488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9" name="4-Point Star 548"/>
          <p:cNvSpPr/>
          <p:nvPr/>
        </p:nvSpPr>
        <p:spPr>
          <a:xfrm>
            <a:off x="3774695" y="3962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0" name="4-Point Star 549"/>
          <p:cNvSpPr/>
          <p:nvPr/>
        </p:nvSpPr>
        <p:spPr>
          <a:xfrm>
            <a:off x="8343900" y="28524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1" name="4-Point Star 550"/>
          <p:cNvSpPr/>
          <p:nvPr/>
        </p:nvSpPr>
        <p:spPr>
          <a:xfrm>
            <a:off x="7890075" y="257189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2" name="4-Point Star 551"/>
          <p:cNvSpPr/>
          <p:nvPr/>
        </p:nvSpPr>
        <p:spPr>
          <a:xfrm>
            <a:off x="8241175" y="28236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3" name="4-Point Star 552"/>
          <p:cNvSpPr/>
          <p:nvPr/>
        </p:nvSpPr>
        <p:spPr>
          <a:xfrm>
            <a:off x="7239000" y="40106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4" name="4-Point Star 553"/>
          <p:cNvSpPr/>
          <p:nvPr/>
        </p:nvSpPr>
        <p:spPr>
          <a:xfrm>
            <a:off x="7677295" y="38630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5" name="4-Point Star 554"/>
          <p:cNvSpPr/>
          <p:nvPr/>
        </p:nvSpPr>
        <p:spPr>
          <a:xfrm>
            <a:off x="7562125" y="41142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6" name="4-Point Star 555"/>
          <p:cNvSpPr/>
          <p:nvPr/>
        </p:nvSpPr>
        <p:spPr>
          <a:xfrm>
            <a:off x="7573700" y="38746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7" name="4-Point Star 556"/>
          <p:cNvSpPr/>
          <p:nvPr/>
        </p:nvSpPr>
        <p:spPr>
          <a:xfrm>
            <a:off x="7958945" y="39392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8" name="4-Point Star 557"/>
          <p:cNvSpPr/>
          <p:nvPr/>
        </p:nvSpPr>
        <p:spPr>
          <a:xfrm>
            <a:off x="7937720" y="403319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9" name="4-Point Star 558"/>
          <p:cNvSpPr/>
          <p:nvPr/>
        </p:nvSpPr>
        <p:spPr>
          <a:xfrm>
            <a:off x="7952775" y="37521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0" name="4-Point Star 559"/>
          <p:cNvSpPr/>
          <p:nvPr/>
        </p:nvSpPr>
        <p:spPr>
          <a:xfrm>
            <a:off x="7479175" y="3886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1" name="4-Point Star 560"/>
          <p:cNvSpPr/>
          <p:nvPr/>
        </p:nvSpPr>
        <p:spPr>
          <a:xfrm>
            <a:off x="7151225" y="3048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2" name="4-Point Star 561"/>
          <p:cNvSpPr/>
          <p:nvPr/>
        </p:nvSpPr>
        <p:spPr>
          <a:xfrm>
            <a:off x="6970850" y="34515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3" name="4-Point Star 562"/>
          <p:cNvSpPr/>
          <p:nvPr/>
        </p:nvSpPr>
        <p:spPr>
          <a:xfrm>
            <a:off x="7292050" y="29139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4" name="4-Point Star 563"/>
          <p:cNvSpPr/>
          <p:nvPr/>
        </p:nvSpPr>
        <p:spPr>
          <a:xfrm>
            <a:off x="6846425" y="3001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5" name="4-Point Star 564"/>
          <p:cNvSpPr/>
          <p:nvPr/>
        </p:nvSpPr>
        <p:spPr>
          <a:xfrm>
            <a:off x="7162800" y="3107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6" name="4-Point Star 565"/>
          <p:cNvSpPr/>
          <p:nvPr/>
        </p:nvSpPr>
        <p:spPr>
          <a:xfrm>
            <a:off x="7174375" y="2971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7" name="4-Point Star 566"/>
          <p:cNvSpPr/>
          <p:nvPr/>
        </p:nvSpPr>
        <p:spPr>
          <a:xfrm>
            <a:off x="7065375" y="3382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8" name="4-Point Star 567"/>
          <p:cNvSpPr/>
          <p:nvPr/>
        </p:nvSpPr>
        <p:spPr>
          <a:xfrm>
            <a:off x="6858000" y="34637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0" name="4-Point Star 569"/>
          <p:cNvSpPr/>
          <p:nvPr/>
        </p:nvSpPr>
        <p:spPr>
          <a:xfrm>
            <a:off x="6823275" y="32949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1" name="4-Point Star 570"/>
          <p:cNvSpPr/>
          <p:nvPr/>
        </p:nvSpPr>
        <p:spPr>
          <a:xfrm>
            <a:off x="6956375" y="32650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2" name="4-Point Star 571"/>
          <p:cNvSpPr/>
          <p:nvPr/>
        </p:nvSpPr>
        <p:spPr>
          <a:xfrm>
            <a:off x="7199450" y="30595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3" name="4-Point Star 572"/>
          <p:cNvSpPr/>
          <p:nvPr/>
        </p:nvSpPr>
        <p:spPr>
          <a:xfrm>
            <a:off x="6876325" y="31126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4" name="4-Point Star 573"/>
          <p:cNvSpPr/>
          <p:nvPr/>
        </p:nvSpPr>
        <p:spPr>
          <a:xfrm>
            <a:off x="7040300" y="31010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5" name="4-Point Star 574"/>
          <p:cNvSpPr/>
          <p:nvPr/>
        </p:nvSpPr>
        <p:spPr>
          <a:xfrm>
            <a:off x="7227425" y="29486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6" name="4-Point Star 575"/>
          <p:cNvSpPr/>
          <p:nvPr/>
        </p:nvSpPr>
        <p:spPr>
          <a:xfrm>
            <a:off x="6851650" y="33909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8" name="4-Point Star 577"/>
          <p:cNvSpPr/>
          <p:nvPr/>
        </p:nvSpPr>
        <p:spPr>
          <a:xfrm>
            <a:off x="7130725" y="32702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9" name="4-Point Star 578"/>
          <p:cNvSpPr/>
          <p:nvPr/>
        </p:nvSpPr>
        <p:spPr>
          <a:xfrm>
            <a:off x="6887819" y="298237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0" name="4-Point Star 579"/>
          <p:cNvSpPr/>
          <p:nvPr/>
        </p:nvSpPr>
        <p:spPr>
          <a:xfrm>
            <a:off x="7097172" y="348224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1" name="4-Point Star 580"/>
          <p:cNvSpPr/>
          <p:nvPr/>
        </p:nvSpPr>
        <p:spPr>
          <a:xfrm>
            <a:off x="6917719" y="295285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2" name="4-Point Star 581"/>
          <p:cNvSpPr/>
          <p:nvPr/>
        </p:nvSpPr>
        <p:spPr>
          <a:xfrm>
            <a:off x="7309562" y="2971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3" name="4-Point Star 582"/>
          <p:cNvSpPr/>
          <p:nvPr/>
        </p:nvSpPr>
        <p:spPr>
          <a:xfrm>
            <a:off x="7081710" y="323748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4" name="4-Point Star 583"/>
          <p:cNvSpPr/>
          <p:nvPr/>
        </p:nvSpPr>
        <p:spPr>
          <a:xfrm>
            <a:off x="7077546" y="308345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5" name="4-Point Star 584"/>
          <p:cNvSpPr/>
          <p:nvPr/>
        </p:nvSpPr>
        <p:spPr>
          <a:xfrm>
            <a:off x="7306146" y="301631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6" name="4-Point Star 585"/>
          <p:cNvSpPr/>
          <p:nvPr/>
        </p:nvSpPr>
        <p:spPr>
          <a:xfrm>
            <a:off x="5257800" y="4038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7" name="4-Point Star 586"/>
          <p:cNvSpPr/>
          <p:nvPr/>
        </p:nvSpPr>
        <p:spPr>
          <a:xfrm>
            <a:off x="1863525" y="219089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8" name="4-Point Star 587"/>
          <p:cNvSpPr/>
          <p:nvPr/>
        </p:nvSpPr>
        <p:spPr>
          <a:xfrm>
            <a:off x="1676400" y="2133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9" name="4-Point Star 588"/>
          <p:cNvSpPr/>
          <p:nvPr/>
        </p:nvSpPr>
        <p:spPr>
          <a:xfrm>
            <a:off x="1577050" y="23847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0" name="4-Point Star 589"/>
          <p:cNvSpPr/>
          <p:nvPr/>
        </p:nvSpPr>
        <p:spPr>
          <a:xfrm>
            <a:off x="1898250" y="1905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1" name="4-Point Star 590"/>
          <p:cNvSpPr/>
          <p:nvPr/>
        </p:nvSpPr>
        <p:spPr>
          <a:xfrm>
            <a:off x="2465795" y="23274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2" name="4-Point Star 591"/>
          <p:cNvSpPr/>
          <p:nvPr/>
        </p:nvSpPr>
        <p:spPr>
          <a:xfrm>
            <a:off x="1828800" y="18818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3" name="4-Point Star 592"/>
          <p:cNvSpPr/>
          <p:nvPr/>
        </p:nvSpPr>
        <p:spPr>
          <a:xfrm>
            <a:off x="1805650" y="19763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4" name="4-Point Star 593"/>
          <p:cNvSpPr/>
          <p:nvPr/>
        </p:nvSpPr>
        <p:spPr>
          <a:xfrm>
            <a:off x="1828800" y="18172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5" name="4-Point Star 594"/>
          <p:cNvSpPr/>
          <p:nvPr/>
        </p:nvSpPr>
        <p:spPr>
          <a:xfrm>
            <a:off x="7409725" y="3001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6" name="4-Point Star 595"/>
          <p:cNvSpPr/>
          <p:nvPr/>
        </p:nvSpPr>
        <p:spPr>
          <a:xfrm>
            <a:off x="7379826" y="2819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7" name="4-Point Star 596"/>
          <p:cNvSpPr/>
          <p:nvPr/>
        </p:nvSpPr>
        <p:spPr>
          <a:xfrm>
            <a:off x="7490940" y="304271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8" name="4-Point Star 597"/>
          <p:cNvSpPr/>
          <p:nvPr/>
        </p:nvSpPr>
        <p:spPr>
          <a:xfrm>
            <a:off x="7484694" y="307971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9" name="4-Point Star 598"/>
          <p:cNvSpPr/>
          <p:nvPr/>
        </p:nvSpPr>
        <p:spPr>
          <a:xfrm>
            <a:off x="8013700" y="3022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0" name="4-Point Star 599"/>
          <p:cNvSpPr/>
          <p:nvPr/>
        </p:nvSpPr>
        <p:spPr>
          <a:xfrm>
            <a:off x="7454640" y="299136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1" name="4-Point Star 600"/>
          <p:cNvSpPr/>
          <p:nvPr/>
        </p:nvSpPr>
        <p:spPr>
          <a:xfrm>
            <a:off x="8111296" y="306118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2" name="4-Point Star 601"/>
          <p:cNvSpPr/>
          <p:nvPr/>
        </p:nvSpPr>
        <p:spPr>
          <a:xfrm>
            <a:off x="7437120" y="303953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3" name="4-Point Star 602"/>
          <p:cNvSpPr/>
          <p:nvPr/>
        </p:nvSpPr>
        <p:spPr>
          <a:xfrm>
            <a:off x="8059680" y="298158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4" name="4-Point Star 603"/>
          <p:cNvSpPr/>
          <p:nvPr/>
        </p:nvSpPr>
        <p:spPr>
          <a:xfrm>
            <a:off x="7396686" y="3128502"/>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5" name="4-Point Star 604"/>
          <p:cNvSpPr/>
          <p:nvPr/>
        </p:nvSpPr>
        <p:spPr>
          <a:xfrm>
            <a:off x="7970520" y="287669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6" name="4-Point Star 605"/>
          <p:cNvSpPr/>
          <p:nvPr/>
        </p:nvSpPr>
        <p:spPr>
          <a:xfrm>
            <a:off x="8489069" y="26048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7" name="4-Point Star 606"/>
          <p:cNvSpPr/>
          <p:nvPr/>
        </p:nvSpPr>
        <p:spPr>
          <a:xfrm>
            <a:off x="8504698" y="2634624"/>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8" name="4-Point Star 607"/>
          <p:cNvSpPr/>
          <p:nvPr/>
        </p:nvSpPr>
        <p:spPr>
          <a:xfrm>
            <a:off x="8482922" y="258196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9" name="4-Point Star 608"/>
          <p:cNvSpPr/>
          <p:nvPr/>
        </p:nvSpPr>
        <p:spPr>
          <a:xfrm>
            <a:off x="8469682" y="265067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0" name="4-Point Star 609"/>
          <p:cNvSpPr/>
          <p:nvPr/>
        </p:nvSpPr>
        <p:spPr>
          <a:xfrm>
            <a:off x="8528738" y="2671301"/>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1" name="4-Point Star 610"/>
          <p:cNvSpPr/>
          <p:nvPr/>
        </p:nvSpPr>
        <p:spPr>
          <a:xfrm>
            <a:off x="8519549" y="258376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2" name="4-Point Star 611"/>
          <p:cNvSpPr/>
          <p:nvPr/>
        </p:nvSpPr>
        <p:spPr>
          <a:xfrm>
            <a:off x="7467600" y="42666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3" name="4-Point Star 612"/>
          <p:cNvSpPr/>
          <p:nvPr/>
        </p:nvSpPr>
        <p:spPr>
          <a:xfrm>
            <a:off x="5128550" y="2438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4" name="4-Point Star 613"/>
          <p:cNvSpPr/>
          <p:nvPr/>
        </p:nvSpPr>
        <p:spPr>
          <a:xfrm>
            <a:off x="6934200" y="40843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5" name="4-Point Star 614"/>
          <p:cNvSpPr/>
          <p:nvPr/>
        </p:nvSpPr>
        <p:spPr>
          <a:xfrm>
            <a:off x="7167625" y="38813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6" name="4-Point Star 615"/>
          <p:cNvSpPr/>
          <p:nvPr/>
        </p:nvSpPr>
        <p:spPr>
          <a:xfrm>
            <a:off x="6911050" y="414894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7" name="4-Point Star 616"/>
          <p:cNvSpPr/>
          <p:nvPr/>
        </p:nvSpPr>
        <p:spPr>
          <a:xfrm>
            <a:off x="6934200" y="41148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8" name="4-Point Star 617"/>
          <p:cNvSpPr/>
          <p:nvPr/>
        </p:nvSpPr>
        <p:spPr>
          <a:xfrm>
            <a:off x="6858000" y="39276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9" name="4-Point Star 618"/>
          <p:cNvSpPr/>
          <p:nvPr/>
        </p:nvSpPr>
        <p:spPr>
          <a:xfrm>
            <a:off x="6870700" y="40970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0" name="4-Point Star 619"/>
          <p:cNvSpPr/>
          <p:nvPr/>
        </p:nvSpPr>
        <p:spPr>
          <a:xfrm>
            <a:off x="7198498" y="3886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1" name="4-Point Star 620"/>
          <p:cNvSpPr/>
          <p:nvPr/>
        </p:nvSpPr>
        <p:spPr>
          <a:xfrm>
            <a:off x="7132320" y="392767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2" name="4-Point Star 621"/>
          <p:cNvSpPr/>
          <p:nvPr/>
        </p:nvSpPr>
        <p:spPr>
          <a:xfrm>
            <a:off x="6675120" y="40617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3" name="4-Point Star 622"/>
          <p:cNvSpPr/>
          <p:nvPr/>
        </p:nvSpPr>
        <p:spPr>
          <a:xfrm>
            <a:off x="7132320" y="390549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4" name="4-Point Star 623"/>
          <p:cNvSpPr/>
          <p:nvPr/>
        </p:nvSpPr>
        <p:spPr>
          <a:xfrm>
            <a:off x="6675120" y="40312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5" name="4-Point Star 624"/>
          <p:cNvSpPr/>
          <p:nvPr/>
        </p:nvSpPr>
        <p:spPr>
          <a:xfrm>
            <a:off x="7074057" y="3962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6" name="4-Point Star 625"/>
          <p:cNvSpPr/>
          <p:nvPr/>
        </p:nvSpPr>
        <p:spPr>
          <a:xfrm>
            <a:off x="5551025" y="50822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7" name="4-Point Star 626"/>
          <p:cNvSpPr/>
          <p:nvPr/>
        </p:nvSpPr>
        <p:spPr>
          <a:xfrm>
            <a:off x="4953000" y="583017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8" name="4-Point Star 627"/>
          <p:cNvSpPr/>
          <p:nvPr/>
        </p:nvSpPr>
        <p:spPr>
          <a:xfrm>
            <a:off x="5105400" y="46713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9" name="4-Point Star 628"/>
          <p:cNvSpPr/>
          <p:nvPr/>
        </p:nvSpPr>
        <p:spPr>
          <a:xfrm>
            <a:off x="5334000" y="50591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0" name="4-Point Star 629"/>
          <p:cNvSpPr/>
          <p:nvPr/>
        </p:nvSpPr>
        <p:spPr>
          <a:xfrm>
            <a:off x="4934675" y="58211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1" name="4-Point Star 630"/>
          <p:cNvSpPr/>
          <p:nvPr/>
        </p:nvSpPr>
        <p:spPr>
          <a:xfrm>
            <a:off x="3675925" y="4770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2" name="4-Point Star 631"/>
          <p:cNvSpPr/>
          <p:nvPr/>
        </p:nvSpPr>
        <p:spPr>
          <a:xfrm>
            <a:off x="4944534" y="5795433"/>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3" name="4-Point Star 632"/>
          <p:cNvSpPr/>
          <p:nvPr/>
        </p:nvSpPr>
        <p:spPr>
          <a:xfrm>
            <a:off x="4759125" y="5105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4" name="4-Point Star 633"/>
          <p:cNvSpPr/>
          <p:nvPr/>
        </p:nvSpPr>
        <p:spPr>
          <a:xfrm>
            <a:off x="4678100" y="56272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5" name="4-Point Star 634"/>
          <p:cNvSpPr/>
          <p:nvPr/>
        </p:nvSpPr>
        <p:spPr>
          <a:xfrm>
            <a:off x="5416950" y="48420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6" name="4-Point Star 635"/>
          <p:cNvSpPr/>
          <p:nvPr/>
        </p:nvSpPr>
        <p:spPr>
          <a:xfrm>
            <a:off x="4830500" y="52809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7" name="4-Point Star 636"/>
          <p:cNvSpPr/>
          <p:nvPr/>
        </p:nvSpPr>
        <p:spPr>
          <a:xfrm>
            <a:off x="4911525" y="51883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8" name="4-Point Star 637"/>
          <p:cNvSpPr/>
          <p:nvPr/>
        </p:nvSpPr>
        <p:spPr>
          <a:xfrm>
            <a:off x="5158450" y="45025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9" name="4-Point Star 638"/>
          <p:cNvSpPr/>
          <p:nvPr/>
        </p:nvSpPr>
        <p:spPr>
          <a:xfrm>
            <a:off x="5315675" y="47128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0" name="4-Point Star 639"/>
          <p:cNvSpPr/>
          <p:nvPr/>
        </p:nvSpPr>
        <p:spPr>
          <a:xfrm>
            <a:off x="5158450" y="47311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1" name="4-Point Star 640"/>
          <p:cNvSpPr/>
          <p:nvPr/>
        </p:nvSpPr>
        <p:spPr>
          <a:xfrm>
            <a:off x="4888375" y="58027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2" name="4-Point Star 641"/>
          <p:cNvSpPr/>
          <p:nvPr/>
        </p:nvSpPr>
        <p:spPr>
          <a:xfrm>
            <a:off x="3031600" y="30200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3" name="4-Point Star 642"/>
          <p:cNvSpPr/>
          <p:nvPr/>
        </p:nvSpPr>
        <p:spPr>
          <a:xfrm>
            <a:off x="8241175" y="22165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4" name="4-Point Star 643"/>
          <p:cNvSpPr/>
          <p:nvPr/>
        </p:nvSpPr>
        <p:spPr>
          <a:xfrm>
            <a:off x="7813875" y="3336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5" name="4-Point Star 644"/>
          <p:cNvSpPr/>
          <p:nvPr/>
        </p:nvSpPr>
        <p:spPr>
          <a:xfrm>
            <a:off x="7520650" y="36277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6" name="4-Point Star 645"/>
          <p:cNvSpPr/>
          <p:nvPr/>
        </p:nvSpPr>
        <p:spPr>
          <a:xfrm>
            <a:off x="7730345" y="33942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7" name="4-Point Star 646"/>
          <p:cNvSpPr/>
          <p:nvPr/>
        </p:nvSpPr>
        <p:spPr>
          <a:xfrm>
            <a:off x="7707775" y="37685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8" name="4-Point Star 647"/>
          <p:cNvSpPr/>
          <p:nvPr/>
        </p:nvSpPr>
        <p:spPr>
          <a:xfrm>
            <a:off x="7778570" y="33942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9" name="4-Point Star 648"/>
          <p:cNvSpPr/>
          <p:nvPr/>
        </p:nvSpPr>
        <p:spPr>
          <a:xfrm>
            <a:off x="7707775" y="36045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0" name="4-Point Star 649"/>
          <p:cNvSpPr/>
          <p:nvPr/>
        </p:nvSpPr>
        <p:spPr>
          <a:xfrm>
            <a:off x="7772400" y="334264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1" name="4-Point Star 650"/>
          <p:cNvSpPr/>
          <p:nvPr/>
        </p:nvSpPr>
        <p:spPr>
          <a:xfrm>
            <a:off x="8039686" y="361539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2" name="4-Point Star 651"/>
          <p:cNvSpPr/>
          <p:nvPr/>
        </p:nvSpPr>
        <p:spPr>
          <a:xfrm>
            <a:off x="7594600" y="35877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3" name="4-Point Star 652"/>
          <p:cNvSpPr/>
          <p:nvPr/>
        </p:nvSpPr>
        <p:spPr>
          <a:xfrm>
            <a:off x="7747000" y="3327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4" name="4-Point Star 653"/>
          <p:cNvSpPr/>
          <p:nvPr/>
        </p:nvSpPr>
        <p:spPr>
          <a:xfrm>
            <a:off x="7551523" y="362287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5" name="4-Point Star 654"/>
          <p:cNvSpPr/>
          <p:nvPr/>
        </p:nvSpPr>
        <p:spPr>
          <a:xfrm>
            <a:off x="7724826" y="336556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6" name="4-Point Star 655"/>
          <p:cNvSpPr/>
          <p:nvPr/>
        </p:nvSpPr>
        <p:spPr>
          <a:xfrm>
            <a:off x="7678146" y="328188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7" name="4-Point Star 656"/>
          <p:cNvSpPr/>
          <p:nvPr/>
        </p:nvSpPr>
        <p:spPr>
          <a:xfrm>
            <a:off x="1981200" y="16069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8" name="4-Point Star 657"/>
          <p:cNvSpPr/>
          <p:nvPr/>
        </p:nvSpPr>
        <p:spPr>
          <a:xfrm>
            <a:off x="2052575" y="13716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9" name="4-Point Star 658"/>
          <p:cNvSpPr/>
          <p:nvPr/>
        </p:nvSpPr>
        <p:spPr>
          <a:xfrm>
            <a:off x="1881850" y="15423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0" name="4-Point Star 659"/>
          <p:cNvSpPr/>
          <p:nvPr/>
        </p:nvSpPr>
        <p:spPr>
          <a:xfrm>
            <a:off x="1863525" y="16899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1" name="4-Point Star 660"/>
          <p:cNvSpPr/>
          <p:nvPr/>
        </p:nvSpPr>
        <p:spPr>
          <a:xfrm>
            <a:off x="2011100" y="14892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2" name="4-Point Star 661"/>
          <p:cNvSpPr/>
          <p:nvPr/>
        </p:nvSpPr>
        <p:spPr>
          <a:xfrm>
            <a:off x="1969625" y="16551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3" name="4-Point Star 662"/>
          <p:cNvSpPr/>
          <p:nvPr/>
        </p:nvSpPr>
        <p:spPr>
          <a:xfrm>
            <a:off x="1934900" y="162237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4" name="4-Point Star 663"/>
          <p:cNvSpPr/>
          <p:nvPr/>
        </p:nvSpPr>
        <p:spPr>
          <a:xfrm>
            <a:off x="1818228" y="176829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5" name="4-Point Star 664"/>
          <p:cNvSpPr/>
          <p:nvPr/>
        </p:nvSpPr>
        <p:spPr>
          <a:xfrm>
            <a:off x="1851950" y="14246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6" name="4-Point Star 665"/>
          <p:cNvSpPr/>
          <p:nvPr/>
        </p:nvSpPr>
        <p:spPr>
          <a:xfrm>
            <a:off x="1999308" y="1618308"/>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7" name="4-Point Star 666"/>
          <p:cNvSpPr/>
          <p:nvPr/>
        </p:nvSpPr>
        <p:spPr>
          <a:xfrm>
            <a:off x="1946970" y="1676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8" name="4-Point Star 667"/>
          <p:cNvSpPr/>
          <p:nvPr/>
        </p:nvSpPr>
        <p:spPr>
          <a:xfrm>
            <a:off x="1896624" y="1781226"/>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9" name="4-Point Star 668"/>
          <p:cNvSpPr/>
          <p:nvPr/>
        </p:nvSpPr>
        <p:spPr>
          <a:xfrm>
            <a:off x="2126270" y="17757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0" name="4-Point Star 669"/>
          <p:cNvSpPr/>
          <p:nvPr/>
        </p:nvSpPr>
        <p:spPr>
          <a:xfrm>
            <a:off x="7326775" y="35582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1" name="4-Point Star 670"/>
          <p:cNvSpPr/>
          <p:nvPr/>
        </p:nvSpPr>
        <p:spPr>
          <a:xfrm>
            <a:off x="7169550" y="35814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2" name="4-Point Star 671"/>
          <p:cNvSpPr/>
          <p:nvPr/>
        </p:nvSpPr>
        <p:spPr>
          <a:xfrm>
            <a:off x="7250575" y="35881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3" name="4-Point Star 672"/>
          <p:cNvSpPr/>
          <p:nvPr/>
        </p:nvSpPr>
        <p:spPr>
          <a:xfrm>
            <a:off x="7444453" y="3564039"/>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4" name="4-Point Star 673"/>
          <p:cNvSpPr/>
          <p:nvPr/>
        </p:nvSpPr>
        <p:spPr>
          <a:xfrm>
            <a:off x="7297839" y="331326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5" name="4-Point Star 674"/>
          <p:cNvSpPr/>
          <p:nvPr/>
        </p:nvSpPr>
        <p:spPr>
          <a:xfrm>
            <a:off x="7270050" y="36478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6" name="4-Point Star 675"/>
          <p:cNvSpPr/>
          <p:nvPr/>
        </p:nvSpPr>
        <p:spPr>
          <a:xfrm>
            <a:off x="6275795" y="26139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7" name="4-Point Star 676"/>
          <p:cNvSpPr/>
          <p:nvPr/>
        </p:nvSpPr>
        <p:spPr>
          <a:xfrm>
            <a:off x="5821100" y="26670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8" name="4-Point Star 677"/>
          <p:cNvSpPr/>
          <p:nvPr/>
        </p:nvSpPr>
        <p:spPr>
          <a:xfrm>
            <a:off x="6047195" y="280782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9" name="4-Point Star 678"/>
          <p:cNvSpPr/>
          <p:nvPr/>
        </p:nvSpPr>
        <p:spPr>
          <a:xfrm>
            <a:off x="6300870" y="281265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0" name="4-Point Star 679"/>
          <p:cNvSpPr/>
          <p:nvPr/>
        </p:nvSpPr>
        <p:spPr>
          <a:xfrm>
            <a:off x="6324600" y="283382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1" name="4-Point Star 680"/>
          <p:cNvSpPr/>
          <p:nvPr/>
        </p:nvSpPr>
        <p:spPr>
          <a:xfrm>
            <a:off x="6279330" y="281155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2" name="4-Point Star 681"/>
          <p:cNvSpPr/>
          <p:nvPr/>
        </p:nvSpPr>
        <p:spPr>
          <a:xfrm>
            <a:off x="6248400" y="2595327"/>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3" name="4-Point Star 682"/>
          <p:cNvSpPr/>
          <p:nvPr/>
        </p:nvSpPr>
        <p:spPr>
          <a:xfrm>
            <a:off x="3886200" y="2743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4" name="4-Point Star 683"/>
          <p:cNvSpPr/>
          <p:nvPr/>
        </p:nvSpPr>
        <p:spPr>
          <a:xfrm>
            <a:off x="4015450" y="306382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4-Point Star 290"/>
          <p:cNvSpPr/>
          <p:nvPr/>
        </p:nvSpPr>
        <p:spPr>
          <a:xfrm>
            <a:off x="6305843" y="2913185"/>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9" name="4-Point Star 568"/>
          <p:cNvSpPr/>
          <p:nvPr/>
        </p:nvSpPr>
        <p:spPr>
          <a:xfrm>
            <a:off x="7035475" y="3260200"/>
            <a:ext cx="182880" cy="18288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1" name="Rectangle 500"/>
          <p:cNvSpPr/>
          <p:nvPr/>
        </p:nvSpPr>
        <p:spPr>
          <a:xfrm rot="18900000">
            <a:off x="7762739" y="5658008"/>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2" name="Rectangle 501"/>
          <p:cNvSpPr/>
          <p:nvPr/>
        </p:nvSpPr>
        <p:spPr>
          <a:xfrm rot="18900000">
            <a:off x="6625549" y="4559228"/>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3" name="Isosceles Triangle 502"/>
          <p:cNvSpPr/>
          <p:nvPr/>
        </p:nvSpPr>
        <p:spPr>
          <a:xfrm>
            <a:off x="6675893" y="4362037"/>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4" name="Isosceles Triangle 503"/>
          <p:cNvSpPr/>
          <p:nvPr/>
        </p:nvSpPr>
        <p:spPr>
          <a:xfrm>
            <a:off x="6466112" y="4957483"/>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5" name="Isosceles Triangle 504"/>
          <p:cNvSpPr/>
          <p:nvPr/>
        </p:nvSpPr>
        <p:spPr>
          <a:xfrm>
            <a:off x="6513986" y="46482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6" name="Oval 505"/>
          <p:cNvSpPr/>
          <p:nvPr/>
        </p:nvSpPr>
        <p:spPr>
          <a:xfrm>
            <a:off x="2138080" y="4272631"/>
            <a:ext cx="140316" cy="140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7" name="Isosceles Triangle 506"/>
          <p:cNvSpPr/>
          <p:nvPr/>
        </p:nvSpPr>
        <p:spPr>
          <a:xfrm>
            <a:off x="2105272" y="4141053"/>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8" name="Isosceles Triangle 507"/>
          <p:cNvSpPr/>
          <p:nvPr/>
        </p:nvSpPr>
        <p:spPr>
          <a:xfrm>
            <a:off x="1556656" y="3391895"/>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9" name="Isosceles Triangle 508"/>
          <p:cNvSpPr/>
          <p:nvPr/>
        </p:nvSpPr>
        <p:spPr>
          <a:xfrm>
            <a:off x="1469570" y="31242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0" name="Isosceles Triangle 509"/>
          <p:cNvSpPr/>
          <p:nvPr/>
        </p:nvSpPr>
        <p:spPr>
          <a:xfrm>
            <a:off x="7846438" y="559970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1" name="Isosceles Triangle 510"/>
          <p:cNvSpPr/>
          <p:nvPr/>
        </p:nvSpPr>
        <p:spPr>
          <a:xfrm>
            <a:off x="7772400" y="54864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0" name="Isosceles Triangle 519"/>
          <p:cNvSpPr/>
          <p:nvPr/>
        </p:nvSpPr>
        <p:spPr>
          <a:xfrm>
            <a:off x="7532914" y="55626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1" name="Isosceles Triangle 520"/>
          <p:cNvSpPr/>
          <p:nvPr/>
        </p:nvSpPr>
        <p:spPr>
          <a:xfrm>
            <a:off x="7467600" y="4942112"/>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2" name="Isosceles Triangle 521"/>
          <p:cNvSpPr/>
          <p:nvPr/>
        </p:nvSpPr>
        <p:spPr>
          <a:xfrm>
            <a:off x="7837714" y="571945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7" name="Isosceles Triangle 576"/>
          <p:cNvSpPr/>
          <p:nvPr/>
        </p:nvSpPr>
        <p:spPr>
          <a:xfrm>
            <a:off x="6629398" y="496388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7" name="Rectangle 686"/>
          <p:cNvSpPr/>
          <p:nvPr/>
        </p:nvSpPr>
        <p:spPr>
          <a:xfrm>
            <a:off x="7097877" y="4256316"/>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8" name="Isosceles Triangle 687"/>
          <p:cNvSpPr/>
          <p:nvPr/>
        </p:nvSpPr>
        <p:spPr>
          <a:xfrm>
            <a:off x="7500254" y="462642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9" name="Isosceles Triangle 688"/>
          <p:cNvSpPr/>
          <p:nvPr/>
        </p:nvSpPr>
        <p:spPr>
          <a:xfrm>
            <a:off x="6999514" y="439782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0" name="Rectangle 689"/>
          <p:cNvSpPr/>
          <p:nvPr/>
        </p:nvSpPr>
        <p:spPr>
          <a:xfrm>
            <a:off x="5693619" y="5127561"/>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1" name="Isosceles Triangle 690"/>
          <p:cNvSpPr/>
          <p:nvPr/>
        </p:nvSpPr>
        <p:spPr>
          <a:xfrm>
            <a:off x="7848600" y="322217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2" name="Rectangle 691"/>
          <p:cNvSpPr/>
          <p:nvPr/>
        </p:nvSpPr>
        <p:spPr>
          <a:xfrm>
            <a:off x="6324991" y="4572000"/>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3" name="Isosceles Triangle 692"/>
          <p:cNvSpPr/>
          <p:nvPr/>
        </p:nvSpPr>
        <p:spPr>
          <a:xfrm>
            <a:off x="3607500" y="4158342"/>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4" name="Isosceles Triangle 693"/>
          <p:cNvSpPr/>
          <p:nvPr/>
        </p:nvSpPr>
        <p:spPr>
          <a:xfrm>
            <a:off x="8201272" y="2634342"/>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5" name="Isosceles Triangle 694"/>
          <p:cNvSpPr/>
          <p:nvPr/>
        </p:nvSpPr>
        <p:spPr>
          <a:xfrm>
            <a:off x="7848600" y="2579914"/>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6" name="Isosceles Triangle 695"/>
          <p:cNvSpPr/>
          <p:nvPr/>
        </p:nvSpPr>
        <p:spPr>
          <a:xfrm rot="10800000">
            <a:off x="2416633" y="3842662"/>
            <a:ext cx="158958" cy="1370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7" name="Isosceles Triangle 696"/>
          <p:cNvSpPr/>
          <p:nvPr/>
        </p:nvSpPr>
        <p:spPr>
          <a:xfrm>
            <a:off x="5022642" y="4119281"/>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8" name="Isosceles Triangle 697"/>
          <p:cNvSpPr/>
          <p:nvPr/>
        </p:nvSpPr>
        <p:spPr>
          <a:xfrm>
            <a:off x="1931100" y="2170739"/>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9" name="Isosceles Triangle 698"/>
          <p:cNvSpPr/>
          <p:nvPr/>
        </p:nvSpPr>
        <p:spPr>
          <a:xfrm>
            <a:off x="7609114" y="302623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0" name="Isosceles Triangle 699"/>
          <p:cNvSpPr/>
          <p:nvPr/>
        </p:nvSpPr>
        <p:spPr>
          <a:xfrm>
            <a:off x="8081528" y="3037114"/>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1" name="Isosceles Triangle 700"/>
          <p:cNvSpPr/>
          <p:nvPr/>
        </p:nvSpPr>
        <p:spPr>
          <a:xfrm>
            <a:off x="7641768" y="4430486"/>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2" name="Rectangle 701"/>
          <p:cNvSpPr/>
          <p:nvPr/>
        </p:nvSpPr>
        <p:spPr>
          <a:xfrm>
            <a:off x="4833258" y="5290847"/>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3" name="Rectangle 702"/>
          <p:cNvSpPr/>
          <p:nvPr/>
        </p:nvSpPr>
        <p:spPr>
          <a:xfrm>
            <a:off x="7272049" y="3526972"/>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4" name="Rectangle 703"/>
          <p:cNvSpPr/>
          <p:nvPr/>
        </p:nvSpPr>
        <p:spPr>
          <a:xfrm rot="18900000">
            <a:off x="1979903" y="4142378"/>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5" name="Isosceles Triangle 704"/>
          <p:cNvSpPr/>
          <p:nvPr/>
        </p:nvSpPr>
        <p:spPr>
          <a:xfrm>
            <a:off x="6030686" y="50292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6" name="Rectangle 705"/>
          <p:cNvSpPr/>
          <p:nvPr/>
        </p:nvSpPr>
        <p:spPr>
          <a:xfrm rot="18900000">
            <a:off x="6626842" y="4025156"/>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7" name="Rectangle 706"/>
          <p:cNvSpPr/>
          <p:nvPr/>
        </p:nvSpPr>
        <p:spPr>
          <a:xfrm>
            <a:off x="5035353" y="5125278"/>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8" name="Rectangle 707"/>
          <p:cNvSpPr/>
          <p:nvPr/>
        </p:nvSpPr>
        <p:spPr>
          <a:xfrm rot="18900000">
            <a:off x="5385816" y="5211956"/>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9" name="Isosceles Triangle 708"/>
          <p:cNvSpPr/>
          <p:nvPr/>
        </p:nvSpPr>
        <p:spPr>
          <a:xfrm>
            <a:off x="5867400" y="5077225"/>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0" name="Isosceles Triangle 709"/>
          <p:cNvSpPr/>
          <p:nvPr/>
        </p:nvSpPr>
        <p:spPr>
          <a:xfrm>
            <a:off x="5218586" y="312419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1" name="Rectangle 710"/>
          <p:cNvSpPr/>
          <p:nvPr/>
        </p:nvSpPr>
        <p:spPr>
          <a:xfrm rot="18900000">
            <a:off x="1681069" y="3225919"/>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2" name="Rectangle 711"/>
          <p:cNvSpPr/>
          <p:nvPr/>
        </p:nvSpPr>
        <p:spPr>
          <a:xfrm>
            <a:off x="2816886" y="4424072"/>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3" name="Isosceles Triangle 712"/>
          <p:cNvSpPr/>
          <p:nvPr/>
        </p:nvSpPr>
        <p:spPr>
          <a:xfrm>
            <a:off x="5617026" y="2460172"/>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4" name="Isosceles Triangle 713"/>
          <p:cNvSpPr/>
          <p:nvPr/>
        </p:nvSpPr>
        <p:spPr>
          <a:xfrm>
            <a:off x="4017707" y="337963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5" name="Rectangle 714"/>
          <p:cNvSpPr/>
          <p:nvPr/>
        </p:nvSpPr>
        <p:spPr>
          <a:xfrm>
            <a:off x="3919247" y="3385847"/>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6" name="Isosceles Triangle 715"/>
          <p:cNvSpPr/>
          <p:nvPr/>
        </p:nvSpPr>
        <p:spPr>
          <a:xfrm>
            <a:off x="2864920" y="446824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7" name="Rectangle 716"/>
          <p:cNvSpPr/>
          <p:nvPr/>
        </p:nvSpPr>
        <p:spPr>
          <a:xfrm>
            <a:off x="2885661" y="4383156"/>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8" name="Oval 717"/>
          <p:cNvSpPr/>
          <p:nvPr/>
        </p:nvSpPr>
        <p:spPr>
          <a:xfrm>
            <a:off x="5400514" y="3537856"/>
            <a:ext cx="140316" cy="140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19" name="Rectangle 718"/>
          <p:cNvSpPr/>
          <p:nvPr/>
        </p:nvSpPr>
        <p:spPr>
          <a:xfrm rot="18900000">
            <a:off x="5355686" y="3586649"/>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0" name="Rectangle 719"/>
          <p:cNvSpPr/>
          <p:nvPr/>
        </p:nvSpPr>
        <p:spPr>
          <a:xfrm>
            <a:off x="6026342" y="3601278"/>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1" name="Isosceles Triangle 720"/>
          <p:cNvSpPr/>
          <p:nvPr/>
        </p:nvSpPr>
        <p:spPr>
          <a:xfrm>
            <a:off x="6313714" y="2960914"/>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2" name="Rectangle 721"/>
          <p:cNvSpPr/>
          <p:nvPr/>
        </p:nvSpPr>
        <p:spPr>
          <a:xfrm>
            <a:off x="8610989" y="2286000"/>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3" name="Rectangle 722"/>
          <p:cNvSpPr/>
          <p:nvPr/>
        </p:nvSpPr>
        <p:spPr>
          <a:xfrm>
            <a:off x="8589213" y="2547647"/>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4" name="Isosceles Triangle 723"/>
          <p:cNvSpPr/>
          <p:nvPr/>
        </p:nvSpPr>
        <p:spPr>
          <a:xfrm>
            <a:off x="8381996" y="2721428"/>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6" name="Rectangle 725"/>
          <p:cNvSpPr/>
          <p:nvPr/>
        </p:nvSpPr>
        <p:spPr>
          <a:xfrm>
            <a:off x="8251372" y="2874219"/>
            <a:ext cx="119353" cy="11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7" name="Isosceles Triangle 726"/>
          <p:cNvSpPr/>
          <p:nvPr/>
        </p:nvSpPr>
        <p:spPr>
          <a:xfrm>
            <a:off x="8349342" y="28956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8" name="Isosceles Triangle 727"/>
          <p:cNvSpPr/>
          <p:nvPr/>
        </p:nvSpPr>
        <p:spPr>
          <a:xfrm rot="10800000">
            <a:off x="6699042" y="3581402"/>
            <a:ext cx="158958" cy="1370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9" name="Isosceles Triangle 728"/>
          <p:cNvSpPr/>
          <p:nvPr/>
        </p:nvSpPr>
        <p:spPr>
          <a:xfrm>
            <a:off x="7630882" y="3886200"/>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0" name="Isosceles Triangle 729"/>
          <p:cNvSpPr/>
          <p:nvPr/>
        </p:nvSpPr>
        <p:spPr>
          <a:xfrm>
            <a:off x="5148942" y="4669972"/>
            <a:ext cx="158958" cy="1370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1" name="Rectangle 730"/>
          <p:cNvSpPr/>
          <p:nvPr/>
        </p:nvSpPr>
        <p:spPr>
          <a:xfrm rot="18900000">
            <a:off x="7044053" y="3320667"/>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2" name="Rectangle 731"/>
          <p:cNvSpPr/>
          <p:nvPr/>
        </p:nvSpPr>
        <p:spPr>
          <a:xfrm rot="18900000">
            <a:off x="7409036" y="5399797"/>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3" name="Rectangle 732"/>
          <p:cNvSpPr/>
          <p:nvPr/>
        </p:nvSpPr>
        <p:spPr>
          <a:xfrm rot="18900000">
            <a:off x="7562241" y="5261166"/>
            <a:ext cx="119353" cy="119353"/>
          </a:xfrm>
          <a:prstGeom prst="rect">
            <a:avLst/>
          </a:prstGeom>
          <a:solidFill>
            <a:srgbClr val="00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85" name="Group 684"/>
          <p:cNvGrpSpPr/>
          <p:nvPr/>
        </p:nvGrpSpPr>
        <p:grpSpPr>
          <a:xfrm>
            <a:off x="431380" y="5145741"/>
            <a:ext cx="159008" cy="166205"/>
            <a:chOff x="409173" y="3728393"/>
            <a:chExt cx="328984" cy="343874"/>
          </a:xfrm>
          <a:solidFill>
            <a:srgbClr val="7030A0"/>
          </a:solidFill>
        </p:grpSpPr>
        <p:sp>
          <p:nvSpPr>
            <p:cNvPr id="686" name="Rectangle 685"/>
            <p:cNvSpPr/>
            <p:nvPr/>
          </p:nvSpPr>
          <p:spPr>
            <a:xfrm rot="18900000">
              <a:off x="516832" y="3728393"/>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4" name="Rectangle 733"/>
            <p:cNvSpPr/>
            <p:nvPr/>
          </p:nvSpPr>
          <p:spPr>
            <a:xfrm rot="18900000">
              <a:off x="618804" y="3839595"/>
              <a:ext cx="119353" cy="1312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5" name="Rectangle 734"/>
            <p:cNvSpPr/>
            <p:nvPr/>
          </p:nvSpPr>
          <p:spPr>
            <a:xfrm rot="18900000">
              <a:off x="409173" y="3841029"/>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6" name="Rectangle 735"/>
            <p:cNvSpPr/>
            <p:nvPr/>
          </p:nvSpPr>
          <p:spPr>
            <a:xfrm rot="18900000">
              <a:off x="514443" y="3952914"/>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37" name="Group 736"/>
          <p:cNvGrpSpPr/>
          <p:nvPr/>
        </p:nvGrpSpPr>
        <p:grpSpPr>
          <a:xfrm>
            <a:off x="8386647" y="2615325"/>
            <a:ext cx="159008" cy="166205"/>
            <a:chOff x="409173" y="3728393"/>
            <a:chExt cx="328984" cy="343874"/>
          </a:xfrm>
          <a:solidFill>
            <a:srgbClr val="7030A0"/>
          </a:solidFill>
        </p:grpSpPr>
        <p:sp>
          <p:nvSpPr>
            <p:cNvPr id="738" name="Rectangle 737"/>
            <p:cNvSpPr/>
            <p:nvPr/>
          </p:nvSpPr>
          <p:spPr>
            <a:xfrm rot="18900000">
              <a:off x="516832" y="3728393"/>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9" name="Rectangle 738"/>
            <p:cNvSpPr/>
            <p:nvPr/>
          </p:nvSpPr>
          <p:spPr>
            <a:xfrm rot="18900000">
              <a:off x="618804" y="3839595"/>
              <a:ext cx="119353" cy="1312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0" name="Rectangle 739"/>
            <p:cNvSpPr/>
            <p:nvPr/>
          </p:nvSpPr>
          <p:spPr>
            <a:xfrm rot="18900000">
              <a:off x="409173" y="3841029"/>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1" name="Rectangle 740"/>
            <p:cNvSpPr/>
            <p:nvPr/>
          </p:nvSpPr>
          <p:spPr>
            <a:xfrm rot="18900000">
              <a:off x="514443" y="3952914"/>
              <a:ext cx="119353" cy="1193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25" name="Isosceles Triangle 724"/>
          <p:cNvSpPr/>
          <p:nvPr/>
        </p:nvSpPr>
        <p:spPr>
          <a:xfrm rot="10800000">
            <a:off x="7582380" y="5222303"/>
            <a:ext cx="158958" cy="1370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2"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5565A"/>
                </a:solidFill>
                <a:effectLst/>
                <a:uLnTx/>
                <a:uFillTx/>
                <a:latin typeface="Arial"/>
                <a:ea typeface="+mn-ea"/>
                <a:cs typeface="+mn-cs"/>
              </a:rPr>
              <a:t>Confidential property of Optum. Do not distribute or reproduce without express permission from Optum.</a:t>
            </a:r>
          </a:p>
        </p:txBody>
      </p:sp>
    </p:spTree>
    <p:extLst>
      <p:ext uri="{BB962C8B-B14F-4D97-AF65-F5344CB8AC3E}">
        <p14:creationId xmlns:p14="http://schemas.microsoft.com/office/powerpoint/2010/main" val="328020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Going beyond the traditional specialty approach</a:t>
            </a:r>
          </a:p>
        </p:txBody>
      </p:sp>
      <p:sp>
        <p:nvSpPr>
          <p:cNvPr id="12" name="Slide Number Placeholder 2"/>
          <p:cNvSpPr>
            <a:spLocks noGrp="1"/>
          </p:cNvSpPr>
          <p:nvPr>
            <p:ph type="sldNum" sz="quarter" idx="12"/>
          </p:nvPr>
        </p:nvSpPr>
        <p:spPr>
          <a:xfrm>
            <a:off x="8458200" y="6433445"/>
            <a:ext cx="386530" cy="247227"/>
          </a:xfrm>
        </p:spPr>
        <p:txBody>
          <a:bodyPr/>
          <a:lstStyle/>
          <a:p>
            <a:pPr>
              <a:defRPr/>
            </a:pPr>
            <a:fld id="{F18F5FCC-583C-47C6-9953-2F6AD74D46AE}" type="slidenum">
              <a:rPr smtClean="0">
                <a:solidFill>
                  <a:srgbClr val="55565A"/>
                </a:solidFill>
              </a:rPr>
              <a:pPr>
                <a:defRPr/>
              </a:pPr>
              <a:t>13</a:t>
            </a:fld>
            <a:endParaRPr dirty="0">
              <a:solidFill>
                <a:srgbClr val="55565A"/>
              </a:solidFill>
            </a:endParaRPr>
          </a:p>
        </p:txBody>
      </p:sp>
      <p:sp>
        <p:nvSpPr>
          <p:cNvPr id="14" name="Slide Number Placeholder 2"/>
          <p:cNvSpPr txBox="1">
            <a:spLocks/>
          </p:cNvSpPr>
          <p:nvPr/>
        </p:nvSpPr>
        <p:spPr>
          <a:xfrm>
            <a:off x="4238168" y="6431948"/>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sz="600" dirty="0">
                <a:solidFill>
                  <a:srgbClr val="55565A"/>
                </a:solidFill>
              </a:rPr>
              <a:t>Confidential property of Optum. Do not distribute or reproduce without express permission from Optum.</a:t>
            </a:r>
          </a:p>
        </p:txBody>
      </p:sp>
      <p:sp>
        <p:nvSpPr>
          <p:cNvPr id="17" name="Round Single Corner Rectangle 16"/>
          <p:cNvSpPr/>
          <p:nvPr/>
        </p:nvSpPr>
        <p:spPr>
          <a:xfrm>
            <a:off x="802961" y="1879600"/>
            <a:ext cx="7498080" cy="3862613"/>
          </a:xfrm>
          <a:prstGeom prst="round1Rect">
            <a:avLst>
              <a:gd name="adj" fmla="val 13152"/>
            </a:avLst>
          </a:prstGeom>
          <a:solidFill>
            <a:schemeClr val="bg1"/>
          </a:solidFill>
          <a:ln w="12700" cap="rnd" cmpd="sng" algn="ctr">
            <a:solidFill>
              <a:srgbClr val="B1B3B3"/>
            </a:solidFill>
            <a:prstDash val="solid"/>
          </a:ln>
          <a:effectLst>
            <a:outerShdw blurRad="190500" algn="bl" rotWithShape="0">
              <a:prstClr val="black">
                <a:alpha val="35000"/>
              </a:prstClr>
            </a:outerShdw>
          </a:effectLst>
        </p:spPr>
        <p:txBody>
          <a:bodyPr lIns="91440" tIns="45720" rIns="91440" bIns="45720" rtlCol="0" anchor="ctr"/>
          <a:lstStyle/>
          <a:p>
            <a:pPr algn="ctr">
              <a:defRPr/>
            </a:pPr>
            <a:endParaRPr lang="en-US" sz="1600" kern="0" dirty="0">
              <a:solidFill>
                <a:prstClr val="white"/>
              </a:solidFill>
            </a:endParaRPr>
          </a:p>
        </p:txBody>
      </p:sp>
      <p:sp>
        <p:nvSpPr>
          <p:cNvPr id="26" name="Round Single Corner Rectangle 25"/>
          <p:cNvSpPr/>
          <p:nvPr/>
        </p:nvSpPr>
        <p:spPr>
          <a:xfrm>
            <a:off x="806288" y="2692695"/>
            <a:ext cx="2476363" cy="3049520"/>
          </a:xfrm>
          <a:prstGeom prst="round1Rect">
            <a:avLst/>
          </a:prstGeom>
          <a:solidFill>
            <a:srgbClr val="E0E0E0"/>
          </a:solidFill>
          <a:ln w="19050" cap="flat" cmpd="sng" algn="ctr">
            <a:noFill/>
            <a:prstDash val="solid"/>
          </a:ln>
          <a:effectLst/>
        </p:spPr>
        <p:txBody>
          <a:bodyPr lIns="228600" tIns="91440" rIns="228600" bIns="91440" rtlCol="0" anchor="ctr"/>
          <a:lstStyle/>
          <a:p>
            <a:pPr>
              <a:spcBef>
                <a:spcPts val="400"/>
              </a:spcBef>
              <a:defRPr/>
            </a:pPr>
            <a:r>
              <a:rPr lang="en-US" sz="1600" dirty="0">
                <a:solidFill>
                  <a:srgbClr val="444444"/>
                </a:solidFill>
              </a:rPr>
              <a:t>Traditional Specialty Management</a:t>
            </a:r>
          </a:p>
          <a:p>
            <a:pPr marL="173736" indent="-173736">
              <a:spcBef>
                <a:spcPts val="1000"/>
              </a:spcBef>
              <a:buFont typeface="Arial" panose="020B0604020202020204" pitchFamily="34" charset="0"/>
              <a:buChar char="•"/>
              <a:defRPr/>
            </a:pPr>
            <a:r>
              <a:rPr lang="en-US" sz="1200" dirty="0">
                <a:solidFill>
                  <a:srgbClr val="444444"/>
                </a:solidFill>
              </a:rPr>
              <a:t>Formulary and drug </a:t>
            </a:r>
            <a:br>
              <a:rPr lang="en-US" sz="1200" dirty="0">
                <a:solidFill>
                  <a:srgbClr val="444444"/>
                </a:solidFill>
              </a:rPr>
            </a:br>
            <a:r>
              <a:rPr lang="en-US" sz="1200" dirty="0">
                <a:solidFill>
                  <a:srgbClr val="444444"/>
                </a:solidFill>
              </a:rPr>
              <a:t>cost management</a:t>
            </a:r>
          </a:p>
          <a:p>
            <a:pPr marL="173736" indent="-173736">
              <a:spcBef>
                <a:spcPts val="400"/>
              </a:spcBef>
              <a:buFont typeface="Arial" panose="020B0604020202020204" pitchFamily="34" charset="0"/>
              <a:buChar char="•"/>
              <a:defRPr/>
            </a:pPr>
            <a:r>
              <a:rPr lang="en-US" sz="1200" dirty="0">
                <a:solidFill>
                  <a:srgbClr val="444444"/>
                </a:solidFill>
              </a:rPr>
              <a:t>High touch</a:t>
            </a:r>
          </a:p>
          <a:p>
            <a:pPr marL="173736" indent="-173736">
              <a:spcBef>
                <a:spcPts val="400"/>
              </a:spcBef>
              <a:buFont typeface="Arial" panose="020B0604020202020204" pitchFamily="34" charset="0"/>
              <a:buChar char="•"/>
              <a:defRPr/>
            </a:pPr>
            <a:r>
              <a:rPr lang="en-US" sz="1200" dirty="0">
                <a:solidFill>
                  <a:srgbClr val="444444"/>
                </a:solidFill>
              </a:rPr>
              <a:t>Open and preferred pharmacy alternatives</a:t>
            </a:r>
          </a:p>
          <a:p>
            <a:pPr marL="173736" indent="-173736">
              <a:spcBef>
                <a:spcPts val="400"/>
              </a:spcBef>
              <a:buFont typeface="Arial" panose="020B0604020202020204" pitchFamily="34" charset="0"/>
              <a:buChar char="•"/>
              <a:defRPr/>
            </a:pPr>
            <a:r>
              <a:rPr lang="en-US" sz="1200" dirty="0">
                <a:solidFill>
                  <a:srgbClr val="444444"/>
                </a:solidFill>
              </a:rPr>
              <a:t>Adherence focused condition management</a:t>
            </a:r>
          </a:p>
          <a:p>
            <a:pPr marL="173736" indent="-173736">
              <a:spcBef>
                <a:spcPts val="400"/>
              </a:spcBef>
              <a:buFont typeface="Arial" panose="020B0604020202020204" pitchFamily="34" charset="0"/>
              <a:buChar char="•"/>
              <a:defRPr/>
            </a:pPr>
            <a:r>
              <a:rPr lang="en-US" sz="1200" dirty="0">
                <a:solidFill>
                  <a:srgbClr val="444444"/>
                </a:solidFill>
              </a:rPr>
              <a:t>Dispensing and delivery</a:t>
            </a:r>
            <a:endParaRPr lang="en-US" dirty="0">
              <a:solidFill>
                <a:srgbClr val="444444"/>
              </a:solidFill>
            </a:endParaRPr>
          </a:p>
        </p:txBody>
      </p:sp>
      <p:grpSp>
        <p:nvGrpSpPr>
          <p:cNvPr id="64" name="Group 63"/>
          <p:cNvGrpSpPr/>
          <p:nvPr/>
        </p:nvGrpSpPr>
        <p:grpSpPr>
          <a:xfrm>
            <a:off x="5018788" y="2648534"/>
            <a:ext cx="1520534" cy="1388927"/>
            <a:chOff x="5018788" y="2518593"/>
            <a:chExt cx="1520534" cy="1388927"/>
          </a:xfrm>
        </p:grpSpPr>
        <p:pic>
          <p:nvPicPr>
            <p:cNvPr id="8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8681" y="2646477"/>
              <a:ext cx="1140753" cy="114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62"/>
            <p:cNvGrpSpPr/>
            <p:nvPr/>
          </p:nvGrpSpPr>
          <p:grpSpPr>
            <a:xfrm>
              <a:off x="5018788" y="2518593"/>
              <a:ext cx="1520534" cy="1388927"/>
              <a:chOff x="5018788" y="2518593"/>
              <a:chExt cx="1520534" cy="1388927"/>
            </a:xfrm>
            <a:solidFill>
              <a:schemeClr val="bg1"/>
            </a:solidFill>
          </p:grpSpPr>
          <p:grpSp>
            <p:nvGrpSpPr>
              <p:cNvPr id="62" name="Group 61"/>
              <p:cNvGrpSpPr/>
              <p:nvPr/>
            </p:nvGrpSpPr>
            <p:grpSpPr>
              <a:xfrm>
                <a:off x="5018788" y="2518593"/>
                <a:ext cx="1520534" cy="1146155"/>
                <a:chOff x="5021757" y="2518593"/>
                <a:chExt cx="1520534" cy="1146155"/>
              </a:xfrm>
              <a:grpFill/>
            </p:grpSpPr>
            <p:sp>
              <p:nvSpPr>
                <p:cNvPr id="61" name="Rectangle 60"/>
                <p:cNvSpPr/>
                <p:nvPr/>
              </p:nvSpPr>
              <p:spPr>
                <a:xfrm rot="3840000">
                  <a:off x="5309594" y="2250916"/>
                  <a:ext cx="280250" cy="815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81" name="Rectangle 80"/>
                <p:cNvSpPr/>
                <p:nvPr/>
              </p:nvSpPr>
              <p:spPr>
                <a:xfrm rot="17760000" flipH="1">
                  <a:off x="5974210" y="2250914"/>
                  <a:ext cx="280250" cy="815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85" name="Rectangle 84"/>
                <p:cNvSpPr/>
                <p:nvPr/>
              </p:nvSpPr>
              <p:spPr>
                <a:xfrm>
                  <a:off x="5021757" y="2768958"/>
                  <a:ext cx="271367" cy="895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86" name="Rectangle 85"/>
                <p:cNvSpPr/>
                <p:nvPr/>
              </p:nvSpPr>
              <p:spPr>
                <a:xfrm>
                  <a:off x="6270924" y="2746396"/>
                  <a:ext cx="271367" cy="895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82" name="Group 81"/>
              <p:cNvGrpSpPr/>
              <p:nvPr/>
            </p:nvGrpSpPr>
            <p:grpSpPr>
              <a:xfrm flipV="1">
                <a:off x="5038943" y="3627268"/>
                <a:ext cx="1480224" cy="280252"/>
                <a:chOff x="5041915" y="2518593"/>
                <a:chExt cx="1480224" cy="280252"/>
              </a:xfrm>
              <a:grpFill/>
            </p:grpSpPr>
            <p:sp>
              <p:nvSpPr>
                <p:cNvPr id="83" name="Rectangle 82"/>
                <p:cNvSpPr/>
                <p:nvPr/>
              </p:nvSpPr>
              <p:spPr>
                <a:xfrm rot="3840000">
                  <a:off x="5309594" y="2250916"/>
                  <a:ext cx="280250" cy="815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84" name="Rectangle 83"/>
                <p:cNvSpPr/>
                <p:nvPr/>
              </p:nvSpPr>
              <p:spPr>
                <a:xfrm rot="17760000" flipH="1">
                  <a:off x="5974210" y="2250914"/>
                  <a:ext cx="280250" cy="815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grpSp>
      <p:sp>
        <p:nvSpPr>
          <p:cNvPr id="89" name="Rectangle 88"/>
          <p:cNvSpPr/>
          <p:nvPr/>
        </p:nvSpPr>
        <p:spPr>
          <a:xfrm>
            <a:off x="331798" y="1790706"/>
            <a:ext cx="433915" cy="405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93" name="Rectangle 92"/>
          <p:cNvSpPr/>
          <p:nvPr/>
        </p:nvSpPr>
        <p:spPr>
          <a:xfrm>
            <a:off x="446508" y="5792873"/>
            <a:ext cx="8335549" cy="31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 name="Hexagon 59"/>
          <p:cNvSpPr/>
          <p:nvPr/>
        </p:nvSpPr>
        <p:spPr>
          <a:xfrm rot="16200000">
            <a:off x="5130962" y="2782093"/>
            <a:ext cx="1296192" cy="1117407"/>
          </a:xfrm>
          <a:prstGeom prst="hexagon">
            <a:avLst/>
          </a:prstGeom>
          <a:noFill/>
          <a:ln w="12700">
            <a:solidFill>
              <a:srgbClr val="B1B3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24" name="Rectangle 23"/>
          <p:cNvSpPr/>
          <p:nvPr/>
        </p:nvSpPr>
        <p:spPr>
          <a:xfrm>
            <a:off x="3621404" y="3664251"/>
            <a:ext cx="1207490" cy="954107"/>
          </a:xfrm>
          <a:prstGeom prst="rect">
            <a:avLst/>
          </a:prstGeom>
        </p:spPr>
        <p:txBody>
          <a:bodyPr wrap="square" lIns="0" rIns="0">
            <a:spAutoFit/>
          </a:bodyPr>
          <a:lstStyle/>
          <a:p>
            <a:pPr algn="r">
              <a:buClr>
                <a:srgbClr val="E87722"/>
              </a:buClr>
              <a:defRPr/>
            </a:pPr>
            <a:r>
              <a:rPr lang="en-US" sz="1200" b="1" dirty="0">
                <a:solidFill>
                  <a:srgbClr val="00549F"/>
                </a:solidFill>
                <a:cs typeface="Arial" pitchFamily="34" charset="0"/>
              </a:rPr>
              <a:t>Capabilities</a:t>
            </a:r>
            <a:endParaRPr lang="en-US" sz="1600" dirty="0">
              <a:solidFill>
                <a:srgbClr val="00549F"/>
              </a:solidFill>
              <a:cs typeface="Arial" pitchFamily="34" charset="0"/>
            </a:endParaRPr>
          </a:p>
          <a:p>
            <a:pPr algn="r">
              <a:buClr>
                <a:srgbClr val="E87722"/>
              </a:buClr>
              <a:defRPr/>
            </a:pPr>
            <a:r>
              <a:rPr lang="en-US" sz="1100" dirty="0">
                <a:solidFill>
                  <a:srgbClr val="444444"/>
                </a:solidFill>
                <a:cs typeface="Arial" pitchFamily="34" charset="0"/>
              </a:rPr>
              <a:t>Driving down overall healthcare costs, not just specialty trend</a:t>
            </a:r>
          </a:p>
        </p:txBody>
      </p:sp>
      <p:sp>
        <p:nvSpPr>
          <p:cNvPr id="25" name="Rectangle 24"/>
          <p:cNvSpPr/>
          <p:nvPr/>
        </p:nvSpPr>
        <p:spPr>
          <a:xfrm>
            <a:off x="6729223" y="3664251"/>
            <a:ext cx="1286389" cy="954107"/>
          </a:xfrm>
          <a:prstGeom prst="rect">
            <a:avLst/>
          </a:prstGeom>
        </p:spPr>
        <p:txBody>
          <a:bodyPr wrap="square" lIns="0" rIns="0">
            <a:spAutoFit/>
          </a:bodyPr>
          <a:lstStyle/>
          <a:p>
            <a:pPr>
              <a:buClr>
                <a:srgbClr val="E87722"/>
              </a:buClr>
              <a:defRPr/>
            </a:pPr>
            <a:r>
              <a:rPr lang="en-US" sz="1200" b="1" dirty="0">
                <a:solidFill>
                  <a:srgbClr val="008770"/>
                </a:solidFill>
                <a:cs typeface="Arial" pitchFamily="34" charset="0"/>
              </a:rPr>
              <a:t>Care</a:t>
            </a:r>
            <a:endParaRPr lang="en-US" sz="1600" dirty="0">
              <a:solidFill>
                <a:srgbClr val="008770"/>
              </a:solidFill>
              <a:cs typeface="Arial" pitchFamily="34" charset="0"/>
            </a:endParaRPr>
          </a:p>
          <a:p>
            <a:pPr>
              <a:buClr>
                <a:srgbClr val="E87722"/>
              </a:buClr>
              <a:defRPr/>
            </a:pPr>
            <a:r>
              <a:rPr lang="en-US" sz="1100" dirty="0">
                <a:solidFill>
                  <a:srgbClr val="444444"/>
                </a:solidFill>
                <a:cs typeface="Arial" pitchFamily="34" charset="0"/>
              </a:rPr>
              <a:t>Taking care of the whole person, not just the specialty prescription</a:t>
            </a:r>
          </a:p>
        </p:txBody>
      </p:sp>
      <p:sp>
        <p:nvSpPr>
          <p:cNvPr id="27" name="Rectangle 26"/>
          <p:cNvSpPr/>
          <p:nvPr/>
        </p:nvSpPr>
        <p:spPr>
          <a:xfrm>
            <a:off x="4848320" y="4780247"/>
            <a:ext cx="1861472" cy="784830"/>
          </a:xfrm>
          <a:prstGeom prst="rect">
            <a:avLst/>
          </a:prstGeom>
        </p:spPr>
        <p:txBody>
          <a:bodyPr wrap="square" lIns="0" rIns="0">
            <a:spAutoFit/>
          </a:bodyPr>
          <a:lstStyle/>
          <a:p>
            <a:pPr algn="ctr">
              <a:buClr>
                <a:srgbClr val="E87722"/>
              </a:buClr>
              <a:defRPr/>
            </a:pPr>
            <a:r>
              <a:rPr lang="en-US" sz="1200" b="1" dirty="0">
                <a:solidFill>
                  <a:srgbClr val="E87722"/>
                </a:solidFill>
                <a:cs typeface="Arial" pitchFamily="34" charset="0"/>
              </a:rPr>
              <a:t>Connections</a:t>
            </a:r>
            <a:endParaRPr lang="en-US" sz="1600" dirty="0">
              <a:solidFill>
                <a:srgbClr val="E87722"/>
              </a:solidFill>
              <a:cs typeface="Arial" pitchFamily="34" charset="0"/>
            </a:endParaRPr>
          </a:p>
          <a:p>
            <a:pPr algn="ctr">
              <a:buClr>
                <a:srgbClr val="E87722"/>
              </a:buClr>
              <a:defRPr/>
            </a:pPr>
            <a:r>
              <a:rPr lang="en-US" sz="1100" dirty="0">
                <a:solidFill>
                  <a:srgbClr val="444444"/>
                </a:solidFill>
                <a:cs typeface="Arial" pitchFamily="34" charset="0"/>
              </a:rPr>
              <a:t>Synchronizing care to improve overall health outcomes, not just adherence</a:t>
            </a:r>
          </a:p>
        </p:txBody>
      </p:sp>
      <p:sp>
        <p:nvSpPr>
          <p:cNvPr id="37" name="TextBox 36"/>
          <p:cNvSpPr txBox="1"/>
          <p:nvPr/>
        </p:nvSpPr>
        <p:spPr>
          <a:xfrm>
            <a:off x="4255952" y="2064547"/>
            <a:ext cx="3046217" cy="369332"/>
          </a:xfrm>
          <a:prstGeom prst="rect">
            <a:avLst/>
          </a:prstGeom>
          <a:noFill/>
        </p:spPr>
        <p:txBody>
          <a:bodyPr wrap="square" lIns="0" rIns="0" rtlCol="0">
            <a:spAutoFit/>
          </a:bodyPr>
          <a:lstStyle/>
          <a:p>
            <a:pPr algn="ctr">
              <a:spcBef>
                <a:spcPts val="400"/>
              </a:spcBef>
              <a:defRPr/>
            </a:pPr>
            <a:r>
              <a:rPr lang="en-US" dirty="0">
                <a:solidFill>
                  <a:srgbClr val="E87722"/>
                </a:solidFill>
              </a:rPr>
              <a:t>BriovaRx Complete Care</a:t>
            </a:r>
          </a:p>
        </p:txBody>
      </p:sp>
      <p:sp>
        <p:nvSpPr>
          <p:cNvPr id="73" name="Oval 72"/>
          <p:cNvSpPr/>
          <p:nvPr/>
        </p:nvSpPr>
        <p:spPr>
          <a:xfrm>
            <a:off x="4188814" y="3021199"/>
            <a:ext cx="640080" cy="640080"/>
          </a:xfrm>
          <a:prstGeom prst="ellipse">
            <a:avLst/>
          </a:prstGeom>
          <a:solidFill>
            <a:schemeClr val="bg1"/>
          </a:solidFill>
          <a:ln w="12700">
            <a:solidFill>
              <a:srgbClr val="005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2" name="Group 5"/>
          <p:cNvGrpSpPr>
            <a:grpSpLocks noChangeAspect="1"/>
          </p:cNvGrpSpPr>
          <p:nvPr/>
        </p:nvGrpSpPr>
        <p:grpSpPr bwMode="auto">
          <a:xfrm>
            <a:off x="4327071" y="3159459"/>
            <a:ext cx="363566" cy="363567"/>
            <a:chOff x="2032" y="1196"/>
            <a:chExt cx="512" cy="512"/>
          </a:xfrm>
        </p:grpSpPr>
        <p:sp>
          <p:nvSpPr>
            <p:cNvPr id="7" name="Freeform 7"/>
            <p:cNvSpPr>
              <a:spLocks noEditPoints="1"/>
            </p:cNvSpPr>
            <p:nvPr/>
          </p:nvSpPr>
          <p:spPr bwMode="auto">
            <a:xfrm>
              <a:off x="2032" y="1196"/>
              <a:ext cx="341" cy="340"/>
            </a:xfrm>
            <a:custGeom>
              <a:avLst/>
              <a:gdLst>
                <a:gd name="T0" fmla="*/ 1990 w 2384"/>
                <a:gd name="T1" fmla="*/ 2069 h 2384"/>
                <a:gd name="T2" fmla="*/ 2225 w 2384"/>
                <a:gd name="T3" fmla="*/ 2305 h 2384"/>
                <a:gd name="T4" fmla="*/ 2147 w 2384"/>
                <a:gd name="T5" fmla="*/ 2384 h 2384"/>
                <a:gd name="T6" fmla="*/ 1911 w 2384"/>
                <a:gd name="T7" fmla="*/ 2149 h 2384"/>
                <a:gd name="T8" fmla="*/ 1990 w 2384"/>
                <a:gd name="T9" fmla="*/ 2069 h 2384"/>
                <a:gd name="T10" fmla="*/ 2149 w 2384"/>
                <a:gd name="T11" fmla="*/ 1912 h 2384"/>
                <a:gd name="T12" fmla="*/ 2384 w 2384"/>
                <a:gd name="T13" fmla="*/ 2147 h 2384"/>
                <a:gd name="T14" fmla="*/ 2305 w 2384"/>
                <a:gd name="T15" fmla="*/ 2226 h 2384"/>
                <a:gd name="T16" fmla="*/ 2070 w 2384"/>
                <a:gd name="T17" fmla="*/ 1990 h 2384"/>
                <a:gd name="T18" fmla="*/ 2149 w 2384"/>
                <a:gd name="T19" fmla="*/ 1912 h 2384"/>
                <a:gd name="T20" fmla="*/ 448 w 2384"/>
                <a:gd name="T21" fmla="*/ 0 h 2384"/>
                <a:gd name="T22" fmla="*/ 896 w 2384"/>
                <a:gd name="T23" fmla="*/ 449 h 2384"/>
                <a:gd name="T24" fmla="*/ 951 w 2384"/>
                <a:gd name="T25" fmla="*/ 714 h 2384"/>
                <a:gd name="T26" fmla="*/ 1674 w 2384"/>
                <a:gd name="T27" fmla="*/ 1436 h 2384"/>
                <a:gd name="T28" fmla="*/ 1594 w 2384"/>
                <a:gd name="T29" fmla="*/ 1516 h 2384"/>
                <a:gd name="T30" fmla="*/ 872 w 2384"/>
                <a:gd name="T31" fmla="*/ 792 h 2384"/>
                <a:gd name="T32" fmla="*/ 847 w 2384"/>
                <a:gd name="T33" fmla="*/ 769 h 2384"/>
                <a:gd name="T34" fmla="*/ 841 w 2384"/>
                <a:gd name="T35" fmla="*/ 736 h 2384"/>
                <a:gd name="T36" fmla="*/ 793 w 2384"/>
                <a:gd name="T37" fmla="*/ 504 h 2384"/>
                <a:gd name="T38" fmla="*/ 448 w 2384"/>
                <a:gd name="T39" fmla="*/ 159 h 2384"/>
                <a:gd name="T40" fmla="*/ 159 w 2384"/>
                <a:gd name="T41" fmla="*/ 449 h 2384"/>
                <a:gd name="T42" fmla="*/ 503 w 2384"/>
                <a:gd name="T43" fmla="*/ 793 h 2384"/>
                <a:gd name="T44" fmla="*/ 736 w 2384"/>
                <a:gd name="T45" fmla="*/ 842 h 2384"/>
                <a:gd name="T46" fmla="*/ 768 w 2384"/>
                <a:gd name="T47" fmla="*/ 848 h 2384"/>
                <a:gd name="T48" fmla="*/ 792 w 2384"/>
                <a:gd name="T49" fmla="*/ 871 h 2384"/>
                <a:gd name="T50" fmla="*/ 1515 w 2384"/>
                <a:gd name="T51" fmla="*/ 1595 h 2384"/>
                <a:gd name="T52" fmla="*/ 1437 w 2384"/>
                <a:gd name="T53" fmla="*/ 1673 h 2384"/>
                <a:gd name="T54" fmla="*/ 713 w 2384"/>
                <a:gd name="T55" fmla="*/ 951 h 2384"/>
                <a:gd name="T56" fmla="*/ 448 w 2384"/>
                <a:gd name="T57" fmla="*/ 897 h 2384"/>
                <a:gd name="T58" fmla="*/ 0 w 2384"/>
                <a:gd name="T59" fmla="*/ 449 h 2384"/>
                <a:gd name="T60" fmla="*/ 448 w 2384"/>
                <a:gd name="T61"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84" h="2384">
                  <a:moveTo>
                    <a:pt x="1990" y="2069"/>
                  </a:moveTo>
                  <a:lnTo>
                    <a:pt x="2225" y="2305"/>
                  </a:lnTo>
                  <a:lnTo>
                    <a:pt x="2147" y="2384"/>
                  </a:lnTo>
                  <a:lnTo>
                    <a:pt x="1911" y="2149"/>
                  </a:lnTo>
                  <a:lnTo>
                    <a:pt x="1990" y="2069"/>
                  </a:lnTo>
                  <a:close/>
                  <a:moveTo>
                    <a:pt x="2149" y="1912"/>
                  </a:moveTo>
                  <a:lnTo>
                    <a:pt x="2384" y="2147"/>
                  </a:lnTo>
                  <a:lnTo>
                    <a:pt x="2305" y="2226"/>
                  </a:lnTo>
                  <a:lnTo>
                    <a:pt x="2070" y="1990"/>
                  </a:lnTo>
                  <a:lnTo>
                    <a:pt x="2149" y="1912"/>
                  </a:lnTo>
                  <a:close/>
                  <a:moveTo>
                    <a:pt x="448" y="0"/>
                  </a:moveTo>
                  <a:lnTo>
                    <a:pt x="896" y="449"/>
                  </a:lnTo>
                  <a:lnTo>
                    <a:pt x="951" y="714"/>
                  </a:lnTo>
                  <a:lnTo>
                    <a:pt x="1674" y="1436"/>
                  </a:lnTo>
                  <a:lnTo>
                    <a:pt x="1594" y="1516"/>
                  </a:lnTo>
                  <a:lnTo>
                    <a:pt x="872" y="792"/>
                  </a:lnTo>
                  <a:lnTo>
                    <a:pt x="847" y="769"/>
                  </a:lnTo>
                  <a:lnTo>
                    <a:pt x="841" y="736"/>
                  </a:lnTo>
                  <a:lnTo>
                    <a:pt x="793" y="504"/>
                  </a:lnTo>
                  <a:lnTo>
                    <a:pt x="448" y="159"/>
                  </a:lnTo>
                  <a:lnTo>
                    <a:pt x="159" y="449"/>
                  </a:lnTo>
                  <a:lnTo>
                    <a:pt x="503" y="793"/>
                  </a:lnTo>
                  <a:lnTo>
                    <a:pt x="736" y="842"/>
                  </a:lnTo>
                  <a:lnTo>
                    <a:pt x="768" y="848"/>
                  </a:lnTo>
                  <a:lnTo>
                    <a:pt x="792" y="871"/>
                  </a:lnTo>
                  <a:lnTo>
                    <a:pt x="1515" y="1595"/>
                  </a:lnTo>
                  <a:lnTo>
                    <a:pt x="1437" y="1673"/>
                  </a:lnTo>
                  <a:lnTo>
                    <a:pt x="713" y="951"/>
                  </a:lnTo>
                  <a:lnTo>
                    <a:pt x="448" y="897"/>
                  </a:lnTo>
                  <a:lnTo>
                    <a:pt x="0" y="449"/>
                  </a:lnTo>
                  <a:lnTo>
                    <a:pt x="448" y="0"/>
                  </a:lnTo>
                  <a:close/>
                </a:path>
              </a:pathLst>
            </a:custGeom>
            <a:solidFill>
              <a:srgbClr val="00549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8" name="Freeform 8"/>
            <p:cNvSpPr>
              <a:spLocks/>
            </p:cNvSpPr>
            <p:nvPr/>
          </p:nvSpPr>
          <p:spPr bwMode="auto">
            <a:xfrm>
              <a:off x="2435" y="1525"/>
              <a:ext cx="6" cy="2"/>
            </a:xfrm>
            <a:custGeom>
              <a:avLst/>
              <a:gdLst>
                <a:gd name="T0" fmla="*/ 40 w 40"/>
                <a:gd name="T1" fmla="*/ 0 h 16"/>
                <a:gd name="T2" fmla="*/ 28 w 40"/>
                <a:gd name="T3" fmla="*/ 9 h 16"/>
                <a:gd name="T4" fmla="*/ 15 w 40"/>
                <a:gd name="T5" fmla="*/ 15 h 16"/>
                <a:gd name="T6" fmla="*/ 0 w 40"/>
                <a:gd name="T7" fmla="*/ 16 h 16"/>
                <a:gd name="T8" fmla="*/ 15 w 40"/>
                <a:gd name="T9" fmla="*/ 15 h 16"/>
                <a:gd name="T10" fmla="*/ 28 w 40"/>
                <a:gd name="T11" fmla="*/ 9 h 16"/>
                <a:gd name="T12" fmla="*/ 40 w 4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40" y="0"/>
                  </a:moveTo>
                  <a:lnTo>
                    <a:pt x="28" y="9"/>
                  </a:lnTo>
                  <a:lnTo>
                    <a:pt x="15" y="15"/>
                  </a:lnTo>
                  <a:lnTo>
                    <a:pt x="0" y="16"/>
                  </a:lnTo>
                  <a:lnTo>
                    <a:pt x="15" y="15"/>
                  </a:lnTo>
                  <a:lnTo>
                    <a:pt x="28" y="9"/>
                  </a:lnTo>
                  <a:lnTo>
                    <a:pt x="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9" name="Freeform 9"/>
            <p:cNvSpPr>
              <a:spLocks/>
            </p:cNvSpPr>
            <p:nvPr/>
          </p:nvSpPr>
          <p:spPr bwMode="auto">
            <a:xfrm>
              <a:off x="2445" y="1697"/>
              <a:ext cx="23" cy="10"/>
            </a:xfrm>
            <a:custGeom>
              <a:avLst/>
              <a:gdLst>
                <a:gd name="T0" fmla="*/ 0 w 161"/>
                <a:gd name="T1" fmla="*/ 0 h 65"/>
                <a:gd name="T2" fmla="*/ 37 w 161"/>
                <a:gd name="T3" fmla="*/ 22 h 65"/>
                <a:gd name="T4" fmla="*/ 77 w 161"/>
                <a:gd name="T5" fmla="*/ 41 h 65"/>
                <a:gd name="T6" fmla="*/ 118 w 161"/>
                <a:gd name="T7" fmla="*/ 55 h 65"/>
                <a:gd name="T8" fmla="*/ 161 w 161"/>
                <a:gd name="T9" fmla="*/ 65 h 65"/>
                <a:gd name="T10" fmla="*/ 118 w 161"/>
                <a:gd name="T11" fmla="*/ 55 h 65"/>
                <a:gd name="T12" fmla="*/ 77 w 161"/>
                <a:gd name="T13" fmla="*/ 41 h 65"/>
                <a:gd name="T14" fmla="*/ 37 w 161"/>
                <a:gd name="T15" fmla="*/ 22 h 65"/>
                <a:gd name="T16" fmla="*/ 0 w 16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65">
                  <a:moveTo>
                    <a:pt x="0" y="0"/>
                  </a:moveTo>
                  <a:lnTo>
                    <a:pt x="37" y="22"/>
                  </a:lnTo>
                  <a:lnTo>
                    <a:pt x="77" y="41"/>
                  </a:lnTo>
                  <a:lnTo>
                    <a:pt x="118" y="55"/>
                  </a:lnTo>
                  <a:lnTo>
                    <a:pt x="161" y="65"/>
                  </a:lnTo>
                  <a:lnTo>
                    <a:pt x="118" y="55"/>
                  </a:lnTo>
                  <a:lnTo>
                    <a:pt x="77" y="41"/>
                  </a:lnTo>
                  <a:lnTo>
                    <a:pt x="37" y="2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10" name="Freeform 10"/>
            <p:cNvSpPr>
              <a:spLocks/>
            </p:cNvSpPr>
            <p:nvPr/>
          </p:nvSpPr>
          <p:spPr bwMode="auto">
            <a:xfrm>
              <a:off x="2480" y="1703"/>
              <a:ext cx="24" cy="5"/>
            </a:xfrm>
            <a:custGeom>
              <a:avLst/>
              <a:gdLst>
                <a:gd name="T0" fmla="*/ 169 w 169"/>
                <a:gd name="T1" fmla="*/ 0 h 33"/>
                <a:gd name="T2" fmla="*/ 128 w 169"/>
                <a:gd name="T3" fmla="*/ 14 h 33"/>
                <a:gd name="T4" fmla="*/ 86 w 169"/>
                <a:gd name="T5" fmla="*/ 24 h 33"/>
                <a:gd name="T6" fmla="*/ 43 w 169"/>
                <a:gd name="T7" fmla="*/ 31 h 33"/>
                <a:gd name="T8" fmla="*/ 0 w 169"/>
                <a:gd name="T9" fmla="*/ 33 h 33"/>
                <a:gd name="T10" fmla="*/ 43 w 169"/>
                <a:gd name="T11" fmla="*/ 31 h 33"/>
                <a:gd name="T12" fmla="*/ 86 w 169"/>
                <a:gd name="T13" fmla="*/ 24 h 33"/>
                <a:gd name="T14" fmla="*/ 128 w 169"/>
                <a:gd name="T15" fmla="*/ 14 h 33"/>
                <a:gd name="T16" fmla="*/ 169 w 16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33">
                  <a:moveTo>
                    <a:pt x="169" y="0"/>
                  </a:moveTo>
                  <a:lnTo>
                    <a:pt x="128" y="14"/>
                  </a:lnTo>
                  <a:lnTo>
                    <a:pt x="86" y="24"/>
                  </a:lnTo>
                  <a:lnTo>
                    <a:pt x="43" y="31"/>
                  </a:lnTo>
                  <a:lnTo>
                    <a:pt x="0" y="33"/>
                  </a:lnTo>
                  <a:lnTo>
                    <a:pt x="43" y="31"/>
                  </a:lnTo>
                  <a:lnTo>
                    <a:pt x="86" y="24"/>
                  </a:lnTo>
                  <a:lnTo>
                    <a:pt x="128" y="14"/>
                  </a:lnTo>
                  <a:lnTo>
                    <a:pt x="1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11" name="Freeform 11"/>
            <p:cNvSpPr>
              <a:spLocks noEditPoints="1"/>
            </p:cNvSpPr>
            <p:nvPr/>
          </p:nvSpPr>
          <p:spPr bwMode="auto">
            <a:xfrm>
              <a:off x="2310" y="1474"/>
              <a:ext cx="234" cy="234"/>
            </a:xfrm>
            <a:custGeom>
              <a:avLst/>
              <a:gdLst>
                <a:gd name="T0" fmla="*/ 276 w 1636"/>
                <a:gd name="T1" fmla="*/ 515 h 1637"/>
                <a:gd name="T2" fmla="*/ 267 w 1636"/>
                <a:gd name="T3" fmla="*/ 711 h 1637"/>
                <a:gd name="T4" fmla="*/ 343 w 1636"/>
                <a:gd name="T5" fmla="*/ 706 h 1637"/>
                <a:gd name="T6" fmla="*/ 416 w 1636"/>
                <a:gd name="T7" fmla="*/ 736 h 1637"/>
                <a:gd name="T8" fmla="*/ 470 w 1636"/>
                <a:gd name="T9" fmla="*/ 803 h 1637"/>
                <a:gd name="T10" fmla="*/ 484 w 1636"/>
                <a:gd name="T11" fmla="*/ 888 h 1637"/>
                <a:gd name="T12" fmla="*/ 951 w 1636"/>
                <a:gd name="T13" fmla="*/ 1426 h 1637"/>
                <a:gd name="T14" fmla="*/ 1059 w 1636"/>
                <a:gd name="T15" fmla="*/ 1499 h 1637"/>
                <a:gd name="T16" fmla="*/ 1188 w 1636"/>
                <a:gd name="T17" fmla="*/ 1524 h 1637"/>
                <a:gd name="T18" fmla="*/ 1317 w 1636"/>
                <a:gd name="T19" fmla="*/ 1499 h 1637"/>
                <a:gd name="T20" fmla="*/ 1425 w 1636"/>
                <a:gd name="T21" fmla="*/ 1426 h 1637"/>
                <a:gd name="T22" fmla="*/ 1496 w 1636"/>
                <a:gd name="T23" fmla="*/ 1325 h 1637"/>
                <a:gd name="T24" fmla="*/ 1523 w 1636"/>
                <a:gd name="T25" fmla="*/ 1208 h 1637"/>
                <a:gd name="T26" fmla="*/ 1509 w 1636"/>
                <a:gd name="T27" fmla="*/ 1091 h 1637"/>
                <a:gd name="T28" fmla="*/ 1454 w 1636"/>
                <a:gd name="T29" fmla="*/ 983 h 1637"/>
                <a:gd name="T30" fmla="*/ 921 w 1636"/>
                <a:gd name="T31" fmla="*/ 478 h 1637"/>
                <a:gd name="T32" fmla="*/ 845 w 1636"/>
                <a:gd name="T33" fmla="*/ 483 h 1637"/>
                <a:gd name="T34" fmla="*/ 773 w 1636"/>
                <a:gd name="T35" fmla="*/ 453 h 1637"/>
                <a:gd name="T36" fmla="*/ 721 w 1636"/>
                <a:gd name="T37" fmla="*/ 394 h 1637"/>
                <a:gd name="T38" fmla="*/ 703 w 1636"/>
                <a:gd name="T39" fmla="*/ 318 h 1637"/>
                <a:gd name="T40" fmla="*/ 719 w 1636"/>
                <a:gd name="T41" fmla="*/ 245 h 1637"/>
                <a:gd name="T42" fmla="*/ 871 w 1636"/>
                <a:gd name="T43" fmla="*/ 238 h 1637"/>
                <a:gd name="T44" fmla="*/ 816 w 1636"/>
                <a:gd name="T45" fmla="*/ 309 h 1637"/>
                <a:gd name="T46" fmla="*/ 831 w 1636"/>
                <a:gd name="T47" fmla="*/ 357 h 1637"/>
                <a:gd name="T48" fmla="*/ 871 w 1636"/>
                <a:gd name="T49" fmla="*/ 373 h 1637"/>
                <a:gd name="T50" fmla="*/ 911 w 1636"/>
                <a:gd name="T51" fmla="*/ 357 h 1637"/>
                <a:gd name="T52" fmla="*/ 1540 w 1636"/>
                <a:gd name="T53" fmla="*/ 911 h 1637"/>
                <a:gd name="T54" fmla="*/ 1612 w 1636"/>
                <a:gd name="T55" fmla="*/ 1044 h 1637"/>
                <a:gd name="T56" fmla="*/ 1636 w 1636"/>
                <a:gd name="T57" fmla="*/ 1188 h 1637"/>
                <a:gd name="T58" fmla="*/ 1626 w 1636"/>
                <a:gd name="T59" fmla="*/ 1286 h 1637"/>
                <a:gd name="T60" fmla="*/ 1570 w 1636"/>
                <a:gd name="T61" fmla="*/ 1424 h 1637"/>
                <a:gd name="T62" fmla="*/ 1470 w 1636"/>
                <a:gd name="T63" fmla="*/ 1537 h 1637"/>
                <a:gd name="T64" fmla="*/ 1357 w 1636"/>
                <a:gd name="T65" fmla="*/ 1604 h 1637"/>
                <a:gd name="T66" fmla="*/ 1231 w 1636"/>
                <a:gd name="T67" fmla="*/ 1635 h 1637"/>
                <a:gd name="T68" fmla="*/ 1103 w 1636"/>
                <a:gd name="T69" fmla="*/ 1628 h 1637"/>
                <a:gd name="T70" fmla="*/ 979 w 1636"/>
                <a:gd name="T71" fmla="*/ 1585 h 1637"/>
                <a:gd name="T72" fmla="*/ 871 w 1636"/>
                <a:gd name="T73" fmla="*/ 1506 h 1637"/>
                <a:gd name="T74" fmla="*/ 367 w 1636"/>
                <a:gd name="T75" fmla="*/ 897 h 1637"/>
                <a:gd name="T76" fmla="*/ 367 w 1636"/>
                <a:gd name="T77" fmla="*/ 847 h 1637"/>
                <a:gd name="T78" fmla="*/ 337 w 1636"/>
                <a:gd name="T79" fmla="*/ 820 h 1637"/>
                <a:gd name="T80" fmla="*/ 306 w 1636"/>
                <a:gd name="T81" fmla="*/ 816 h 1637"/>
                <a:gd name="T82" fmla="*/ 276 w 1636"/>
                <a:gd name="T83" fmla="*/ 832 h 1637"/>
                <a:gd name="T84" fmla="*/ 633 w 1636"/>
                <a:gd name="T8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6" h="1637">
                  <a:moveTo>
                    <a:pt x="633" y="159"/>
                  </a:moveTo>
                  <a:lnTo>
                    <a:pt x="515" y="278"/>
                  </a:lnTo>
                  <a:lnTo>
                    <a:pt x="276" y="515"/>
                  </a:lnTo>
                  <a:lnTo>
                    <a:pt x="158" y="634"/>
                  </a:lnTo>
                  <a:lnTo>
                    <a:pt x="244" y="720"/>
                  </a:lnTo>
                  <a:lnTo>
                    <a:pt x="267" y="711"/>
                  </a:lnTo>
                  <a:lnTo>
                    <a:pt x="291" y="706"/>
                  </a:lnTo>
                  <a:lnTo>
                    <a:pt x="316" y="704"/>
                  </a:lnTo>
                  <a:lnTo>
                    <a:pt x="343" y="706"/>
                  </a:lnTo>
                  <a:lnTo>
                    <a:pt x="369" y="711"/>
                  </a:lnTo>
                  <a:lnTo>
                    <a:pt x="392" y="721"/>
                  </a:lnTo>
                  <a:lnTo>
                    <a:pt x="416" y="736"/>
                  </a:lnTo>
                  <a:lnTo>
                    <a:pt x="435" y="753"/>
                  </a:lnTo>
                  <a:lnTo>
                    <a:pt x="455" y="777"/>
                  </a:lnTo>
                  <a:lnTo>
                    <a:pt x="470" y="803"/>
                  </a:lnTo>
                  <a:lnTo>
                    <a:pt x="480" y="831"/>
                  </a:lnTo>
                  <a:lnTo>
                    <a:pt x="484" y="859"/>
                  </a:lnTo>
                  <a:lnTo>
                    <a:pt x="484" y="888"/>
                  </a:lnTo>
                  <a:lnTo>
                    <a:pt x="478" y="917"/>
                  </a:lnTo>
                  <a:lnTo>
                    <a:pt x="468" y="944"/>
                  </a:lnTo>
                  <a:lnTo>
                    <a:pt x="951" y="1426"/>
                  </a:lnTo>
                  <a:lnTo>
                    <a:pt x="984" y="1455"/>
                  </a:lnTo>
                  <a:lnTo>
                    <a:pt x="1020" y="1480"/>
                  </a:lnTo>
                  <a:lnTo>
                    <a:pt x="1059" y="1499"/>
                  </a:lnTo>
                  <a:lnTo>
                    <a:pt x="1101" y="1513"/>
                  </a:lnTo>
                  <a:lnTo>
                    <a:pt x="1144" y="1521"/>
                  </a:lnTo>
                  <a:lnTo>
                    <a:pt x="1188" y="1524"/>
                  </a:lnTo>
                  <a:lnTo>
                    <a:pt x="1232" y="1521"/>
                  </a:lnTo>
                  <a:lnTo>
                    <a:pt x="1275" y="1513"/>
                  </a:lnTo>
                  <a:lnTo>
                    <a:pt x="1317" y="1499"/>
                  </a:lnTo>
                  <a:lnTo>
                    <a:pt x="1356" y="1480"/>
                  </a:lnTo>
                  <a:lnTo>
                    <a:pt x="1392" y="1455"/>
                  </a:lnTo>
                  <a:lnTo>
                    <a:pt x="1425" y="1426"/>
                  </a:lnTo>
                  <a:lnTo>
                    <a:pt x="1454" y="1394"/>
                  </a:lnTo>
                  <a:lnTo>
                    <a:pt x="1477" y="1360"/>
                  </a:lnTo>
                  <a:lnTo>
                    <a:pt x="1496" y="1325"/>
                  </a:lnTo>
                  <a:lnTo>
                    <a:pt x="1509" y="1286"/>
                  </a:lnTo>
                  <a:lnTo>
                    <a:pt x="1519" y="1248"/>
                  </a:lnTo>
                  <a:lnTo>
                    <a:pt x="1523" y="1208"/>
                  </a:lnTo>
                  <a:lnTo>
                    <a:pt x="1523" y="1168"/>
                  </a:lnTo>
                  <a:lnTo>
                    <a:pt x="1519" y="1130"/>
                  </a:lnTo>
                  <a:lnTo>
                    <a:pt x="1509" y="1091"/>
                  </a:lnTo>
                  <a:lnTo>
                    <a:pt x="1496" y="1052"/>
                  </a:lnTo>
                  <a:lnTo>
                    <a:pt x="1477" y="1017"/>
                  </a:lnTo>
                  <a:lnTo>
                    <a:pt x="1454" y="983"/>
                  </a:lnTo>
                  <a:lnTo>
                    <a:pt x="1425" y="951"/>
                  </a:lnTo>
                  <a:lnTo>
                    <a:pt x="944" y="469"/>
                  </a:lnTo>
                  <a:lnTo>
                    <a:pt x="921" y="478"/>
                  </a:lnTo>
                  <a:lnTo>
                    <a:pt x="897" y="483"/>
                  </a:lnTo>
                  <a:lnTo>
                    <a:pt x="871" y="485"/>
                  </a:lnTo>
                  <a:lnTo>
                    <a:pt x="845" y="483"/>
                  </a:lnTo>
                  <a:lnTo>
                    <a:pt x="819" y="478"/>
                  </a:lnTo>
                  <a:lnTo>
                    <a:pt x="795" y="467"/>
                  </a:lnTo>
                  <a:lnTo>
                    <a:pt x="773" y="453"/>
                  </a:lnTo>
                  <a:lnTo>
                    <a:pt x="752" y="436"/>
                  </a:lnTo>
                  <a:lnTo>
                    <a:pt x="735" y="416"/>
                  </a:lnTo>
                  <a:lnTo>
                    <a:pt x="721" y="394"/>
                  </a:lnTo>
                  <a:lnTo>
                    <a:pt x="711" y="370"/>
                  </a:lnTo>
                  <a:lnTo>
                    <a:pt x="706" y="344"/>
                  </a:lnTo>
                  <a:lnTo>
                    <a:pt x="703" y="318"/>
                  </a:lnTo>
                  <a:lnTo>
                    <a:pt x="705" y="292"/>
                  </a:lnTo>
                  <a:lnTo>
                    <a:pt x="710" y="268"/>
                  </a:lnTo>
                  <a:lnTo>
                    <a:pt x="719" y="245"/>
                  </a:lnTo>
                  <a:lnTo>
                    <a:pt x="633" y="159"/>
                  </a:lnTo>
                  <a:close/>
                  <a:moveTo>
                    <a:pt x="633" y="0"/>
                  </a:moveTo>
                  <a:lnTo>
                    <a:pt x="871" y="238"/>
                  </a:lnTo>
                  <a:lnTo>
                    <a:pt x="831" y="278"/>
                  </a:lnTo>
                  <a:lnTo>
                    <a:pt x="822" y="292"/>
                  </a:lnTo>
                  <a:lnTo>
                    <a:pt x="816" y="309"/>
                  </a:lnTo>
                  <a:lnTo>
                    <a:pt x="816" y="325"/>
                  </a:lnTo>
                  <a:lnTo>
                    <a:pt x="822" y="342"/>
                  </a:lnTo>
                  <a:lnTo>
                    <a:pt x="831" y="357"/>
                  </a:lnTo>
                  <a:lnTo>
                    <a:pt x="844" y="366"/>
                  </a:lnTo>
                  <a:lnTo>
                    <a:pt x="857" y="372"/>
                  </a:lnTo>
                  <a:lnTo>
                    <a:pt x="871" y="373"/>
                  </a:lnTo>
                  <a:lnTo>
                    <a:pt x="886" y="372"/>
                  </a:lnTo>
                  <a:lnTo>
                    <a:pt x="899" y="366"/>
                  </a:lnTo>
                  <a:lnTo>
                    <a:pt x="911" y="357"/>
                  </a:lnTo>
                  <a:lnTo>
                    <a:pt x="951" y="318"/>
                  </a:lnTo>
                  <a:lnTo>
                    <a:pt x="1505" y="871"/>
                  </a:lnTo>
                  <a:lnTo>
                    <a:pt x="1540" y="911"/>
                  </a:lnTo>
                  <a:lnTo>
                    <a:pt x="1570" y="953"/>
                  </a:lnTo>
                  <a:lnTo>
                    <a:pt x="1593" y="997"/>
                  </a:lnTo>
                  <a:lnTo>
                    <a:pt x="1612" y="1044"/>
                  </a:lnTo>
                  <a:lnTo>
                    <a:pt x="1626" y="1091"/>
                  </a:lnTo>
                  <a:lnTo>
                    <a:pt x="1634" y="1139"/>
                  </a:lnTo>
                  <a:lnTo>
                    <a:pt x="1636" y="1188"/>
                  </a:lnTo>
                  <a:lnTo>
                    <a:pt x="1636" y="1188"/>
                  </a:lnTo>
                  <a:lnTo>
                    <a:pt x="1634" y="1238"/>
                  </a:lnTo>
                  <a:lnTo>
                    <a:pt x="1626" y="1286"/>
                  </a:lnTo>
                  <a:lnTo>
                    <a:pt x="1612" y="1334"/>
                  </a:lnTo>
                  <a:lnTo>
                    <a:pt x="1593" y="1380"/>
                  </a:lnTo>
                  <a:lnTo>
                    <a:pt x="1570" y="1424"/>
                  </a:lnTo>
                  <a:lnTo>
                    <a:pt x="1540" y="1466"/>
                  </a:lnTo>
                  <a:lnTo>
                    <a:pt x="1505" y="1506"/>
                  </a:lnTo>
                  <a:lnTo>
                    <a:pt x="1470" y="1537"/>
                  </a:lnTo>
                  <a:lnTo>
                    <a:pt x="1435" y="1563"/>
                  </a:lnTo>
                  <a:lnTo>
                    <a:pt x="1396" y="1585"/>
                  </a:lnTo>
                  <a:lnTo>
                    <a:pt x="1357" y="1604"/>
                  </a:lnTo>
                  <a:lnTo>
                    <a:pt x="1316" y="1618"/>
                  </a:lnTo>
                  <a:lnTo>
                    <a:pt x="1274" y="1628"/>
                  </a:lnTo>
                  <a:lnTo>
                    <a:pt x="1231" y="1635"/>
                  </a:lnTo>
                  <a:lnTo>
                    <a:pt x="1188" y="1637"/>
                  </a:lnTo>
                  <a:lnTo>
                    <a:pt x="1145" y="1635"/>
                  </a:lnTo>
                  <a:lnTo>
                    <a:pt x="1103" y="1628"/>
                  </a:lnTo>
                  <a:lnTo>
                    <a:pt x="1060" y="1618"/>
                  </a:lnTo>
                  <a:lnTo>
                    <a:pt x="1019" y="1604"/>
                  </a:lnTo>
                  <a:lnTo>
                    <a:pt x="979" y="1585"/>
                  </a:lnTo>
                  <a:lnTo>
                    <a:pt x="942" y="1563"/>
                  </a:lnTo>
                  <a:lnTo>
                    <a:pt x="905" y="1537"/>
                  </a:lnTo>
                  <a:lnTo>
                    <a:pt x="871" y="1506"/>
                  </a:lnTo>
                  <a:lnTo>
                    <a:pt x="316" y="951"/>
                  </a:lnTo>
                  <a:lnTo>
                    <a:pt x="356" y="911"/>
                  </a:lnTo>
                  <a:lnTo>
                    <a:pt x="367" y="897"/>
                  </a:lnTo>
                  <a:lnTo>
                    <a:pt x="371" y="880"/>
                  </a:lnTo>
                  <a:lnTo>
                    <a:pt x="371" y="863"/>
                  </a:lnTo>
                  <a:lnTo>
                    <a:pt x="367" y="847"/>
                  </a:lnTo>
                  <a:lnTo>
                    <a:pt x="356" y="832"/>
                  </a:lnTo>
                  <a:lnTo>
                    <a:pt x="347" y="825"/>
                  </a:lnTo>
                  <a:lnTo>
                    <a:pt x="337" y="820"/>
                  </a:lnTo>
                  <a:lnTo>
                    <a:pt x="327" y="816"/>
                  </a:lnTo>
                  <a:lnTo>
                    <a:pt x="316" y="816"/>
                  </a:lnTo>
                  <a:lnTo>
                    <a:pt x="306" y="816"/>
                  </a:lnTo>
                  <a:lnTo>
                    <a:pt x="295" y="820"/>
                  </a:lnTo>
                  <a:lnTo>
                    <a:pt x="285" y="825"/>
                  </a:lnTo>
                  <a:lnTo>
                    <a:pt x="276" y="832"/>
                  </a:lnTo>
                  <a:lnTo>
                    <a:pt x="237" y="871"/>
                  </a:lnTo>
                  <a:lnTo>
                    <a:pt x="0" y="634"/>
                  </a:lnTo>
                  <a:lnTo>
                    <a:pt x="633" y="0"/>
                  </a:lnTo>
                  <a:close/>
                </a:path>
              </a:pathLst>
            </a:custGeom>
            <a:solidFill>
              <a:srgbClr val="00549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13" name="Freeform 12"/>
            <p:cNvSpPr>
              <a:spLocks noEditPoints="1"/>
            </p:cNvSpPr>
            <p:nvPr/>
          </p:nvSpPr>
          <p:spPr bwMode="auto">
            <a:xfrm>
              <a:off x="2032" y="1196"/>
              <a:ext cx="512" cy="512"/>
            </a:xfrm>
            <a:custGeom>
              <a:avLst/>
              <a:gdLst>
                <a:gd name="T0" fmla="*/ 2649 w 3585"/>
                <a:gd name="T1" fmla="*/ 177 h 3585"/>
                <a:gd name="T2" fmla="*/ 2421 w 3585"/>
                <a:gd name="T3" fmla="*/ 404 h 3585"/>
                <a:gd name="T4" fmla="*/ 2356 w 3585"/>
                <a:gd name="T5" fmla="*/ 708 h 3585"/>
                <a:gd name="T6" fmla="*/ 877 w 3585"/>
                <a:gd name="T7" fmla="*/ 2390 h 3585"/>
                <a:gd name="T8" fmla="*/ 559 w 3585"/>
                <a:gd name="T9" fmla="*/ 2365 h 3585"/>
                <a:gd name="T10" fmla="*/ 276 w 3585"/>
                <a:gd name="T11" fmla="*/ 2516 h 3585"/>
                <a:gd name="T12" fmla="*/ 126 w 3585"/>
                <a:gd name="T13" fmla="*/ 2789 h 3585"/>
                <a:gd name="T14" fmla="*/ 142 w 3585"/>
                <a:gd name="T15" fmla="*/ 3094 h 3585"/>
                <a:gd name="T16" fmla="*/ 577 w 3585"/>
                <a:gd name="T17" fmla="*/ 2761 h 3585"/>
                <a:gd name="T18" fmla="*/ 777 w 3585"/>
                <a:gd name="T19" fmla="*/ 2864 h 3585"/>
                <a:gd name="T20" fmla="*/ 812 w 3585"/>
                <a:gd name="T21" fmla="*/ 3084 h 3585"/>
                <a:gd name="T22" fmla="*/ 610 w 3585"/>
                <a:gd name="T23" fmla="*/ 3469 h 3585"/>
                <a:gd name="T24" fmla="*/ 936 w 3585"/>
                <a:gd name="T25" fmla="*/ 3407 h 3585"/>
                <a:gd name="T26" fmla="*/ 1164 w 3585"/>
                <a:gd name="T27" fmla="*/ 3181 h 3585"/>
                <a:gd name="T28" fmla="*/ 1229 w 3585"/>
                <a:gd name="T29" fmla="*/ 2877 h 3585"/>
                <a:gd name="T30" fmla="*/ 2708 w 3585"/>
                <a:gd name="T31" fmla="*/ 1195 h 3585"/>
                <a:gd name="T32" fmla="*/ 3025 w 3585"/>
                <a:gd name="T33" fmla="*/ 1220 h 3585"/>
                <a:gd name="T34" fmla="*/ 3309 w 3585"/>
                <a:gd name="T35" fmla="*/ 1069 h 3585"/>
                <a:gd name="T36" fmla="*/ 3459 w 3585"/>
                <a:gd name="T37" fmla="*/ 796 h 3585"/>
                <a:gd name="T38" fmla="*/ 3442 w 3585"/>
                <a:gd name="T39" fmla="*/ 491 h 3585"/>
                <a:gd name="T40" fmla="*/ 3008 w 3585"/>
                <a:gd name="T41" fmla="*/ 824 h 3585"/>
                <a:gd name="T42" fmla="*/ 2808 w 3585"/>
                <a:gd name="T43" fmla="*/ 721 h 3585"/>
                <a:gd name="T44" fmla="*/ 2774 w 3585"/>
                <a:gd name="T45" fmla="*/ 501 h 3585"/>
                <a:gd name="T46" fmla="*/ 2975 w 3585"/>
                <a:gd name="T47" fmla="*/ 116 h 3585"/>
                <a:gd name="T48" fmla="*/ 3015 w 3585"/>
                <a:gd name="T49" fmla="*/ 10 h 3585"/>
                <a:gd name="T50" fmla="*/ 3189 w 3585"/>
                <a:gd name="T51" fmla="*/ 59 h 3585"/>
                <a:gd name="T52" fmla="*/ 2876 w 3585"/>
                <a:gd name="T53" fmla="*/ 551 h 3585"/>
                <a:gd name="T54" fmla="*/ 2934 w 3585"/>
                <a:gd name="T55" fmla="*/ 689 h 3585"/>
                <a:gd name="T56" fmla="*/ 3059 w 3585"/>
                <a:gd name="T57" fmla="*/ 701 h 3585"/>
                <a:gd name="T58" fmla="*/ 3553 w 3585"/>
                <a:gd name="T59" fmla="*/ 468 h 3585"/>
                <a:gd name="T60" fmla="*/ 3567 w 3585"/>
                <a:gd name="T61" fmla="*/ 826 h 3585"/>
                <a:gd name="T62" fmla="*/ 3388 w 3585"/>
                <a:gd name="T63" fmla="*/ 1147 h 3585"/>
                <a:gd name="T64" fmla="*/ 3171 w 3585"/>
                <a:gd name="T65" fmla="*/ 1292 h 3585"/>
                <a:gd name="T66" fmla="*/ 2977 w 3585"/>
                <a:gd name="T67" fmla="*/ 1338 h 3585"/>
                <a:gd name="T68" fmla="*/ 2857 w 3585"/>
                <a:gd name="T69" fmla="*/ 1338 h 3585"/>
                <a:gd name="T70" fmla="*/ 1320 w 3585"/>
                <a:gd name="T71" fmla="*/ 2741 h 3585"/>
                <a:gd name="T72" fmla="*/ 1322 w 3585"/>
                <a:gd name="T73" fmla="*/ 3082 h 3585"/>
                <a:gd name="T74" fmla="*/ 1147 w 3585"/>
                <a:gd name="T75" fmla="*/ 3388 h 3585"/>
                <a:gd name="T76" fmla="*/ 975 w 3585"/>
                <a:gd name="T77" fmla="*/ 3510 h 3585"/>
                <a:gd name="T78" fmla="*/ 772 w 3585"/>
                <a:gd name="T79" fmla="*/ 3575 h 3585"/>
                <a:gd name="T80" fmla="*/ 644 w 3585"/>
                <a:gd name="T81" fmla="*/ 3583 h 3585"/>
                <a:gd name="T82" fmla="*/ 429 w 3585"/>
                <a:gd name="T83" fmla="*/ 3538 h 3585"/>
                <a:gd name="T84" fmla="*/ 690 w 3585"/>
                <a:gd name="T85" fmla="*/ 3082 h 3585"/>
                <a:gd name="T86" fmla="*/ 690 w 3585"/>
                <a:gd name="T87" fmla="*/ 2934 h 3585"/>
                <a:gd name="T88" fmla="*/ 552 w 3585"/>
                <a:gd name="T89" fmla="*/ 2876 h 3585"/>
                <a:gd name="T90" fmla="*/ 53 w 3585"/>
                <a:gd name="T91" fmla="*/ 3175 h 3585"/>
                <a:gd name="T92" fmla="*/ 7 w 3585"/>
                <a:gd name="T93" fmla="*/ 2818 h 3585"/>
                <a:gd name="T94" fmla="*/ 153 w 3585"/>
                <a:gd name="T95" fmla="*/ 2485 h 3585"/>
                <a:gd name="T96" fmla="*/ 364 w 3585"/>
                <a:gd name="T97" fmla="*/ 2316 h 3585"/>
                <a:gd name="T98" fmla="*/ 556 w 3585"/>
                <a:gd name="T99" fmla="*/ 2254 h 3585"/>
                <a:gd name="T100" fmla="*/ 700 w 3585"/>
                <a:gd name="T101" fmla="*/ 2245 h 3585"/>
                <a:gd name="T102" fmla="*/ 1674 w 3585"/>
                <a:gd name="T103" fmla="*/ 1436 h 3585"/>
                <a:gd name="T104" fmla="*/ 2252 w 3585"/>
                <a:gd name="T105" fmla="*/ 559 h 3585"/>
                <a:gd name="T106" fmla="*/ 2397 w 3585"/>
                <a:gd name="T107" fmla="*/ 243 h 3585"/>
                <a:gd name="T108" fmla="*/ 2573 w 3585"/>
                <a:gd name="T109" fmla="*/ 95 h 3585"/>
                <a:gd name="T110" fmla="*/ 2764 w 3585"/>
                <a:gd name="T111" fmla="*/ 19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85" h="3585">
                  <a:moveTo>
                    <a:pt x="2913" y="112"/>
                  </a:moveTo>
                  <a:lnTo>
                    <a:pt x="2857" y="115"/>
                  </a:lnTo>
                  <a:lnTo>
                    <a:pt x="2803" y="123"/>
                  </a:lnTo>
                  <a:lnTo>
                    <a:pt x="2750" y="137"/>
                  </a:lnTo>
                  <a:lnTo>
                    <a:pt x="2699" y="154"/>
                  </a:lnTo>
                  <a:lnTo>
                    <a:pt x="2649" y="177"/>
                  </a:lnTo>
                  <a:lnTo>
                    <a:pt x="2602" y="206"/>
                  </a:lnTo>
                  <a:lnTo>
                    <a:pt x="2558" y="239"/>
                  </a:lnTo>
                  <a:lnTo>
                    <a:pt x="2517" y="277"/>
                  </a:lnTo>
                  <a:lnTo>
                    <a:pt x="2480" y="316"/>
                  </a:lnTo>
                  <a:lnTo>
                    <a:pt x="2448" y="358"/>
                  </a:lnTo>
                  <a:lnTo>
                    <a:pt x="2421" y="404"/>
                  </a:lnTo>
                  <a:lnTo>
                    <a:pt x="2399" y="451"/>
                  </a:lnTo>
                  <a:lnTo>
                    <a:pt x="2380" y="500"/>
                  </a:lnTo>
                  <a:lnTo>
                    <a:pt x="2367" y="550"/>
                  </a:lnTo>
                  <a:lnTo>
                    <a:pt x="2358" y="602"/>
                  </a:lnTo>
                  <a:lnTo>
                    <a:pt x="2355" y="655"/>
                  </a:lnTo>
                  <a:lnTo>
                    <a:pt x="2356" y="708"/>
                  </a:lnTo>
                  <a:lnTo>
                    <a:pt x="2362" y="762"/>
                  </a:lnTo>
                  <a:lnTo>
                    <a:pt x="2374" y="815"/>
                  </a:lnTo>
                  <a:lnTo>
                    <a:pt x="2391" y="878"/>
                  </a:lnTo>
                  <a:lnTo>
                    <a:pt x="2345" y="923"/>
                  </a:lnTo>
                  <a:lnTo>
                    <a:pt x="924" y="2345"/>
                  </a:lnTo>
                  <a:lnTo>
                    <a:pt x="877" y="2390"/>
                  </a:lnTo>
                  <a:lnTo>
                    <a:pt x="815" y="2374"/>
                  </a:lnTo>
                  <a:lnTo>
                    <a:pt x="767" y="2364"/>
                  </a:lnTo>
                  <a:lnTo>
                    <a:pt x="718" y="2357"/>
                  </a:lnTo>
                  <a:lnTo>
                    <a:pt x="669" y="2355"/>
                  </a:lnTo>
                  <a:lnTo>
                    <a:pt x="613" y="2357"/>
                  </a:lnTo>
                  <a:lnTo>
                    <a:pt x="559" y="2365"/>
                  </a:lnTo>
                  <a:lnTo>
                    <a:pt x="506" y="2378"/>
                  </a:lnTo>
                  <a:lnTo>
                    <a:pt x="456" y="2397"/>
                  </a:lnTo>
                  <a:lnTo>
                    <a:pt x="407" y="2419"/>
                  </a:lnTo>
                  <a:lnTo>
                    <a:pt x="361" y="2448"/>
                  </a:lnTo>
                  <a:lnTo>
                    <a:pt x="317" y="2480"/>
                  </a:lnTo>
                  <a:lnTo>
                    <a:pt x="276" y="2516"/>
                  </a:lnTo>
                  <a:lnTo>
                    <a:pt x="239" y="2556"/>
                  </a:lnTo>
                  <a:lnTo>
                    <a:pt x="209" y="2599"/>
                  </a:lnTo>
                  <a:lnTo>
                    <a:pt x="181" y="2644"/>
                  </a:lnTo>
                  <a:lnTo>
                    <a:pt x="158" y="2690"/>
                  </a:lnTo>
                  <a:lnTo>
                    <a:pt x="140" y="2739"/>
                  </a:lnTo>
                  <a:lnTo>
                    <a:pt x="126" y="2789"/>
                  </a:lnTo>
                  <a:lnTo>
                    <a:pt x="117" y="2839"/>
                  </a:lnTo>
                  <a:lnTo>
                    <a:pt x="113" y="2890"/>
                  </a:lnTo>
                  <a:lnTo>
                    <a:pt x="113" y="2942"/>
                  </a:lnTo>
                  <a:lnTo>
                    <a:pt x="118" y="2993"/>
                  </a:lnTo>
                  <a:lnTo>
                    <a:pt x="128" y="3044"/>
                  </a:lnTo>
                  <a:lnTo>
                    <a:pt x="142" y="3094"/>
                  </a:lnTo>
                  <a:lnTo>
                    <a:pt x="403" y="2834"/>
                  </a:lnTo>
                  <a:lnTo>
                    <a:pt x="433" y="2808"/>
                  </a:lnTo>
                  <a:lnTo>
                    <a:pt x="466" y="2787"/>
                  </a:lnTo>
                  <a:lnTo>
                    <a:pt x="501" y="2773"/>
                  </a:lnTo>
                  <a:lnTo>
                    <a:pt x="538" y="2764"/>
                  </a:lnTo>
                  <a:lnTo>
                    <a:pt x="577" y="2761"/>
                  </a:lnTo>
                  <a:lnTo>
                    <a:pt x="616" y="2764"/>
                  </a:lnTo>
                  <a:lnTo>
                    <a:pt x="653" y="2773"/>
                  </a:lnTo>
                  <a:lnTo>
                    <a:pt x="688" y="2787"/>
                  </a:lnTo>
                  <a:lnTo>
                    <a:pt x="722" y="2808"/>
                  </a:lnTo>
                  <a:lnTo>
                    <a:pt x="751" y="2834"/>
                  </a:lnTo>
                  <a:lnTo>
                    <a:pt x="777" y="2864"/>
                  </a:lnTo>
                  <a:lnTo>
                    <a:pt x="797" y="2896"/>
                  </a:lnTo>
                  <a:lnTo>
                    <a:pt x="812" y="2931"/>
                  </a:lnTo>
                  <a:lnTo>
                    <a:pt x="821" y="2968"/>
                  </a:lnTo>
                  <a:lnTo>
                    <a:pt x="823" y="3008"/>
                  </a:lnTo>
                  <a:lnTo>
                    <a:pt x="821" y="3047"/>
                  </a:lnTo>
                  <a:lnTo>
                    <a:pt x="812" y="3084"/>
                  </a:lnTo>
                  <a:lnTo>
                    <a:pt x="797" y="3119"/>
                  </a:lnTo>
                  <a:lnTo>
                    <a:pt x="777" y="3153"/>
                  </a:lnTo>
                  <a:lnTo>
                    <a:pt x="751" y="3182"/>
                  </a:lnTo>
                  <a:lnTo>
                    <a:pt x="491" y="3443"/>
                  </a:lnTo>
                  <a:lnTo>
                    <a:pt x="549" y="3459"/>
                  </a:lnTo>
                  <a:lnTo>
                    <a:pt x="610" y="3469"/>
                  </a:lnTo>
                  <a:lnTo>
                    <a:pt x="672" y="3472"/>
                  </a:lnTo>
                  <a:lnTo>
                    <a:pt x="728" y="3470"/>
                  </a:lnTo>
                  <a:lnTo>
                    <a:pt x="782" y="3461"/>
                  </a:lnTo>
                  <a:lnTo>
                    <a:pt x="835" y="3448"/>
                  </a:lnTo>
                  <a:lnTo>
                    <a:pt x="887" y="3431"/>
                  </a:lnTo>
                  <a:lnTo>
                    <a:pt x="936" y="3407"/>
                  </a:lnTo>
                  <a:lnTo>
                    <a:pt x="983" y="3379"/>
                  </a:lnTo>
                  <a:lnTo>
                    <a:pt x="1027" y="3346"/>
                  </a:lnTo>
                  <a:lnTo>
                    <a:pt x="1068" y="3308"/>
                  </a:lnTo>
                  <a:lnTo>
                    <a:pt x="1104" y="3268"/>
                  </a:lnTo>
                  <a:lnTo>
                    <a:pt x="1136" y="3226"/>
                  </a:lnTo>
                  <a:lnTo>
                    <a:pt x="1164" y="3181"/>
                  </a:lnTo>
                  <a:lnTo>
                    <a:pt x="1187" y="3134"/>
                  </a:lnTo>
                  <a:lnTo>
                    <a:pt x="1205" y="3085"/>
                  </a:lnTo>
                  <a:lnTo>
                    <a:pt x="1218" y="3035"/>
                  </a:lnTo>
                  <a:lnTo>
                    <a:pt x="1227" y="2983"/>
                  </a:lnTo>
                  <a:lnTo>
                    <a:pt x="1230" y="2930"/>
                  </a:lnTo>
                  <a:lnTo>
                    <a:pt x="1229" y="2877"/>
                  </a:lnTo>
                  <a:lnTo>
                    <a:pt x="1223" y="2823"/>
                  </a:lnTo>
                  <a:lnTo>
                    <a:pt x="1210" y="2770"/>
                  </a:lnTo>
                  <a:lnTo>
                    <a:pt x="1195" y="2707"/>
                  </a:lnTo>
                  <a:lnTo>
                    <a:pt x="1240" y="2662"/>
                  </a:lnTo>
                  <a:lnTo>
                    <a:pt x="2662" y="1240"/>
                  </a:lnTo>
                  <a:lnTo>
                    <a:pt x="2708" y="1195"/>
                  </a:lnTo>
                  <a:lnTo>
                    <a:pt x="2769" y="1211"/>
                  </a:lnTo>
                  <a:lnTo>
                    <a:pt x="2818" y="1221"/>
                  </a:lnTo>
                  <a:lnTo>
                    <a:pt x="2868" y="1228"/>
                  </a:lnTo>
                  <a:lnTo>
                    <a:pt x="2916" y="1230"/>
                  </a:lnTo>
                  <a:lnTo>
                    <a:pt x="2971" y="1228"/>
                  </a:lnTo>
                  <a:lnTo>
                    <a:pt x="3025" y="1220"/>
                  </a:lnTo>
                  <a:lnTo>
                    <a:pt x="3078" y="1207"/>
                  </a:lnTo>
                  <a:lnTo>
                    <a:pt x="3129" y="1188"/>
                  </a:lnTo>
                  <a:lnTo>
                    <a:pt x="3178" y="1166"/>
                  </a:lnTo>
                  <a:lnTo>
                    <a:pt x="3225" y="1137"/>
                  </a:lnTo>
                  <a:lnTo>
                    <a:pt x="3268" y="1105"/>
                  </a:lnTo>
                  <a:lnTo>
                    <a:pt x="3309" y="1069"/>
                  </a:lnTo>
                  <a:lnTo>
                    <a:pt x="3345" y="1029"/>
                  </a:lnTo>
                  <a:lnTo>
                    <a:pt x="3377" y="986"/>
                  </a:lnTo>
                  <a:lnTo>
                    <a:pt x="3404" y="941"/>
                  </a:lnTo>
                  <a:lnTo>
                    <a:pt x="3427" y="895"/>
                  </a:lnTo>
                  <a:lnTo>
                    <a:pt x="3445" y="846"/>
                  </a:lnTo>
                  <a:lnTo>
                    <a:pt x="3459" y="796"/>
                  </a:lnTo>
                  <a:lnTo>
                    <a:pt x="3468" y="746"/>
                  </a:lnTo>
                  <a:lnTo>
                    <a:pt x="3472" y="695"/>
                  </a:lnTo>
                  <a:lnTo>
                    <a:pt x="3472" y="643"/>
                  </a:lnTo>
                  <a:lnTo>
                    <a:pt x="3467" y="592"/>
                  </a:lnTo>
                  <a:lnTo>
                    <a:pt x="3457" y="540"/>
                  </a:lnTo>
                  <a:lnTo>
                    <a:pt x="3442" y="491"/>
                  </a:lnTo>
                  <a:lnTo>
                    <a:pt x="3182" y="751"/>
                  </a:lnTo>
                  <a:lnTo>
                    <a:pt x="3152" y="776"/>
                  </a:lnTo>
                  <a:lnTo>
                    <a:pt x="3119" y="797"/>
                  </a:lnTo>
                  <a:lnTo>
                    <a:pt x="3084" y="812"/>
                  </a:lnTo>
                  <a:lnTo>
                    <a:pt x="3046" y="821"/>
                  </a:lnTo>
                  <a:lnTo>
                    <a:pt x="3008" y="824"/>
                  </a:lnTo>
                  <a:lnTo>
                    <a:pt x="2969" y="821"/>
                  </a:lnTo>
                  <a:lnTo>
                    <a:pt x="2932" y="812"/>
                  </a:lnTo>
                  <a:lnTo>
                    <a:pt x="2896" y="797"/>
                  </a:lnTo>
                  <a:lnTo>
                    <a:pt x="2863" y="776"/>
                  </a:lnTo>
                  <a:lnTo>
                    <a:pt x="2833" y="751"/>
                  </a:lnTo>
                  <a:lnTo>
                    <a:pt x="2808" y="721"/>
                  </a:lnTo>
                  <a:lnTo>
                    <a:pt x="2788" y="689"/>
                  </a:lnTo>
                  <a:lnTo>
                    <a:pt x="2774" y="654"/>
                  </a:lnTo>
                  <a:lnTo>
                    <a:pt x="2765" y="617"/>
                  </a:lnTo>
                  <a:lnTo>
                    <a:pt x="2762" y="577"/>
                  </a:lnTo>
                  <a:lnTo>
                    <a:pt x="2765" y="538"/>
                  </a:lnTo>
                  <a:lnTo>
                    <a:pt x="2774" y="501"/>
                  </a:lnTo>
                  <a:lnTo>
                    <a:pt x="2788" y="465"/>
                  </a:lnTo>
                  <a:lnTo>
                    <a:pt x="2808" y="432"/>
                  </a:lnTo>
                  <a:lnTo>
                    <a:pt x="2833" y="403"/>
                  </a:lnTo>
                  <a:lnTo>
                    <a:pt x="3095" y="142"/>
                  </a:lnTo>
                  <a:lnTo>
                    <a:pt x="3035" y="126"/>
                  </a:lnTo>
                  <a:lnTo>
                    <a:pt x="2975" y="116"/>
                  </a:lnTo>
                  <a:lnTo>
                    <a:pt x="2913" y="112"/>
                  </a:lnTo>
                  <a:close/>
                  <a:moveTo>
                    <a:pt x="2913" y="0"/>
                  </a:moveTo>
                  <a:lnTo>
                    <a:pt x="2927" y="1"/>
                  </a:lnTo>
                  <a:lnTo>
                    <a:pt x="2940" y="2"/>
                  </a:lnTo>
                  <a:lnTo>
                    <a:pt x="2982" y="5"/>
                  </a:lnTo>
                  <a:lnTo>
                    <a:pt x="3015" y="10"/>
                  </a:lnTo>
                  <a:lnTo>
                    <a:pt x="3047" y="15"/>
                  </a:lnTo>
                  <a:lnTo>
                    <a:pt x="3087" y="24"/>
                  </a:lnTo>
                  <a:lnTo>
                    <a:pt x="3121" y="35"/>
                  </a:lnTo>
                  <a:lnTo>
                    <a:pt x="3156" y="47"/>
                  </a:lnTo>
                  <a:lnTo>
                    <a:pt x="3172" y="53"/>
                  </a:lnTo>
                  <a:lnTo>
                    <a:pt x="3189" y="59"/>
                  </a:lnTo>
                  <a:lnTo>
                    <a:pt x="3237" y="84"/>
                  </a:lnTo>
                  <a:lnTo>
                    <a:pt x="3284" y="111"/>
                  </a:lnTo>
                  <a:lnTo>
                    <a:pt x="2913" y="482"/>
                  </a:lnTo>
                  <a:lnTo>
                    <a:pt x="2895" y="503"/>
                  </a:lnTo>
                  <a:lnTo>
                    <a:pt x="2883" y="527"/>
                  </a:lnTo>
                  <a:lnTo>
                    <a:pt x="2876" y="551"/>
                  </a:lnTo>
                  <a:lnTo>
                    <a:pt x="2873" y="577"/>
                  </a:lnTo>
                  <a:lnTo>
                    <a:pt x="2876" y="603"/>
                  </a:lnTo>
                  <a:lnTo>
                    <a:pt x="2883" y="628"/>
                  </a:lnTo>
                  <a:lnTo>
                    <a:pt x="2895" y="651"/>
                  </a:lnTo>
                  <a:lnTo>
                    <a:pt x="2913" y="673"/>
                  </a:lnTo>
                  <a:lnTo>
                    <a:pt x="2934" y="689"/>
                  </a:lnTo>
                  <a:lnTo>
                    <a:pt x="2957" y="701"/>
                  </a:lnTo>
                  <a:lnTo>
                    <a:pt x="2982" y="709"/>
                  </a:lnTo>
                  <a:lnTo>
                    <a:pt x="3008" y="711"/>
                  </a:lnTo>
                  <a:lnTo>
                    <a:pt x="3008" y="711"/>
                  </a:lnTo>
                  <a:lnTo>
                    <a:pt x="3033" y="709"/>
                  </a:lnTo>
                  <a:lnTo>
                    <a:pt x="3059" y="701"/>
                  </a:lnTo>
                  <a:lnTo>
                    <a:pt x="3082" y="689"/>
                  </a:lnTo>
                  <a:lnTo>
                    <a:pt x="3103" y="673"/>
                  </a:lnTo>
                  <a:lnTo>
                    <a:pt x="3473" y="302"/>
                  </a:lnTo>
                  <a:lnTo>
                    <a:pt x="3505" y="355"/>
                  </a:lnTo>
                  <a:lnTo>
                    <a:pt x="3532" y="410"/>
                  </a:lnTo>
                  <a:lnTo>
                    <a:pt x="3553" y="468"/>
                  </a:lnTo>
                  <a:lnTo>
                    <a:pt x="3569" y="526"/>
                  </a:lnTo>
                  <a:lnTo>
                    <a:pt x="3579" y="586"/>
                  </a:lnTo>
                  <a:lnTo>
                    <a:pt x="3585" y="646"/>
                  </a:lnTo>
                  <a:lnTo>
                    <a:pt x="3584" y="706"/>
                  </a:lnTo>
                  <a:lnTo>
                    <a:pt x="3578" y="767"/>
                  </a:lnTo>
                  <a:lnTo>
                    <a:pt x="3567" y="826"/>
                  </a:lnTo>
                  <a:lnTo>
                    <a:pt x="3551" y="885"/>
                  </a:lnTo>
                  <a:lnTo>
                    <a:pt x="3530" y="941"/>
                  </a:lnTo>
                  <a:lnTo>
                    <a:pt x="3502" y="996"/>
                  </a:lnTo>
                  <a:lnTo>
                    <a:pt x="3469" y="1049"/>
                  </a:lnTo>
                  <a:lnTo>
                    <a:pt x="3431" y="1100"/>
                  </a:lnTo>
                  <a:lnTo>
                    <a:pt x="3388" y="1147"/>
                  </a:lnTo>
                  <a:lnTo>
                    <a:pt x="3359" y="1175"/>
                  </a:lnTo>
                  <a:lnTo>
                    <a:pt x="3327" y="1200"/>
                  </a:lnTo>
                  <a:lnTo>
                    <a:pt x="3295" y="1223"/>
                  </a:lnTo>
                  <a:lnTo>
                    <a:pt x="3269" y="1240"/>
                  </a:lnTo>
                  <a:lnTo>
                    <a:pt x="3222" y="1268"/>
                  </a:lnTo>
                  <a:lnTo>
                    <a:pt x="3171" y="1292"/>
                  </a:lnTo>
                  <a:lnTo>
                    <a:pt x="3169" y="1293"/>
                  </a:lnTo>
                  <a:lnTo>
                    <a:pt x="3167" y="1294"/>
                  </a:lnTo>
                  <a:lnTo>
                    <a:pt x="3113" y="1313"/>
                  </a:lnTo>
                  <a:lnTo>
                    <a:pt x="3057" y="1326"/>
                  </a:lnTo>
                  <a:lnTo>
                    <a:pt x="3029" y="1331"/>
                  </a:lnTo>
                  <a:lnTo>
                    <a:pt x="2977" y="1338"/>
                  </a:lnTo>
                  <a:lnTo>
                    <a:pt x="2924" y="1341"/>
                  </a:lnTo>
                  <a:lnTo>
                    <a:pt x="2921" y="1341"/>
                  </a:lnTo>
                  <a:lnTo>
                    <a:pt x="2916" y="1342"/>
                  </a:lnTo>
                  <a:lnTo>
                    <a:pt x="2914" y="1342"/>
                  </a:lnTo>
                  <a:lnTo>
                    <a:pt x="2885" y="1340"/>
                  </a:lnTo>
                  <a:lnTo>
                    <a:pt x="2857" y="1338"/>
                  </a:lnTo>
                  <a:lnTo>
                    <a:pt x="2827" y="1336"/>
                  </a:lnTo>
                  <a:lnTo>
                    <a:pt x="2784" y="1329"/>
                  </a:lnTo>
                  <a:lnTo>
                    <a:pt x="2741" y="1319"/>
                  </a:lnTo>
                  <a:lnTo>
                    <a:pt x="2149" y="1912"/>
                  </a:lnTo>
                  <a:lnTo>
                    <a:pt x="1911" y="2149"/>
                  </a:lnTo>
                  <a:lnTo>
                    <a:pt x="1320" y="2741"/>
                  </a:lnTo>
                  <a:lnTo>
                    <a:pt x="1332" y="2797"/>
                  </a:lnTo>
                  <a:lnTo>
                    <a:pt x="1339" y="2855"/>
                  </a:lnTo>
                  <a:lnTo>
                    <a:pt x="1342" y="2912"/>
                  </a:lnTo>
                  <a:lnTo>
                    <a:pt x="1341" y="2969"/>
                  </a:lnTo>
                  <a:lnTo>
                    <a:pt x="1333" y="3026"/>
                  </a:lnTo>
                  <a:lnTo>
                    <a:pt x="1322" y="3082"/>
                  </a:lnTo>
                  <a:lnTo>
                    <a:pt x="1305" y="3138"/>
                  </a:lnTo>
                  <a:lnTo>
                    <a:pt x="1283" y="3192"/>
                  </a:lnTo>
                  <a:lnTo>
                    <a:pt x="1257" y="3244"/>
                  </a:lnTo>
                  <a:lnTo>
                    <a:pt x="1226" y="3295"/>
                  </a:lnTo>
                  <a:lnTo>
                    <a:pt x="1189" y="3342"/>
                  </a:lnTo>
                  <a:lnTo>
                    <a:pt x="1147" y="3388"/>
                  </a:lnTo>
                  <a:lnTo>
                    <a:pt x="1116" y="3417"/>
                  </a:lnTo>
                  <a:lnTo>
                    <a:pt x="1082" y="3445"/>
                  </a:lnTo>
                  <a:lnTo>
                    <a:pt x="1048" y="3469"/>
                  </a:lnTo>
                  <a:lnTo>
                    <a:pt x="1031" y="3479"/>
                  </a:lnTo>
                  <a:lnTo>
                    <a:pt x="1012" y="3489"/>
                  </a:lnTo>
                  <a:lnTo>
                    <a:pt x="975" y="3510"/>
                  </a:lnTo>
                  <a:lnTo>
                    <a:pt x="938" y="3529"/>
                  </a:lnTo>
                  <a:lnTo>
                    <a:pt x="916" y="3538"/>
                  </a:lnTo>
                  <a:lnTo>
                    <a:pt x="894" y="3545"/>
                  </a:lnTo>
                  <a:lnTo>
                    <a:pt x="857" y="3556"/>
                  </a:lnTo>
                  <a:lnTo>
                    <a:pt x="821" y="3566"/>
                  </a:lnTo>
                  <a:lnTo>
                    <a:pt x="772" y="3575"/>
                  </a:lnTo>
                  <a:lnTo>
                    <a:pt x="736" y="3579"/>
                  </a:lnTo>
                  <a:lnTo>
                    <a:pt x="700" y="3582"/>
                  </a:lnTo>
                  <a:lnTo>
                    <a:pt x="686" y="3584"/>
                  </a:lnTo>
                  <a:lnTo>
                    <a:pt x="672" y="3585"/>
                  </a:lnTo>
                  <a:lnTo>
                    <a:pt x="659" y="3584"/>
                  </a:lnTo>
                  <a:lnTo>
                    <a:pt x="644" y="3583"/>
                  </a:lnTo>
                  <a:lnTo>
                    <a:pt x="602" y="3579"/>
                  </a:lnTo>
                  <a:lnTo>
                    <a:pt x="570" y="3575"/>
                  </a:lnTo>
                  <a:lnTo>
                    <a:pt x="537" y="3570"/>
                  </a:lnTo>
                  <a:lnTo>
                    <a:pt x="498" y="3561"/>
                  </a:lnTo>
                  <a:lnTo>
                    <a:pt x="463" y="3550"/>
                  </a:lnTo>
                  <a:lnTo>
                    <a:pt x="429" y="3538"/>
                  </a:lnTo>
                  <a:lnTo>
                    <a:pt x="413" y="3532"/>
                  </a:lnTo>
                  <a:lnTo>
                    <a:pt x="397" y="3525"/>
                  </a:lnTo>
                  <a:lnTo>
                    <a:pt x="349" y="3501"/>
                  </a:lnTo>
                  <a:lnTo>
                    <a:pt x="301" y="3474"/>
                  </a:lnTo>
                  <a:lnTo>
                    <a:pt x="672" y="3103"/>
                  </a:lnTo>
                  <a:lnTo>
                    <a:pt x="690" y="3082"/>
                  </a:lnTo>
                  <a:lnTo>
                    <a:pt x="702" y="3058"/>
                  </a:lnTo>
                  <a:lnTo>
                    <a:pt x="709" y="3033"/>
                  </a:lnTo>
                  <a:lnTo>
                    <a:pt x="712" y="3008"/>
                  </a:lnTo>
                  <a:lnTo>
                    <a:pt x="709" y="2982"/>
                  </a:lnTo>
                  <a:lnTo>
                    <a:pt x="702" y="2957"/>
                  </a:lnTo>
                  <a:lnTo>
                    <a:pt x="690" y="2934"/>
                  </a:lnTo>
                  <a:lnTo>
                    <a:pt x="672" y="2912"/>
                  </a:lnTo>
                  <a:lnTo>
                    <a:pt x="651" y="2896"/>
                  </a:lnTo>
                  <a:lnTo>
                    <a:pt x="628" y="2883"/>
                  </a:lnTo>
                  <a:lnTo>
                    <a:pt x="602" y="2876"/>
                  </a:lnTo>
                  <a:lnTo>
                    <a:pt x="577" y="2873"/>
                  </a:lnTo>
                  <a:lnTo>
                    <a:pt x="552" y="2876"/>
                  </a:lnTo>
                  <a:lnTo>
                    <a:pt x="526" y="2883"/>
                  </a:lnTo>
                  <a:lnTo>
                    <a:pt x="503" y="2896"/>
                  </a:lnTo>
                  <a:lnTo>
                    <a:pt x="482" y="2912"/>
                  </a:lnTo>
                  <a:lnTo>
                    <a:pt x="111" y="3283"/>
                  </a:lnTo>
                  <a:lnTo>
                    <a:pt x="79" y="3230"/>
                  </a:lnTo>
                  <a:lnTo>
                    <a:pt x="53" y="3175"/>
                  </a:lnTo>
                  <a:lnTo>
                    <a:pt x="32" y="3117"/>
                  </a:lnTo>
                  <a:lnTo>
                    <a:pt x="17" y="3059"/>
                  </a:lnTo>
                  <a:lnTo>
                    <a:pt x="6" y="2999"/>
                  </a:lnTo>
                  <a:lnTo>
                    <a:pt x="0" y="2939"/>
                  </a:lnTo>
                  <a:lnTo>
                    <a:pt x="1" y="2879"/>
                  </a:lnTo>
                  <a:lnTo>
                    <a:pt x="7" y="2818"/>
                  </a:lnTo>
                  <a:lnTo>
                    <a:pt x="18" y="2759"/>
                  </a:lnTo>
                  <a:lnTo>
                    <a:pt x="34" y="2700"/>
                  </a:lnTo>
                  <a:lnTo>
                    <a:pt x="56" y="2644"/>
                  </a:lnTo>
                  <a:lnTo>
                    <a:pt x="83" y="2589"/>
                  </a:lnTo>
                  <a:lnTo>
                    <a:pt x="116" y="2536"/>
                  </a:lnTo>
                  <a:lnTo>
                    <a:pt x="153" y="2485"/>
                  </a:lnTo>
                  <a:lnTo>
                    <a:pt x="196" y="2438"/>
                  </a:lnTo>
                  <a:lnTo>
                    <a:pt x="226" y="2410"/>
                  </a:lnTo>
                  <a:lnTo>
                    <a:pt x="258" y="2385"/>
                  </a:lnTo>
                  <a:lnTo>
                    <a:pt x="290" y="2362"/>
                  </a:lnTo>
                  <a:lnTo>
                    <a:pt x="316" y="2345"/>
                  </a:lnTo>
                  <a:lnTo>
                    <a:pt x="364" y="2316"/>
                  </a:lnTo>
                  <a:lnTo>
                    <a:pt x="414" y="2293"/>
                  </a:lnTo>
                  <a:lnTo>
                    <a:pt x="416" y="2292"/>
                  </a:lnTo>
                  <a:lnTo>
                    <a:pt x="418" y="2291"/>
                  </a:lnTo>
                  <a:lnTo>
                    <a:pt x="472" y="2272"/>
                  </a:lnTo>
                  <a:lnTo>
                    <a:pt x="529" y="2259"/>
                  </a:lnTo>
                  <a:lnTo>
                    <a:pt x="556" y="2254"/>
                  </a:lnTo>
                  <a:lnTo>
                    <a:pt x="609" y="2247"/>
                  </a:lnTo>
                  <a:lnTo>
                    <a:pt x="661" y="2244"/>
                  </a:lnTo>
                  <a:lnTo>
                    <a:pt x="665" y="2244"/>
                  </a:lnTo>
                  <a:lnTo>
                    <a:pt x="669" y="2243"/>
                  </a:lnTo>
                  <a:lnTo>
                    <a:pt x="671" y="2243"/>
                  </a:lnTo>
                  <a:lnTo>
                    <a:pt x="700" y="2245"/>
                  </a:lnTo>
                  <a:lnTo>
                    <a:pt x="729" y="2247"/>
                  </a:lnTo>
                  <a:lnTo>
                    <a:pt x="758" y="2249"/>
                  </a:lnTo>
                  <a:lnTo>
                    <a:pt x="801" y="2256"/>
                  </a:lnTo>
                  <a:lnTo>
                    <a:pt x="844" y="2266"/>
                  </a:lnTo>
                  <a:lnTo>
                    <a:pt x="1437" y="1673"/>
                  </a:lnTo>
                  <a:lnTo>
                    <a:pt x="1674" y="1436"/>
                  </a:lnTo>
                  <a:lnTo>
                    <a:pt x="2266" y="844"/>
                  </a:lnTo>
                  <a:lnTo>
                    <a:pt x="2253" y="788"/>
                  </a:lnTo>
                  <a:lnTo>
                    <a:pt x="2245" y="730"/>
                  </a:lnTo>
                  <a:lnTo>
                    <a:pt x="2243" y="673"/>
                  </a:lnTo>
                  <a:lnTo>
                    <a:pt x="2245" y="615"/>
                  </a:lnTo>
                  <a:lnTo>
                    <a:pt x="2252" y="559"/>
                  </a:lnTo>
                  <a:lnTo>
                    <a:pt x="2264" y="503"/>
                  </a:lnTo>
                  <a:lnTo>
                    <a:pt x="2281" y="447"/>
                  </a:lnTo>
                  <a:lnTo>
                    <a:pt x="2302" y="393"/>
                  </a:lnTo>
                  <a:lnTo>
                    <a:pt x="2328" y="341"/>
                  </a:lnTo>
                  <a:lnTo>
                    <a:pt x="2360" y="290"/>
                  </a:lnTo>
                  <a:lnTo>
                    <a:pt x="2397" y="243"/>
                  </a:lnTo>
                  <a:lnTo>
                    <a:pt x="2437" y="197"/>
                  </a:lnTo>
                  <a:lnTo>
                    <a:pt x="2469" y="168"/>
                  </a:lnTo>
                  <a:lnTo>
                    <a:pt x="2502" y="140"/>
                  </a:lnTo>
                  <a:lnTo>
                    <a:pt x="2537" y="116"/>
                  </a:lnTo>
                  <a:lnTo>
                    <a:pt x="2554" y="106"/>
                  </a:lnTo>
                  <a:lnTo>
                    <a:pt x="2573" y="95"/>
                  </a:lnTo>
                  <a:lnTo>
                    <a:pt x="2609" y="75"/>
                  </a:lnTo>
                  <a:lnTo>
                    <a:pt x="2647" y="56"/>
                  </a:lnTo>
                  <a:lnTo>
                    <a:pt x="2669" y="47"/>
                  </a:lnTo>
                  <a:lnTo>
                    <a:pt x="2691" y="40"/>
                  </a:lnTo>
                  <a:lnTo>
                    <a:pt x="2728" y="29"/>
                  </a:lnTo>
                  <a:lnTo>
                    <a:pt x="2764" y="19"/>
                  </a:lnTo>
                  <a:lnTo>
                    <a:pt x="2812" y="10"/>
                  </a:lnTo>
                  <a:lnTo>
                    <a:pt x="2885" y="3"/>
                  </a:lnTo>
                  <a:lnTo>
                    <a:pt x="2900" y="1"/>
                  </a:lnTo>
                  <a:lnTo>
                    <a:pt x="2913" y="0"/>
                  </a:lnTo>
                  <a:close/>
                </a:path>
              </a:pathLst>
            </a:custGeom>
            <a:solidFill>
              <a:srgbClr val="00549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15" name="Freeform 13"/>
            <p:cNvSpPr>
              <a:spLocks/>
            </p:cNvSpPr>
            <p:nvPr/>
          </p:nvSpPr>
          <p:spPr bwMode="auto">
            <a:xfrm>
              <a:off x="2060" y="1533"/>
              <a:ext cx="13" cy="11"/>
            </a:xfrm>
            <a:custGeom>
              <a:avLst/>
              <a:gdLst>
                <a:gd name="T0" fmla="*/ 94 w 94"/>
                <a:gd name="T1" fmla="*/ 0 h 76"/>
                <a:gd name="T2" fmla="*/ 62 w 94"/>
                <a:gd name="T3" fmla="*/ 23 h 76"/>
                <a:gd name="T4" fmla="*/ 30 w 94"/>
                <a:gd name="T5" fmla="*/ 48 h 76"/>
                <a:gd name="T6" fmla="*/ 0 w 94"/>
                <a:gd name="T7" fmla="*/ 76 h 76"/>
                <a:gd name="T8" fmla="*/ 30 w 94"/>
                <a:gd name="T9" fmla="*/ 48 h 76"/>
                <a:gd name="T10" fmla="*/ 62 w 94"/>
                <a:gd name="T11" fmla="*/ 23 h 76"/>
                <a:gd name="T12" fmla="*/ 94 w 94"/>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4" h="76">
                  <a:moveTo>
                    <a:pt x="94" y="0"/>
                  </a:moveTo>
                  <a:lnTo>
                    <a:pt x="62" y="23"/>
                  </a:lnTo>
                  <a:lnTo>
                    <a:pt x="30" y="48"/>
                  </a:lnTo>
                  <a:lnTo>
                    <a:pt x="0" y="76"/>
                  </a:lnTo>
                  <a:lnTo>
                    <a:pt x="30" y="48"/>
                  </a:lnTo>
                  <a:lnTo>
                    <a:pt x="62" y="23"/>
                  </a:lnTo>
                  <a:lnTo>
                    <a:pt x="9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19" name="Freeform 14"/>
            <p:cNvSpPr>
              <a:spLocks/>
            </p:cNvSpPr>
            <p:nvPr/>
          </p:nvSpPr>
          <p:spPr bwMode="auto">
            <a:xfrm>
              <a:off x="2111" y="1516"/>
              <a:ext cx="15" cy="2"/>
            </a:xfrm>
            <a:custGeom>
              <a:avLst/>
              <a:gdLst>
                <a:gd name="T0" fmla="*/ 105 w 105"/>
                <a:gd name="T1" fmla="*/ 0 h 10"/>
                <a:gd name="T2" fmla="*/ 53 w 105"/>
                <a:gd name="T3" fmla="*/ 3 h 10"/>
                <a:gd name="T4" fmla="*/ 0 w 105"/>
                <a:gd name="T5" fmla="*/ 10 h 10"/>
                <a:gd name="T6" fmla="*/ 53 w 105"/>
                <a:gd name="T7" fmla="*/ 3 h 10"/>
                <a:gd name="T8" fmla="*/ 105 w 105"/>
                <a:gd name="T9" fmla="*/ 0 h 10"/>
              </a:gdLst>
              <a:ahLst/>
              <a:cxnLst>
                <a:cxn ang="0">
                  <a:pos x="T0" y="T1"/>
                </a:cxn>
                <a:cxn ang="0">
                  <a:pos x="T2" y="T3"/>
                </a:cxn>
                <a:cxn ang="0">
                  <a:pos x="T4" y="T5"/>
                </a:cxn>
                <a:cxn ang="0">
                  <a:pos x="T6" y="T7"/>
                </a:cxn>
                <a:cxn ang="0">
                  <a:pos x="T8" y="T9"/>
                </a:cxn>
              </a:cxnLst>
              <a:rect l="0" t="0" r="r" b="b"/>
              <a:pathLst>
                <a:path w="105" h="10">
                  <a:moveTo>
                    <a:pt x="105" y="0"/>
                  </a:moveTo>
                  <a:lnTo>
                    <a:pt x="53" y="3"/>
                  </a:lnTo>
                  <a:lnTo>
                    <a:pt x="0" y="10"/>
                  </a:lnTo>
                  <a:lnTo>
                    <a:pt x="53" y="3"/>
                  </a:lnTo>
                  <a:lnTo>
                    <a:pt x="1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20" name="Freeform 15"/>
            <p:cNvSpPr>
              <a:spLocks/>
            </p:cNvSpPr>
            <p:nvPr/>
          </p:nvSpPr>
          <p:spPr bwMode="auto">
            <a:xfrm>
              <a:off x="2077" y="1523"/>
              <a:ext cx="14" cy="8"/>
            </a:xfrm>
            <a:custGeom>
              <a:avLst/>
              <a:gdLst>
                <a:gd name="T0" fmla="*/ 98 w 98"/>
                <a:gd name="T1" fmla="*/ 0 h 52"/>
                <a:gd name="T2" fmla="*/ 48 w 98"/>
                <a:gd name="T3" fmla="*/ 23 h 52"/>
                <a:gd name="T4" fmla="*/ 0 w 98"/>
                <a:gd name="T5" fmla="*/ 52 h 52"/>
                <a:gd name="T6" fmla="*/ 48 w 98"/>
                <a:gd name="T7" fmla="*/ 23 h 52"/>
                <a:gd name="T8" fmla="*/ 98 w 98"/>
                <a:gd name="T9" fmla="*/ 0 h 52"/>
              </a:gdLst>
              <a:ahLst/>
              <a:cxnLst>
                <a:cxn ang="0">
                  <a:pos x="T0" y="T1"/>
                </a:cxn>
                <a:cxn ang="0">
                  <a:pos x="T2" y="T3"/>
                </a:cxn>
                <a:cxn ang="0">
                  <a:pos x="T4" y="T5"/>
                </a:cxn>
                <a:cxn ang="0">
                  <a:pos x="T6" y="T7"/>
                </a:cxn>
                <a:cxn ang="0">
                  <a:pos x="T8" y="T9"/>
                </a:cxn>
              </a:cxnLst>
              <a:rect l="0" t="0" r="r" b="b"/>
              <a:pathLst>
                <a:path w="98" h="52">
                  <a:moveTo>
                    <a:pt x="98" y="0"/>
                  </a:moveTo>
                  <a:lnTo>
                    <a:pt x="48" y="23"/>
                  </a:lnTo>
                  <a:lnTo>
                    <a:pt x="0" y="52"/>
                  </a:lnTo>
                  <a:lnTo>
                    <a:pt x="48" y="23"/>
                  </a:lnTo>
                  <a:lnTo>
                    <a:pt x="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23" name="Freeform 16"/>
            <p:cNvSpPr>
              <a:spLocks/>
            </p:cNvSpPr>
            <p:nvPr/>
          </p:nvSpPr>
          <p:spPr bwMode="auto">
            <a:xfrm>
              <a:off x="2092" y="1519"/>
              <a:ext cx="16" cy="4"/>
            </a:xfrm>
            <a:custGeom>
              <a:avLst/>
              <a:gdLst>
                <a:gd name="T0" fmla="*/ 111 w 111"/>
                <a:gd name="T1" fmla="*/ 0 h 32"/>
                <a:gd name="T2" fmla="*/ 54 w 111"/>
                <a:gd name="T3" fmla="*/ 13 h 32"/>
                <a:gd name="T4" fmla="*/ 0 w 111"/>
                <a:gd name="T5" fmla="*/ 32 h 32"/>
                <a:gd name="T6" fmla="*/ 54 w 111"/>
                <a:gd name="T7" fmla="*/ 13 h 32"/>
                <a:gd name="T8" fmla="*/ 111 w 111"/>
                <a:gd name="T9" fmla="*/ 0 h 32"/>
              </a:gdLst>
              <a:ahLst/>
              <a:cxnLst>
                <a:cxn ang="0">
                  <a:pos x="T0" y="T1"/>
                </a:cxn>
                <a:cxn ang="0">
                  <a:pos x="T2" y="T3"/>
                </a:cxn>
                <a:cxn ang="0">
                  <a:pos x="T4" y="T5"/>
                </a:cxn>
                <a:cxn ang="0">
                  <a:pos x="T6" y="T7"/>
                </a:cxn>
                <a:cxn ang="0">
                  <a:pos x="T8" y="T9"/>
                </a:cxn>
              </a:cxnLst>
              <a:rect l="0" t="0" r="r" b="b"/>
              <a:pathLst>
                <a:path w="111" h="32">
                  <a:moveTo>
                    <a:pt x="111" y="0"/>
                  </a:moveTo>
                  <a:lnTo>
                    <a:pt x="54" y="13"/>
                  </a:lnTo>
                  <a:lnTo>
                    <a:pt x="0" y="32"/>
                  </a:lnTo>
                  <a:lnTo>
                    <a:pt x="54" y="13"/>
                  </a:lnTo>
                  <a:lnTo>
                    <a:pt x="11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28" name="Freeform 17"/>
            <p:cNvSpPr>
              <a:spLocks/>
            </p:cNvSpPr>
            <p:nvPr/>
          </p:nvSpPr>
          <p:spPr bwMode="auto">
            <a:xfrm>
              <a:off x="2128" y="1516"/>
              <a:ext cx="8" cy="1"/>
            </a:xfrm>
            <a:custGeom>
              <a:avLst/>
              <a:gdLst>
                <a:gd name="T0" fmla="*/ 0 w 58"/>
                <a:gd name="T1" fmla="*/ 0 h 4"/>
                <a:gd name="T2" fmla="*/ 29 w 58"/>
                <a:gd name="T3" fmla="*/ 2 h 4"/>
                <a:gd name="T4" fmla="*/ 58 w 58"/>
                <a:gd name="T5" fmla="*/ 4 h 4"/>
                <a:gd name="T6" fmla="*/ 29 w 58"/>
                <a:gd name="T7" fmla="*/ 2 h 4"/>
                <a:gd name="T8" fmla="*/ 0 w 58"/>
                <a:gd name="T9" fmla="*/ 0 h 4"/>
              </a:gdLst>
              <a:ahLst/>
              <a:cxnLst>
                <a:cxn ang="0">
                  <a:pos x="T0" y="T1"/>
                </a:cxn>
                <a:cxn ang="0">
                  <a:pos x="T2" y="T3"/>
                </a:cxn>
                <a:cxn ang="0">
                  <a:pos x="T4" y="T5"/>
                </a:cxn>
                <a:cxn ang="0">
                  <a:pos x="T6" y="T7"/>
                </a:cxn>
                <a:cxn ang="0">
                  <a:pos x="T8" y="T9"/>
                </a:cxn>
              </a:cxnLst>
              <a:rect l="0" t="0" r="r" b="b"/>
              <a:pathLst>
                <a:path w="58" h="4">
                  <a:moveTo>
                    <a:pt x="0" y="0"/>
                  </a:moveTo>
                  <a:lnTo>
                    <a:pt x="29" y="2"/>
                  </a:lnTo>
                  <a:lnTo>
                    <a:pt x="58" y="4"/>
                  </a:lnTo>
                  <a:lnTo>
                    <a:pt x="29" y="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29" name="Freeform 18"/>
            <p:cNvSpPr>
              <a:spLocks/>
            </p:cNvSpPr>
            <p:nvPr/>
          </p:nvSpPr>
          <p:spPr bwMode="auto">
            <a:xfrm>
              <a:off x="2140" y="1517"/>
              <a:ext cx="13" cy="3"/>
            </a:xfrm>
            <a:custGeom>
              <a:avLst/>
              <a:gdLst>
                <a:gd name="T0" fmla="*/ 0 w 86"/>
                <a:gd name="T1" fmla="*/ 0 h 17"/>
                <a:gd name="T2" fmla="*/ 43 w 86"/>
                <a:gd name="T3" fmla="*/ 7 h 17"/>
                <a:gd name="T4" fmla="*/ 86 w 86"/>
                <a:gd name="T5" fmla="*/ 17 h 17"/>
                <a:gd name="T6" fmla="*/ 43 w 86"/>
                <a:gd name="T7" fmla="*/ 7 h 17"/>
                <a:gd name="T8" fmla="*/ 0 w 86"/>
                <a:gd name="T9" fmla="*/ 0 h 17"/>
              </a:gdLst>
              <a:ahLst/>
              <a:cxnLst>
                <a:cxn ang="0">
                  <a:pos x="T0" y="T1"/>
                </a:cxn>
                <a:cxn ang="0">
                  <a:pos x="T2" y="T3"/>
                </a:cxn>
                <a:cxn ang="0">
                  <a:pos x="T4" y="T5"/>
                </a:cxn>
                <a:cxn ang="0">
                  <a:pos x="T6" y="T7"/>
                </a:cxn>
                <a:cxn ang="0">
                  <a:pos x="T8" y="T9"/>
                </a:cxn>
              </a:cxnLst>
              <a:rect l="0" t="0" r="r" b="b"/>
              <a:pathLst>
                <a:path w="86" h="17">
                  <a:moveTo>
                    <a:pt x="0" y="0"/>
                  </a:moveTo>
                  <a:lnTo>
                    <a:pt x="43" y="7"/>
                  </a:lnTo>
                  <a:lnTo>
                    <a:pt x="86" y="17"/>
                  </a:lnTo>
                  <a:lnTo>
                    <a:pt x="43" y="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30" name="Freeform 19"/>
            <p:cNvSpPr>
              <a:spLocks/>
            </p:cNvSpPr>
            <p:nvPr/>
          </p:nvSpPr>
          <p:spPr bwMode="auto">
            <a:xfrm>
              <a:off x="2380" y="1212"/>
              <a:ext cx="14" cy="12"/>
            </a:xfrm>
            <a:custGeom>
              <a:avLst/>
              <a:gdLst>
                <a:gd name="T0" fmla="*/ 100 w 100"/>
                <a:gd name="T1" fmla="*/ 0 h 81"/>
                <a:gd name="T2" fmla="*/ 65 w 100"/>
                <a:gd name="T3" fmla="*/ 24 h 81"/>
                <a:gd name="T4" fmla="*/ 32 w 100"/>
                <a:gd name="T5" fmla="*/ 52 h 81"/>
                <a:gd name="T6" fmla="*/ 0 w 100"/>
                <a:gd name="T7" fmla="*/ 81 h 81"/>
                <a:gd name="T8" fmla="*/ 32 w 100"/>
                <a:gd name="T9" fmla="*/ 52 h 81"/>
                <a:gd name="T10" fmla="*/ 65 w 100"/>
                <a:gd name="T11" fmla="*/ 24 h 81"/>
                <a:gd name="T12" fmla="*/ 100 w 10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00" h="81">
                  <a:moveTo>
                    <a:pt x="100" y="0"/>
                  </a:moveTo>
                  <a:lnTo>
                    <a:pt x="65" y="24"/>
                  </a:lnTo>
                  <a:lnTo>
                    <a:pt x="32" y="52"/>
                  </a:lnTo>
                  <a:lnTo>
                    <a:pt x="0" y="81"/>
                  </a:lnTo>
                  <a:lnTo>
                    <a:pt x="32" y="52"/>
                  </a:lnTo>
                  <a:lnTo>
                    <a:pt x="65" y="24"/>
                  </a:lnTo>
                  <a:lnTo>
                    <a:pt x="10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36" name="Freeform 20"/>
            <p:cNvSpPr>
              <a:spLocks/>
            </p:cNvSpPr>
            <p:nvPr/>
          </p:nvSpPr>
          <p:spPr bwMode="auto">
            <a:xfrm>
              <a:off x="2132" y="1707"/>
              <a:ext cx="10" cy="1"/>
            </a:xfrm>
            <a:custGeom>
              <a:avLst/>
              <a:gdLst>
                <a:gd name="T0" fmla="*/ 72 w 72"/>
                <a:gd name="T1" fmla="*/ 0 h 7"/>
                <a:gd name="T2" fmla="*/ 36 w 72"/>
                <a:gd name="T3" fmla="*/ 4 h 7"/>
                <a:gd name="T4" fmla="*/ 0 w 72"/>
                <a:gd name="T5" fmla="*/ 7 h 7"/>
                <a:gd name="T6" fmla="*/ 36 w 72"/>
                <a:gd name="T7" fmla="*/ 4 h 7"/>
                <a:gd name="T8" fmla="*/ 72 w 72"/>
                <a:gd name="T9" fmla="*/ 0 h 7"/>
              </a:gdLst>
              <a:ahLst/>
              <a:cxnLst>
                <a:cxn ang="0">
                  <a:pos x="T0" y="T1"/>
                </a:cxn>
                <a:cxn ang="0">
                  <a:pos x="T2" y="T3"/>
                </a:cxn>
                <a:cxn ang="0">
                  <a:pos x="T4" y="T5"/>
                </a:cxn>
                <a:cxn ang="0">
                  <a:pos x="T6" y="T7"/>
                </a:cxn>
                <a:cxn ang="0">
                  <a:pos x="T8" y="T9"/>
                </a:cxn>
              </a:cxnLst>
              <a:rect l="0" t="0" r="r" b="b"/>
              <a:pathLst>
                <a:path w="72" h="7">
                  <a:moveTo>
                    <a:pt x="72" y="0"/>
                  </a:moveTo>
                  <a:lnTo>
                    <a:pt x="36" y="4"/>
                  </a:lnTo>
                  <a:lnTo>
                    <a:pt x="0" y="7"/>
                  </a:lnTo>
                  <a:lnTo>
                    <a:pt x="36" y="4"/>
                  </a:lnTo>
                  <a:lnTo>
                    <a:pt x="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38" name="Freeform 21"/>
            <p:cNvSpPr>
              <a:spLocks/>
            </p:cNvSpPr>
            <p:nvPr/>
          </p:nvSpPr>
          <p:spPr bwMode="auto">
            <a:xfrm>
              <a:off x="2089" y="1699"/>
              <a:ext cx="4" cy="2"/>
            </a:xfrm>
            <a:custGeom>
              <a:avLst/>
              <a:gdLst>
                <a:gd name="T0" fmla="*/ 0 w 32"/>
                <a:gd name="T1" fmla="*/ 0 h 13"/>
                <a:gd name="T2" fmla="*/ 16 w 32"/>
                <a:gd name="T3" fmla="*/ 7 h 13"/>
                <a:gd name="T4" fmla="*/ 32 w 32"/>
                <a:gd name="T5" fmla="*/ 13 h 13"/>
                <a:gd name="T6" fmla="*/ 16 w 32"/>
                <a:gd name="T7" fmla="*/ 7 h 13"/>
                <a:gd name="T8" fmla="*/ 0 w 32"/>
                <a:gd name="T9" fmla="*/ 0 h 13"/>
              </a:gdLst>
              <a:ahLst/>
              <a:cxnLst>
                <a:cxn ang="0">
                  <a:pos x="T0" y="T1"/>
                </a:cxn>
                <a:cxn ang="0">
                  <a:pos x="T2" y="T3"/>
                </a:cxn>
                <a:cxn ang="0">
                  <a:pos x="T4" y="T5"/>
                </a:cxn>
                <a:cxn ang="0">
                  <a:pos x="T6" y="T7"/>
                </a:cxn>
                <a:cxn ang="0">
                  <a:pos x="T8" y="T9"/>
                </a:cxn>
              </a:cxnLst>
              <a:rect l="0" t="0" r="r" b="b"/>
              <a:pathLst>
                <a:path w="32" h="13">
                  <a:moveTo>
                    <a:pt x="0" y="0"/>
                  </a:moveTo>
                  <a:lnTo>
                    <a:pt x="16" y="7"/>
                  </a:lnTo>
                  <a:lnTo>
                    <a:pt x="32" y="13"/>
                  </a:lnTo>
                  <a:lnTo>
                    <a:pt x="16" y="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39" name="Freeform 22"/>
            <p:cNvSpPr>
              <a:spLocks/>
            </p:cNvSpPr>
            <p:nvPr/>
          </p:nvSpPr>
          <p:spPr bwMode="auto">
            <a:xfrm>
              <a:off x="2166" y="1694"/>
              <a:ext cx="11" cy="6"/>
            </a:xfrm>
            <a:custGeom>
              <a:avLst/>
              <a:gdLst>
                <a:gd name="T0" fmla="*/ 74 w 74"/>
                <a:gd name="T1" fmla="*/ 0 h 40"/>
                <a:gd name="T2" fmla="*/ 37 w 74"/>
                <a:gd name="T3" fmla="*/ 21 h 40"/>
                <a:gd name="T4" fmla="*/ 0 w 74"/>
                <a:gd name="T5" fmla="*/ 40 h 40"/>
                <a:gd name="T6" fmla="*/ 37 w 74"/>
                <a:gd name="T7" fmla="*/ 21 h 40"/>
                <a:gd name="T8" fmla="*/ 74 w 74"/>
                <a:gd name="T9" fmla="*/ 0 h 40"/>
              </a:gdLst>
              <a:ahLst/>
              <a:cxnLst>
                <a:cxn ang="0">
                  <a:pos x="T0" y="T1"/>
                </a:cxn>
                <a:cxn ang="0">
                  <a:pos x="T2" y="T3"/>
                </a:cxn>
                <a:cxn ang="0">
                  <a:pos x="T4" y="T5"/>
                </a:cxn>
                <a:cxn ang="0">
                  <a:pos x="T6" y="T7"/>
                </a:cxn>
                <a:cxn ang="0">
                  <a:pos x="T8" y="T9"/>
                </a:cxn>
              </a:cxnLst>
              <a:rect l="0" t="0" r="r" b="b"/>
              <a:pathLst>
                <a:path w="74" h="40">
                  <a:moveTo>
                    <a:pt x="74" y="0"/>
                  </a:moveTo>
                  <a:lnTo>
                    <a:pt x="37" y="21"/>
                  </a:lnTo>
                  <a:lnTo>
                    <a:pt x="0" y="40"/>
                  </a:lnTo>
                  <a:lnTo>
                    <a:pt x="37" y="21"/>
                  </a:lnTo>
                  <a:lnTo>
                    <a:pt x="7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0" name="Freeform 23"/>
            <p:cNvSpPr>
              <a:spLocks/>
            </p:cNvSpPr>
            <p:nvPr/>
          </p:nvSpPr>
          <p:spPr bwMode="auto">
            <a:xfrm>
              <a:off x="2149" y="1702"/>
              <a:ext cx="11" cy="3"/>
            </a:xfrm>
            <a:custGeom>
              <a:avLst/>
              <a:gdLst>
                <a:gd name="T0" fmla="*/ 73 w 73"/>
                <a:gd name="T1" fmla="*/ 0 h 21"/>
                <a:gd name="T2" fmla="*/ 36 w 73"/>
                <a:gd name="T3" fmla="*/ 11 h 21"/>
                <a:gd name="T4" fmla="*/ 0 w 73"/>
                <a:gd name="T5" fmla="*/ 21 h 21"/>
                <a:gd name="T6" fmla="*/ 36 w 73"/>
                <a:gd name="T7" fmla="*/ 11 h 21"/>
                <a:gd name="T8" fmla="*/ 73 w 73"/>
                <a:gd name="T9" fmla="*/ 0 h 21"/>
              </a:gdLst>
              <a:ahLst/>
              <a:cxnLst>
                <a:cxn ang="0">
                  <a:pos x="T0" y="T1"/>
                </a:cxn>
                <a:cxn ang="0">
                  <a:pos x="T2" y="T3"/>
                </a:cxn>
                <a:cxn ang="0">
                  <a:pos x="T4" y="T5"/>
                </a:cxn>
                <a:cxn ang="0">
                  <a:pos x="T6" y="T7"/>
                </a:cxn>
                <a:cxn ang="0">
                  <a:pos x="T8" y="T9"/>
                </a:cxn>
              </a:cxnLst>
              <a:rect l="0" t="0" r="r" b="b"/>
              <a:pathLst>
                <a:path w="73" h="21">
                  <a:moveTo>
                    <a:pt x="73" y="0"/>
                  </a:moveTo>
                  <a:lnTo>
                    <a:pt x="36" y="11"/>
                  </a:lnTo>
                  <a:lnTo>
                    <a:pt x="0" y="21"/>
                  </a:lnTo>
                  <a:lnTo>
                    <a:pt x="36" y="11"/>
                  </a:lnTo>
                  <a:lnTo>
                    <a:pt x="7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1" name="Freeform 24"/>
            <p:cNvSpPr>
              <a:spLocks/>
            </p:cNvSpPr>
            <p:nvPr/>
          </p:nvSpPr>
          <p:spPr bwMode="auto">
            <a:xfrm>
              <a:off x="2503" y="1360"/>
              <a:ext cx="13" cy="11"/>
            </a:xfrm>
            <a:custGeom>
              <a:avLst/>
              <a:gdLst>
                <a:gd name="T0" fmla="*/ 93 w 93"/>
                <a:gd name="T1" fmla="*/ 0 h 76"/>
                <a:gd name="T2" fmla="*/ 64 w 93"/>
                <a:gd name="T3" fmla="*/ 28 h 76"/>
                <a:gd name="T4" fmla="*/ 32 w 93"/>
                <a:gd name="T5" fmla="*/ 53 h 76"/>
                <a:gd name="T6" fmla="*/ 0 w 93"/>
                <a:gd name="T7" fmla="*/ 76 h 76"/>
                <a:gd name="T8" fmla="*/ 32 w 93"/>
                <a:gd name="T9" fmla="*/ 53 h 76"/>
                <a:gd name="T10" fmla="*/ 64 w 93"/>
                <a:gd name="T11" fmla="*/ 28 h 76"/>
                <a:gd name="T12" fmla="*/ 93 w 93"/>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3" h="76">
                  <a:moveTo>
                    <a:pt x="93" y="0"/>
                  </a:moveTo>
                  <a:lnTo>
                    <a:pt x="64" y="28"/>
                  </a:lnTo>
                  <a:lnTo>
                    <a:pt x="32" y="53"/>
                  </a:lnTo>
                  <a:lnTo>
                    <a:pt x="0" y="76"/>
                  </a:lnTo>
                  <a:lnTo>
                    <a:pt x="32" y="53"/>
                  </a:lnTo>
                  <a:lnTo>
                    <a:pt x="64" y="28"/>
                  </a:lnTo>
                  <a:lnTo>
                    <a:pt x="9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2" name="Freeform 25"/>
            <p:cNvSpPr>
              <a:spLocks/>
            </p:cNvSpPr>
            <p:nvPr/>
          </p:nvSpPr>
          <p:spPr bwMode="auto">
            <a:xfrm>
              <a:off x="2450" y="1386"/>
              <a:ext cx="15" cy="1"/>
            </a:xfrm>
            <a:custGeom>
              <a:avLst/>
              <a:gdLst>
                <a:gd name="T0" fmla="*/ 105 w 105"/>
                <a:gd name="T1" fmla="*/ 0 h 10"/>
                <a:gd name="T2" fmla="*/ 53 w 105"/>
                <a:gd name="T3" fmla="*/ 7 h 10"/>
                <a:gd name="T4" fmla="*/ 0 w 105"/>
                <a:gd name="T5" fmla="*/ 10 h 10"/>
                <a:gd name="T6" fmla="*/ 53 w 105"/>
                <a:gd name="T7" fmla="*/ 7 h 10"/>
                <a:gd name="T8" fmla="*/ 105 w 105"/>
                <a:gd name="T9" fmla="*/ 0 h 10"/>
              </a:gdLst>
              <a:ahLst/>
              <a:cxnLst>
                <a:cxn ang="0">
                  <a:pos x="T0" y="T1"/>
                </a:cxn>
                <a:cxn ang="0">
                  <a:pos x="T2" y="T3"/>
                </a:cxn>
                <a:cxn ang="0">
                  <a:pos x="T4" y="T5"/>
                </a:cxn>
                <a:cxn ang="0">
                  <a:pos x="T6" y="T7"/>
                </a:cxn>
                <a:cxn ang="0">
                  <a:pos x="T8" y="T9"/>
                </a:cxn>
              </a:cxnLst>
              <a:rect l="0" t="0" r="r" b="b"/>
              <a:pathLst>
                <a:path w="105" h="10">
                  <a:moveTo>
                    <a:pt x="105" y="0"/>
                  </a:moveTo>
                  <a:lnTo>
                    <a:pt x="53" y="7"/>
                  </a:lnTo>
                  <a:lnTo>
                    <a:pt x="0" y="10"/>
                  </a:lnTo>
                  <a:lnTo>
                    <a:pt x="53" y="7"/>
                  </a:lnTo>
                  <a:lnTo>
                    <a:pt x="1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3" name="Freeform 26"/>
            <p:cNvSpPr>
              <a:spLocks/>
            </p:cNvSpPr>
            <p:nvPr/>
          </p:nvSpPr>
          <p:spPr bwMode="auto">
            <a:xfrm>
              <a:off x="2469" y="1381"/>
              <a:ext cx="15" cy="4"/>
            </a:xfrm>
            <a:custGeom>
              <a:avLst/>
              <a:gdLst>
                <a:gd name="T0" fmla="*/ 110 w 110"/>
                <a:gd name="T1" fmla="*/ 0 h 32"/>
                <a:gd name="T2" fmla="*/ 56 w 110"/>
                <a:gd name="T3" fmla="*/ 19 h 32"/>
                <a:gd name="T4" fmla="*/ 0 w 110"/>
                <a:gd name="T5" fmla="*/ 32 h 32"/>
                <a:gd name="T6" fmla="*/ 56 w 110"/>
                <a:gd name="T7" fmla="*/ 19 h 32"/>
                <a:gd name="T8" fmla="*/ 110 w 110"/>
                <a:gd name="T9" fmla="*/ 0 h 32"/>
              </a:gdLst>
              <a:ahLst/>
              <a:cxnLst>
                <a:cxn ang="0">
                  <a:pos x="T0" y="T1"/>
                </a:cxn>
                <a:cxn ang="0">
                  <a:pos x="T2" y="T3"/>
                </a:cxn>
                <a:cxn ang="0">
                  <a:pos x="T4" y="T5"/>
                </a:cxn>
                <a:cxn ang="0">
                  <a:pos x="T6" y="T7"/>
                </a:cxn>
                <a:cxn ang="0">
                  <a:pos x="T8" y="T9"/>
                </a:cxn>
              </a:cxnLst>
              <a:rect l="0" t="0" r="r" b="b"/>
              <a:pathLst>
                <a:path w="110" h="32">
                  <a:moveTo>
                    <a:pt x="110" y="0"/>
                  </a:moveTo>
                  <a:lnTo>
                    <a:pt x="56" y="19"/>
                  </a:lnTo>
                  <a:lnTo>
                    <a:pt x="0" y="32"/>
                  </a:lnTo>
                  <a:lnTo>
                    <a:pt x="56" y="19"/>
                  </a:lnTo>
                  <a:lnTo>
                    <a:pt x="1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4" name="Freeform 27"/>
            <p:cNvSpPr>
              <a:spLocks/>
            </p:cNvSpPr>
            <p:nvPr/>
          </p:nvSpPr>
          <p:spPr bwMode="auto">
            <a:xfrm>
              <a:off x="2485" y="1373"/>
              <a:ext cx="14" cy="7"/>
            </a:xfrm>
            <a:custGeom>
              <a:avLst/>
              <a:gdLst>
                <a:gd name="T0" fmla="*/ 98 w 98"/>
                <a:gd name="T1" fmla="*/ 0 h 52"/>
                <a:gd name="T2" fmla="*/ 51 w 98"/>
                <a:gd name="T3" fmla="*/ 28 h 52"/>
                <a:gd name="T4" fmla="*/ 0 w 98"/>
                <a:gd name="T5" fmla="*/ 52 h 52"/>
                <a:gd name="T6" fmla="*/ 51 w 98"/>
                <a:gd name="T7" fmla="*/ 28 h 52"/>
                <a:gd name="T8" fmla="*/ 98 w 98"/>
                <a:gd name="T9" fmla="*/ 0 h 52"/>
              </a:gdLst>
              <a:ahLst/>
              <a:cxnLst>
                <a:cxn ang="0">
                  <a:pos x="T0" y="T1"/>
                </a:cxn>
                <a:cxn ang="0">
                  <a:pos x="T2" y="T3"/>
                </a:cxn>
                <a:cxn ang="0">
                  <a:pos x="T4" y="T5"/>
                </a:cxn>
                <a:cxn ang="0">
                  <a:pos x="T6" y="T7"/>
                </a:cxn>
                <a:cxn ang="0">
                  <a:pos x="T8" y="T9"/>
                </a:cxn>
              </a:cxnLst>
              <a:rect l="0" t="0" r="r" b="b"/>
              <a:pathLst>
                <a:path w="98" h="52">
                  <a:moveTo>
                    <a:pt x="98" y="0"/>
                  </a:moveTo>
                  <a:lnTo>
                    <a:pt x="51" y="28"/>
                  </a:lnTo>
                  <a:lnTo>
                    <a:pt x="0" y="52"/>
                  </a:lnTo>
                  <a:lnTo>
                    <a:pt x="51" y="28"/>
                  </a:lnTo>
                  <a:lnTo>
                    <a:pt x="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5" name="Freeform 28"/>
            <p:cNvSpPr>
              <a:spLocks/>
            </p:cNvSpPr>
            <p:nvPr/>
          </p:nvSpPr>
          <p:spPr bwMode="auto">
            <a:xfrm>
              <a:off x="2440" y="1387"/>
              <a:ext cx="8" cy="1"/>
            </a:xfrm>
            <a:custGeom>
              <a:avLst/>
              <a:gdLst>
                <a:gd name="T0" fmla="*/ 0 w 57"/>
                <a:gd name="T1" fmla="*/ 0 h 4"/>
                <a:gd name="T2" fmla="*/ 28 w 57"/>
                <a:gd name="T3" fmla="*/ 2 h 4"/>
                <a:gd name="T4" fmla="*/ 57 w 57"/>
                <a:gd name="T5" fmla="*/ 4 h 4"/>
                <a:gd name="T6" fmla="*/ 28 w 57"/>
                <a:gd name="T7" fmla="*/ 2 h 4"/>
                <a:gd name="T8" fmla="*/ 0 w 57"/>
                <a:gd name="T9" fmla="*/ 0 h 4"/>
              </a:gdLst>
              <a:ahLst/>
              <a:cxnLst>
                <a:cxn ang="0">
                  <a:pos x="T0" y="T1"/>
                </a:cxn>
                <a:cxn ang="0">
                  <a:pos x="T2" y="T3"/>
                </a:cxn>
                <a:cxn ang="0">
                  <a:pos x="T4" y="T5"/>
                </a:cxn>
                <a:cxn ang="0">
                  <a:pos x="T6" y="T7"/>
                </a:cxn>
                <a:cxn ang="0">
                  <a:pos x="T8" y="T9"/>
                </a:cxn>
              </a:cxnLst>
              <a:rect l="0" t="0" r="r" b="b"/>
              <a:pathLst>
                <a:path w="57" h="4">
                  <a:moveTo>
                    <a:pt x="0" y="0"/>
                  </a:moveTo>
                  <a:lnTo>
                    <a:pt x="28" y="2"/>
                  </a:lnTo>
                  <a:lnTo>
                    <a:pt x="57" y="4"/>
                  </a:lnTo>
                  <a:lnTo>
                    <a:pt x="28" y="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6" name="Freeform 29"/>
            <p:cNvSpPr>
              <a:spLocks/>
            </p:cNvSpPr>
            <p:nvPr/>
          </p:nvSpPr>
          <p:spPr bwMode="auto">
            <a:xfrm>
              <a:off x="2182" y="1680"/>
              <a:ext cx="14" cy="11"/>
            </a:xfrm>
            <a:custGeom>
              <a:avLst/>
              <a:gdLst>
                <a:gd name="T0" fmla="*/ 99 w 99"/>
                <a:gd name="T1" fmla="*/ 0 h 81"/>
                <a:gd name="T2" fmla="*/ 68 w 99"/>
                <a:gd name="T3" fmla="*/ 29 h 81"/>
                <a:gd name="T4" fmla="*/ 34 w 99"/>
                <a:gd name="T5" fmla="*/ 57 h 81"/>
                <a:gd name="T6" fmla="*/ 0 w 99"/>
                <a:gd name="T7" fmla="*/ 81 h 81"/>
                <a:gd name="T8" fmla="*/ 34 w 99"/>
                <a:gd name="T9" fmla="*/ 57 h 81"/>
                <a:gd name="T10" fmla="*/ 68 w 99"/>
                <a:gd name="T11" fmla="*/ 29 h 81"/>
                <a:gd name="T12" fmla="*/ 99 w 9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9" h="81">
                  <a:moveTo>
                    <a:pt x="99" y="0"/>
                  </a:moveTo>
                  <a:lnTo>
                    <a:pt x="68" y="29"/>
                  </a:lnTo>
                  <a:lnTo>
                    <a:pt x="34" y="57"/>
                  </a:lnTo>
                  <a:lnTo>
                    <a:pt x="0" y="81"/>
                  </a:lnTo>
                  <a:lnTo>
                    <a:pt x="34" y="57"/>
                  </a:lnTo>
                  <a:lnTo>
                    <a:pt x="68" y="29"/>
                  </a:lnTo>
                  <a:lnTo>
                    <a:pt x="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7" name="Freeform 30"/>
            <p:cNvSpPr>
              <a:spLocks/>
            </p:cNvSpPr>
            <p:nvPr/>
          </p:nvSpPr>
          <p:spPr bwMode="auto">
            <a:xfrm>
              <a:off x="2400" y="1204"/>
              <a:ext cx="10" cy="5"/>
            </a:xfrm>
            <a:custGeom>
              <a:avLst/>
              <a:gdLst>
                <a:gd name="T0" fmla="*/ 74 w 74"/>
                <a:gd name="T1" fmla="*/ 0 h 39"/>
                <a:gd name="T2" fmla="*/ 36 w 74"/>
                <a:gd name="T3" fmla="*/ 19 h 39"/>
                <a:gd name="T4" fmla="*/ 0 w 74"/>
                <a:gd name="T5" fmla="*/ 39 h 39"/>
                <a:gd name="T6" fmla="*/ 36 w 74"/>
                <a:gd name="T7" fmla="*/ 19 h 39"/>
                <a:gd name="T8" fmla="*/ 74 w 74"/>
                <a:gd name="T9" fmla="*/ 0 h 39"/>
              </a:gdLst>
              <a:ahLst/>
              <a:cxnLst>
                <a:cxn ang="0">
                  <a:pos x="T0" y="T1"/>
                </a:cxn>
                <a:cxn ang="0">
                  <a:pos x="T2" y="T3"/>
                </a:cxn>
                <a:cxn ang="0">
                  <a:pos x="T4" y="T5"/>
                </a:cxn>
                <a:cxn ang="0">
                  <a:pos x="T6" y="T7"/>
                </a:cxn>
                <a:cxn ang="0">
                  <a:pos x="T8" y="T9"/>
                </a:cxn>
              </a:cxnLst>
              <a:rect l="0" t="0" r="r" b="b"/>
              <a:pathLst>
                <a:path w="74" h="39">
                  <a:moveTo>
                    <a:pt x="74" y="0"/>
                  </a:moveTo>
                  <a:lnTo>
                    <a:pt x="36" y="19"/>
                  </a:lnTo>
                  <a:lnTo>
                    <a:pt x="0" y="39"/>
                  </a:lnTo>
                  <a:lnTo>
                    <a:pt x="36" y="19"/>
                  </a:lnTo>
                  <a:lnTo>
                    <a:pt x="7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8" name="Freeform 31"/>
            <p:cNvSpPr>
              <a:spLocks/>
            </p:cNvSpPr>
            <p:nvPr/>
          </p:nvSpPr>
          <p:spPr bwMode="auto">
            <a:xfrm>
              <a:off x="2424" y="1384"/>
              <a:ext cx="12" cy="3"/>
            </a:xfrm>
            <a:custGeom>
              <a:avLst/>
              <a:gdLst>
                <a:gd name="T0" fmla="*/ 0 w 86"/>
                <a:gd name="T1" fmla="*/ 0 h 17"/>
                <a:gd name="T2" fmla="*/ 43 w 86"/>
                <a:gd name="T3" fmla="*/ 10 h 17"/>
                <a:gd name="T4" fmla="*/ 86 w 86"/>
                <a:gd name="T5" fmla="*/ 17 h 17"/>
                <a:gd name="T6" fmla="*/ 43 w 86"/>
                <a:gd name="T7" fmla="*/ 10 h 17"/>
                <a:gd name="T8" fmla="*/ 0 w 86"/>
                <a:gd name="T9" fmla="*/ 0 h 17"/>
              </a:gdLst>
              <a:ahLst/>
              <a:cxnLst>
                <a:cxn ang="0">
                  <a:pos x="T0" y="T1"/>
                </a:cxn>
                <a:cxn ang="0">
                  <a:pos x="T2" y="T3"/>
                </a:cxn>
                <a:cxn ang="0">
                  <a:pos x="T4" y="T5"/>
                </a:cxn>
                <a:cxn ang="0">
                  <a:pos x="T6" y="T7"/>
                </a:cxn>
                <a:cxn ang="0">
                  <a:pos x="T8" y="T9"/>
                </a:cxn>
              </a:cxnLst>
              <a:rect l="0" t="0" r="r" b="b"/>
              <a:pathLst>
                <a:path w="86" h="17">
                  <a:moveTo>
                    <a:pt x="0" y="0"/>
                  </a:moveTo>
                  <a:lnTo>
                    <a:pt x="43" y="10"/>
                  </a:lnTo>
                  <a:lnTo>
                    <a:pt x="86" y="17"/>
                  </a:lnTo>
                  <a:lnTo>
                    <a:pt x="43" y="1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49" name="Freeform 32"/>
            <p:cNvSpPr>
              <a:spLocks/>
            </p:cNvSpPr>
            <p:nvPr/>
          </p:nvSpPr>
          <p:spPr bwMode="auto">
            <a:xfrm>
              <a:off x="2483" y="1203"/>
              <a:ext cx="5" cy="1"/>
            </a:xfrm>
            <a:custGeom>
              <a:avLst/>
              <a:gdLst>
                <a:gd name="T0" fmla="*/ 0 w 33"/>
                <a:gd name="T1" fmla="*/ 0 h 12"/>
                <a:gd name="T2" fmla="*/ 16 w 33"/>
                <a:gd name="T3" fmla="*/ 6 h 12"/>
                <a:gd name="T4" fmla="*/ 33 w 33"/>
                <a:gd name="T5" fmla="*/ 12 h 12"/>
                <a:gd name="T6" fmla="*/ 16 w 33"/>
                <a:gd name="T7" fmla="*/ 6 h 12"/>
                <a:gd name="T8" fmla="*/ 0 w 33"/>
                <a:gd name="T9" fmla="*/ 0 h 12"/>
              </a:gdLst>
              <a:ahLst/>
              <a:cxnLst>
                <a:cxn ang="0">
                  <a:pos x="T0" y="T1"/>
                </a:cxn>
                <a:cxn ang="0">
                  <a:pos x="T2" y="T3"/>
                </a:cxn>
                <a:cxn ang="0">
                  <a:pos x="T4" y="T5"/>
                </a:cxn>
                <a:cxn ang="0">
                  <a:pos x="T6" y="T7"/>
                </a:cxn>
                <a:cxn ang="0">
                  <a:pos x="T8" y="T9"/>
                </a:cxn>
              </a:cxnLst>
              <a:rect l="0" t="0" r="r" b="b"/>
              <a:pathLst>
                <a:path w="33" h="12">
                  <a:moveTo>
                    <a:pt x="0" y="0"/>
                  </a:moveTo>
                  <a:lnTo>
                    <a:pt x="16" y="6"/>
                  </a:lnTo>
                  <a:lnTo>
                    <a:pt x="33" y="12"/>
                  </a:lnTo>
                  <a:lnTo>
                    <a:pt x="16" y="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0" name="Freeform 33"/>
            <p:cNvSpPr>
              <a:spLocks/>
            </p:cNvSpPr>
            <p:nvPr/>
          </p:nvSpPr>
          <p:spPr bwMode="auto">
            <a:xfrm>
              <a:off x="2434" y="1196"/>
              <a:ext cx="10" cy="1"/>
            </a:xfrm>
            <a:custGeom>
              <a:avLst/>
              <a:gdLst>
                <a:gd name="T0" fmla="*/ 73 w 73"/>
                <a:gd name="T1" fmla="*/ 0 h 7"/>
                <a:gd name="T2" fmla="*/ 0 w 73"/>
                <a:gd name="T3" fmla="*/ 7 h 7"/>
                <a:gd name="T4" fmla="*/ 37 w 73"/>
                <a:gd name="T5" fmla="*/ 2 h 7"/>
                <a:gd name="T6" fmla="*/ 73 w 73"/>
                <a:gd name="T7" fmla="*/ 0 h 7"/>
              </a:gdLst>
              <a:ahLst/>
              <a:cxnLst>
                <a:cxn ang="0">
                  <a:pos x="T0" y="T1"/>
                </a:cxn>
                <a:cxn ang="0">
                  <a:pos x="T2" y="T3"/>
                </a:cxn>
                <a:cxn ang="0">
                  <a:pos x="T4" y="T5"/>
                </a:cxn>
                <a:cxn ang="0">
                  <a:pos x="T6" y="T7"/>
                </a:cxn>
              </a:cxnLst>
              <a:rect l="0" t="0" r="r" b="b"/>
              <a:pathLst>
                <a:path w="73" h="7">
                  <a:moveTo>
                    <a:pt x="73" y="0"/>
                  </a:moveTo>
                  <a:lnTo>
                    <a:pt x="0" y="7"/>
                  </a:lnTo>
                  <a:lnTo>
                    <a:pt x="37" y="2"/>
                  </a:lnTo>
                  <a:lnTo>
                    <a:pt x="7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1" name="Freeform 34"/>
            <p:cNvSpPr>
              <a:spLocks/>
            </p:cNvSpPr>
            <p:nvPr/>
          </p:nvSpPr>
          <p:spPr bwMode="auto">
            <a:xfrm>
              <a:off x="2416" y="1199"/>
              <a:ext cx="11" cy="3"/>
            </a:xfrm>
            <a:custGeom>
              <a:avLst/>
              <a:gdLst>
                <a:gd name="T0" fmla="*/ 73 w 73"/>
                <a:gd name="T1" fmla="*/ 0 h 21"/>
                <a:gd name="T2" fmla="*/ 37 w 73"/>
                <a:gd name="T3" fmla="*/ 10 h 21"/>
                <a:gd name="T4" fmla="*/ 0 w 73"/>
                <a:gd name="T5" fmla="*/ 21 h 21"/>
                <a:gd name="T6" fmla="*/ 37 w 73"/>
                <a:gd name="T7" fmla="*/ 10 h 21"/>
                <a:gd name="T8" fmla="*/ 73 w 73"/>
                <a:gd name="T9" fmla="*/ 0 h 21"/>
              </a:gdLst>
              <a:ahLst/>
              <a:cxnLst>
                <a:cxn ang="0">
                  <a:pos x="T0" y="T1"/>
                </a:cxn>
                <a:cxn ang="0">
                  <a:pos x="T2" y="T3"/>
                </a:cxn>
                <a:cxn ang="0">
                  <a:pos x="T4" y="T5"/>
                </a:cxn>
                <a:cxn ang="0">
                  <a:pos x="T6" y="T7"/>
                </a:cxn>
                <a:cxn ang="0">
                  <a:pos x="T8" y="T9"/>
                </a:cxn>
              </a:cxnLst>
              <a:rect l="0" t="0" r="r" b="b"/>
              <a:pathLst>
                <a:path w="73" h="21">
                  <a:moveTo>
                    <a:pt x="73" y="0"/>
                  </a:moveTo>
                  <a:lnTo>
                    <a:pt x="37" y="10"/>
                  </a:lnTo>
                  <a:lnTo>
                    <a:pt x="0" y="21"/>
                  </a:lnTo>
                  <a:lnTo>
                    <a:pt x="37" y="10"/>
                  </a:lnTo>
                  <a:lnTo>
                    <a:pt x="7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2" name="Freeform 35"/>
            <p:cNvSpPr>
              <a:spLocks/>
            </p:cNvSpPr>
            <p:nvPr/>
          </p:nvSpPr>
          <p:spPr bwMode="auto">
            <a:xfrm>
              <a:off x="2454" y="1296"/>
              <a:ext cx="8" cy="1"/>
            </a:xfrm>
            <a:custGeom>
              <a:avLst/>
              <a:gdLst>
                <a:gd name="T0" fmla="*/ 0 w 51"/>
                <a:gd name="T1" fmla="*/ 0 h 10"/>
                <a:gd name="T2" fmla="*/ 25 w 51"/>
                <a:gd name="T3" fmla="*/ 8 h 10"/>
                <a:gd name="T4" fmla="*/ 51 w 51"/>
                <a:gd name="T5" fmla="*/ 10 h 10"/>
                <a:gd name="T6" fmla="*/ 51 w 51"/>
                <a:gd name="T7" fmla="*/ 10 h 10"/>
                <a:gd name="T8" fmla="*/ 25 w 51"/>
                <a:gd name="T9" fmla="*/ 8 h 10"/>
                <a:gd name="T10" fmla="*/ 0 w 51"/>
                <a:gd name="T11" fmla="*/ 0 h 10"/>
              </a:gdLst>
              <a:ahLst/>
              <a:cxnLst>
                <a:cxn ang="0">
                  <a:pos x="T0" y="T1"/>
                </a:cxn>
                <a:cxn ang="0">
                  <a:pos x="T2" y="T3"/>
                </a:cxn>
                <a:cxn ang="0">
                  <a:pos x="T4" y="T5"/>
                </a:cxn>
                <a:cxn ang="0">
                  <a:pos x="T6" y="T7"/>
                </a:cxn>
                <a:cxn ang="0">
                  <a:pos x="T8" y="T9"/>
                </a:cxn>
                <a:cxn ang="0">
                  <a:pos x="T10" y="T11"/>
                </a:cxn>
              </a:cxnLst>
              <a:rect l="0" t="0" r="r" b="b"/>
              <a:pathLst>
                <a:path w="51" h="10">
                  <a:moveTo>
                    <a:pt x="0" y="0"/>
                  </a:moveTo>
                  <a:lnTo>
                    <a:pt x="25" y="8"/>
                  </a:lnTo>
                  <a:lnTo>
                    <a:pt x="51" y="10"/>
                  </a:lnTo>
                  <a:lnTo>
                    <a:pt x="51" y="10"/>
                  </a:lnTo>
                  <a:lnTo>
                    <a:pt x="25" y="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grpSp>
      <p:sp>
        <p:nvSpPr>
          <p:cNvPr id="75" name="Oval 74"/>
          <p:cNvSpPr/>
          <p:nvPr/>
        </p:nvSpPr>
        <p:spPr>
          <a:xfrm>
            <a:off x="6729215" y="3021097"/>
            <a:ext cx="640080" cy="640080"/>
          </a:xfrm>
          <a:prstGeom prst="ellipse">
            <a:avLst/>
          </a:prstGeom>
          <a:solidFill>
            <a:schemeClr val="bg1"/>
          </a:solidFill>
          <a:ln w="12700">
            <a:solidFill>
              <a:srgbClr val="00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54" name="Group 39"/>
          <p:cNvGrpSpPr>
            <a:grpSpLocks noChangeAspect="1"/>
          </p:cNvGrpSpPr>
          <p:nvPr/>
        </p:nvGrpSpPr>
        <p:grpSpPr bwMode="auto">
          <a:xfrm>
            <a:off x="6865990" y="3176905"/>
            <a:ext cx="366545" cy="366545"/>
            <a:chOff x="4043" y="2225"/>
            <a:chExt cx="512" cy="512"/>
          </a:xfrm>
          <a:solidFill>
            <a:srgbClr val="F2B411"/>
          </a:solidFill>
        </p:grpSpPr>
        <p:sp>
          <p:nvSpPr>
            <p:cNvPr id="57" name="Freeform 41"/>
            <p:cNvSpPr>
              <a:spLocks noEditPoints="1"/>
            </p:cNvSpPr>
            <p:nvPr/>
          </p:nvSpPr>
          <p:spPr bwMode="auto">
            <a:xfrm>
              <a:off x="4043" y="2225"/>
              <a:ext cx="512" cy="512"/>
            </a:xfrm>
            <a:custGeom>
              <a:avLst/>
              <a:gdLst>
                <a:gd name="T0" fmla="*/ 734 w 3584"/>
                <a:gd name="T1" fmla="*/ 2444 h 3584"/>
                <a:gd name="T2" fmla="*/ 1006 w 3584"/>
                <a:gd name="T3" fmla="*/ 2755 h 3584"/>
                <a:gd name="T4" fmla="*/ 1273 w 3584"/>
                <a:gd name="T5" fmla="*/ 3024 h 3584"/>
                <a:gd name="T6" fmla="*/ 1509 w 3584"/>
                <a:gd name="T7" fmla="*/ 3239 h 3584"/>
                <a:gd name="T8" fmla="*/ 1687 w 3584"/>
                <a:gd name="T9" fmla="*/ 3389 h 3584"/>
                <a:gd name="T10" fmla="*/ 1782 w 3584"/>
                <a:gd name="T11" fmla="*/ 3465 h 3584"/>
                <a:gd name="T12" fmla="*/ 1813 w 3584"/>
                <a:gd name="T13" fmla="*/ 3456 h 3584"/>
                <a:gd name="T14" fmla="*/ 1927 w 3584"/>
                <a:gd name="T15" fmla="*/ 3365 h 3584"/>
                <a:gd name="T16" fmla="*/ 2119 w 3584"/>
                <a:gd name="T17" fmla="*/ 3201 h 3584"/>
                <a:gd name="T18" fmla="*/ 2363 w 3584"/>
                <a:gd name="T19" fmla="*/ 2974 h 3584"/>
                <a:gd name="T20" fmla="*/ 2633 w 3584"/>
                <a:gd name="T21" fmla="*/ 2696 h 3584"/>
                <a:gd name="T22" fmla="*/ 2903 w 3584"/>
                <a:gd name="T23" fmla="*/ 2376 h 3584"/>
                <a:gd name="T24" fmla="*/ 3040 w 3584"/>
                <a:gd name="T25" fmla="*/ 2383 h 3584"/>
                <a:gd name="T26" fmla="*/ 2767 w 3584"/>
                <a:gd name="T27" fmla="*/ 2715 h 3584"/>
                <a:gd name="T28" fmla="*/ 2490 w 3584"/>
                <a:gd name="T29" fmla="*/ 3007 h 3584"/>
                <a:gd name="T30" fmla="*/ 2234 w 3584"/>
                <a:gd name="T31" fmla="*/ 3248 h 3584"/>
                <a:gd name="T32" fmla="*/ 2027 w 3584"/>
                <a:gd name="T33" fmla="*/ 3428 h 3584"/>
                <a:gd name="T34" fmla="*/ 1893 w 3584"/>
                <a:gd name="T35" fmla="*/ 3535 h 3584"/>
                <a:gd name="T36" fmla="*/ 1816 w 3584"/>
                <a:gd name="T37" fmla="*/ 3582 h 3584"/>
                <a:gd name="T38" fmla="*/ 1718 w 3584"/>
                <a:gd name="T39" fmla="*/ 3557 h 3584"/>
                <a:gd name="T40" fmla="*/ 1621 w 3584"/>
                <a:gd name="T41" fmla="*/ 3480 h 3584"/>
                <a:gd name="T42" fmla="*/ 1440 w 3584"/>
                <a:gd name="T43" fmla="*/ 3329 h 3584"/>
                <a:gd name="T44" fmla="*/ 1200 w 3584"/>
                <a:gd name="T45" fmla="*/ 3110 h 3584"/>
                <a:gd name="T46" fmla="*/ 929 w 3584"/>
                <a:gd name="T47" fmla="*/ 2838 h 3584"/>
                <a:gd name="T48" fmla="*/ 651 w 3584"/>
                <a:gd name="T49" fmla="*/ 2520 h 3584"/>
                <a:gd name="T50" fmla="*/ 1057 w 3584"/>
                <a:gd name="T51" fmla="*/ 0 h 3584"/>
                <a:gd name="T52" fmla="*/ 1379 w 3584"/>
                <a:gd name="T53" fmla="*/ 68 h 3584"/>
                <a:gd name="T54" fmla="*/ 1639 w 3584"/>
                <a:gd name="T55" fmla="*/ 224 h 3584"/>
                <a:gd name="T56" fmla="*/ 1826 w 3584"/>
                <a:gd name="T57" fmla="*/ 329 h 3584"/>
                <a:gd name="T58" fmla="*/ 2041 w 3584"/>
                <a:gd name="T59" fmla="*/ 155 h 3584"/>
                <a:gd name="T60" fmla="*/ 2326 w 3584"/>
                <a:gd name="T61" fmla="*/ 26 h 3584"/>
                <a:gd name="T62" fmla="*/ 2690 w 3584"/>
                <a:gd name="T63" fmla="*/ 13 h 3584"/>
                <a:gd name="T64" fmla="*/ 3061 w 3584"/>
                <a:gd name="T65" fmla="*/ 144 h 3584"/>
                <a:gd name="T66" fmla="*/ 3352 w 3584"/>
                <a:gd name="T67" fmla="*/ 396 h 3584"/>
                <a:gd name="T68" fmla="*/ 3535 w 3584"/>
                <a:gd name="T69" fmla="*/ 739 h 3584"/>
                <a:gd name="T70" fmla="*/ 3581 w 3584"/>
                <a:gd name="T71" fmla="*/ 1146 h 3584"/>
                <a:gd name="T72" fmla="*/ 3483 w 3584"/>
                <a:gd name="T73" fmla="*/ 1592 h 3584"/>
                <a:gd name="T74" fmla="*/ 3422 w 3584"/>
                <a:gd name="T75" fmla="*/ 1414 h 3584"/>
                <a:gd name="T76" fmla="*/ 3469 w 3584"/>
                <a:gd name="T77" fmla="*/ 975 h 3584"/>
                <a:gd name="T78" fmla="*/ 3356 w 3584"/>
                <a:gd name="T79" fmla="*/ 603 h 3584"/>
                <a:gd name="T80" fmla="*/ 3109 w 3584"/>
                <a:gd name="T81" fmla="*/ 313 h 3584"/>
                <a:gd name="T82" fmla="*/ 2765 w 3584"/>
                <a:gd name="T83" fmla="*/ 142 h 3584"/>
                <a:gd name="T84" fmla="*/ 2393 w 3584"/>
                <a:gd name="T85" fmla="*/ 126 h 3584"/>
                <a:gd name="T86" fmla="*/ 2084 w 3584"/>
                <a:gd name="T87" fmla="*/ 261 h 3584"/>
                <a:gd name="T88" fmla="*/ 1833 w 3584"/>
                <a:gd name="T89" fmla="*/ 483 h 3584"/>
                <a:gd name="T90" fmla="*/ 1607 w 3584"/>
                <a:gd name="T91" fmla="*/ 342 h 3584"/>
                <a:gd name="T92" fmla="*/ 1321 w 3584"/>
                <a:gd name="T93" fmla="*/ 165 h 3584"/>
                <a:gd name="T94" fmla="*/ 975 w 3584"/>
                <a:gd name="T95" fmla="*/ 115 h 3584"/>
                <a:gd name="T96" fmla="*/ 603 w 3584"/>
                <a:gd name="T97" fmla="*/ 228 h 3584"/>
                <a:gd name="T98" fmla="*/ 313 w 3584"/>
                <a:gd name="T99" fmla="*/ 475 h 3584"/>
                <a:gd name="T100" fmla="*/ 142 w 3584"/>
                <a:gd name="T101" fmla="*/ 819 h 3584"/>
                <a:gd name="T102" fmla="*/ 125 w 3584"/>
                <a:gd name="T103" fmla="*/ 1235 h 3584"/>
                <a:gd name="T104" fmla="*/ 255 w 3584"/>
                <a:gd name="T105" fmla="*/ 1680 h 3584"/>
                <a:gd name="T106" fmla="*/ 26 w 3584"/>
                <a:gd name="T107" fmla="*/ 1325 h 3584"/>
                <a:gd name="T108" fmla="*/ 13 w 3584"/>
                <a:gd name="T109" fmla="*/ 894 h 3584"/>
                <a:gd name="T110" fmla="*/ 144 w 3584"/>
                <a:gd name="T111" fmla="*/ 523 h 3584"/>
                <a:gd name="T112" fmla="*/ 396 w 3584"/>
                <a:gd name="T113" fmla="*/ 232 h 3584"/>
                <a:gd name="T114" fmla="*/ 739 w 3584"/>
                <a:gd name="T115" fmla="*/ 49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4" h="3584">
                  <a:moveTo>
                    <a:pt x="442" y="2241"/>
                  </a:moveTo>
                  <a:lnTo>
                    <a:pt x="579" y="2241"/>
                  </a:lnTo>
                  <a:lnTo>
                    <a:pt x="630" y="2309"/>
                  </a:lnTo>
                  <a:lnTo>
                    <a:pt x="681" y="2376"/>
                  </a:lnTo>
                  <a:lnTo>
                    <a:pt x="734" y="2444"/>
                  </a:lnTo>
                  <a:lnTo>
                    <a:pt x="787" y="2509"/>
                  </a:lnTo>
                  <a:lnTo>
                    <a:pt x="842" y="2573"/>
                  </a:lnTo>
                  <a:lnTo>
                    <a:pt x="896" y="2635"/>
                  </a:lnTo>
                  <a:lnTo>
                    <a:pt x="951" y="2696"/>
                  </a:lnTo>
                  <a:lnTo>
                    <a:pt x="1006" y="2755"/>
                  </a:lnTo>
                  <a:lnTo>
                    <a:pt x="1060" y="2812"/>
                  </a:lnTo>
                  <a:lnTo>
                    <a:pt x="1114" y="2868"/>
                  </a:lnTo>
                  <a:lnTo>
                    <a:pt x="1168" y="2922"/>
                  </a:lnTo>
                  <a:lnTo>
                    <a:pt x="1221" y="2974"/>
                  </a:lnTo>
                  <a:lnTo>
                    <a:pt x="1273" y="3024"/>
                  </a:lnTo>
                  <a:lnTo>
                    <a:pt x="1323" y="3071"/>
                  </a:lnTo>
                  <a:lnTo>
                    <a:pt x="1372" y="3116"/>
                  </a:lnTo>
                  <a:lnTo>
                    <a:pt x="1419" y="3159"/>
                  </a:lnTo>
                  <a:lnTo>
                    <a:pt x="1465" y="3201"/>
                  </a:lnTo>
                  <a:lnTo>
                    <a:pt x="1509" y="3239"/>
                  </a:lnTo>
                  <a:lnTo>
                    <a:pt x="1550" y="3274"/>
                  </a:lnTo>
                  <a:lnTo>
                    <a:pt x="1588" y="3307"/>
                  </a:lnTo>
                  <a:lnTo>
                    <a:pt x="1624" y="3337"/>
                  </a:lnTo>
                  <a:lnTo>
                    <a:pt x="1657" y="3365"/>
                  </a:lnTo>
                  <a:lnTo>
                    <a:pt x="1687" y="3389"/>
                  </a:lnTo>
                  <a:lnTo>
                    <a:pt x="1714" y="3410"/>
                  </a:lnTo>
                  <a:lnTo>
                    <a:pt x="1737" y="3429"/>
                  </a:lnTo>
                  <a:lnTo>
                    <a:pt x="1756" y="3444"/>
                  </a:lnTo>
                  <a:lnTo>
                    <a:pt x="1771" y="3456"/>
                  </a:lnTo>
                  <a:lnTo>
                    <a:pt x="1782" y="3465"/>
                  </a:lnTo>
                  <a:lnTo>
                    <a:pt x="1790" y="3470"/>
                  </a:lnTo>
                  <a:lnTo>
                    <a:pt x="1792" y="3472"/>
                  </a:lnTo>
                  <a:lnTo>
                    <a:pt x="1794" y="3470"/>
                  </a:lnTo>
                  <a:lnTo>
                    <a:pt x="1802" y="3465"/>
                  </a:lnTo>
                  <a:lnTo>
                    <a:pt x="1813" y="3456"/>
                  </a:lnTo>
                  <a:lnTo>
                    <a:pt x="1828" y="3444"/>
                  </a:lnTo>
                  <a:lnTo>
                    <a:pt x="1847" y="3429"/>
                  </a:lnTo>
                  <a:lnTo>
                    <a:pt x="1870" y="3410"/>
                  </a:lnTo>
                  <a:lnTo>
                    <a:pt x="1897" y="3389"/>
                  </a:lnTo>
                  <a:lnTo>
                    <a:pt x="1927" y="3365"/>
                  </a:lnTo>
                  <a:lnTo>
                    <a:pt x="1960" y="3337"/>
                  </a:lnTo>
                  <a:lnTo>
                    <a:pt x="1996" y="3307"/>
                  </a:lnTo>
                  <a:lnTo>
                    <a:pt x="2034" y="3274"/>
                  </a:lnTo>
                  <a:lnTo>
                    <a:pt x="2075" y="3239"/>
                  </a:lnTo>
                  <a:lnTo>
                    <a:pt x="2119" y="3201"/>
                  </a:lnTo>
                  <a:lnTo>
                    <a:pt x="2165" y="3159"/>
                  </a:lnTo>
                  <a:lnTo>
                    <a:pt x="2212" y="3116"/>
                  </a:lnTo>
                  <a:lnTo>
                    <a:pt x="2261" y="3071"/>
                  </a:lnTo>
                  <a:lnTo>
                    <a:pt x="2311" y="3024"/>
                  </a:lnTo>
                  <a:lnTo>
                    <a:pt x="2363" y="2974"/>
                  </a:lnTo>
                  <a:lnTo>
                    <a:pt x="2416" y="2922"/>
                  </a:lnTo>
                  <a:lnTo>
                    <a:pt x="2470" y="2868"/>
                  </a:lnTo>
                  <a:lnTo>
                    <a:pt x="2524" y="2812"/>
                  </a:lnTo>
                  <a:lnTo>
                    <a:pt x="2578" y="2755"/>
                  </a:lnTo>
                  <a:lnTo>
                    <a:pt x="2633" y="2696"/>
                  </a:lnTo>
                  <a:lnTo>
                    <a:pt x="2688" y="2635"/>
                  </a:lnTo>
                  <a:lnTo>
                    <a:pt x="2742" y="2573"/>
                  </a:lnTo>
                  <a:lnTo>
                    <a:pt x="2797" y="2509"/>
                  </a:lnTo>
                  <a:lnTo>
                    <a:pt x="2850" y="2444"/>
                  </a:lnTo>
                  <a:lnTo>
                    <a:pt x="2903" y="2376"/>
                  </a:lnTo>
                  <a:lnTo>
                    <a:pt x="2954" y="2309"/>
                  </a:lnTo>
                  <a:lnTo>
                    <a:pt x="3005" y="2241"/>
                  </a:lnTo>
                  <a:lnTo>
                    <a:pt x="3142" y="2241"/>
                  </a:lnTo>
                  <a:lnTo>
                    <a:pt x="3092" y="2312"/>
                  </a:lnTo>
                  <a:lnTo>
                    <a:pt x="3040" y="2383"/>
                  </a:lnTo>
                  <a:lnTo>
                    <a:pt x="2987" y="2452"/>
                  </a:lnTo>
                  <a:lnTo>
                    <a:pt x="2933" y="2520"/>
                  </a:lnTo>
                  <a:lnTo>
                    <a:pt x="2878" y="2587"/>
                  </a:lnTo>
                  <a:lnTo>
                    <a:pt x="2823" y="2652"/>
                  </a:lnTo>
                  <a:lnTo>
                    <a:pt x="2767" y="2715"/>
                  </a:lnTo>
                  <a:lnTo>
                    <a:pt x="2711" y="2778"/>
                  </a:lnTo>
                  <a:lnTo>
                    <a:pt x="2655" y="2838"/>
                  </a:lnTo>
                  <a:lnTo>
                    <a:pt x="2600" y="2897"/>
                  </a:lnTo>
                  <a:lnTo>
                    <a:pt x="2545" y="2953"/>
                  </a:lnTo>
                  <a:lnTo>
                    <a:pt x="2490" y="3007"/>
                  </a:lnTo>
                  <a:lnTo>
                    <a:pt x="2436" y="3061"/>
                  </a:lnTo>
                  <a:lnTo>
                    <a:pt x="2384" y="3110"/>
                  </a:lnTo>
                  <a:lnTo>
                    <a:pt x="2333" y="3159"/>
                  </a:lnTo>
                  <a:lnTo>
                    <a:pt x="2283" y="3205"/>
                  </a:lnTo>
                  <a:lnTo>
                    <a:pt x="2234" y="3248"/>
                  </a:lnTo>
                  <a:lnTo>
                    <a:pt x="2188" y="3290"/>
                  </a:lnTo>
                  <a:lnTo>
                    <a:pt x="2144" y="3329"/>
                  </a:lnTo>
                  <a:lnTo>
                    <a:pt x="2103" y="3365"/>
                  </a:lnTo>
                  <a:lnTo>
                    <a:pt x="2064" y="3397"/>
                  </a:lnTo>
                  <a:lnTo>
                    <a:pt x="2027" y="3428"/>
                  </a:lnTo>
                  <a:lnTo>
                    <a:pt x="1993" y="3456"/>
                  </a:lnTo>
                  <a:lnTo>
                    <a:pt x="1963" y="3480"/>
                  </a:lnTo>
                  <a:lnTo>
                    <a:pt x="1936" y="3501"/>
                  </a:lnTo>
                  <a:lnTo>
                    <a:pt x="1913" y="3520"/>
                  </a:lnTo>
                  <a:lnTo>
                    <a:pt x="1893" y="3535"/>
                  </a:lnTo>
                  <a:lnTo>
                    <a:pt x="1878" y="3548"/>
                  </a:lnTo>
                  <a:lnTo>
                    <a:pt x="1866" y="3557"/>
                  </a:lnTo>
                  <a:lnTo>
                    <a:pt x="1859" y="3561"/>
                  </a:lnTo>
                  <a:lnTo>
                    <a:pt x="1839" y="3574"/>
                  </a:lnTo>
                  <a:lnTo>
                    <a:pt x="1816" y="3582"/>
                  </a:lnTo>
                  <a:lnTo>
                    <a:pt x="1792" y="3584"/>
                  </a:lnTo>
                  <a:lnTo>
                    <a:pt x="1768" y="3582"/>
                  </a:lnTo>
                  <a:lnTo>
                    <a:pt x="1745" y="3574"/>
                  </a:lnTo>
                  <a:lnTo>
                    <a:pt x="1725" y="3561"/>
                  </a:lnTo>
                  <a:lnTo>
                    <a:pt x="1718" y="3557"/>
                  </a:lnTo>
                  <a:lnTo>
                    <a:pt x="1706" y="3548"/>
                  </a:lnTo>
                  <a:lnTo>
                    <a:pt x="1691" y="3535"/>
                  </a:lnTo>
                  <a:lnTo>
                    <a:pt x="1671" y="3520"/>
                  </a:lnTo>
                  <a:lnTo>
                    <a:pt x="1648" y="3501"/>
                  </a:lnTo>
                  <a:lnTo>
                    <a:pt x="1621" y="3480"/>
                  </a:lnTo>
                  <a:lnTo>
                    <a:pt x="1591" y="3456"/>
                  </a:lnTo>
                  <a:lnTo>
                    <a:pt x="1557" y="3428"/>
                  </a:lnTo>
                  <a:lnTo>
                    <a:pt x="1520" y="3397"/>
                  </a:lnTo>
                  <a:lnTo>
                    <a:pt x="1481" y="3365"/>
                  </a:lnTo>
                  <a:lnTo>
                    <a:pt x="1440" y="3329"/>
                  </a:lnTo>
                  <a:lnTo>
                    <a:pt x="1396" y="3290"/>
                  </a:lnTo>
                  <a:lnTo>
                    <a:pt x="1350" y="3248"/>
                  </a:lnTo>
                  <a:lnTo>
                    <a:pt x="1301" y="3205"/>
                  </a:lnTo>
                  <a:lnTo>
                    <a:pt x="1251" y="3159"/>
                  </a:lnTo>
                  <a:lnTo>
                    <a:pt x="1200" y="3110"/>
                  </a:lnTo>
                  <a:lnTo>
                    <a:pt x="1148" y="3061"/>
                  </a:lnTo>
                  <a:lnTo>
                    <a:pt x="1094" y="3007"/>
                  </a:lnTo>
                  <a:lnTo>
                    <a:pt x="1039" y="2953"/>
                  </a:lnTo>
                  <a:lnTo>
                    <a:pt x="984" y="2897"/>
                  </a:lnTo>
                  <a:lnTo>
                    <a:pt x="929" y="2838"/>
                  </a:lnTo>
                  <a:lnTo>
                    <a:pt x="873" y="2778"/>
                  </a:lnTo>
                  <a:lnTo>
                    <a:pt x="817" y="2715"/>
                  </a:lnTo>
                  <a:lnTo>
                    <a:pt x="761" y="2652"/>
                  </a:lnTo>
                  <a:lnTo>
                    <a:pt x="706" y="2587"/>
                  </a:lnTo>
                  <a:lnTo>
                    <a:pt x="651" y="2520"/>
                  </a:lnTo>
                  <a:lnTo>
                    <a:pt x="597" y="2452"/>
                  </a:lnTo>
                  <a:lnTo>
                    <a:pt x="544" y="2383"/>
                  </a:lnTo>
                  <a:lnTo>
                    <a:pt x="492" y="2312"/>
                  </a:lnTo>
                  <a:lnTo>
                    <a:pt x="442" y="2241"/>
                  </a:lnTo>
                  <a:close/>
                  <a:moveTo>
                    <a:pt x="1057" y="0"/>
                  </a:moveTo>
                  <a:lnTo>
                    <a:pt x="1126" y="3"/>
                  </a:lnTo>
                  <a:lnTo>
                    <a:pt x="1192" y="12"/>
                  </a:lnTo>
                  <a:lnTo>
                    <a:pt x="1258" y="26"/>
                  </a:lnTo>
                  <a:lnTo>
                    <a:pt x="1320" y="45"/>
                  </a:lnTo>
                  <a:lnTo>
                    <a:pt x="1379" y="68"/>
                  </a:lnTo>
                  <a:lnTo>
                    <a:pt x="1437" y="94"/>
                  </a:lnTo>
                  <a:lnTo>
                    <a:pt x="1491" y="124"/>
                  </a:lnTo>
                  <a:lnTo>
                    <a:pt x="1543" y="155"/>
                  </a:lnTo>
                  <a:lnTo>
                    <a:pt x="1592" y="189"/>
                  </a:lnTo>
                  <a:lnTo>
                    <a:pt x="1639" y="224"/>
                  </a:lnTo>
                  <a:lnTo>
                    <a:pt x="1682" y="258"/>
                  </a:lnTo>
                  <a:lnTo>
                    <a:pt x="1721" y="294"/>
                  </a:lnTo>
                  <a:lnTo>
                    <a:pt x="1758" y="329"/>
                  </a:lnTo>
                  <a:lnTo>
                    <a:pt x="1792" y="363"/>
                  </a:lnTo>
                  <a:lnTo>
                    <a:pt x="1826" y="329"/>
                  </a:lnTo>
                  <a:lnTo>
                    <a:pt x="1863" y="294"/>
                  </a:lnTo>
                  <a:lnTo>
                    <a:pt x="1902" y="258"/>
                  </a:lnTo>
                  <a:lnTo>
                    <a:pt x="1945" y="224"/>
                  </a:lnTo>
                  <a:lnTo>
                    <a:pt x="1992" y="189"/>
                  </a:lnTo>
                  <a:lnTo>
                    <a:pt x="2041" y="155"/>
                  </a:lnTo>
                  <a:lnTo>
                    <a:pt x="2093" y="124"/>
                  </a:lnTo>
                  <a:lnTo>
                    <a:pt x="2147" y="94"/>
                  </a:lnTo>
                  <a:lnTo>
                    <a:pt x="2205" y="68"/>
                  </a:lnTo>
                  <a:lnTo>
                    <a:pt x="2264" y="45"/>
                  </a:lnTo>
                  <a:lnTo>
                    <a:pt x="2326" y="26"/>
                  </a:lnTo>
                  <a:lnTo>
                    <a:pt x="2392" y="12"/>
                  </a:lnTo>
                  <a:lnTo>
                    <a:pt x="2458" y="3"/>
                  </a:lnTo>
                  <a:lnTo>
                    <a:pt x="2527" y="0"/>
                  </a:lnTo>
                  <a:lnTo>
                    <a:pt x="2610" y="3"/>
                  </a:lnTo>
                  <a:lnTo>
                    <a:pt x="2690" y="13"/>
                  </a:lnTo>
                  <a:lnTo>
                    <a:pt x="2769" y="28"/>
                  </a:lnTo>
                  <a:lnTo>
                    <a:pt x="2845" y="49"/>
                  </a:lnTo>
                  <a:lnTo>
                    <a:pt x="2919" y="76"/>
                  </a:lnTo>
                  <a:lnTo>
                    <a:pt x="2991" y="108"/>
                  </a:lnTo>
                  <a:lnTo>
                    <a:pt x="3061" y="144"/>
                  </a:lnTo>
                  <a:lnTo>
                    <a:pt x="3126" y="186"/>
                  </a:lnTo>
                  <a:lnTo>
                    <a:pt x="3188" y="232"/>
                  </a:lnTo>
                  <a:lnTo>
                    <a:pt x="3246" y="283"/>
                  </a:lnTo>
                  <a:lnTo>
                    <a:pt x="3301" y="338"/>
                  </a:lnTo>
                  <a:lnTo>
                    <a:pt x="3352" y="396"/>
                  </a:lnTo>
                  <a:lnTo>
                    <a:pt x="3398" y="458"/>
                  </a:lnTo>
                  <a:lnTo>
                    <a:pt x="3440" y="523"/>
                  </a:lnTo>
                  <a:lnTo>
                    <a:pt x="3476" y="593"/>
                  </a:lnTo>
                  <a:lnTo>
                    <a:pt x="3508" y="665"/>
                  </a:lnTo>
                  <a:lnTo>
                    <a:pt x="3535" y="739"/>
                  </a:lnTo>
                  <a:lnTo>
                    <a:pt x="3556" y="815"/>
                  </a:lnTo>
                  <a:lnTo>
                    <a:pt x="3571" y="894"/>
                  </a:lnTo>
                  <a:lnTo>
                    <a:pt x="3581" y="974"/>
                  </a:lnTo>
                  <a:lnTo>
                    <a:pt x="3584" y="1057"/>
                  </a:lnTo>
                  <a:lnTo>
                    <a:pt x="3581" y="1146"/>
                  </a:lnTo>
                  <a:lnTo>
                    <a:pt x="3572" y="1236"/>
                  </a:lnTo>
                  <a:lnTo>
                    <a:pt x="3558" y="1325"/>
                  </a:lnTo>
                  <a:lnTo>
                    <a:pt x="3537" y="1414"/>
                  </a:lnTo>
                  <a:lnTo>
                    <a:pt x="3512" y="1503"/>
                  </a:lnTo>
                  <a:lnTo>
                    <a:pt x="3483" y="1592"/>
                  </a:lnTo>
                  <a:lnTo>
                    <a:pt x="3449" y="1680"/>
                  </a:lnTo>
                  <a:lnTo>
                    <a:pt x="3329" y="1680"/>
                  </a:lnTo>
                  <a:lnTo>
                    <a:pt x="3365" y="1591"/>
                  </a:lnTo>
                  <a:lnTo>
                    <a:pt x="3396" y="1503"/>
                  </a:lnTo>
                  <a:lnTo>
                    <a:pt x="3422" y="1414"/>
                  </a:lnTo>
                  <a:lnTo>
                    <a:pt x="3444" y="1324"/>
                  </a:lnTo>
                  <a:lnTo>
                    <a:pt x="3459" y="1235"/>
                  </a:lnTo>
                  <a:lnTo>
                    <a:pt x="3469" y="1146"/>
                  </a:lnTo>
                  <a:lnTo>
                    <a:pt x="3472" y="1057"/>
                  </a:lnTo>
                  <a:lnTo>
                    <a:pt x="3469" y="975"/>
                  </a:lnTo>
                  <a:lnTo>
                    <a:pt x="3458" y="896"/>
                  </a:lnTo>
                  <a:lnTo>
                    <a:pt x="3442" y="819"/>
                  </a:lnTo>
                  <a:lnTo>
                    <a:pt x="3419" y="744"/>
                  </a:lnTo>
                  <a:lnTo>
                    <a:pt x="3390" y="671"/>
                  </a:lnTo>
                  <a:lnTo>
                    <a:pt x="3356" y="603"/>
                  </a:lnTo>
                  <a:lnTo>
                    <a:pt x="3316" y="537"/>
                  </a:lnTo>
                  <a:lnTo>
                    <a:pt x="3271" y="475"/>
                  </a:lnTo>
                  <a:lnTo>
                    <a:pt x="3221" y="416"/>
                  </a:lnTo>
                  <a:lnTo>
                    <a:pt x="3168" y="363"/>
                  </a:lnTo>
                  <a:lnTo>
                    <a:pt x="3109" y="313"/>
                  </a:lnTo>
                  <a:lnTo>
                    <a:pt x="3047" y="268"/>
                  </a:lnTo>
                  <a:lnTo>
                    <a:pt x="2981" y="228"/>
                  </a:lnTo>
                  <a:lnTo>
                    <a:pt x="2913" y="194"/>
                  </a:lnTo>
                  <a:lnTo>
                    <a:pt x="2840" y="165"/>
                  </a:lnTo>
                  <a:lnTo>
                    <a:pt x="2765" y="142"/>
                  </a:lnTo>
                  <a:lnTo>
                    <a:pt x="2688" y="126"/>
                  </a:lnTo>
                  <a:lnTo>
                    <a:pt x="2609" y="115"/>
                  </a:lnTo>
                  <a:lnTo>
                    <a:pt x="2527" y="112"/>
                  </a:lnTo>
                  <a:lnTo>
                    <a:pt x="2459" y="115"/>
                  </a:lnTo>
                  <a:lnTo>
                    <a:pt x="2393" y="126"/>
                  </a:lnTo>
                  <a:lnTo>
                    <a:pt x="2327" y="142"/>
                  </a:lnTo>
                  <a:lnTo>
                    <a:pt x="2263" y="165"/>
                  </a:lnTo>
                  <a:lnTo>
                    <a:pt x="2201" y="192"/>
                  </a:lnTo>
                  <a:lnTo>
                    <a:pt x="2142" y="224"/>
                  </a:lnTo>
                  <a:lnTo>
                    <a:pt x="2084" y="261"/>
                  </a:lnTo>
                  <a:lnTo>
                    <a:pt x="2029" y="300"/>
                  </a:lnTo>
                  <a:lnTo>
                    <a:pt x="1977" y="342"/>
                  </a:lnTo>
                  <a:lnTo>
                    <a:pt x="1926" y="388"/>
                  </a:lnTo>
                  <a:lnTo>
                    <a:pt x="1878" y="434"/>
                  </a:lnTo>
                  <a:lnTo>
                    <a:pt x="1833" y="483"/>
                  </a:lnTo>
                  <a:lnTo>
                    <a:pt x="1792" y="532"/>
                  </a:lnTo>
                  <a:lnTo>
                    <a:pt x="1751" y="483"/>
                  </a:lnTo>
                  <a:lnTo>
                    <a:pt x="1706" y="434"/>
                  </a:lnTo>
                  <a:lnTo>
                    <a:pt x="1658" y="388"/>
                  </a:lnTo>
                  <a:lnTo>
                    <a:pt x="1607" y="342"/>
                  </a:lnTo>
                  <a:lnTo>
                    <a:pt x="1555" y="300"/>
                  </a:lnTo>
                  <a:lnTo>
                    <a:pt x="1500" y="261"/>
                  </a:lnTo>
                  <a:lnTo>
                    <a:pt x="1442" y="224"/>
                  </a:lnTo>
                  <a:lnTo>
                    <a:pt x="1383" y="192"/>
                  </a:lnTo>
                  <a:lnTo>
                    <a:pt x="1321" y="165"/>
                  </a:lnTo>
                  <a:lnTo>
                    <a:pt x="1257" y="142"/>
                  </a:lnTo>
                  <a:lnTo>
                    <a:pt x="1191" y="126"/>
                  </a:lnTo>
                  <a:lnTo>
                    <a:pt x="1125" y="115"/>
                  </a:lnTo>
                  <a:lnTo>
                    <a:pt x="1057" y="112"/>
                  </a:lnTo>
                  <a:lnTo>
                    <a:pt x="975" y="115"/>
                  </a:lnTo>
                  <a:lnTo>
                    <a:pt x="896" y="126"/>
                  </a:lnTo>
                  <a:lnTo>
                    <a:pt x="819" y="142"/>
                  </a:lnTo>
                  <a:lnTo>
                    <a:pt x="744" y="165"/>
                  </a:lnTo>
                  <a:lnTo>
                    <a:pt x="671" y="194"/>
                  </a:lnTo>
                  <a:lnTo>
                    <a:pt x="603" y="228"/>
                  </a:lnTo>
                  <a:lnTo>
                    <a:pt x="537" y="268"/>
                  </a:lnTo>
                  <a:lnTo>
                    <a:pt x="475" y="313"/>
                  </a:lnTo>
                  <a:lnTo>
                    <a:pt x="416" y="363"/>
                  </a:lnTo>
                  <a:lnTo>
                    <a:pt x="363" y="416"/>
                  </a:lnTo>
                  <a:lnTo>
                    <a:pt x="313" y="475"/>
                  </a:lnTo>
                  <a:lnTo>
                    <a:pt x="268" y="537"/>
                  </a:lnTo>
                  <a:lnTo>
                    <a:pt x="228" y="603"/>
                  </a:lnTo>
                  <a:lnTo>
                    <a:pt x="194" y="671"/>
                  </a:lnTo>
                  <a:lnTo>
                    <a:pt x="165" y="744"/>
                  </a:lnTo>
                  <a:lnTo>
                    <a:pt x="142" y="819"/>
                  </a:lnTo>
                  <a:lnTo>
                    <a:pt x="126" y="896"/>
                  </a:lnTo>
                  <a:lnTo>
                    <a:pt x="115" y="975"/>
                  </a:lnTo>
                  <a:lnTo>
                    <a:pt x="112" y="1057"/>
                  </a:lnTo>
                  <a:lnTo>
                    <a:pt x="115" y="1146"/>
                  </a:lnTo>
                  <a:lnTo>
                    <a:pt x="125" y="1235"/>
                  </a:lnTo>
                  <a:lnTo>
                    <a:pt x="140" y="1324"/>
                  </a:lnTo>
                  <a:lnTo>
                    <a:pt x="162" y="1414"/>
                  </a:lnTo>
                  <a:lnTo>
                    <a:pt x="188" y="1503"/>
                  </a:lnTo>
                  <a:lnTo>
                    <a:pt x="219" y="1591"/>
                  </a:lnTo>
                  <a:lnTo>
                    <a:pt x="255" y="1680"/>
                  </a:lnTo>
                  <a:lnTo>
                    <a:pt x="135" y="1680"/>
                  </a:lnTo>
                  <a:lnTo>
                    <a:pt x="101" y="1592"/>
                  </a:lnTo>
                  <a:lnTo>
                    <a:pt x="72" y="1503"/>
                  </a:lnTo>
                  <a:lnTo>
                    <a:pt x="47" y="1414"/>
                  </a:lnTo>
                  <a:lnTo>
                    <a:pt x="26" y="1325"/>
                  </a:lnTo>
                  <a:lnTo>
                    <a:pt x="12" y="1236"/>
                  </a:lnTo>
                  <a:lnTo>
                    <a:pt x="3" y="1146"/>
                  </a:lnTo>
                  <a:lnTo>
                    <a:pt x="0" y="1057"/>
                  </a:lnTo>
                  <a:lnTo>
                    <a:pt x="3" y="974"/>
                  </a:lnTo>
                  <a:lnTo>
                    <a:pt x="13" y="894"/>
                  </a:lnTo>
                  <a:lnTo>
                    <a:pt x="28" y="815"/>
                  </a:lnTo>
                  <a:lnTo>
                    <a:pt x="49" y="739"/>
                  </a:lnTo>
                  <a:lnTo>
                    <a:pt x="76" y="665"/>
                  </a:lnTo>
                  <a:lnTo>
                    <a:pt x="108" y="593"/>
                  </a:lnTo>
                  <a:lnTo>
                    <a:pt x="144" y="523"/>
                  </a:lnTo>
                  <a:lnTo>
                    <a:pt x="186" y="458"/>
                  </a:lnTo>
                  <a:lnTo>
                    <a:pt x="232" y="396"/>
                  </a:lnTo>
                  <a:lnTo>
                    <a:pt x="283" y="338"/>
                  </a:lnTo>
                  <a:lnTo>
                    <a:pt x="338" y="283"/>
                  </a:lnTo>
                  <a:lnTo>
                    <a:pt x="396" y="232"/>
                  </a:lnTo>
                  <a:lnTo>
                    <a:pt x="458" y="186"/>
                  </a:lnTo>
                  <a:lnTo>
                    <a:pt x="523" y="144"/>
                  </a:lnTo>
                  <a:lnTo>
                    <a:pt x="593" y="108"/>
                  </a:lnTo>
                  <a:lnTo>
                    <a:pt x="665" y="76"/>
                  </a:lnTo>
                  <a:lnTo>
                    <a:pt x="739" y="49"/>
                  </a:lnTo>
                  <a:lnTo>
                    <a:pt x="815" y="28"/>
                  </a:lnTo>
                  <a:lnTo>
                    <a:pt x="894" y="13"/>
                  </a:lnTo>
                  <a:lnTo>
                    <a:pt x="974" y="3"/>
                  </a:lnTo>
                  <a:lnTo>
                    <a:pt x="1057" y="0"/>
                  </a:lnTo>
                  <a:close/>
                </a:path>
              </a:pathLst>
            </a:custGeom>
            <a:solidFill>
              <a:srgbClr val="008770"/>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8" name="Freeform 42"/>
            <p:cNvSpPr>
              <a:spLocks/>
            </p:cNvSpPr>
            <p:nvPr/>
          </p:nvSpPr>
          <p:spPr bwMode="auto">
            <a:xfrm>
              <a:off x="4043" y="2321"/>
              <a:ext cx="512" cy="304"/>
            </a:xfrm>
            <a:custGeom>
              <a:avLst/>
              <a:gdLst>
                <a:gd name="T0" fmla="*/ 1402 w 3584"/>
                <a:gd name="T1" fmla="*/ 0 h 2128"/>
                <a:gd name="T2" fmla="*/ 1421 w 3584"/>
                <a:gd name="T3" fmla="*/ 4 h 2128"/>
                <a:gd name="T4" fmla="*/ 1436 w 3584"/>
                <a:gd name="T5" fmla="*/ 13 h 2128"/>
                <a:gd name="T6" fmla="*/ 1448 w 3584"/>
                <a:gd name="T7" fmla="*/ 26 h 2128"/>
                <a:gd name="T8" fmla="*/ 1454 w 3584"/>
                <a:gd name="T9" fmla="*/ 44 h 2128"/>
                <a:gd name="T10" fmla="*/ 1859 w 3584"/>
                <a:gd name="T11" fmla="*/ 1863 h 2128"/>
                <a:gd name="T12" fmla="*/ 2243 w 3584"/>
                <a:gd name="T13" fmla="*/ 711 h 2128"/>
                <a:gd name="T14" fmla="*/ 2250 w 3584"/>
                <a:gd name="T15" fmla="*/ 695 h 2128"/>
                <a:gd name="T16" fmla="*/ 2262 w 3584"/>
                <a:gd name="T17" fmla="*/ 683 h 2128"/>
                <a:gd name="T18" fmla="*/ 2276 w 3584"/>
                <a:gd name="T19" fmla="*/ 676 h 2128"/>
                <a:gd name="T20" fmla="*/ 2294 w 3584"/>
                <a:gd name="T21" fmla="*/ 671 h 2128"/>
                <a:gd name="T22" fmla="*/ 2311 w 3584"/>
                <a:gd name="T23" fmla="*/ 674 h 2128"/>
                <a:gd name="T24" fmla="*/ 2326 w 3584"/>
                <a:gd name="T25" fmla="*/ 680 h 2128"/>
                <a:gd name="T26" fmla="*/ 2338 w 3584"/>
                <a:gd name="T27" fmla="*/ 691 h 2128"/>
                <a:gd name="T28" fmla="*/ 2347 w 3584"/>
                <a:gd name="T29" fmla="*/ 705 h 2128"/>
                <a:gd name="T30" fmla="*/ 2577 w 3584"/>
                <a:gd name="T31" fmla="*/ 1232 h 2128"/>
                <a:gd name="T32" fmla="*/ 3584 w 3584"/>
                <a:gd name="T33" fmla="*/ 1232 h 2128"/>
                <a:gd name="T34" fmla="*/ 3584 w 3584"/>
                <a:gd name="T35" fmla="*/ 1344 h 2128"/>
                <a:gd name="T36" fmla="*/ 2540 w 3584"/>
                <a:gd name="T37" fmla="*/ 1344 h 2128"/>
                <a:gd name="T38" fmla="*/ 2524 w 3584"/>
                <a:gd name="T39" fmla="*/ 1342 h 2128"/>
                <a:gd name="T40" fmla="*/ 2510 w 3584"/>
                <a:gd name="T41" fmla="*/ 1335 h 2128"/>
                <a:gd name="T42" fmla="*/ 2497 w 3584"/>
                <a:gd name="T43" fmla="*/ 1324 h 2128"/>
                <a:gd name="T44" fmla="*/ 2489 w 3584"/>
                <a:gd name="T45" fmla="*/ 1310 h 2128"/>
                <a:gd name="T46" fmla="*/ 2302 w 3584"/>
                <a:gd name="T47" fmla="*/ 884 h 2128"/>
                <a:gd name="T48" fmla="*/ 1901 w 3584"/>
                <a:gd name="T49" fmla="*/ 2090 h 2128"/>
                <a:gd name="T50" fmla="*/ 1893 w 3584"/>
                <a:gd name="T51" fmla="*/ 2105 h 2128"/>
                <a:gd name="T52" fmla="*/ 1881 w 3584"/>
                <a:gd name="T53" fmla="*/ 2117 h 2128"/>
                <a:gd name="T54" fmla="*/ 1866 w 3584"/>
                <a:gd name="T55" fmla="*/ 2126 h 2128"/>
                <a:gd name="T56" fmla="*/ 1848 w 3584"/>
                <a:gd name="T57" fmla="*/ 2128 h 2128"/>
                <a:gd name="T58" fmla="*/ 1845 w 3584"/>
                <a:gd name="T59" fmla="*/ 2128 h 2128"/>
                <a:gd name="T60" fmla="*/ 1827 w 3584"/>
                <a:gd name="T61" fmla="*/ 2124 h 2128"/>
                <a:gd name="T62" fmla="*/ 1812 w 3584"/>
                <a:gd name="T63" fmla="*/ 2115 h 2128"/>
                <a:gd name="T64" fmla="*/ 1801 w 3584"/>
                <a:gd name="T65" fmla="*/ 2101 h 2128"/>
                <a:gd name="T66" fmla="*/ 1793 w 3584"/>
                <a:gd name="T67" fmla="*/ 2084 h 2128"/>
                <a:gd name="T68" fmla="*/ 1392 w 3584"/>
                <a:gd name="T69" fmla="*/ 282 h 2128"/>
                <a:gd name="T70" fmla="*/ 1095 w 3584"/>
                <a:gd name="T71" fmla="*/ 1304 h 2128"/>
                <a:gd name="T72" fmla="*/ 1086 w 3584"/>
                <a:gd name="T73" fmla="*/ 1320 h 2128"/>
                <a:gd name="T74" fmla="*/ 1074 w 3584"/>
                <a:gd name="T75" fmla="*/ 1333 h 2128"/>
                <a:gd name="T76" fmla="*/ 1059 w 3584"/>
                <a:gd name="T77" fmla="*/ 1342 h 2128"/>
                <a:gd name="T78" fmla="*/ 1040 w 3584"/>
                <a:gd name="T79" fmla="*/ 1344 h 2128"/>
                <a:gd name="T80" fmla="*/ 0 w 3584"/>
                <a:gd name="T81" fmla="*/ 1344 h 2128"/>
                <a:gd name="T82" fmla="*/ 0 w 3584"/>
                <a:gd name="T83" fmla="*/ 1232 h 2128"/>
                <a:gd name="T84" fmla="*/ 998 w 3584"/>
                <a:gd name="T85" fmla="*/ 1232 h 2128"/>
                <a:gd name="T86" fmla="*/ 1347 w 3584"/>
                <a:gd name="T87" fmla="*/ 40 h 2128"/>
                <a:gd name="T88" fmla="*/ 1352 w 3584"/>
                <a:gd name="T89" fmla="*/ 26 h 2128"/>
                <a:gd name="T90" fmla="*/ 1361 w 3584"/>
                <a:gd name="T91" fmla="*/ 15 h 2128"/>
                <a:gd name="T92" fmla="*/ 1373 w 3584"/>
                <a:gd name="T93" fmla="*/ 7 h 2128"/>
                <a:gd name="T94" fmla="*/ 1387 w 3584"/>
                <a:gd name="T95" fmla="*/ 1 h 2128"/>
                <a:gd name="T96" fmla="*/ 1402 w 3584"/>
                <a:gd name="T97" fmla="*/ 0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84" h="2128">
                  <a:moveTo>
                    <a:pt x="1402" y="0"/>
                  </a:moveTo>
                  <a:lnTo>
                    <a:pt x="1421" y="4"/>
                  </a:lnTo>
                  <a:lnTo>
                    <a:pt x="1436" y="13"/>
                  </a:lnTo>
                  <a:lnTo>
                    <a:pt x="1448" y="26"/>
                  </a:lnTo>
                  <a:lnTo>
                    <a:pt x="1454" y="44"/>
                  </a:lnTo>
                  <a:lnTo>
                    <a:pt x="1859" y="1863"/>
                  </a:lnTo>
                  <a:lnTo>
                    <a:pt x="2243" y="711"/>
                  </a:lnTo>
                  <a:lnTo>
                    <a:pt x="2250" y="695"/>
                  </a:lnTo>
                  <a:lnTo>
                    <a:pt x="2262" y="683"/>
                  </a:lnTo>
                  <a:lnTo>
                    <a:pt x="2276" y="676"/>
                  </a:lnTo>
                  <a:lnTo>
                    <a:pt x="2294" y="671"/>
                  </a:lnTo>
                  <a:lnTo>
                    <a:pt x="2311" y="674"/>
                  </a:lnTo>
                  <a:lnTo>
                    <a:pt x="2326" y="680"/>
                  </a:lnTo>
                  <a:lnTo>
                    <a:pt x="2338" y="691"/>
                  </a:lnTo>
                  <a:lnTo>
                    <a:pt x="2347" y="705"/>
                  </a:lnTo>
                  <a:lnTo>
                    <a:pt x="2577" y="1232"/>
                  </a:lnTo>
                  <a:lnTo>
                    <a:pt x="3584" y="1232"/>
                  </a:lnTo>
                  <a:lnTo>
                    <a:pt x="3584" y="1344"/>
                  </a:lnTo>
                  <a:lnTo>
                    <a:pt x="2540" y="1344"/>
                  </a:lnTo>
                  <a:lnTo>
                    <a:pt x="2524" y="1342"/>
                  </a:lnTo>
                  <a:lnTo>
                    <a:pt x="2510" y="1335"/>
                  </a:lnTo>
                  <a:lnTo>
                    <a:pt x="2497" y="1324"/>
                  </a:lnTo>
                  <a:lnTo>
                    <a:pt x="2489" y="1310"/>
                  </a:lnTo>
                  <a:lnTo>
                    <a:pt x="2302" y="884"/>
                  </a:lnTo>
                  <a:lnTo>
                    <a:pt x="1901" y="2090"/>
                  </a:lnTo>
                  <a:lnTo>
                    <a:pt x="1893" y="2105"/>
                  </a:lnTo>
                  <a:lnTo>
                    <a:pt x="1881" y="2117"/>
                  </a:lnTo>
                  <a:lnTo>
                    <a:pt x="1866" y="2126"/>
                  </a:lnTo>
                  <a:lnTo>
                    <a:pt x="1848" y="2128"/>
                  </a:lnTo>
                  <a:lnTo>
                    <a:pt x="1845" y="2128"/>
                  </a:lnTo>
                  <a:lnTo>
                    <a:pt x="1827" y="2124"/>
                  </a:lnTo>
                  <a:lnTo>
                    <a:pt x="1812" y="2115"/>
                  </a:lnTo>
                  <a:lnTo>
                    <a:pt x="1801" y="2101"/>
                  </a:lnTo>
                  <a:lnTo>
                    <a:pt x="1793" y="2084"/>
                  </a:lnTo>
                  <a:lnTo>
                    <a:pt x="1392" y="282"/>
                  </a:lnTo>
                  <a:lnTo>
                    <a:pt x="1095" y="1304"/>
                  </a:lnTo>
                  <a:lnTo>
                    <a:pt x="1086" y="1320"/>
                  </a:lnTo>
                  <a:lnTo>
                    <a:pt x="1074" y="1333"/>
                  </a:lnTo>
                  <a:lnTo>
                    <a:pt x="1059" y="1342"/>
                  </a:lnTo>
                  <a:lnTo>
                    <a:pt x="1040" y="1344"/>
                  </a:lnTo>
                  <a:lnTo>
                    <a:pt x="0" y="1344"/>
                  </a:lnTo>
                  <a:lnTo>
                    <a:pt x="0" y="1232"/>
                  </a:lnTo>
                  <a:lnTo>
                    <a:pt x="998" y="1232"/>
                  </a:lnTo>
                  <a:lnTo>
                    <a:pt x="1347" y="40"/>
                  </a:lnTo>
                  <a:lnTo>
                    <a:pt x="1352" y="26"/>
                  </a:lnTo>
                  <a:lnTo>
                    <a:pt x="1361" y="15"/>
                  </a:lnTo>
                  <a:lnTo>
                    <a:pt x="1373" y="7"/>
                  </a:lnTo>
                  <a:lnTo>
                    <a:pt x="1387" y="1"/>
                  </a:lnTo>
                  <a:lnTo>
                    <a:pt x="1402" y="0"/>
                  </a:lnTo>
                  <a:close/>
                </a:path>
              </a:pathLst>
            </a:custGeom>
            <a:solidFill>
              <a:srgbClr val="008770"/>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grpSp>
      <p:cxnSp>
        <p:nvCxnSpPr>
          <p:cNvPr id="65" name="Straight Connector 64"/>
          <p:cNvCxnSpPr/>
          <p:nvPr/>
        </p:nvCxnSpPr>
        <p:spPr>
          <a:xfrm>
            <a:off x="4864407" y="3337787"/>
            <a:ext cx="274320" cy="0"/>
          </a:xfrm>
          <a:prstGeom prst="line">
            <a:avLst/>
          </a:prstGeom>
          <a:ln w="12700">
            <a:solidFill>
              <a:srgbClr val="B1B3B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11258" y="3337787"/>
            <a:ext cx="274320" cy="0"/>
          </a:xfrm>
          <a:prstGeom prst="line">
            <a:avLst/>
          </a:prstGeom>
          <a:ln w="12700">
            <a:solidFill>
              <a:srgbClr val="B1B3B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733337" y="4064207"/>
            <a:ext cx="91440" cy="0"/>
          </a:xfrm>
          <a:prstGeom prst="line">
            <a:avLst/>
          </a:prstGeom>
          <a:ln w="12700">
            <a:solidFill>
              <a:srgbClr val="B1B3B3"/>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69858" y="1532777"/>
            <a:ext cx="8212650" cy="4536723"/>
            <a:chOff x="495870" y="1276656"/>
            <a:chExt cx="8212650" cy="4536721"/>
          </a:xfrm>
        </p:grpSpPr>
        <p:sp>
          <p:nvSpPr>
            <p:cNvPr id="31" name="Rectangle 30"/>
            <p:cNvSpPr/>
            <p:nvPr/>
          </p:nvSpPr>
          <p:spPr>
            <a:xfrm>
              <a:off x="837444" y="5477626"/>
              <a:ext cx="7730308" cy="50658"/>
            </a:xfrm>
            <a:prstGeom prst="rect">
              <a:avLst/>
            </a:prstGeom>
            <a:solidFill>
              <a:srgbClr val="888B8D"/>
            </a:solidFill>
            <a:ln w="19050" cap="flat" cmpd="sng" algn="ctr">
              <a:noFill/>
              <a:prstDash val="solid"/>
            </a:ln>
            <a:effectLst/>
          </p:spPr>
          <p:txBody>
            <a:bodyPr lIns="91440" tIns="45720" rIns="91440" bIns="45720" rtlCol="0" anchor="ctr"/>
            <a:lstStyle/>
            <a:p>
              <a:pPr algn="ctr">
                <a:defRPr/>
              </a:pPr>
              <a:endParaRPr lang="en-US" sz="1600" kern="0" dirty="0">
                <a:solidFill>
                  <a:prstClr val="white"/>
                </a:solidFill>
              </a:endParaRPr>
            </a:p>
          </p:txBody>
        </p:sp>
        <p:sp>
          <p:nvSpPr>
            <p:cNvPr id="32" name="Rectangle 31"/>
            <p:cNvSpPr/>
            <p:nvPr/>
          </p:nvSpPr>
          <p:spPr>
            <a:xfrm>
              <a:off x="791722" y="1417423"/>
              <a:ext cx="45720" cy="4110861"/>
            </a:xfrm>
            <a:prstGeom prst="rect">
              <a:avLst/>
            </a:prstGeom>
            <a:solidFill>
              <a:srgbClr val="888B8D"/>
            </a:solidFill>
            <a:ln w="19050" cap="flat" cmpd="sng" algn="ctr">
              <a:noFill/>
              <a:prstDash val="solid"/>
            </a:ln>
            <a:effectLst/>
          </p:spPr>
          <p:txBody>
            <a:bodyPr lIns="91440" tIns="45720" rIns="91440" bIns="45720" rtlCol="0" anchor="ctr"/>
            <a:lstStyle/>
            <a:p>
              <a:pPr algn="ctr">
                <a:defRPr/>
              </a:pPr>
              <a:endParaRPr lang="en-US" sz="1600" kern="0" dirty="0">
                <a:solidFill>
                  <a:prstClr val="white"/>
                </a:solidFill>
              </a:endParaRPr>
            </a:p>
          </p:txBody>
        </p:sp>
        <p:sp>
          <p:nvSpPr>
            <p:cNvPr id="34" name="Isosceles Triangle 33"/>
            <p:cNvSpPr/>
            <p:nvPr/>
          </p:nvSpPr>
          <p:spPr>
            <a:xfrm>
              <a:off x="717639" y="1276656"/>
              <a:ext cx="197210" cy="140768"/>
            </a:xfrm>
            <a:prstGeom prst="triangle">
              <a:avLst/>
            </a:prstGeom>
            <a:solidFill>
              <a:srgbClr val="888B8D"/>
            </a:solidFill>
            <a:ln w="19050" cap="flat" cmpd="sng" algn="ctr">
              <a:noFill/>
              <a:prstDash val="solid"/>
            </a:ln>
            <a:effectLst/>
          </p:spPr>
          <p:txBody>
            <a:bodyPr lIns="91440" tIns="45720" rIns="91440" bIns="45720" rtlCol="0" anchor="ctr"/>
            <a:lstStyle/>
            <a:p>
              <a:pPr algn="ctr">
                <a:defRPr/>
              </a:pPr>
              <a:endParaRPr lang="en-US" sz="1600" kern="0" dirty="0">
                <a:solidFill>
                  <a:prstClr val="white"/>
                </a:solidFill>
              </a:endParaRPr>
            </a:p>
          </p:txBody>
        </p:sp>
        <p:sp>
          <p:nvSpPr>
            <p:cNvPr id="21" name="TextBox 20"/>
            <p:cNvSpPr txBox="1"/>
            <p:nvPr/>
          </p:nvSpPr>
          <p:spPr>
            <a:xfrm>
              <a:off x="2595335" y="5536378"/>
              <a:ext cx="4214525" cy="276999"/>
            </a:xfrm>
            <a:prstGeom prst="rect">
              <a:avLst/>
            </a:prstGeom>
            <a:noFill/>
          </p:spPr>
          <p:txBody>
            <a:bodyPr wrap="square" lIns="91440" tIns="45720" rIns="91440" bIns="45720" rtlCol="0">
              <a:spAutoFit/>
            </a:bodyPr>
            <a:lstStyle/>
            <a:p>
              <a:pPr algn="ctr">
                <a:spcBef>
                  <a:spcPts val="1400"/>
                </a:spcBef>
                <a:defRPr/>
              </a:pPr>
              <a:r>
                <a:rPr lang="en-US" sz="1200" b="1" kern="0" spc="300" dirty="0">
                  <a:solidFill>
                    <a:srgbClr val="444444"/>
                  </a:solidFill>
                  <a:cs typeface="Arial" pitchFamily="34" charset="0"/>
                </a:rPr>
                <a:t>HEALTH OUTCOMES</a:t>
              </a:r>
            </a:p>
          </p:txBody>
        </p:sp>
        <p:sp>
          <p:nvSpPr>
            <p:cNvPr id="22" name="TextBox 21"/>
            <p:cNvSpPr txBox="1"/>
            <p:nvPr/>
          </p:nvSpPr>
          <p:spPr>
            <a:xfrm rot="16200000">
              <a:off x="-711879" y="3440192"/>
              <a:ext cx="2692498" cy="276999"/>
            </a:xfrm>
            <a:prstGeom prst="rect">
              <a:avLst/>
            </a:prstGeom>
            <a:noFill/>
          </p:spPr>
          <p:txBody>
            <a:bodyPr vert="horz" wrap="square" lIns="91440" tIns="45720" rIns="91440" bIns="45720" rtlCol="0">
              <a:spAutoFit/>
            </a:bodyPr>
            <a:lstStyle/>
            <a:p>
              <a:pPr algn="ctr">
                <a:spcBef>
                  <a:spcPts val="1400"/>
                </a:spcBef>
                <a:defRPr/>
              </a:pPr>
              <a:r>
                <a:rPr lang="en-US" sz="1200" b="1" kern="0" spc="300" dirty="0">
                  <a:solidFill>
                    <a:srgbClr val="444444"/>
                  </a:solidFill>
                  <a:cs typeface="Arial" pitchFamily="34" charset="0"/>
                </a:rPr>
                <a:t>COST MANAGEMENT</a:t>
              </a:r>
            </a:p>
          </p:txBody>
        </p:sp>
        <p:sp>
          <p:nvSpPr>
            <p:cNvPr id="88" name="Isosceles Triangle 87"/>
            <p:cNvSpPr/>
            <p:nvPr/>
          </p:nvSpPr>
          <p:spPr>
            <a:xfrm rot="5400000">
              <a:off x="8539531" y="5432571"/>
              <a:ext cx="197210" cy="140768"/>
            </a:xfrm>
            <a:prstGeom prst="triangle">
              <a:avLst/>
            </a:prstGeom>
            <a:solidFill>
              <a:srgbClr val="888B8D"/>
            </a:solidFill>
            <a:ln w="19050" cap="flat" cmpd="sng" algn="ctr">
              <a:noFill/>
              <a:prstDash val="solid"/>
            </a:ln>
            <a:effectLst/>
          </p:spPr>
          <p:txBody>
            <a:bodyPr lIns="91440" tIns="45720" rIns="91440" bIns="45720" rtlCol="0" anchor="ctr"/>
            <a:lstStyle/>
            <a:p>
              <a:pPr algn="ctr">
                <a:defRPr/>
              </a:pPr>
              <a:endParaRPr lang="en-US" sz="1600" kern="0" dirty="0">
                <a:solidFill>
                  <a:prstClr val="white"/>
                </a:solidFill>
              </a:endParaRPr>
            </a:p>
          </p:txBody>
        </p:sp>
      </p:grpSp>
      <p:pic>
        <p:nvPicPr>
          <p:cNvPr id="76" name="Picture 75" descr="spike_for_PPT.png"/>
          <p:cNvPicPr>
            <a:picLocks noChangeAspect="1"/>
          </p:cNvPicPr>
          <p:nvPr/>
        </p:nvPicPr>
        <p:blipFill>
          <a:blip r:embed="rId4" cstate="email">
            <a:alphaModFix amt="30000"/>
            <a:extLst>
              <a:ext uri="{28A0092B-C50C-407E-A947-70E740481C1C}">
                <a14:useLocalDpi xmlns:a14="http://schemas.microsoft.com/office/drawing/2010/main"/>
              </a:ext>
            </a:extLst>
          </a:blip>
          <a:stretch>
            <a:fillRect/>
          </a:stretch>
        </p:blipFill>
        <p:spPr>
          <a:xfrm>
            <a:off x="4238176" y="2521032"/>
            <a:ext cx="3063995" cy="332085"/>
          </a:xfrm>
          <a:prstGeom prst="rect">
            <a:avLst/>
          </a:prstGeom>
        </p:spPr>
      </p:pic>
      <p:sp>
        <p:nvSpPr>
          <p:cNvPr id="77" name="Oval 76"/>
          <p:cNvSpPr/>
          <p:nvPr/>
        </p:nvSpPr>
        <p:spPr>
          <a:xfrm>
            <a:off x="5459016" y="4140167"/>
            <a:ext cx="640080" cy="640080"/>
          </a:xfrm>
          <a:prstGeom prst="ellipse">
            <a:avLst/>
          </a:prstGeom>
          <a:solidFill>
            <a:schemeClr val="bg1"/>
          </a:solidFill>
          <a:ln w="1270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6" name="Group 5"/>
          <p:cNvGrpSpPr>
            <a:grpSpLocks noChangeAspect="1"/>
          </p:cNvGrpSpPr>
          <p:nvPr/>
        </p:nvGrpSpPr>
        <p:grpSpPr bwMode="auto">
          <a:xfrm>
            <a:off x="5573318" y="4293049"/>
            <a:ext cx="411480" cy="334327"/>
            <a:chOff x="3894" y="2770"/>
            <a:chExt cx="512" cy="416"/>
          </a:xfrm>
          <a:solidFill>
            <a:srgbClr val="E87722"/>
          </a:solidFill>
        </p:grpSpPr>
        <p:sp>
          <p:nvSpPr>
            <p:cNvPr id="35" name="Freeform 7"/>
            <p:cNvSpPr>
              <a:spLocks/>
            </p:cNvSpPr>
            <p:nvPr/>
          </p:nvSpPr>
          <p:spPr bwMode="auto">
            <a:xfrm>
              <a:off x="4342" y="2900"/>
              <a:ext cx="25" cy="24"/>
            </a:xfrm>
            <a:custGeom>
              <a:avLst/>
              <a:gdLst>
                <a:gd name="T0" fmla="*/ 84 w 169"/>
                <a:gd name="T1" fmla="*/ 0 h 168"/>
                <a:gd name="T2" fmla="*/ 106 w 169"/>
                <a:gd name="T3" fmla="*/ 2 h 168"/>
                <a:gd name="T4" fmla="*/ 127 w 169"/>
                <a:gd name="T5" fmla="*/ 11 h 168"/>
                <a:gd name="T6" fmla="*/ 144 w 169"/>
                <a:gd name="T7" fmla="*/ 25 h 168"/>
                <a:gd name="T8" fmla="*/ 157 w 169"/>
                <a:gd name="T9" fmla="*/ 41 h 168"/>
                <a:gd name="T10" fmla="*/ 166 w 169"/>
                <a:gd name="T11" fmla="*/ 62 h 168"/>
                <a:gd name="T12" fmla="*/ 169 w 169"/>
                <a:gd name="T13" fmla="*/ 85 h 168"/>
                <a:gd name="T14" fmla="*/ 166 w 169"/>
                <a:gd name="T15" fmla="*/ 106 h 168"/>
                <a:gd name="T16" fmla="*/ 157 w 169"/>
                <a:gd name="T17" fmla="*/ 127 h 168"/>
                <a:gd name="T18" fmla="*/ 144 w 169"/>
                <a:gd name="T19" fmla="*/ 144 h 168"/>
                <a:gd name="T20" fmla="*/ 127 w 169"/>
                <a:gd name="T21" fmla="*/ 157 h 168"/>
                <a:gd name="T22" fmla="*/ 106 w 169"/>
                <a:gd name="T23" fmla="*/ 166 h 168"/>
                <a:gd name="T24" fmla="*/ 84 w 169"/>
                <a:gd name="T25" fmla="*/ 168 h 168"/>
                <a:gd name="T26" fmla="*/ 62 w 169"/>
                <a:gd name="T27" fmla="*/ 166 h 168"/>
                <a:gd name="T28" fmla="*/ 41 w 169"/>
                <a:gd name="T29" fmla="*/ 157 h 168"/>
                <a:gd name="T30" fmla="*/ 25 w 169"/>
                <a:gd name="T31" fmla="*/ 144 h 168"/>
                <a:gd name="T32" fmla="*/ 12 w 169"/>
                <a:gd name="T33" fmla="*/ 127 h 168"/>
                <a:gd name="T34" fmla="*/ 3 w 169"/>
                <a:gd name="T35" fmla="*/ 106 h 168"/>
                <a:gd name="T36" fmla="*/ 0 w 169"/>
                <a:gd name="T37" fmla="*/ 85 h 168"/>
                <a:gd name="T38" fmla="*/ 3 w 169"/>
                <a:gd name="T39" fmla="*/ 62 h 168"/>
                <a:gd name="T40" fmla="*/ 12 w 169"/>
                <a:gd name="T41" fmla="*/ 41 h 168"/>
                <a:gd name="T42" fmla="*/ 25 w 169"/>
                <a:gd name="T43" fmla="*/ 25 h 168"/>
                <a:gd name="T44" fmla="*/ 41 w 169"/>
                <a:gd name="T45" fmla="*/ 11 h 168"/>
                <a:gd name="T46" fmla="*/ 62 w 169"/>
                <a:gd name="T47" fmla="*/ 2 h 168"/>
                <a:gd name="T48" fmla="*/ 84 w 169"/>
                <a:gd name="T4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8">
                  <a:moveTo>
                    <a:pt x="84" y="0"/>
                  </a:moveTo>
                  <a:lnTo>
                    <a:pt x="106" y="2"/>
                  </a:lnTo>
                  <a:lnTo>
                    <a:pt x="127" y="11"/>
                  </a:lnTo>
                  <a:lnTo>
                    <a:pt x="144" y="25"/>
                  </a:lnTo>
                  <a:lnTo>
                    <a:pt x="157" y="41"/>
                  </a:lnTo>
                  <a:lnTo>
                    <a:pt x="166" y="62"/>
                  </a:lnTo>
                  <a:lnTo>
                    <a:pt x="169" y="85"/>
                  </a:lnTo>
                  <a:lnTo>
                    <a:pt x="166" y="106"/>
                  </a:lnTo>
                  <a:lnTo>
                    <a:pt x="157" y="127"/>
                  </a:lnTo>
                  <a:lnTo>
                    <a:pt x="144" y="144"/>
                  </a:lnTo>
                  <a:lnTo>
                    <a:pt x="127" y="157"/>
                  </a:lnTo>
                  <a:lnTo>
                    <a:pt x="106" y="166"/>
                  </a:lnTo>
                  <a:lnTo>
                    <a:pt x="84" y="168"/>
                  </a:lnTo>
                  <a:lnTo>
                    <a:pt x="62" y="166"/>
                  </a:lnTo>
                  <a:lnTo>
                    <a:pt x="41" y="157"/>
                  </a:lnTo>
                  <a:lnTo>
                    <a:pt x="25" y="144"/>
                  </a:lnTo>
                  <a:lnTo>
                    <a:pt x="12" y="127"/>
                  </a:lnTo>
                  <a:lnTo>
                    <a:pt x="3" y="106"/>
                  </a:lnTo>
                  <a:lnTo>
                    <a:pt x="0" y="85"/>
                  </a:lnTo>
                  <a:lnTo>
                    <a:pt x="3" y="62"/>
                  </a:lnTo>
                  <a:lnTo>
                    <a:pt x="12" y="41"/>
                  </a:lnTo>
                  <a:lnTo>
                    <a:pt x="25" y="25"/>
                  </a:lnTo>
                  <a:lnTo>
                    <a:pt x="41" y="11"/>
                  </a:lnTo>
                  <a:lnTo>
                    <a:pt x="62" y="2"/>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5" name="Freeform 8"/>
            <p:cNvSpPr>
              <a:spLocks noEditPoints="1"/>
            </p:cNvSpPr>
            <p:nvPr/>
          </p:nvSpPr>
          <p:spPr bwMode="auto">
            <a:xfrm>
              <a:off x="3894" y="2770"/>
              <a:ext cx="512" cy="416"/>
            </a:xfrm>
            <a:custGeom>
              <a:avLst/>
              <a:gdLst>
                <a:gd name="T0" fmla="*/ 4 w 3583"/>
                <a:gd name="T1" fmla="*/ 1158 h 2915"/>
                <a:gd name="T2" fmla="*/ 1206 w 3583"/>
                <a:gd name="T3" fmla="*/ 301 h 2915"/>
                <a:gd name="T4" fmla="*/ 1009 w 3583"/>
                <a:gd name="T5" fmla="*/ 371 h 2915"/>
                <a:gd name="T6" fmla="*/ 658 w 3583"/>
                <a:gd name="T7" fmla="*/ 1039 h 2915"/>
                <a:gd name="T8" fmla="*/ 787 w 3583"/>
                <a:gd name="T9" fmla="*/ 1195 h 2915"/>
                <a:gd name="T10" fmla="*/ 1149 w 3583"/>
                <a:gd name="T11" fmla="*/ 766 h 2915"/>
                <a:gd name="T12" fmla="*/ 1282 w 3583"/>
                <a:gd name="T13" fmla="*/ 727 h 2915"/>
                <a:gd name="T14" fmla="*/ 1612 w 3583"/>
                <a:gd name="T15" fmla="*/ 737 h 2915"/>
                <a:gd name="T16" fmla="*/ 3033 w 3583"/>
                <a:gd name="T17" fmla="*/ 1300 h 2915"/>
                <a:gd name="T18" fmla="*/ 2742 w 3583"/>
                <a:gd name="T19" fmla="*/ 1011 h 2915"/>
                <a:gd name="T20" fmla="*/ 2430 w 3583"/>
                <a:gd name="T21" fmla="*/ 700 h 2915"/>
                <a:gd name="T22" fmla="*/ 2237 w 3583"/>
                <a:gd name="T23" fmla="*/ 499 h 2915"/>
                <a:gd name="T24" fmla="*/ 2577 w 3583"/>
                <a:gd name="T25" fmla="*/ 118 h 2915"/>
                <a:gd name="T26" fmla="*/ 2415 w 3583"/>
                <a:gd name="T27" fmla="*/ 273 h 2915"/>
                <a:gd name="T28" fmla="*/ 2329 w 3583"/>
                <a:gd name="T29" fmla="*/ 362 h 2915"/>
                <a:gd name="T30" fmla="*/ 2363 w 3583"/>
                <a:gd name="T31" fmla="*/ 475 h 2915"/>
                <a:gd name="T32" fmla="*/ 2579 w 3583"/>
                <a:gd name="T33" fmla="*/ 690 h 2915"/>
                <a:gd name="T34" fmla="*/ 2902 w 3583"/>
                <a:gd name="T35" fmla="*/ 1011 h 2915"/>
                <a:gd name="T36" fmla="*/ 3162 w 3583"/>
                <a:gd name="T37" fmla="*/ 1268 h 2915"/>
                <a:gd name="T38" fmla="*/ 3457 w 3583"/>
                <a:gd name="T39" fmla="*/ 929 h 2915"/>
                <a:gd name="T40" fmla="*/ 3310 w 3583"/>
                <a:gd name="T41" fmla="*/ 779 h 2915"/>
                <a:gd name="T42" fmla="*/ 3049 w 3583"/>
                <a:gd name="T43" fmla="*/ 518 h 2915"/>
                <a:gd name="T44" fmla="*/ 2787 w 3583"/>
                <a:gd name="T45" fmla="*/ 259 h 2915"/>
                <a:gd name="T46" fmla="*/ 2651 w 3583"/>
                <a:gd name="T47" fmla="*/ 123 h 2915"/>
                <a:gd name="T48" fmla="*/ 2624 w 3583"/>
                <a:gd name="T49" fmla="*/ 0 h 2915"/>
                <a:gd name="T50" fmla="*/ 2741 w 3583"/>
                <a:gd name="T51" fmla="*/ 53 h 2915"/>
                <a:gd name="T52" fmla="*/ 2924 w 3583"/>
                <a:gd name="T53" fmla="*/ 235 h 2915"/>
                <a:gd name="T54" fmla="*/ 3197 w 3583"/>
                <a:gd name="T55" fmla="*/ 508 h 2915"/>
                <a:gd name="T56" fmla="*/ 3441 w 3583"/>
                <a:gd name="T57" fmla="*/ 750 h 2915"/>
                <a:gd name="T58" fmla="*/ 3575 w 3583"/>
                <a:gd name="T59" fmla="*/ 917 h 2915"/>
                <a:gd name="T60" fmla="*/ 2771 w 3583"/>
                <a:gd name="T61" fmla="*/ 1869 h 2915"/>
                <a:gd name="T62" fmla="*/ 2720 w 3583"/>
                <a:gd name="T63" fmla="*/ 2107 h 2915"/>
                <a:gd name="T64" fmla="*/ 2535 w 3583"/>
                <a:gd name="T65" fmla="*/ 2176 h 2915"/>
                <a:gd name="T66" fmla="*/ 2420 w 3583"/>
                <a:gd name="T67" fmla="*/ 2387 h 2915"/>
                <a:gd name="T68" fmla="*/ 2291 w 3583"/>
                <a:gd name="T69" fmla="*/ 2482 h 2915"/>
                <a:gd name="T70" fmla="*/ 2122 w 3583"/>
                <a:gd name="T71" fmla="*/ 2660 h 2915"/>
                <a:gd name="T72" fmla="*/ 2044 w 3583"/>
                <a:gd name="T73" fmla="*/ 2753 h 2915"/>
                <a:gd name="T74" fmla="*/ 1852 w 3583"/>
                <a:gd name="T75" fmla="*/ 2914 h 2915"/>
                <a:gd name="T76" fmla="*/ 1228 w 3583"/>
                <a:gd name="T77" fmla="*/ 2245 h 2915"/>
                <a:gd name="T78" fmla="*/ 1888 w 3583"/>
                <a:gd name="T79" fmla="*/ 2784 h 2915"/>
                <a:gd name="T80" fmla="*/ 1923 w 3583"/>
                <a:gd name="T81" fmla="*/ 2623 h 2915"/>
                <a:gd name="T82" fmla="*/ 1398 w 3583"/>
                <a:gd name="T83" fmla="*/ 2040 h 2915"/>
                <a:gd name="T84" fmla="*/ 2005 w 3583"/>
                <a:gd name="T85" fmla="*/ 2538 h 2915"/>
                <a:gd name="T86" fmla="*/ 2161 w 3583"/>
                <a:gd name="T87" fmla="*/ 2501 h 2915"/>
                <a:gd name="T88" fmla="*/ 1650 w 3583"/>
                <a:gd name="T89" fmla="*/ 1859 h 2915"/>
                <a:gd name="T90" fmla="*/ 1664 w 3583"/>
                <a:gd name="T91" fmla="*/ 1768 h 2915"/>
                <a:gd name="T92" fmla="*/ 2286 w 3583"/>
                <a:gd name="T93" fmla="*/ 2306 h 2915"/>
                <a:gd name="T94" fmla="*/ 2421 w 3583"/>
                <a:gd name="T95" fmla="*/ 2210 h 2915"/>
                <a:gd name="T96" fmla="*/ 1876 w 3583"/>
                <a:gd name="T97" fmla="*/ 1580 h 2915"/>
                <a:gd name="T98" fmla="*/ 1971 w 3583"/>
                <a:gd name="T99" fmla="*/ 1531 h 2915"/>
                <a:gd name="T100" fmla="*/ 2577 w 3583"/>
                <a:gd name="T101" fmla="*/ 2063 h 2915"/>
                <a:gd name="T102" fmla="*/ 2670 w 3583"/>
                <a:gd name="T103" fmla="*/ 1925 h 2915"/>
                <a:gd name="T104" fmla="*/ 1421 w 3583"/>
                <a:gd name="T105" fmla="*/ 836 h 2915"/>
                <a:gd name="T106" fmla="*/ 1013 w 3583"/>
                <a:gd name="T107" fmla="*/ 1250 h 2915"/>
                <a:gd name="T108" fmla="*/ 751 w 3583"/>
                <a:gd name="T109" fmla="*/ 1302 h 2915"/>
                <a:gd name="T110" fmla="*/ 550 w 3583"/>
                <a:gd name="T111" fmla="*/ 1097 h 2915"/>
                <a:gd name="T112" fmla="*/ 881 w 3583"/>
                <a:gd name="T113" fmla="*/ 348 h 2915"/>
                <a:gd name="T114" fmla="*/ 992 w 3583"/>
                <a:gd name="T115" fmla="*/ 248 h 2915"/>
                <a:gd name="T116" fmla="*/ 1300 w 3583"/>
                <a:gd name="T117" fmla="*/ 187 h 2915"/>
                <a:gd name="T118" fmla="*/ 2263 w 3583"/>
                <a:gd name="T119" fmla="*/ 270 h 2915"/>
                <a:gd name="T120" fmla="*/ 2379 w 3583"/>
                <a:gd name="T121" fmla="*/ 148 h 2915"/>
                <a:gd name="T122" fmla="*/ 2572 w 3583"/>
                <a:gd name="T123" fmla="*/ 2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83" h="2915">
                  <a:moveTo>
                    <a:pt x="47" y="1077"/>
                  </a:moveTo>
                  <a:lnTo>
                    <a:pt x="64" y="1077"/>
                  </a:lnTo>
                  <a:lnTo>
                    <a:pt x="82" y="1082"/>
                  </a:lnTo>
                  <a:lnTo>
                    <a:pt x="96" y="1093"/>
                  </a:lnTo>
                  <a:lnTo>
                    <a:pt x="476" y="1480"/>
                  </a:lnTo>
                  <a:lnTo>
                    <a:pt x="401" y="1565"/>
                  </a:lnTo>
                  <a:lnTo>
                    <a:pt x="15" y="1172"/>
                  </a:lnTo>
                  <a:lnTo>
                    <a:pt x="4" y="1158"/>
                  </a:lnTo>
                  <a:lnTo>
                    <a:pt x="0" y="1141"/>
                  </a:lnTo>
                  <a:lnTo>
                    <a:pt x="0" y="1124"/>
                  </a:lnTo>
                  <a:lnTo>
                    <a:pt x="6" y="1107"/>
                  </a:lnTo>
                  <a:lnTo>
                    <a:pt x="16" y="1093"/>
                  </a:lnTo>
                  <a:lnTo>
                    <a:pt x="30" y="1082"/>
                  </a:lnTo>
                  <a:lnTo>
                    <a:pt x="47" y="1077"/>
                  </a:lnTo>
                  <a:close/>
                  <a:moveTo>
                    <a:pt x="1247" y="299"/>
                  </a:moveTo>
                  <a:lnTo>
                    <a:pt x="1206" y="301"/>
                  </a:lnTo>
                  <a:lnTo>
                    <a:pt x="1168" y="306"/>
                  </a:lnTo>
                  <a:lnTo>
                    <a:pt x="1135" y="312"/>
                  </a:lnTo>
                  <a:lnTo>
                    <a:pt x="1106" y="321"/>
                  </a:lnTo>
                  <a:lnTo>
                    <a:pt x="1080" y="329"/>
                  </a:lnTo>
                  <a:lnTo>
                    <a:pt x="1058" y="339"/>
                  </a:lnTo>
                  <a:lnTo>
                    <a:pt x="1038" y="350"/>
                  </a:lnTo>
                  <a:lnTo>
                    <a:pt x="1022" y="361"/>
                  </a:lnTo>
                  <a:lnTo>
                    <a:pt x="1009" y="371"/>
                  </a:lnTo>
                  <a:lnTo>
                    <a:pt x="998" y="380"/>
                  </a:lnTo>
                  <a:lnTo>
                    <a:pt x="989" y="390"/>
                  </a:lnTo>
                  <a:lnTo>
                    <a:pt x="984" y="398"/>
                  </a:lnTo>
                  <a:lnTo>
                    <a:pt x="979" y="404"/>
                  </a:lnTo>
                  <a:lnTo>
                    <a:pt x="976" y="409"/>
                  </a:lnTo>
                  <a:lnTo>
                    <a:pt x="975" y="411"/>
                  </a:lnTo>
                  <a:lnTo>
                    <a:pt x="665" y="1018"/>
                  </a:lnTo>
                  <a:lnTo>
                    <a:pt x="658" y="1039"/>
                  </a:lnTo>
                  <a:lnTo>
                    <a:pt x="657" y="1062"/>
                  </a:lnTo>
                  <a:lnTo>
                    <a:pt x="663" y="1084"/>
                  </a:lnTo>
                  <a:lnTo>
                    <a:pt x="672" y="1107"/>
                  </a:lnTo>
                  <a:lnTo>
                    <a:pt x="688" y="1129"/>
                  </a:lnTo>
                  <a:lnTo>
                    <a:pt x="706" y="1150"/>
                  </a:lnTo>
                  <a:lnTo>
                    <a:pt x="729" y="1167"/>
                  </a:lnTo>
                  <a:lnTo>
                    <a:pt x="755" y="1182"/>
                  </a:lnTo>
                  <a:lnTo>
                    <a:pt x="787" y="1195"/>
                  </a:lnTo>
                  <a:lnTo>
                    <a:pt x="820" y="1203"/>
                  </a:lnTo>
                  <a:lnTo>
                    <a:pt x="849" y="1204"/>
                  </a:lnTo>
                  <a:lnTo>
                    <a:pt x="879" y="1200"/>
                  </a:lnTo>
                  <a:lnTo>
                    <a:pt x="900" y="1193"/>
                  </a:lnTo>
                  <a:lnTo>
                    <a:pt x="920" y="1181"/>
                  </a:lnTo>
                  <a:lnTo>
                    <a:pt x="935" y="1167"/>
                  </a:lnTo>
                  <a:lnTo>
                    <a:pt x="946" y="1151"/>
                  </a:lnTo>
                  <a:lnTo>
                    <a:pt x="1149" y="766"/>
                  </a:lnTo>
                  <a:lnTo>
                    <a:pt x="1160" y="752"/>
                  </a:lnTo>
                  <a:lnTo>
                    <a:pt x="1174" y="742"/>
                  </a:lnTo>
                  <a:lnTo>
                    <a:pt x="1190" y="737"/>
                  </a:lnTo>
                  <a:lnTo>
                    <a:pt x="1197" y="736"/>
                  </a:lnTo>
                  <a:lnTo>
                    <a:pt x="1209" y="735"/>
                  </a:lnTo>
                  <a:lnTo>
                    <a:pt x="1228" y="732"/>
                  </a:lnTo>
                  <a:lnTo>
                    <a:pt x="1252" y="730"/>
                  </a:lnTo>
                  <a:lnTo>
                    <a:pt x="1282" y="727"/>
                  </a:lnTo>
                  <a:lnTo>
                    <a:pt x="1315" y="725"/>
                  </a:lnTo>
                  <a:lnTo>
                    <a:pt x="1352" y="724"/>
                  </a:lnTo>
                  <a:lnTo>
                    <a:pt x="1391" y="723"/>
                  </a:lnTo>
                  <a:lnTo>
                    <a:pt x="1434" y="723"/>
                  </a:lnTo>
                  <a:lnTo>
                    <a:pt x="1477" y="724"/>
                  </a:lnTo>
                  <a:lnTo>
                    <a:pt x="1523" y="726"/>
                  </a:lnTo>
                  <a:lnTo>
                    <a:pt x="1567" y="730"/>
                  </a:lnTo>
                  <a:lnTo>
                    <a:pt x="1612" y="737"/>
                  </a:lnTo>
                  <a:lnTo>
                    <a:pt x="1656" y="745"/>
                  </a:lnTo>
                  <a:lnTo>
                    <a:pt x="1670" y="751"/>
                  </a:lnTo>
                  <a:lnTo>
                    <a:pt x="1683" y="761"/>
                  </a:lnTo>
                  <a:lnTo>
                    <a:pt x="2704" y="1774"/>
                  </a:lnTo>
                  <a:lnTo>
                    <a:pt x="3103" y="1368"/>
                  </a:lnTo>
                  <a:lnTo>
                    <a:pt x="3083" y="1348"/>
                  </a:lnTo>
                  <a:lnTo>
                    <a:pt x="3061" y="1326"/>
                  </a:lnTo>
                  <a:lnTo>
                    <a:pt x="3033" y="1300"/>
                  </a:lnTo>
                  <a:lnTo>
                    <a:pt x="3004" y="1270"/>
                  </a:lnTo>
                  <a:lnTo>
                    <a:pt x="2973" y="1239"/>
                  </a:lnTo>
                  <a:lnTo>
                    <a:pt x="2938" y="1204"/>
                  </a:lnTo>
                  <a:lnTo>
                    <a:pt x="2901" y="1168"/>
                  </a:lnTo>
                  <a:lnTo>
                    <a:pt x="2863" y="1130"/>
                  </a:lnTo>
                  <a:lnTo>
                    <a:pt x="2824" y="1091"/>
                  </a:lnTo>
                  <a:lnTo>
                    <a:pt x="2784" y="1051"/>
                  </a:lnTo>
                  <a:lnTo>
                    <a:pt x="2742" y="1011"/>
                  </a:lnTo>
                  <a:lnTo>
                    <a:pt x="2701" y="969"/>
                  </a:lnTo>
                  <a:lnTo>
                    <a:pt x="2659" y="928"/>
                  </a:lnTo>
                  <a:lnTo>
                    <a:pt x="2619" y="888"/>
                  </a:lnTo>
                  <a:lnTo>
                    <a:pt x="2577" y="848"/>
                  </a:lnTo>
                  <a:lnTo>
                    <a:pt x="2538" y="809"/>
                  </a:lnTo>
                  <a:lnTo>
                    <a:pt x="2500" y="770"/>
                  </a:lnTo>
                  <a:lnTo>
                    <a:pt x="2463" y="735"/>
                  </a:lnTo>
                  <a:lnTo>
                    <a:pt x="2430" y="700"/>
                  </a:lnTo>
                  <a:lnTo>
                    <a:pt x="2397" y="668"/>
                  </a:lnTo>
                  <a:lnTo>
                    <a:pt x="2368" y="639"/>
                  </a:lnTo>
                  <a:lnTo>
                    <a:pt x="2342" y="613"/>
                  </a:lnTo>
                  <a:lnTo>
                    <a:pt x="2318" y="590"/>
                  </a:lnTo>
                  <a:lnTo>
                    <a:pt x="2298" y="571"/>
                  </a:lnTo>
                  <a:lnTo>
                    <a:pt x="2283" y="555"/>
                  </a:lnTo>
                  <a:lnTo>
                    <a:pt x="2258" y="527"/>
                  </a:lnTo>
                  <a:lnTo>
                    <a:pt x="2237" y="499"/>
                  </a:lnTo>
                  <a:lnTo>
                    <a:pt x="2222" y="471"/>
                  </a:lnTo>
                  <a:lnTo>
                    <a:pt x="2211" y="443"/>
                  </a:lnTo>
                  <a:lnTo>
                    <a:pt x="1342" y="302"/>
                  </a:lnTo>
                  <a:lnTo>
                    <a:pt x="1292" y="299"/>
                  </a:lnTo>
                  <a:lnTo>
                    <a:pt x="1247" y="299"/>
                  </a:lnTo>
                  <a:close/>
                  <a:moveTo>
                    <a:pt x="2610" y="112"/>
                  </a:moveTo>
                  <a:lnTo>
                    <a:pt x="2595" y="113"/>
                  </a:lnTo>
                  <a:lnTo>
                    <a:pt x="2577" y="118"/>
                  </a:lnTo>
                  <a:lnTo>
                    <a:pt x="2560" y="127"/>
                  </a:lnTo>
                  <a:lnTo>
                    <a:pt x="2543" y="143"/>
                  </a:lnTo>
                  <a:lnTo>
                    <a:pt x="2521" y="163"/>
                  </a:lnTo>
                  <a:lnTo>
                    <a:pt x="2500" y="185"/>
                  </a:lnTo>
                  <a:lnTo>
                    <a:pt x="2477" y="208"/>
                  </a:lnTo>
                  <a:lnTo>
                    <a:pt x="2457" y="231"/>
                  </a:lnTo>
                  <a:lnTo>
                    <a:pt x="2435" y="252"/>
                  </a:lnTo>
                  <a:lnTo>
                    <a:pt x="2415" y="273"/>
                  </a:lnTo>
                  <a:lnTo>
                    <a:pt x="2396" y="292"/>
                  </a:lnTo>
                  <a:lnTo>
                    <a:pt x="2380" y="310"/>
                  </a:lnTo>
                  <a:lnTo>
                    <a:pt x="2364" y="325"/>
                  </a:lnTo>
                  <a:lnTo>
                    <a:pt x="2352" y="338"/>
                  </a:lnTo>
                  <a:lnTo>
                    <a:pt x="2344" y="348"/>
                  </a:lnTo>
                  <a:lnTo>
                    <a:pt x="2337" y="354"/>
                  </a:lnTo>
                  <a:lnTo>
                    <a:pt x="2335" y="357"/>
                  </a:lnTo>
                  <a:lnTo>
                    <a:pt x="2329" y="362"/>
                  </a:lnTo>
                  <a:lnTo>
                    <a:pt x="2322" y="370"/>
                  </a:lnTo>
                  <a:lnTo>
                    <a:pt x="2317" y="378"/>
                  </a:lnTo>
                  <a:lnTo>
                    <a:pt x="2314" y="390"/>
                  </a:lnTo>
                  <a:lnTo>
                    <a:pt x="2316" y="404"/>
                  </a:lnTo>
                  <a:lnTo>
                    <a:pt x="2322" y="421"/>
                  </a:lnTo>
                  <a:lnTo>
                    <a:pt x="2332" y="438"/>
                  </a:lnTo>
                  <a:lnTo>
                    <a:pt x="2345" y="455"/>
                  </a:lnTo>
                  <a:lnTo>
                    <a:pt x="2363" y="475"/>
                  </a:lnTo>
                  <a:lnTo>
                    <a:pt x="2379" y="490"/>
                  </a:lnTo>
                  <a:lnTo>
                    <a:pt x="2398" y="510"/>
                  </a:lnTo>
                  <a:lnTo>
                    <a:pt x="2421" y="533"/>
                  </a:lnTo>
                  <a:lnTo>
                    <a:pt x="2447" y="559"/>
                  </a:lnTo>
                  <a:lnTo>
                    <a:pt x="2476" y="588"/>
                  </a:lnTo>
                  <a:lnTo>
                    <a:pt x="2509" y="619"/>
                  </a:lnTo>
                  <a:lnTo>
                    <a:pt x="2543" y="654"/>
                  </a:lnTo>
                  <a:lnTo>
                    <a:pt x="2579" y="690"/>
                  </a:lnTo>
                  <a:lnTo>
                    <a:pt x="2617" y="728"/>
                  </a:lnTo>
                  <a:lnTo>
                    <a:pt x="2657" y="767"/>
                  </a:lnTo>
                  <a:lnTo>
                    <a:pt x="2697" y="807"/>
                  </a:lnTo>
                  <a:lnTo>
                    <a:pt x="2738" y="848"/>
                  </a:lnTo>
                  <a:lnTo>
                    <a:pt x="2779" y="889"/>
                  </a:lnTo>
                  <a:lnTo>
                    <a:pt x="2821" y="930"/>
                  </a:lnTo>
                  <a:lnTo>
                    <a:pt x="2862" y="970"/>
                  </a:lnTo>
                  <a:lnTo>
                    <a:pt x="2902" y="1011"/>
                  </a:lnTo>
                  <a:lnTo>
                    <a:pt x="2942" y="1050"/>
                  </a:lnTo>
                  <a:lnTo>
                    <a:pt x="2980" y="1088"/>
                  </a:lnTo>
                  <a:lnTo>
                    <a:pt x="3016" y="1124"/>
                  </a:lnTo>
                  <a:lnTo>
                    <a:pt x="3051" y="1157"/>
                  </a:lnTo>
                  <a:lnTo>
                    <a:pt x="3083" y="1190"/>
                  </a:lnTo>
                  <a:lnTo>
                    <a:pt x="3113" y="1219"/>
                  </a:lnTo>
                  <a:lnTo>
                    <a:pt x="3139" y="1245"/>
                  </a:lnTo>
                  <a:lnTo>
                    <a:pt x="3162" y="1268"/>
                  </a:lnTo>
                  <a:lnTo>
                    <a:pt x="3181" y="1288"/>
                  </a:lnTo>
                  <a:lnTo>
                    <a:pt x="3462" y="1000"/>
                  </a:lnTo>
                  <a:lnTo>
                    <a:pt x="3466" y="994"/>
                  </a:lnTo>
                  <a:lnTo>
                    <a:pt x="3469" y="986"/>
                  </a:lnTo>
                  <a:lnTo>
                    <a:pt x="3471" y="975"/>
                  </a:lnTo>
                  <a:lnTo>
                    <a:pt x="3470" y="962"/>
                  </a:lnTo>
                  <a:lnTo>
                    <a:pt x="3467" y="945"/>
                  </a:lnTo>
                  <a:lnTo>
                    <a:pt x="3457" y="929"/>
                  </a:lnTo>
                  <a:lnTo>
                    <a:pt x="3442" y="910"/>
                  </a:lnTo>
                  <a:lnTo>
                    <a:pt x="3432" y="900"/>
                  </a:lnTo>
                  <a:lnTo>
                    <a:pt x="3419" y="887"/>
                  </a:lnTo>
                  <a:lnTo>
                    <a:pt x="3403" y="870"/>
                  </a:lnTo>
                  <a:lnTo>
                    <a:pt x="3383" y="851"/>
                  </a:lnTo>
                  <a:lnTo>
                    <a:pt x="3361" y="829"/>
                  </a:lnTo>
                  <a:lnTo>
                    <a:pt x="3336" y="805"/>
                  </a:lnTo>
                  <a:lnTo>
                    <a:pt x="3310" y="779"/>
                  </a:lnTo>
                  <a:lnTo>
                    <a:pt x="3281" y="751"/>
                  </a:lnTo>
                  <a:lnTo>
                    <a:pt x="3252" y="721"/>
                  </a:lnTo>
                  <a:lnTo>
                    <a:pt x="3220" y="689"/>
                  </a:lnTo>
                  <a:lnTo>
                    <a:pt x="3187" y="656"/>
                  </a:lnTo>
                  <a:lnTo>
                    <a:pt x="3153" y="623"/>
                  </a:lnTo>
                  <a:lnTo>
                    <a:pt x="3118" y="588"/>
                  </a:lnTo>
                  <a:lnTo>
                    <a:pt x="3083" y="553"/>
                  </a:lnTo>
                  <a:lnTo>
                    <a:pt x="3049" y="518"/>
                  </a:lnTo>
                  <a:lnTo>
                    <a:pt x="3013" y="484"/>
                  </a:lnTo>
                  <a:lnTo>
                    <a:pt x="2978" y="448"/>
                  </a:lnTo>
                  <a:lnTo>
                    <a:pt x="2943" y="414"/>
                  </a:lnTo>
                  <a:lnTo>
                    <a:pt x="2910" y="380"/>
                  </a:lnTo>
                  <a:lnTo>
                    <a:pt x="2877" y="348"/>
                  </a:lnTo>
                  <a:lnTo>
                    <a:pt x="2846" y="316"/>
                  </a:lnTo>
                  <a:lnTo>
                    <a:pt x="2816" y="287"/>
                  </a:lnTo>
                  <a:lnTo>
                    <a:pt x="2787" y="259"/>
                  </a:lnTo>
                  <a:lnTo>
                    <a:pt x="2761" y="232"/>
                  </a:lnTo>
                  <a:lnTo>
                    <a:pt x="2737" y="208"/>
                  </a:lnTo>
                  <a:lnTo>
                    <a:pt x="2715" y="186"/>
                  </a:lnTo>
                  <a:lnTo>
                    <a:pt x="2696" y="168"/>
                  </a:lnTo>
                  <a:lnTo>
                    <a:pt x="2679" y="151"/>
                  </a:lnTo>
                  <a:lnTo>
                    <a:pt x="2666" y="138"/>
                  </a:lnTo>
                  <a:lnTo>
                    <a:pt x="2658" y="128"/>
                  </a:lnTo>
                  <a:lnTo>
                    <a:pt x="2651" y="123"/>
                  </a:lnTo>
                  <a:lnTo>
                    <a:pt x="2649" y="121"/>
                  </a:lnTo>
                  <a:lnTo>
                    <a:pt x="2647" y="120"/>
                  </a:lnTo>
                  <a:lnTo>
                    <a:pt x="2641" y="118"/>
                  </a:lnTo>
                  <a:lnTo>
                    <a:pt x="2633" y="115"/>
                  </a:lnTo>
                  <a:lnTo>
                    <a:pt x="2622" y="113"/>
                  </a:lnTo>
                  <a:lnTo>
                    <a:pt x="2610" y="112"/>
                  </a:lnTo>
                  <a:close/>
                  <a:moveTo>
                    <a:pt x="2598" y="0"/>
                  </a:moveTo>
                  <a:lnTo>
                    <a:pt x="2624" y="0"/>
                  </a:lnTo>
                  <a:lnTo>
                    <a:pt x="2648" y="3"/>
                  </a:lnTo>
                  <a:lnTo>
                    <a:pt x="2670" y="10"/>
                  </a:lnTo>
                  <a:lnTo>
                    <a:pt x="2689" y="18"/>
                  </a:lnTo>
                  <a:lnTo>
                    <a:pt x="2707" y="26"/>
                  </a:lnTo>
                  <a:lnTo>
                    <a:pt x="2722" y="35"/>
                  </a:lnTo>
                  <a:lnTo>
                    <a:pt x="2724" y="37"/>
                  </a:lnTo>
                  <a:lnTo>
                    <a:pt x="2730" y="44"/>
                  </a:lnTo>
                  <a:lnTo>
                    <a:pt x="2741" y="53"/>
                  </a:lnTo>
                  <a:lnTo>
                    <a:pt x="2754" y="68"/>
                  </a:lnTo>
                  <a:lnTo>
                    <a:pt x="2771" y="84"/>
                  </a:lnTo>
                  <a:lnTo>
                    <a:pt x="2790" y="103"/>
                  </a:lnTo>
                  <a:lnTo>
                    <a:pt x="2813" y="125"/>
                  </a:lnTo>
                  <a:lnTo>
                    <a:pt x="2838" y="149"/>
                  </a:lnTo>
                  <a:lnTo>
                    <a:pt x="2864" y="176"/>
                  </a:lnTo>
                  <a:lnTo>
                    <a:pt x="2893" y="204"/>
                  </a:lnTo>
                  <a:lnTo>
                    <a:pt x="2924" y="235"/>
                  </a:lnTo>
                  <a:lnTo>
                    <a:pt x="2955" y="266"/>
                  </a:lnTo>
                  <a:lnTo>
                    <a:pt x="2988" y="299"/>
                  </a:lnTo>
                  <a:lnTo>
                    <a:pt x="3023" y="333"/>
                  </a:lnTo>
                  <a:lnTo>
                    <a:pt x="3056" y="367"/>
                  </a:lnTo>
                  <a:lnTo>
                    <a:pt x="3092" y="402"/>
                  </a:lnTo>
                  <a:lnTo>
                    <a:pt x="3127" y="438"/>
                  </a:lnTo>
                  <a:lnTo>
                    <a:pt x="3163" y="473"/>
                  </a:lnTo>
                  <a:lnTo>
                    <a:pt x="3197" y="508"/>
                  </a:lnTo>
                  <a:lnTo>
                    <a:pt x="3232" y="542"/>
                  </a:lnTo>
                  <a:lnTo>
                    <a:pt x="3266" y="576"/>
                  </a:lnTo>
                  <a:lnTo>
                    <a:pt x="3300" y="609"/>
                  </a:lnTo>
                  <a:lnTo>
                    <a:pt x="3331" y="640"/>
                  </a:lnTo>
                  <a:lnTo>
                    <a:pt x="3361" y="671"/>
                  </a:lnTo>
                  <a:lnTo>
                    <a:pt x="3390" y="699"/>
                  </a:lnTo>
                  <a:lnTo>
                    <a:pt x="3417" y="726"/>
                  </a:lnTo>
                  <a:lnTo>
                    <a:pt x="3441" y="750"/>
                  </a:lnTo>
                  <a:lnTo>
                    <a:pt x="3462" y="772"/>
                  </a:lnTo>
                  <a:lnTo>
                    <a:pt x="3482" y="791"/>
                  </a:lnTo>
                  <a:lnTo>
                    <a:pt x="3498" y="807"/>
                  </a:lnTo>
                  <a:lnTo>
                    <a:pt x="3511" y="820"/>
                  </a:lnTo>
                  <a:lnTo>
                    <a:pt x="3521" y="830"/>
                  </a:lnTo>
                  <a:lnTo>
                    <a:pt x="3546" y="860"/>
                  </a:lnTo>
                  <a:lnTo>
                    <a:pt x="3565" y="889"/>
                  </a:lnTo>
                  <a:lnTo>
                    <a:pt x="3575" y="917"/>
                  </a:lnTo>
                  <a:lnTo>
                    <a:pt x="3582" y="945"/>
                  </a:lnTo>
                  <a:lnTo>
                    <a:pt x="3583" y="973"/>
                  </a:lnTo>
                  <a:lnTo>
                    <a:pt x="3581" y="998"/>
                  </a:lnTo>
                  <a:lnTo>
                    <a:pt x="3574" y="1020"/>
                  </a:lnTo>
                  <a:lnTo>
                    <a:pt x="3567" y="1041"/>
                  </a:lnTo>
                  <a:lnTo>
                    <a:pt x="3557" y="1059"/>
                  </a:lnTo>
                  <a:lnTo>
                    <a:pt x="3547" y="1074"/>
                  </a:lnTo>
                  <a:lnTo>
                    <a:pt x="2771" y="1869"/>
                  </a:lnTo>
                  <a:lnTo>
                    <a:pt x="2779" y="1899"/>
                  </a:lnTo>
                  <a:lnTo>
                    <a:pt x="2784" y="1931"/>
                  </a:lnTo>
                  <a:lnTo>
                    <a:pt x="2784" y="1962"/>
                  </a:lnTo>
                  <a:lnTo>
                    <a:pt x="2779" y="1993"/>
                  </a:lnTo>
                  <a:lnTo>
                    <a:pt x="2771" y="2024"/>
                  </a:lnTo>
                  <a:lnTo>
                    <a:pt x="2758" y="2053"/>
                  </a:lnTo>
                  <a:lnTo>
                    <a:pt x="2741" y="2081"/>
                  </a:lnTo>
                  <a:lnTo>
                    <a:pt x="2720" y="2107"/>
                  </a:lnTo>
                  <a:lnTo>
                    <a:pt x="2695" y="2128"/>
                  </a:lnTo>
                  <a:lnTo>
                    <a:pt x="2669" y="2146"/>
                  </a:lnTo>
                  <a:lnTo>
                    <a:pt x="2640" y="2160"/>
                  </a:lnTo>
                  <a:lnTo>
                    <a:pt x="2611" y="2170"/>
                  </a:lnTo>
                  <a:lnTo>
                    <a:pt x="2582" y="2176"/>
                  </a:lnTo>
                  <a:lnTo>
                    <a:pt x="2551" y="2178"/>
                  </a:lnTo>
                  <a:lnTo>
                    <a:pt x="2544" y="2177"/>
                  </a:lnTo>
                  <a:lnTo>
                    <a:pt x="2535" y="2176"/>
                  </a:lnTo>
                  <a:lnTo>
                    <a:pt x="2535" y="2207"/>
                  </a:lnTo>
                  <a:lnTo>
                    <a:pt x="2531" y="2237"/>
                  </a:lnTo>
                  <a:lnTo>
                    <a:pt x="2522" y="2268"/>
                  </a:lnTo>
                  <a:lnTo>
                    <a:pt x="2509" y="2296"/>
                  </a:lnTo>
                  <a:lnTo>
                    <a:pt x="2493" y="2323"/>
                  </a:lnTo>
                  <a:lnTo>
                    <a:pt x="2471" y="2347"/>
                  </a:lnTo>
                  <a:lnTo>
                    <a:pt x="2447" y="2370"/>
                  </a:lnTo>
                  <a:lnTo>
                    <a:pt x="2420" y="2387"/>
                  </a:lnTo>
                  <a:lnTo>
                    <a:pt x="2393" y="2401"/>
                  </a:lnTo>
                  <a:lnTo>
                    <a:pt x="2363" y="2411"/>
                  </a:lnTo>
                  <a:lnTo>
                    <a:pt x="2334" y="2417"/>
                  </a:lnTo>
                  <a:lnTo>
                    <a:pt x="2304" y="2419"/>
                  </a:lnTo>
                  <a:lnTo>
                    <a:pt x="2299" y="2419"/>
                  </a:lnTo>
                  <a:lnTo>
                    <a:pt x="2294" y="2419"/>
                  </a:lnTo>
                  <a:lnTo>
                    <a:pt x="2294" y="2450"/>
                  </a:lnTo>
                  <a:lnTo>
                    <a:pt x="2291" y="2482"/>
                  </a:lnTo>
                  <a:lnTo>
                    <a:pt x="2282" y="2512"/>
                  </a:lnTo>
                  <a:lnTo>
                    <a:pt x="2269" y="2541"/>
                  </a:lnTo>
                  <a:lnTo>
                    <a:pt x="2253" y="2570"/>
                  </a:lnTo>
                  <a:lnTo>
                    <a:pt x="2231" y="2596"/>
                  </a:lnTo>
                  <a:lnTo>
                    <a:pt x="2206" y="2617"/>
                  </a:lnTo>
                  <a:lnTo>
                    <a:pt x="2180" y="2636"/>
                  </a:lnTo>
                  <a:lnTo>
                    <a:pt x="2152" y="2649"/>
                  </a:lnTo>
                  <a:lnTo>
                    <a:pt x="2122" y="2660"/>
                  </a:lnTo>
                  <a:lnTo>
                    <a:pt x="2093" y="2665"/>
                  </a:lnTo>
                  <a:lnTo>
                    <a:pt x="2063" y="2667"/>
                  </a:lnTo>
                  <a:lnTo>
                    <a:pt x="2058" y="2667"/>
                  </a:lnTo>
                  <a:lnTo>
                    <a:pt x="2053" y="2666"/>
                  </a:lnTo>
                  <a:lnTo>
                    <a:pt x="2054" y="2675"/>
                  </a:lnTo>
                  <a:lnTo>
                    <a:pt x="2055" y="2684"/>
                  </a:lnTo>
                  <a:lnTo>
                    <a:pt x="2052" y="2719"/>
                  </a:lnTo>
                  <a:lnTo>
                    <a:pt x="2044" y="2753"/>
                  </a:lnTo>
                  <a:lnTo>
                    <a:pt x="2031" y="2786"/>
                  </a:lnTo>
                  <a:lnTo>
                    <a:pt x="2013" y="2816"/>
                  </a:lnTo>
                  <a:lnTo>
                    <a:pt x="1990" y="2843"/>
                  </a:lnTo>
                  <a:lnTo>
                    <a:pt x="1965" y="2866"/>
                  </a:lnTo>
                  <a:lnTo>
                    <a:pt x="1939" y="2883"/>
                  </a:lnTo>
                  <a:lnTo>
                    <a:pt x="1910" y="2898"/>
                  </a:lnTo>
                  <a:lnTo>
                    <a:pt x="1881" y="2907"/>
                  </a:lnTo>
                  <a:lnTo>
                    <a:pt x="1852" y="2914"/>
                  </a:lnTo>
                  <a:lnTo>
                    <a:pt x="1821" y="2915"/>
                  </a:lnTo>
                  <a:lnTo>
                    <a:pt x="1789" y="2913"/>
                  </a:lnTo>
                  <a:lnTo>
                    <a:pt x="1755" y="2905"/>
                  </a:lnTo>
                  <a:lnTo>
                    <a:pt x="1724" y="2893"/>
                  </a:lnTo>
                  <a:lnTo>
                    <a:pt x="1694" y="2875"/>
                  </a:lnTo>
                  <a:lnTo>
                    <a:pt x="1667" y="2853"/>
                  </a:lnTo>
                  <a:lnTo>
                    <a:pt x="1152" y="2328"/>
                  </a:lnTo>
                  <a:lnTo>
                    <a:pt x="1228" y="2245"/>
                  </a:lnTo>
                  <a:lnTo>
                    <a:pt x="1748" y="2773"/>
                  </a:lnTo>
                  <a:lnTo>
                    <a:pt x="1765" y="2787"/>
                  </a:lnTo>
                  <a:lnTo>
                    <a:pt x="1783" y="2797"/>
                  </a:lnTo>
                  <a:lnTo>
                    <a:pt x="1804" y="2802"/>
                  </a:lnTo>
                  <a:lnTo>
                    <a:pt x="1826" y="2803"/>
                  </a:lnTo>
                  <a:lnTo>
                    <a:pt x="1847" y="2801"/>
                  </a:lnTo>
                  <a:lnTo>
                    <a:pt x="1868" y="2793"/>
                  </a:lnTo>
                  <a:lnTo>
                    <a:pt x="1888" y="2784"/>
                  </a:lnTo>
                  <a:lnTo>
                    <a:pt x="1905" y="2768"/>
                  </a:lnTo>
                  <a:lnTo>
                    <a:pt x="1921" y="2749"/>
                  </a:lnTo>
                  <a:lnTo>
                    <a:pt x="1933" y="2728"/>
                  </a:lnTo>
                  <a:lnTo>
                    <a:pt x="1940" y="2706"/>
                  </a:lnTo>
                  <a:lnTo>
                    <a:pt x="1942" y="2684"/>
                  </a:lnTo>
                  <a:lnTo>
                    <a:pt x="1940" y="2662"/>
                  </a:lnTo>
                  <a:lnTo>
                    <a:pt x="1933" y="2641"/>
                  </a:lnTo>
                  <a:lnTo>
                    <a:pt x="1923" y="2623"/>
                  </a:lnTo>
                  <a:lnTo>
                    <a:pt x="1909" y="2605"/>
                  </a:lnTo>
                  <a:lnTo>
                    <a:pt x="1410" y="2107"/>
                  </a:lnTo>
                  <a:lnTo>
                    <a:pt x="1409" y="2107"/>
                  </a:lnTo>
                  <a:lnTo>
                    <a:pt x="1409" y="2106"/>
                  </a:lnTo>
                  <a:lnTo>
                    <a:pt x="1398" y="2092"/>
                  </a:lnTo>
                  <a:lnTo>
                    <a:pt x="1392" y="2074"/>
                  </a:lnTo>
                  <a:lnTo>
                    <a:pt x="1392" y="2058"/>
                  </a:lnTo>
                  <a:lnTo>
                    <a:pt x="1398" y="2040"/>
                  </a:lnTo>
                  <a:lnTo>
                    <a:pt x="1409" y="2026"/>
                  </a:lnTo>
                  <a:lnTo>
                    <a:pt x="1423" y="2015"/>
                  </a:lnTo>
                  <a:lnTo>
                    <a:pt x="1440" y="2010"/>
                  </a:lnTo>
                  <a:lnTo>
                    <a:pt x="1456" y="2010"/>
                  </a:lnTo>
                  <a:lnTo>
                    <a:pt x="1474" y="2015"/>
                  </a:lnTo>
                  <a:lnTo>
                    <a:pt x="1488" y="2026"/>
                  </a:lnTo>
                  <a:lnTo>
                    <a:pt x="1988" y="2524"/>
                  </a:lnTo>
                  <a:lnTo>
                    <a:pt x="2005" y="2538"/>
                  </a:lnTo>
                  <a:lnTo>
                    <a:pt x="2025" y="2548"/>
                  </a:lnTo>
                  <a:lnTo>
                    <a:pt x="2045" y="2553"/>
                  </a:lnTo>
                  <a:lnTo>
                    <a:pt x="2067" y="2555"/>
                  </a:lnTo>
                  <a:lnTo>
                    <a:pt x="2089" y="2552"/>
                  </a:lnTo>
                  <a:lnTo>
                    <a:pt x="2109" y="2546"/>
                  </a:lnTo>
                  <a:lnTo>
                    <a:pt x="2129" y="2535"/>
                  </a:lnTo>
                  <a:lnTo>
                    <a:pt x="2146" y="2521"/>
                  </a:lnTo>
                  <a:lnTo>
                    <a:pt x="2161" y="2501"/>
                  </a:lnTo>
                  <a:lnTo>
                    <a:pt x="2173" y="2480"/>
                  </a:lnTo>
                  <a:lnTo>
                    <a:pt x="2180" y="2459"/>
                  </a:lnTo>
                  <a:lnTo>
                    <a:pt x="2182" y="2437"/>
                  </a:lnTo>
                  <a:lnTo>
                    <a:pt x="2181" y="2415"/>
                  </a:lnTo>
                  <a:lnTo>
                    <a:pt x="2174" y="2395"/>
                  </a:lnTo>
                  <a:lnTo>
                    <a:pt x="2165" y="2375"/>
                  </a:lnTo>
                  <a:lnTo>
                    <a:pt x="2150" y="2358"/>
                  </a:lnTo>
                  <a:lnTo>
                    <a:pt x="1650" y="1859"/>
                  </a:lnTo>
                  <a:lnTo>
                    <a:pt x="1650" y="1858"/>
                  </a:lnTo>
                  <a:lnTo>
                    <a:pt x="1650" y="1858"/>
                  </a:lnTo>
                  <a:lnTo>
                    <a:pt x="1639" y="1843"/>
                  </a:lnTo>
                  <a:lnTo>
                    <a:pt x="1634" y="1826"/>
                  </a:lnTo>
                  <a:lnTo>
                    <a:pt x="1634" y="1809"/>
                  </a:lnTo>
                  <a:lnTo>
                    <a:pt x="1639" y="1793"/>
                  </a:lnTo>
                  <a:lnTo>
                    <a:pt x="1650" y="1778"/>
                  </a:lnTo>
                  <a:lnTo>
                    <a:pt x="1664" y="1768"/>
                  </a:lnTo>
                  <a:lnTo>
                    <a:pt x="1680" y="1762"/>
                  </a:lnTo>
                  <a:lnTo>
                    <a:pt x="1698" y="1762"/>
                  </a:lnTo>
                  <a:lnTo>
                    <a:pt x="1714" y="1768"/>
                  </a:lnTo>
                  <a:lnTo>
                    <a:pt x="1729" y="1778"/>
                  </a:lnTo>
                  <a:lnTo>
                    <a:pt x="2229" y="2276"/>
                  </a:lnTo>
                  <a:lnTo>
                    <a:pt x="2246" y="2290"/>
                  </a:lnTo>
                  <a:lnTo>
                    <a:pt x="2266" y="2300"/>
                  </a:lnTo>
                  <a:lnTo>
                    <a:pt x="2286" y="2306"/>
                  </a:lnTo>
                  <a:lnTo>
                    <a:pt x="2308" y="2307"/>
                  </a:lnTo>
                  <a:lnTo>
                    <a:pt x="2330" y="2304"/>
                  </a:lnTo>
                  <a:lnTo>
                    <a:pt x="2350" y="2298"/>
                  </a:lnTo>
                  <a:lnTo>
                    <a:pt x="2370" y="2287"/>
                  </a:lnTo>
                  <a:lnTo>
                    <a:pt x="2387" y="2272"/>
                  </a:lnTo>
                  <a:lnTo>
                    <a:pt x="2402" y="2252"/>
                  </a:lnTo>
                  <a:lnTo>
                    <a:pt x="2413" y="2232"/>
                  </a:lnTo>
                  <a:lnTo>
                    <a:pt x="2421" y="2210"/>
                  </a:lnTo>
                  <a:lnTo>
                    <a:pt x="2423" y="2188"/>
                  </a:lnTo>
                  <a:lnTo>
                    <a:pt x="2421" y="2166"/>
                  </a:lnTo>
                  <a:lnTo>
                    <a:pt x="2415" y="2146"/>
                  </a:lnTo>
                  <a:lnTo>
                    <a:pt x="2406" y="2126"/>
                  </a:lnTo>
                  <a:lnTo>
                    <a:pt x="2391" y="2109"/>
                  </a:lnTo>
                  <a:lnTo>
                    <a:pt x="1891" y="1610"/>
                  </a:lnTo>
                  <a:lnTo>
                    <a:pt x="1880" y="1596"/>
                  </a:lnTo>
                  <a:lnTo>
                    <a:pt x="1876" y="1580"/>
                  </a:lnTo>
                  <a:lnTo>
                    <a:pt x="1876" y="1562"/>
                  </a:lnTo>
                  <a:lnTo>
                    <a:pt x="1880" y="1545"/>
                  </a:lnTo>
                  <a:lnTo>
                    <a:pt x="1891" y="1531"/>
                  </a:lnTo>
                  <a:lnTo>
                    <a:pt x="1906" y="1520"/>
                  </a:lnTo>
                  <a:lnTo>
                    <a:pt x="1922" y="1515"/>
                  </a:lnTo>
                  <a:lnTo>
                    <a:pt x="1940" y="1515"/>
                  </a:lnTo>
                  <a:lnTo>
                    <a:pt x="1956" y="1520"/>
                  </a:lnTo>
                  <a:lnTo>
                    <a:pt x="1971" y="1531"/>
                  </a:lnTo>
                  <a:lnTo>
                    <a:pt x="1977" y="1536"/>
                  </a:lnTo>
                  <a:lnTo>
                    <a:pt x="1977" y="1536"/>
                  </a:lnTo>
                  <a:lnTo>
                    <a:pt x="2476" y="2035"/>
                  </a:lnTo>
                  <a:lnTo>
                    <a:pt x="2494" y="2049"/>
                  </a:lnTo>
                  <a:lnTo>
                    <a:pt x="2513" y="2059"/>
                  </a:lnTo>
                  <a:lnTo>
                    <a:pt x="2534" y="2064"/>
                  </a:lnTo>
                  <a:lnTo>
                    <a:pt x="2556" y="2065"/>
                  </a:lnTo>
                  <a:lnTo>
                    <a:pt x="2577" y="2063"/>
                  </a:lnTo>
                  <a:lnTo>
                    <a:pt x="2598" y="2057"/>
                  </a:lnTo>
                  <a:lnTo>
                    <a:pt x="2617" y="2046"/>
                  </a:lnTo>
                  <a:lnTo>
                    <a:pt x="2635" y="2031"/>
                  </a:lnTo>
                  <a:lnTo>
                    <a:pt x="2651" y="2012"/>
                  </a:lnTo>
                  <a:lnTo>
                    <a:pt x="2662" y="1992"/>
                  </a:lnTo>
                  <a:lnTo>
                    <a:pt x="2669" y="1970"/>
                  </a:lnTo>
                  <a:lnTo>
                    <a:pt x="2671" y="1947"/>
                  </a:lnTo>
                  <a:lnTo>
                    <a:pt x="2670" y="1925"/>
                  </a:lnTo>
                  <a:lnTo>
                    <a:pt x="2663" y="1905"/>
                  </a:lnTo>
                  <a:lnTo>
                    <a:pt x="2653" y="1885"/>
                  </a:lnTo>
                  <a:lnTo>
                    <a:pt x="2639" y="1868"/>
                  </a:lnTo>
                  <a:lnTo>
                    <a:pt x="1616" y="852"/>
                  </a:lnTo>
                  <a:lnTo>
                    <a:pt x="1567" y="844"/>
                  </a:lnTo>
                  <a:lnTo>
                    <a:pt x="1517" y="839"/>
                  </a:lnTo>
                  <a:lnTo>
                    <a:pt x="1468" y="836"/>
                  </a:lnTo>
                  <a:lnTo>
                    <a:pt x="1421" y="836"/>
                  </a:lnTo>
                  <a:lnTo>
                    <a:pt x="1374" y="836"/>
                  </a:lnTo>
                  <a:lnTo>
                    <a:pt x="1332" y="838"/>
                  </a:lnTo>
                  <a:lnTo>
                    <a:pt x="1294" y="840"/>
                  </a:lnTo>
                  <a:lnTo>
                    <a:pt x="1261" y="842"/>
                  </a:lnTo>
                  <a:lnTo>
                    <a:pt x="1235" y="845"/>
                  </a:lnTo>
                  <a:lnTo>
                    <a:pt x="1047" y="1201"/>
                  </a:lnTo>
                  <a:lnTo>
                    <a:pt x="1033" y="1227"/>
                  </a:lnTo>
                  <a:lnTo>
                    <a:pt x="1013" y="1250"/>
                  </a:lnTo>
                  <a:lnTo>
                    <a:pt x="991" y="1269"/>
                  </a:lnTo>
                  <a:lnTo>
                    <a:pt x="965" y="1287"/>
                  </a:lnTo>
                  <a:lnTo>
                    <a:pt x="935" y="1301"/>
                  </a:lnTo>
                  <a:lnTo>
                    <a:pt x="904" y="1310"/>
                  </a:lnTo>
                  <a:lnTo>
                    <a:pt x="867" y="1316"/>
                  </a:lnTo>
                  <a:lnTo>
                    <a:pt x="828" y="1317"/>
                  </a:lnTo>
                  <a:lnTo>
                    <a:pt x="789" y="1311"/>
                  </a:lnTo>
                  <a:lnTo>
                    <a:pt x="751" y="1302"/>
                  </a:lnTo>
                  <a:lnTo>
                    <a:pt x="713" y="1288"/>
                  </a:lnTo>
                  <a:lnTo>
                    <a:pt x="677" y="1267"/>
                  </a:lnTo>
                  <a:lnTo>
                    <a:pt x="645" y="1244"/>
                  </a:lnTo>
                  <a:lnTo>
                    <a:pt x="617" y="1219"/>
                  </a:lnTo>
                  <a:lnTo>
                    <a:pt x="593" y="1191"/>
                  </a:lnTo>
                  <a:lnTo>
                    <a:pt x="575" y="1160"/>
                  </a:lnTo>
                  <a:lnTo>
                    <a:pt x="559" y="1129"/>
                  </a:lnTo>
                  <a:lnTo>
                    <a:pt x="550" y="1097"/>
                  </a:lnTo>
                  <a:lnTo>
                    <a:pt x="545" y="1064"/>
                  </a:lnTo>
                  <a:lnTo>
                    <a:pt x="545" y="1031"/>
                  </a:lnTo>
                  <a:lnTo>
                    <a:pt x="552" y="1000"/>
                  </a:lnTo>
                  <a:lnTo>
                    <a:pt x="563" y="968"/>
                  </a:lnTo>
                  <a:lnTo>
                    <a:pt x="873" y="362"/>
                  </a:lnTo>
                  <a:lnTo>
                    <a:pt x="874" y="360"/>
                  </a:lnTo>
                  <a:lnTo>
                    <a:pt x="877" y="355"/>
                  </a:lnTo>
                  <a:lnTo>
                    <a:pt x="881" y="348"/>
                  </a:lnTo>
                  <a:lnTo>
                    <a:pt x="887" y="339"/>
                  </a:lnTo>
                  <a:lnTo>
                    <a:pt x="895" y="328"/>
                  </a:lnTo>
                  <a:lnTo>
                    <a:pt x="905" y="316"/>
                  </a:lnTo>
                  <a:lnTo>
                    <a:pt x="917" y="303"/>
                  </a:lnTo>
                  <a:lnTo>
                    <a:pt x="932" y="289"/>
                  </a:lnTo>
                  <a:lnTo>
                    <a:pt x="948" y="275"/>
                  </a:lnTo>
                  <a:lnTo>
                    <a:pt x="969" y="261"/>
                  </a:lnTo>
                  <a:lnTo>
                    <a:pt x="992" y="248"/>
                  </a:lnTo>
                  <a:lnTo>
                    <a:pt x="1018" y="234"/>
                  </a:lnTo>
                  <a:lnTo>
                    <a:pt x="1047" y="222"/>
                  </a:lnTo>
                  <a:lnTo>
                    <a:pt x="1080" y="211"/>
                  </a:lnTo>
                  <a:lnTo>
                    <a:pt x="1115" y="201"/>
                  </a:lnTo>
                  <a:lnTo>
                    <a:pt x="1156" y="195"/>
                  </a:lnTo>
                  <a:lnTo>
                    <a:pt x="1200" y="189"/>
                  </a:lnTo>
                  <a:lnTo>
                    <a:pt x="1248" y="187"/>
                  </a:lnTo>
                  <a:lnTo>
                    <a:pt x="1300" y="187"/>
                  </a:lnTo>
                  <a:lnTo>
                    <a:pt x="1357" y="190"/>
                  </a:lnTo>
                  <a:lnTo>
                    <a:pt x="2216" y="329"/>
                  </a:lnTo>
                  <a:lnTo>
                    <a:pt x="2227" y="311"/>
                  </a:lnTo>
                  <a:lnTo>
                    <a:pt x="2237" y="296"/>
                  </a:lnTo>
                  <a:lnTo>
                    <a:pt x="2248" y="284"/>
                  </a:lnTo>
                  <a:lnTo>
                    <a:pt x="2256" y="276"/>
                  </a:lnTo>
                  <a:lnTo>
                    <a:pt x="2261" y="272"/>
                  </a:lnTo>
                  <a:lnTo>
                    <a:pt x="2263" y="270"/>
                  </a:lnTo>
                  <a:lnTo>
                    <a:pt x="2269" y="263"/>
                  </a:lnTo>
                  <a:lnTo>
                    <a:pt x="2278" y="254"/>
                  </a:lnTo>
                  <a:lnTo>
                    <a:pt x="2290" y="241"/>
                  </a:lnTo>
                  <a:lnTo>
                    <a:pt x="2304" y="226"/>
                  </a:lnTo>
                  <a:lnTo>
                    <a:pt x="2320" y="209"/>
                  </a:lnTo>
                  <a:lnTo>
                    <a:pt x="2338" y="190"/>
                  </a:lnTo>
                  <a:lnTo>
                    <a:pt x="2358" y="170"/>
                  </a:lnTo>
                  <a:lnTo>
                    <a:pt x="2379" y="148"/>
                  </a:lnTo>
                  <a:lnTo>
                    <a:pt x="2399" y="126"/>
                  </a:lnTo>
                  <a:lnTo>
                    <a:pt x="2421" y="105"/>
                  </a:lnTo>
                  <a:lnTo>
                    <a:pt x="2442" y="83"/>
                  </a:lnTo>
                  <a:lnTo>
                    <a:pt x="2462" y="62"/>
                  </a:lnTo>
                  <a:lnTo>
                    <a:pt x="2489" y="39"/>
                  </a:lnTo>
                  <a:lnTo>
                    <a:pt x="2516" y="22"/>
                  </a:lnTo>
                  <a:lnTo>
                    <a:pt x="2545" y="10"/>
                  </a:lnTo>
                  <a:lnTo>
                    <a:pt x="2572" y="2"/>
                  </a:lnTo>
                  <a:lnTo>
                    <a:pt x="25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56" name="Freeform 9"/>
            <p:cNvSpPr>
              <a:spLocks noEditPoints="1"/>
            </p:cNvSpPr>
            <p:nvPr/>
          </p:nvSpPr>
          <p:spPr bwMode="auto">
            <a:xfrm>
              <a:off x="3933" y="2967"/>
              <a:ext cx="70" cy="71"/>
            </a:xfrm>
            <a:custGeom>
              <a:avLst/>
              <a:gdLst>
                <a:gd name="T0" fmla="*/ 284 w 492"/>
                <a:gd name="T1" fmla="*/ 112 h 491"/>
                <a:gd name="T2" fmla="*/ 263 w 492"/>
                <a:gd name="T3" fmla="*/ 119 h 491"/>
                <a:gd name="T4" fmla="*/ 127 w 492"/>
                <a:gd name="T5" fmla="*/ 255 h 491"/>
                <a:gd name="T6" fmla="*/ 112 w 492"/>
                <a:gd name="T7" fmla="*/ 284 h 491"/>
                <a:gd name="T8" fmla="*/ 117 w 492"/>
                <a:gd name="T9" fmla="*/ 320 h 491"/>
                <a:gd name="T10" fmla="*/ 137 w 492"/>
                <a:gd name="T11" fmla="*/ 353 h 491"/>
                <a:gd name="T12" fmla="*/ 162 w 492"/>
                <a:gd name="T13" fmla="*/ 373 h 491"/>
                <a:gd name="T14" fmla="*/ 191 w 492"/>
                <a:gd name="T15" fmla="*/ 383 h 491"/>
                <a:gd name="T16" fmla="*/ 222 w 492"/>
                <a:gd name="T17" fmla="*/ 375 h 491"/>
                <a:gd name="T18" fmla="*/ 363 w 492"/>
                <a:gd name="T19" fmla="*/ 236 h 491"/>
                <a:gd name="T20" fmla="*/ 379 w 492"/>
                <a:gd name="T21" fmla="*/ 207 h 491"/>
                <a:gd name="T22" fmla="*/ 374 w 492"/>
                <a:gd name="T23" fmla="*/ 171 h 491"/>
                <a:gd name="T24" fmla="*/ 352 w 492"/>
                <a:gd name="T25" fmla="*/ 137 h 491"/>
                <a:gd name="T26" fmla="*/ 314 w 492"/>
                <a:gd name="T27" fmla="*/ 114 h 491"/>
                <a:gd name="T28" fmla="*/ 299 w 492"/>
                <a:gd name="T29" fmla="*/ 0 h 491"/>
                <a:gd name="T30" fmla="*/ 357 w 492"/>
                <a:gd name="T31" fmla="*/ 11 h 491"/>
                <a:gd name="T32" fmla="*/ 409 w 492"/>
                <a:gd name="T33" fmla="*/ 37 h 491"/>
                <a:gd name="T34" fmla="*/ 452 w 492"/>
                <a:gd name="T35" fmla="*/ 80 h 491"/>
                <a:gd name="T36" fmla="*/ 480 w 492"/>
                <a:gd name="T37" fmla="*/ 132 h 491"/>
                <a:gd name="T38" fmla="*/ 492 w 492"/>
                <a:gd name="T39" fmla="*/ 188 h 491"/>
                <a:gd name="T40" fmla="*/ 485 w 492"/>
                <a:gd name="T41" fmla="*/ 244 h 491"/>
                <a:gd name="T42" fmla="*/ 462 w 492"/>
                <a:gd name="T43" fmla="*/ 294 h 491"/>
                <a:gd name="T44" fmla="*/ 318 w 492"/>
                <a:gd name="T45" fmla="*/ 443 h 491"/>
                <a:gd name="T46" fmla="*/ 275 w 492"/>
                <a:gd name="T47" fmla="*/ 474 h 491"/>
                <a:gd name="T48" fmla="*/ 224 w 492"/>
                <a:gd name="T49" fmla="*/ 489 h 491"/>
                <a:gd name="T50" fmla="*/ 167 w 492"/>
                <a:gd name="T51" fmla="*/ 489 h 491"/>
                <a:gd name="T52" fmla="*/ 109 w 492"/>
                <a:gd name="T53" fmla="*/ 470 h 491"/>
                <a:gd name="T54" fmla="*/ 59 w 492"/>
                <a:gd name="T55" fmla="*/ 434 h 491"/>
                <a:gd name="T56" fmla="*/ 22 w 492"/>
                <a:gd name="T57" fmla="*/ 385 h 491"/>
                <a:gd name="T58" fmla="*/ 3 w 492"/>
                <a:gd name="T59" fmla="*/ 331 h 491"/>
                <a:gd name="T60" fmla="*/ 0 w 492"/>
                <a:gd name="T61" fmla="*/ 274 h 491"/>
                <a:gd name="T62" fmla="*/ 15 w 492"/>
                <a:gd name="T63" fmla="*/ 221 h 491"/>
                <a:gd name="T64" fmla="*/ 46 w 492"/>
                <a:gd name="T65" fmla="*/ 175 h 491"/>
                <a:gd name="T66" fmla="*/ 194 w 492"/>
                <a:gd name="T67" fmla="*/ 30 h 491"/>
                <a:gd name="T68" fmla="*/ 244 w 492"/>
                <a:gd name="T69" fmla="*/ 7 h 491"/>
                <a:gd name="T70" fmla="*/ 299 w 492"/>
                <a:gd name="T7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491">
                  <a:moveTo>
                    <a:pt x="293" y="111"/>
                  </a:moveTo>
                  <a:lnTo>
                    <a:pt x="284" y="112"/>
                  </a:lnTo>
                  <a:lnTo>
                    <a:pt x="273" y="114"/>
                  </a:lnTo>
                  <a:lnTo>
                    <a:pt x="263" y="119"/>
                  </a:lnTo>
                  <a:lnTo>
                    <a:pt x="253" y="127"/>
                  </a:lnTo>
                  <a:lnTo>
                    <a:pt x="127" y="255"/>
                  </a:lnTo>
                  <a:lnTo>
                    <a:pt x="117" y="268"/>
                  </a:lnTo>
                  <a:lnTo>
                    <a:pt x="112" y="284"/>
                  </a:lnTo>
                  <a:lnTo>
                    <a:pt x="112" y="301"/>
                  </a:lnTo>
                  <a:lnTo>
                    <a:pt x="117" y="320"/>
                  </a:lnTo>
                  <a:lnTo>
                    <a:pt x="124" y="337"/>
                  </a:lnTo>
                  <a:lnTo>
                    <a:pt x="137" y="353"/>
                  </a:lnTo>
                  <a:lnTo>
                    <a:pt x="149" y="363"/>
                  </a:lnTo>
                  <a:lnTo>
                    <a:pt x="162" y="373"/>
                  </a:lnTo>
                  <a:lnTo>
                    <a:pt x="177" y="380"/>
                  </a:lnTo>
                  <a:lnTo>
                    <a:pt x="191" y="383"/>
                  </a:lnTo>
                  <a:lnTo>
                    <a:pt x="206" y="382"/>
                  </a:lnTo>
                  <a:lnTo>
                    <a:pt x="222" y="375"/>
                  </a:lnTo>
                  <a:lnTo>
                    <a:pt x="237" y="363"/>
                  </a:lnTo>
                  <a:lnTo>
                    <a:pt x="363" y="236"/>
                  </a:lnTo>
                  <a:lnTo>
                    <a:pt x="373" y="223"/>
                  </a:lnTo>
                  <a:lnTo>
                    <a:pt x="379" y="207"/>
                  </a:lnTo>
                  <a:lnTo>
                    <a:pt x="379" y="188"/>
                  </a:lnTo>
                  <a:lnTo>
                    <a:pt x="374" y="171"/>
                  </a:lnTo>
                  <a:lnTo>
                    <a:pt x="366" y="154"/>
                  </a:lnTo>
                  <a:lnTo>
                    <a:pt x="352" y="137"/>
                  </a:lnTo>
                  <a:lnTo>
                    <a:pt x="334" y="123"/>
                  </a:lnTo>
                  <a:lnTo>
                    <a:pt x="314" y="114"/>
                  </a:lnTo>
                  <a:lnTo>
                    <a:pt x="293" y="111"/>
                  </a:lnTo>
                  <a:close/>
                  <a:moveTo>
                    <a:pt x="299" y="0"/>
                  </a:moveTo>
                  <a:lnTo>
                    <a:pt x="329" y="4"/>
                  </a:lnTo>
                  <a:lnTo>
                    <a:pt x="357" y="11"/>
                  </a:lnTo>
                  <a:lnTo>
                    <a:pt x="383" y="22"/>
                  </a:lnTo>
                  <a:lnTo>
                    <a:pt x="409" y="37"/>
                  </a:lnTo>
                  <a:lnTo>
                    <a:pt x="432" y="57"/>
                  </a:lnTo>
                  <a:lnTo>
                    <a:pt x="452" y="80"/>
                  </a:lnTo>
                  <a:lnTo>
                    <a:pt x="468" y="106"/>
                  </a:lnTo>
                  <a:lnTo>
                    <a:pt x="480" y="132"/>
                  </a:lnTo>
                  <a:lnTo>
                    <a:pt x="488" y="160"/>
                  </a:lnTo>
                  <a:lnTo>
                    <a:pt x="492" y="188"/>
                  </a:lnTo>
                  <a:lnTo>
                    <a:pt x="490" y="217"/>
                  </a:lnTo>
                  <a:lnTo>
                    <a:pt x="485" y="244"/>
                  </a:lnTo>
                  <a:lnTo>
                    <a:pt x="476" y="270"/>
                  </a:lnTo>
                  <a:lnTo>
                    <a:pt x="462" y="294"/>
                  </a:lnTo>
                  <a:lnTo>
                    <a:pt x="444" y="315"/>
                  </a:lnTo>
                  <a:lnTo>
                    <a:pt x="318" y="443"/>
                  </a:lnTo>
                  <a:lnTo>
                    <a:pt x="297" y="460"/>
                  </a:lnTo>
                  <a:lnTo>
                    <a:pt x="275" y="474"/>
                  </a:lnTo>
                  <a:lnTo>
                    <a:pt x="250" y="484"/>
                  </a:lnTo>
                  <a:lnTo>
                    <a:pt x="224" y="489"/>
                  </a:lnTo>
                  <a:lnTo>
                    <a:pt x="197" y="491"/>
                  </a:lnTo>
                  <a:lnTo>
                    <a:pt x="167" y="489"/>
                  </a:lnTo>
                  <a:lnTo>
                    <a:pt x="137" y="482"/>
                  </a:lnTo>
                  <a:lnTo>
                    <a:pt x="109" y="470"/>
                  </a:lnTo>
                  <a:lnTo>
                    <a:pt x="83" y="453"/>
                  </a:lnTo>
                  <a:lnTo>
                    <a:pt x="59" y="434"/>
                  </a:lnTo>
                  <a:lnTo>
                    <a:pt x="39" y="410"/>
                  </a:lnTo>
                  <a:lnTo>
                    <a:pt x="22" y="385"/>
                  </a:lnTo>
                  <a:lnTo>
                    <a:pt x="10" y="358"/>
                  </a:lnTo>
                  <a:lnTo>
                    <a:pt x="3" y="331"/>
                  </a:lnTo>
                  <a:lnTo>
                    <a:pt x="0" y="302"/>
                  </a:lnTo>
                  <a:lnTo>
                    <a:pt x="0" y="274"/>
                  </a:lnTo>
                  <a:lnTo>
                    <a:pt x="5" y="247"/>
                  </a:lnTo>
                  <a:lnTo>
                    <a:pt x="15" y="221"/>
                  </a:lnTo>
                  <a:lnTo>
                    <a:pt x="28" y="197"/>
                  </a:lnTo>
                  <a:lnTo>
                    <a:pt x="46" y="175"/>
                  </a:lnTo>
                  <a:lnTo>
                    <a:pt x="173" y="47"/>
                  </a:lnTo>
                  <a:lnTo>
                    <a:pt x="194" y="30"/>
                  </a:lnTo>
                  <a:lnTo>
                    <a:pt x="218" y="17"/>
                  </a:lnTo>
                  <a:lnTo>
                    <a:pt x="244" y="7"/>
                  </a:lnTo>
                  <a:lnTo>
                    <a:pt x="271" y="1"/>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66" name="Freeform 10"/>
            <p:cNvSpPr>
              <a:spLocks noEditPoints="1"/>
            </p:cNvSpPr>
            <p:nvPr/>
          </p:nvSpPr>
          <p:spPr bwMode="auto">
            <a:xfrm>
              <a:off x="3960" y="2994"/>
              <a:ext cx="70" cy="71"/>
            </a:xfrm>
            <a:custGeom>
              <a:avLst/>
              <a:gdLst>
                <a:gd name="T0" fmla="*/ 286 w 492"/>
                <a:gd name="T1" fmla="*/ 111 h 491"/>
                <a:gd name="T2" fmla="*/ 264 w 492"/>
                <a:gd name="T3" fmla="*/ 119 h 491"/>
                <a:gd name="T4" fmla="*/ 129 w 492"/>
                <a:gd name="T5" fmla="*/ 254 h 491"/>
                <a:gd name="T6" fmla="*/ 115 w 492"/>
                <a:gd name="T7" fmla="*/ 281 h 491"/>
                <a:gd name="T8" fmla="*/ 118 w 492"/>
                <a:gd name="T9" fmla="*/ 318 h 491"/>
                <a:gd name="T10" fmla="*/ 140 w 492"/>
                <a:gd name="T11" fmla="*/ 352 h 491"/>
                <a:gd name="T12" fmla="*/ 164 w 492"/>
                <a:gd name="T13" fmla="*/ 372 h 491"/>
                <a:gd name="T14" fmla="*/ 193 w 492"/>
                <a:gd name="T15" fmla="*/ 382 h 491"/>
                <a:gd name="T16" fmla="*/ 223 w 492"/>
                <a:gd name="T17" fmla="*/ 375 h 491"/>
                <a:gd name="T18" fmla="*/ 365 w 492"/>
                <a:gd name="T19" fmla="*/ 235 h 491"/>
                <a:gd name="T20" fmla="*/ 380 w 492"/>
                <a:gd name="T21" fmla="*/ 208 h 491"/>
                <a:gd name="T22" fmla="*/ 376 w 492"/>
                <a:gd name="T23" fmla="*/ 172 h 491"/>
                <a:gd name="T24" fmla="*/ 355 w 492"/>
                <a:gd name="T25" fmla="*/ 136 h 491"/>
                <a:gd name="T26" fmla="*/ 315 w 492"/>
                <a:gd name="T27" fmla="*/ 113 h 491"/>
                <a:gd name="T28" fmla="*/ 301 w 492"/>
                <a:gd name="T29" fmla="*/ 0 h 491"/>
                <a:gd name="T30" fmla="*/ 358 w 492"/>
                <a:gd name="T31" fmla="*/ 10 h 491"/>
                <a:gd name="T32" fmla="*/ 410 w 492"/>
                <a:gd name="T33" fmla="*/ 37 h 491"/>
                <a:gd name="T34" fmla="*/ 452 w 492"/>
                <a:gd name="T35" fmla="*/ 79 h 491"/>
                <a:gd name="T36" fmla="*/ 481 w 492"/>
                <a:gd name="T37" fmla="*/ 129 h 491"/>
                <a:gd name="T38" fmla="*/ 492 w 492"/>
                <a:gd name="T39" fmla="*/ 184 h 491"/>
                <a:gd name="T40" fmla="*/ 487 w 492"/>
                <a:gd name="T41" fmla="*/ 242 h 491"/>
                <a:gd name="T42" fmla="*/ 463 w 492"/>
                <a:gd name="T43" fmla="*/ 293 h 491"/>
                <a:gd name="T44" fmla="*/ 319 w 492"/>
                <a:gd name="T45" fmla="*/ 443 h 491"/>
                <a:gd name="T46" fmla="*/ 276 w 492"/>
                <a:gd name="T47" fmla="*/ 473 h 491"/>
                <a:gd name="T48" fmla="*/ 226 w 492"/>
                <a:gd name="T49" fmla="*/ 489 h 491"/>
                <a:gd name="T50" fmla="*/ 169 w 492"/>
                <a:gd name="T51" fmla="*/ 488 h 491"/>
                <a:gd name="T52" fmla="*/ 110 w 492"/>
                <a:gd name="T53" fmla="*/ 470 h 491"/>
                <a:gd name="T54" fmla="*/ 60 w 492"/>
                <a:gd name="T55" fmla="*/ 433 h 491"/>
                <a:gd name="T56" fmla="*/ 25 w 492"/>
                <a:gd name="T57" fmla="*/ 386 h 491"/>
                <a:gd name="T58" fmla="*/ 5 w 492"/>
                <a:gd name="T59" fmla="*/ 333 h 491"/>
                <a:gd name="T60" fmla="*/ 2 w 492"/>
                <a:gd name="T61" fmla="*/ 275 h 491"/>
                <a:gd name="T62" fmla="*/ 16 w 492"/>
                <a:gd name="T63" fmla="*/ 221 h 491"/>
                <a:gd name="T64" fmla="*/ 48 w 492"/>
                <a:gd name="T65" fmla="*/ 174 h 491"/>
                <a:gd name="T66" fmla="*/ 196 w 492"/>
                <a:gd name="T67" fmla="*/ 30 h 491"/>
                <a:gd name="T68" fmla="*/ 246 w 492"/>
                <a:gd name="T69" fmla="*/ 7 h 491"/>
                <a:gd name="T70" fmla="*/ 301 w 492"/>
                <a:gd name="T7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491">
                  <a:moveTo>
                    <a:pt x="295" y="111"/>
                  </a:moveTo>
                  <a:lnTo>
                    <a:pt x="286" y="111"/>
                  </a:lnTo>
                  <a:lnTo>
                    <a:pt x="275" y="113"/>
                  </a:lnTo>
                  <a:lnTo>
                    <a:pt x="264" y="119"/>
                  </a:lnTo>
                  <a:lnTo>
                    <a:pt x="255" y="126"/>
                  </a:lnTo>
                  <a:lnTo>
                    <a:pt x="129" y="254"/>
                  </a:lnTo>
                  <a:lnTo>
                    <a:pt x="119" y="265"/>
                  </a:lnTo>
                  <a:lnTo>
                    <a:pt x="115" y="281"/>
                  </a:lnTo>
                  <a:lnTo>
                    <a:pt x="113" y="298"/>
                  </a:lnTo>
                  <a:lnTo>
                    <a:pt x="118" y="318"/>
                  </a:lnTo>
                  <a:lnTo>
                    <a:pt x="126" y="336"/>
                  </a:lnTo>
                  <a:lnTo>
                    <a:pt x="140" y="352"/>
                  </a:lnTo>
                  <a:lnTo>
                    <a:pt x="151" y="363"/>
                  </a:lnTo>
                  <a:lnTo>
                    <a:pt x="164" y="372"/>
                  </a:lnTo>
                  <a:lnTo>
                    <a:pt x="178" y="378"/>
                  </a:lnTo>
                  <a:lnTo>
                    <a:pt x="193" y="382"/>
                  </a:lnTo>
                  <a:lnTo>
                    <a:pt x="208" y="381"/>
                  </a:lnTo>
                  <a:lnTo>
                    <a:pt x="223" y="375"/>
                  </a:lnTo>
                  <a:lnTo>
                    <a:pt x="238" y="362"/>
                  </a:lnTo>
                  <a:lnTo>
                    <a:pt x="365" y="235"/>
                  </a:lnTo>
                  <a:lnTo>
                    <a:pt x="374" y="223"/>
                  </a:lnTo>
                  <a:lnTo>
                    <a:pt x="380" y="208"/>
                  </a:lnTo>
                  <a:lnTo>
                    <a:pt x="381" y="192"/>
                  </a:lnTo>
                  <a:lnTo>
                    <a:pt x="376" y="172"/>
                  </a:lnTo>
                  <a:lnTo>
                    <a:pt x="368" y="154"/>
                  </a:lnTo>
                  <a:lnTo>
                    <a:pt x="355" y="136"/>
                  </a:lnTo>
                  <a:lnTo>
                    <a:pt x="336" y="122"/>
                  </a:lnTo>
                  <a:lnTo>
                    <a:pt x="315" y="113"/>
                  </a:lnTo>
                  <a:lnTo>
                    <a:pt x="295" y="111"/>
                  </a:lnTo>
                  <a:close/>
                  <a:moveTo>
                    <a:pt x="301" y="0"/>
                  </a:moveTo>
                  <a:lnTo>
                    <a:pt x="330" y="4"/>
                  </a:lnTo>
                  <a:lnTo>
                    <a:pt x="358" y="10"/>
                  </a:lnTo>
                  <a:lnTo>
                    <a:pt x="385" y="21"/>
                  </a:lnTo>
                  <a:lnTo>
                    <a:pt x="410" y="37"/>
                  </a:lnTo>
                  <a:lnTo>
                    <a:pt x="433" y="56"/>
                  </a:lnTo>
                  <a:lnTo>
                    <a:pt x="452" y="79"/>
                  </a:lnTo>
                  <a:lnTo>
                    <a:pt x="469" y="103"/>
                  </a:lnTo>
                  <a:lnTo>
                    <a:pt x="481" y="129"/>
                  </a:lnTo>
                  <a:lnTo>
                    <a:pt x="489" y="156"/>
                  </a:lnTo>
                  <a:lnTo>
                    <a:pt x="492" y="184"/>
                  </a:lnTo>
                  <a:lnTo>
                    <a:pt x="492" y="213"/>
                  </a:lnTo>
                  <a:lnTo>
                    <a:pt x="487" y="242"/>
                  </a:lnTo>
                  <a:lnTo>
                    <a:pt x="477" y="269"/>
                  </a:lnTo>
                  <a:lnTo>
                    <a:pt x="463" y="293"/>
                  </a:lnTo>
                  <a:lnTo>
                    <a:pt x="446" y="315"/>
                  </a:lnTo>
                  <a:lnTo>
                    <a:pt x="319" y="443"/>
                  </a:lnTo>
                  <a:lnTo>
                    <a:pt x="299" y="459"/>
                  </a:lnTo>
                  <a:lnTo>
                    <a:pt x="276" y="473"/>
                  </a:lnTo>
                  <a:lnTo>
                    <a:pt x="252" y="483"/>
                  </a:lnTo>
                  <a:lnTo>
                    <a:pt x="226" y="489"/>
                  </a:lnTo>
                  <a:lnTo>
                    <a:pt x="199" y="491"/>
                  </a:lnTo>
                  <a:lnTo>
                    <a:pt x="169" y="488"/>
                  </a:lnTo>
                  <a:lnTo>
                    <a:pt x="140" y="482"/>
                  </a:lnTo>
                  <a:lnTo>
                    <a:pt x="110" y="470"/>
                  </a:lnTo>
                  <a:lnTo>
                    <a:pt x="84" y="453"/>
                  </a:lnTo>
                  <a:lnTo>
                    <a:pt x="60" y="433"/>
                  </a:lnTo>
                  <a:lnTo>
                    <a:pt x="41" y="411"/>
                  </a:lnTo>
                  <a:lnTo>
                    <a:pt x="25" y="386"/>
                  </a:lnTo>
                  <a:lnTo>
                    <a:pt x="12" y="360"/>
                  </a:lnTo>
                  <a:lnTo>
                    <a:pt x="5" y="333"/>
                  </a:lnTo>
                  <a:lnTo>
                    <a:pt x="0" y="305"/>
                  </a:lnTo>
                  <a:lnTo>
                    <a:pt x="2" y="275"/>
                  </a:lnTo>
                  <a:lnTo>
                    <a:pt x="6" y="247"/>
                  </a:lnTo>
                  <a:lnTo>
                    <a:pt x="16" y="221"/>
                  </a:lnTo>
                  <a:lnTo>
                    <a:pt x="30" y="196"/>
                  </a:lnTo>
                  <a:lnTo>
                    <a:pt x="48" y="174"/>
                  </a:lnTo>
                  <a:lnTo>
                    <a:pt x="174" y="47"/>
                  </a:lnTo>
                  <a:lnTo>
                    <a:pt x="196" y="30"/>
                  </a:lnTo>
                  <a:lnTo>
                    <a:pt x="220" y="16"/>
                  </a:lnTo>
                  <a:lnTo>
                    <a:pt x="246" y="7"/>
                  </a:lnTo>
                  <a:lnTo>
                    <a:pt x="273" y="1"/>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67" name="Freeform 11"/>
            <p:cNvSpPr>
              <a:spLocks noEditPoints="1"/>
            </p:cNvSpPr>
            <p:nvPr/>
          </p:nvSpPr>
          <p:spPr bwMode="auto">
            <a:xfrm>
              <a:off x="3987" y="3021"/>
              <a:ext cx="70" cy="71"/>
            </a:xfrm>
            <a:custGeom>
              <a:avLst/>
              <a:gdLst>
                <a:gd name="T0" fmla="*/ 284 w 492"/>
                <a:gd name="T1" fmla="*/ 111 h 491"/>
                <a:gd name="T2" fmla="*/ 264 w 492"/>
                <a:gd name="T3" fmla="*/ 119 h 491"/>
                <a:gd name="T4" fmla="*/ 127 w 492"/>
                <a:gd name="T5" fmla="*/ 254 h 491"/>
                <a:gd name="T6" fmla="*/ 113 w 492"/>
                <a:gd name="T7" fmla="*/ 281 h 491"/>
                <a:gd name="T8" fmla="*/ 116 w 492"/>
                <a:gd name="T9" fmla="*/ 318 h 491"/>
                <a:gd name="T10" fmla="*/ 138 w 492"/>
                <a:gd name="T11" fmla="*/ 352 h 491"/>
                <a:gd name="T12" fmla="*/ 177 w 492"/>
                <a:gd name="T13" fmla="*/ 375 h 491"/>
                <a:gd name="T14" fmla="*/ 206 w 492"/>
                <a:gd name="T15" fmla="*/ 377 h 491"/>
                <a:gd name="T16" fmla="*/ 228 w 492"/>
                <a:gd name="T17" fmla="*/ 371 h 491"/>
                <a:gd name="T18" fmla="*/ 363 w 492"/>
                <a:gd name="T19" fmla="*/ 236 h 491"/>
                <a:gd name="T20" fmla="*/ 379 w 492"/>
                <a:gd name="T21" fmla="*/ 206 h 491"/>
                <a:gd name="T22" fmla="*/ 374 w 492"/>
                <a:gd name="T23" fmla="*/ 170 h 491"/>
                <a:gd name="T24" fmla="*/ 353 w 492"/>
                <a:gd name="T25" fmla="*/ 136 h 491"/>
                <a:gd name="T26" fmla="*/ 315 w 492"/>
                <a:gd name="T27" fmla="*/ 115 h 491"/>
                <a:gd name="T28" fmla="*/ 299 w 492"/>
                <a:gd name="T29" fmla="*/ 0 h 491"/>
                <a:gd name="T30" fmla="*/ 357 w 492"/>
                <a:gd name="T31" fmla="*/ 10 h 491"/>
                <a:gd name="T32" fmla="*/ 409 w 492"/>
                <a:gd name="T33" fmla="*/ 37 h 491"/>
                <a:gd name="T34" fmla="*/ 453 w 492"/>
                <a:gd name="T35" fmla="*/ 80 h 491"/>
                <a:gd name="T36" fmla="*/ 481 w 492"/>
                <a:gd name="T37" fmla="*/ 132 h 491"/>
                <a:gd name="T38" fmla="*/ 492 w 492"/>
                <a:gd name="T39" fmla="*/ 187 h 491"/>
                <a:gd name="T40" fmla="*/ 485 w 492"/>
                <a:gd name="T41" fmla="*/ 243 h 491"/>
                <a:gd name="T42" fmla="*/ 462 w 492"/>
                <a:gd name="T43" fmla="*/ 294 h 491"/>
                <a:gd name="T44" fmla="*/ 318 w 492"/>
                <a:gd name="T45" fmla="*/ 443 h 491"/>
                <a:gd name="T46" fmla="*/ 275 w 492"/>
                <a:gd name="T47" fmla="*/ 473 h 491"/>
                <a:gd name="T48" fmla="*/ 224 w 492"/>
                <a:gd name="T49" fmla="*/ 489 h 491"/>
                <a:gd name="T50" fmla="*/ 167 w 492"/>
                <a:gd name="T51" fmla="*/ 489 h 491"/>
                <a:gd name="T52" fmla="*/ 109 w 492"/>
                <a:gd name="T53" fmla="*/ 470 h 491"/>
                <a:gd name="T54" fmla="*/ 59 w 492"/>
                <a:gd name="T55" fmla="*/ 433 h 491"/>
                <a:gd name="T56" fmla="*/ 24 w 492"/>
                <a:gd name="T57" fmla="*/ 387 h 491"/>
                <a:gd name="T58" fmla="*/ 3 w 492"/>
                <a:gd name="T59" fmla="*/ 333 h 491"/>
                <a:gd name="T60" fmla="*/ 0 w 492"/>
                <a:gd name="T61" fmla="*/ 275 h 491"/>
                <a:gd name="T62" fmla="*/ 15 w 492"/>
                <a:gd name="T63" fmla="*/ 221 h 491"/>
                <a:gd name="T64" fmla="*/ 46 w 492"/>
                <a:gd name="T65" fmla="*/ 174 h 491"/>
                <a:gd name="T66" fmla="*/ 194 w 492"/>
                <a:gd name="T67" fmla="*/ 30 h 491"/>
                <a:gd name="T68" fmla="*/ 244 w 492"/>
                <a:gd name="T69" fmla="*/ 7 h 491"/>
                <a:gd name="T70" fmla="*/ 299 w 492"/>
                <a:gd name="T7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491">
                  <a:moveTo>
                    <a:pt x="293" y="111"/>
                  </a:moveTo>
                  <a:lnTo>
                    <a:pt x="284" y="111"/>
                  </a:lnTo>
                  <a:lnTo>
                    <a:pt x="273" y="113"/>
                  </a:lnTo>
                  <a:lnTo>
                    <a:pt x="264" y="119"/>
                  </a:lnTo>
                  <a:lnTo>
                    <a:pt x="254" y="126"/>
                  </a:lnTo>
                  <a:lnTo>
                    <a:pt x="127" y="254"/>
                  </a:lnTo>
                  <a:lnTo>
                    <a:pt x="118" y="266"/>
                  </a:lnTo>
                  <a:lnTo>
                    <a:pt x="113" y="281"/>
                  </a:lnTo>
                  <a:lnTo>
                    <a:pt x="112" y="298"/>
                  </a:lnTo>
                  <a:lnTo>
                    <a:pt x="116" y="318"/>
                  </a:lnTo>
                  <a:lnTo>
                    <a:pt x="125" y="336"/>
                  </a:lnTo>
                  <a:lnTo>
                    <a:pt x="138" y="352"/>
                  </a:lnTo>
                  <a:lnTo>
                    <a:pt x="156" y="367"/>
                  </a:lnTo>
                  <a:lnTo>
                    <a:pt x="177" y="375"/>
                  </a:lnTo>
                  <a:lnTo>
                    <a:pt x="197" y="378"/>
                  </a:lnTo>
                  <a:lnTo>
                    <a:pt x="206" y="377"/>
                  </a:lnTo>
                  <a:lnTo>
                    <a:pt x="217" y="375"/>
                  </a:lnTo>
                  <a:lnTo>
                    <a:pt x="228" y="371"/>
                  </a:lnTo>
                  <a:lnTo>
                    <a:pt x="237" y="363"/>
                  </a:lnTo>
                  <a:lnTo>
                    <a:pt x="363" y="236"/>
                  </a:lnTo>
                  <a:lnTo>
                    <a:pt x="373" y="222"/>
                  </a:lnTo>
                  <a:lnTo>
                    <a:pt x="379" y="206"/>
                  </a:lnTo>
                  <a:lnTo>
                    <a:pt x="379" y="188"/>
                  </a:lnTo>
                  <a:lnTo>
                    <a:pt x="374" y="170"/>
                  </a:lnTo>
                  <a:lnTo>
                    <a:pt x="366" y="153"/>
                  </a:lnTo>
                  <a:lnTo>
                    <a:pt x="353" y="136"/>
                  </a:lnTo>
                  <a:lnTo>
                    <a:pt x="334" y="123"/>
                  </a:lnTo>
                  <a:lnTo>
                    <a:pt x="315" y="115"/>
                  </a:lnTo>
                  <a:lnTo>
                    <a:pt x="293" y="111"/>
                  </a:lnTo>
                  <a:close/>
                  <a:moveTo>
                    <a:pt x="299" y="0"/>
                  </a:moveTo>
                  <a:lnTo>
                    <a:pt x="329" y="4"/>
                  </a:lnTo>
                  <a:lnTo>
                    <a:pt x="357" y="10"/>
                  </a:lnTo>
                  <a:lnTo>
                    <a:pt x="383" y="22"/>
                  </a:lnTo>
                  <a:lnTo>
                    <a:pt x="409" y="37"/>
                  </a:lnTo>
                  <a:lnTo>
                    <a:pt x="432" y="56"/>
                  </a:lnTo>
                  <a:lnTo>
                    <a:pt x="453" y="80"/>
                  </a:lnTo>
                  <a:lnTo>
                    <a:pt x="468" y="105"/>
                  </a:lnTo>
                  <a:lnTo>
                    <a:pt x="481" y="132"/>
                  </a:lnTo>
                  <a:lnTo>
                    <a:pt x="488" y="160"/>
                  </a:lnTo>
                  <a:lnTo>
                    <a:pt x="492" y="187"/>
                  </a:lnTo>
                  <a:lnTo>
                    <a:pt x="491" y="216"/>
                  </a:lnTo>
                  <a:lnTo>
                    <a:pt x="485" y="243"/>
                  </a:lnTo>
                  <a:lnTo>
                    <a:pt x="476" y="269"/>
                  </a:lnTo>
                  <a:lnTo>
                    <a:pt x="462" y="294"/>
                  </a:lnTo>
                  <a:lnTo>
                    <a:pt x="444" y="315"/>
                  </a:lnTo>
                  <a:lnTo>
                    <a:pt x="318" y="443"/>
                  </a:lnTo>
                  <a:lnTo>
                    <a:pt x="297" y="460"/>
                  </a:lnTo>
                  <a:lnTo>
                    <a:pt x="275" y="473"/>
                  </a:lnTo>
                  <a:lnTo>
                    <a:pt x="251" y="483"/>
                  </a:lnTo>
                  <a:lnTo>
                    <a:pt x="224" y="489"/>
                  </a:lnTo>
                  <a:lnTo>
                    <a:pt x="197" y="491"/>
                  </a:lnTo>
                  <a:lnTo>
                    <a:pt x="167" y="489"/>
                  </a:lnTo>
                  <a:lnTo>
                    <a:pt x="138" y="482"/>
                  </a:lnTo>
                  <a:lnTo>
                    <a:pt x="109" y="470"/>
                  </a:lnTo>
                  <a:lnTo>
                    <a:pt x="83" y="453"/>
                  </a:lnTo>
                  <a:lnTo>
                    <a:pt x="59" y="433"/>
                  </a:lnTo>
                  <a:lnTo>
                    <a:pt x="40" y="411"/>
                  </a:lnTo>
                  <a:lnTo>
                    <a:pt x="24" y="387"/>
                  </a:lnTo>
                  <a:lnTo>
                    <a:pt x="12" y="361"/>
                  </a:lnTo>
                  <a:lnTo>
                    <a:pt x="3" y="333"/>
                  </a:lnTo>
                  <a:lnTo>
                    <a:pt x="0" y="305"/>
                  </a:lnTo>
                  <a:lnTo>
                    <a:pt x="0" y="275"/>
                  </a:lnTo>
                  <a:lnTo>
                    <a:pt x="5" y="247"/>
                  </a:lnTo>
                  <a:lnTo>
                    <a:pt x="15" y="221"/>
                  </a:lnTo>
                  <a:lnTo>
                    <a:pt x="29" y="196"/>
                  </a:lnTo>
                  <a:lnTo>
                    <a:pt x="46" y="174"/>
                  </a:lnTo>
                  <a:lnTo>
                    <a:pt x="173" y="47"/>
                  </a:lnTo>
                  <a:lnTo>
                    <a:pt x="194" y="30"/>
                  </a:lnTo>
                  <a:lnTo>
                    <a:pt x="218" y="16"/>
                  </a:lnTo>
                  <a:lnTo>
                    <a:pt x="244" y="7"/>
                  </a:lnTo>
                  <a:lnTo>
                    <a:pt x="271"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sp>
          <p:nvSpPr>
            <p:cNvPr id="68" name="Freeform 12"/>
            <p:cNvSpPr>
              <a:spLocks noEditPoints="1"/>
            </p:cNvSpPr>
            <p:nvPr/>
          </p:nvSpPr>
          <p:spPr bwMode="auto">
            <a:xfrm>
              <a:off x="4014" y="3048"/>
              <a:ext cx="70" cy="70"/>
            </a:xfrm>
            <a:custGeom>
              <a:avLst/>
              <a:gdLst>
                <a:gd name="T0" fmla="*/ 284 w 492"/>
                <a:gd name="T1" fmla="*/ 112 h 491"/>
                <a:gd name="T2" fmla="*/ 264 w 492"/>
                <a:gd name="T3" fmla="*/ 119 h 491"/>
                <a:gd name="T4" fmla="*/ 127 w 492"/>
                <a:gd name="T5" fmla="*/ 254 h 491"/>
                <a:gd name="T6" fmla="*/ 113 w 492"/>
                <a:gd name="T7" fmla="*/ 284 h 491"/>
                <a:gd name="T8" fmla="*/ 117 w 492"/>
                <a:gd name="T9" fmla="*/ 320 h 491"/>
                <a:gd name="T10" fmla="*/ 139 w 492"/>
                <a:gd name="T11" fmla="*/ 353 h 491"/>
                <a:gd name="T12" fmla="*/ 163 w 492"/>
                <a:gd name="T13" fmla="*/ 372 h 491"/>
                <a:gd name="T14" fmla="*/ 192 w 492"/>
                <a:gd name="T15" fmla="*/ 383 h 491"/>
                <a:gd name="T16" fmla="*/ 222 w 492"/>
                <a:gd name="T17" fmla="*/ 375 h 491"/>
                <a:gd name="T18" fmla="*/ 365 w 492"/>
                <a:gd name="T19" fmla="*/ 236 h 491"/>
                <a:gd name="T20" fmla="*/ 379 w 492"/>
                <a:gd name="T21" fmla="*/ 206 h 491"/>
                <a:gd name="T22" fmla="*/ 374 w 492"/>
                <a:gd name="T23" fmla="*/ 171 h 491"/>
                <a:gd name="T24" fmla="*/ 354 w 492"/>
                <a:gd name="T25" fmla="*/ 137 h 491"/>
                <a:gd name="T26" fmla="*/ 315 w 492"/>
                <a:gd name="T27" fmla="*/ 114 h 491"/>
                <a:gd name="T28" fmla="*/ 300 w 492"/>
                <a:gd name="T29" fmla="*/ 0 h 491"/>
                <a:gd name="T30" fmla="*/ 357 w 492"/>
                <a:gd name="T31" fmla="*/ 11 h 491"/>
                <a:gd name="T32" fmla="*/ 409 w 492"/>
                <a:gd name="T33" fmla="*/ 37 h 491"/>
                <a:gd name="T34" fmla="*/ 452 w 492"/>
                <a:gd name="T35" fmla="*/ 80 h 491"/>
                <a:gd name="T36" fmla="*/ 481 w 492"/>
                <a:gd name="T37" fmla="*/ 132 h 491"/>
                <a:gd name="T38" fmla="*/ 492 w 492"/>
                <a:gd name="T39" fmla="*/ 188 h 491"/>
                <a:gd name="T40" fmla="*/ 486 w 492"/>
                <a:gd name="T41" fmla="*/ 243 h 491"/>
                <a:gd name="T42" fmla="*/ 462 w 492"/>
                <a:gd name="T43" fmla="*/ 294 h 491"/>
                <a:gd name="T44" fmla="*/ 318 w 492"/>
                <a:gd name="T45" fmla="*/ 443 h 491"/>
                <a:gd name="T46" fmla="*/ 275 w 492"/>
                <a:gd name="T47" fmla="*/ 473 h 491"/>
                <a:gd name="T48" fmla="*/ 226 w 492"/>
                <a:gd name="T49" fmla="*/ 489 h 491"/>
                <a:gd name="T50" fmla="*/ 168 w 492"/>
                <a:gd name="T51" fmla="*/ 489 h 491"/>
                <a:gd name="T52" fmla="*/ 109 w 492"/>
                <a:gd name="T53" fmla="*/ 470 h 491"/>
                <a:gd name="T54" fmla="*/ 59 w 492"/>
                <a:gd name="T55" fmla="*/ 434 h 491"/>
                <a:gd name="T56" fmla="*/ 22 w 492"/>
                <a:gd name="T57" fmla="*/ 385 h 491"/>
                <a:gd name="T58" fmla="*/ 3 w 492"/>
                <a:gd name="T59" fmla="*/ 330 h 491"/>
                <a:gd name="T60" fmla="*/ 1 w 492"/>
                <a:gd name="T61" fmla="*/ 274 h 491"/>
                <a:gd name="T62" fmla="*/ 15 w 492"/>
                <a:gd name="T63" fmla="*/ 221 h 491"/>
                <a:gd name="T64" fmla="*/ 47 w 492"/>
                <a:gd name="T65" fmla="*/ 174 h 491"/>
                <a:gd name="T66" fmla="*/ 195 w 492"/>
                <a:gd name="T67" fmla="*/ 30 h 491"/>
                <a:gd name="T68" fmla="*/ 245 w 492"/>
                <a:gd name="T69" fmla="*/ 7 h 491"/>
                <a:gd name="T70" fmla="*/ 300 w 492"/>
                <a:gd name="T7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491">
                  <a:moveTo>
                    <a:pt x="294" y="111"/>
                  </a:moveTo>
                  <a:lnTo>
                    <a:pt x="284" y="112"/>
                  </a:lnTo>
                  <a:lnTo>
                    <a:pt x="274" y="114"/>
                  </a:lnTo>
                  <a:lnTo>
                    <a:pt x="264" y="119"/>
                  </a:lnTo>
                  <a:lnTo>
                    <a:pt x="254" y="126"/>
                  </a:lnTo>
                  <a:lnTo>
                    <a:pt x="127" y="254"/>
                  </a:lnTo>
                  <a:lnTo>
                    <a:pt x="118" y="268"/>
                  </a:lnTo>
                  <a:lnTo>
                    <a:pt x="113" y="284"/>
                  </a:lnTo>
                  <a:lnTo>
                    <a:pt x="113" y="301"/>
                  </a:lnTo>
                  <a:lnTo>
                    <a:pt x="117" y="320"/>
                  </a:lnTo>
                  <a:lnTo>
                    <a:pt x="126" y="337"/>
                  </a:lnTo>
                  <a:lnTo>
                    <a:pt x="139" y="353"/>
                  </a:lnTo>
                  <a:lnTo>
                    <a:pt x="151" y="363"/>
                  </a:lnTo>
                  <a:lnTo>
                    <a:pt x="163" y="372"/>
                  </a:lnTo>
                  <a:lnTo>
                    <a:pt x="177" y="380"/>
                  </a:lnTo>
                  <a:lnTo>
                    <a:pt x="192" y="383"/>
                  </a:lnTo>
                  <a:lnTo>
                    <a:pt x="207" y="382"/>
                  </a:lnTo>
                  <a:lnTo>
                    <a:pt x="222" y="375"/>
                  </a:lnTo>
                  <a:lnTo>
                    <a:pt x="237" y="363"/>
                  </a:lnTo>
                  <a:lnTo>
                    <a:pt x="365" y="236"/>
                  </a:lnTo>
                  <a:lnTo>
                    <a:pt x="374" y="222"/>
                  </a:lnTo>
                  <a:lnTo>
                    <a:pt x="379" y="206"/>
                  </a:lnTo>
                  <a:lnTo>
                    <a:pt x="379" y="188"/>
                  </a:lnTo>
                  <a:lnTo>
                    <a:pt x="374" y="171"/>
                  </a:lnTo>
                  <a:lnTo>
                    <a:pt x="366" y="152"/>
                  </a:lnTo>
                  <a:lnTo>
                    <a:pt x="354" y="137"/>
                  </a:lnTo>
                  <a:lnTo>
                    <a:pt x="335" y="123"/>
                  </a:lnTo>
                  <a:lnTo>
                    <a:pt x="315" y="114"/>
                  </a:lnTo>
                  <a:lnTo>
                    <a:pt x="294" y="111"/>
                  </a:lnTo>
                  <a:close/>
                  <a:moveTo>
                    <a:pt x="300" y="0"/>
                  </a:moveTo>
                  <a:lnTo>
                    <a:pt x="329" y="4"/>
                  </a:lnTo>
                  <a:lnTo>
                    <a:pt x="357" y="11"/>
                  </a:lnTo>
                  <a:lnTo>
                    <a:pt x="384" y="22"/>
                  </a:lnTo>
                  <a:lnTo>
                    <a:pt x="409" y="37"/>
                  </a:lnTo>
                  <a:lnTo>
                    <a:pt x="432" y="57"/>
                  </a:lnTo>
                  <a:lnTo>
                    <a:pt x="452" y="80"/>
                  </a:lnTo>
                  <a:lnTo>
                    <a:pt x="469" y="106"/>
                  </a:lnTo>
                  <a:lnTo>
                    <a:pt x="481" y="132"/>
                  </a:lnTo>
                  <a:lnTo>
                    <a:pt x="488" y="160"/>
                  </a:lnTo>
                  <a:lnTo>
                    <a:pt x="492" y="188"/>
                  </a:lnTo>
                  <a:lnTo>
                    <a:pt x="492" y="215"/>
                  </a:lnTo>
                  <a:lnTo>
                    <a:pt x="486" y="243"/>
                  </a:lnTo>
                  <a:lnTo>
                    <a:pt x="476" y="269"/>
                  </a:lnTo>
                  <a:lnTo>
                    <a:pt x="462" y="294"/>
                  </a:lnTo>
                  <a:lnTo>
                    <a:pt x="445" y="315"/>
                  </a:lnTo>
                  <a:lnTo>
                    <a:pt x="318" y="443"/>
                  </a:lnTo>
                  <a:lnTo>
                    <a:pt x="298" y="460"/>
                  </a:lnTo>
                  <a:lnTo>
                    <a:pt x="275" y="473"/>
                  </a:lnTo>
                  <a:lnTo>
                    <a:pt x="252" y="484"/>
                  </a:lnTo>
                  <a:lnTo>
                    <a:pt x="226" y="489"/>
                  </a:lnTo>
                  <a:lnTo>
                    <a:pt x="197" y="491"/>
                  </a:lnTo>
                  <a:lnTo>
                    <a:pt x="168" y="489"/>
                  </a:lnTo>
                  <a:lnTo>
                    <a:pt x="138" y="482"/>
                  </a:lnTo>
                  <a:lnTo>
                    <a:pt x="109" y="470"/>
                  </a:lnTo>
                  <a:lnTo>
                    <a:pt x="83" y="453"/>
                  </a:lnTo>
                  <a:lnTo>
                    <a:pt x="59" y="434"/>
                  </a:lnTo>
                  <a:lnTo>
                    <a:pt x="39" y="410"/>
                  </a:lnTo>
                  <a:lnTo>
                    <a:pt x="22" y="385"/>
                  </a:lnTo>
                  <a:lnTo>
                    <a:pt x="10" y="358"/>
                  </a:lnTo>
                  <a:lnTo>
                    <a:pt x="3" y="330"/>
                  </a:lnTo>
                  <a:lnTo>
                    <a:pt x="0" y="302"/>
                  </a:lnTo>
                  <a:lnTo>
                    <a:pt x="1" y="274"/>
                  </a:lnTo>
                  <a:lnTo>
                    <a:pt x="6" y="247"/>
                  </a:lnTo>
                  <a:lnTo>
                    <a:pt x="15" y="221"/>
                  </a:lnTo>
                  <a:lnTo>
                    <a:pt x="29" y="196"/>
                  </a:lnTo>
                  <a:lnTo>
                    <a:pt x="47" y="174"/>
                  </a:lnTo>
                  <a:lnTo>
                    <a:pt x="173" y="47"/>
                  </a:lnTo>
                  <a:lnTo>
                    <a:pt x="195" y="30"/>
                  </a:lnTo>
                  <a:lnTo>
                    <a:pt x="219" y="17"/>
                  </a:lnTo>
                  <a:lnTo>
                    <a:pt x="245" y="7"/>
                  </a:lnTo>
                  <a:lnTo>
                    <a:pt x="272" y="1"/>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55565A"/>
                </a:solidFill>
              </a:endParaRPr>
            </a:p>
          </p:txBody>
        </p:sp>
      </p:grpSp>
    </p:spTree>
    <p:extLst>
      <p:ext uri="{BB962C8B-B14F-4D97-AF65-F5344CB8AC3E}">
        <p14:creationId xmlns:p14="http://schemas.microsoft.com/office/powerpoint/2010/main" val="1811372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14</a:t>
            </a:fld>
            <a:endParaRPr dirty="0">
              <a:solidFill>
                <a:srgbClr val="55565A"/>
              </a:solidFill>
            </a:endParaRPr>
          </a:p>
        </p:txBody>
      </p:sp>
      <p:sp>
        <p:nvSpPr>
          <p:cNvPr id="4" name="Rectangle 3"/>
          <p:cNvSpPr/>
          <p:nvPr/>
        </p:nvSpPr>
        <p:spPr>
          <a:xfrm>
            <a:off x="228600" y="4084318"/>
            <a:ext cx="8763000" cy="1935481"/>
          </a:xfrm>
          <a:prstGeom prst="rect">
            <a:avLst/>
          </a:prstGeom>
          <a:ln w="6350"/>
        </p:spPr>
        <p:style>
          <a:lnRef idx="2">
            <a:schemeClr val="accent4"/>
          </a:lnRef>
          <a:fillRef idx="1">
            <a:schemeClr val="lt1"/>
          </a:fillRef>
          <a:effectRef idx="0">
            <a:schemeClr val="accent4"/>
          </a:effectRef>
          <a:fontRef idx="minor">
            <a:schemeClr val="dk1"/>
          </a:fontRef>
        </p:style>
        <p:txBody>
          <a:bodyPr lIns="45720" rIns="45720" rtlCol="0" anchor="ctr"/>
          <a:lstStyle/>
          <a:p>
            <a:pPr algn="ctr">
              <a:defRPr/>
            </a:pPr>
            <a:endParaRPr lang="en-US" sz="1600" dirty="0">
              <a:solidFill>
                <a:srgbClr val="92278F"/>
              </a:solidFill>
            </a:endParaRPr>
          </a:p>
        </p:txBody>
      </p:sp>
      <p:sp>
        <p:nvSpPr>
          <p:cNvPr id="5" name="Rounded Rectangle 4"/>
          <p:cNvSpPr/>
          <p:nvPr/>
        </p:nvSpPr>
        <p:spPr>
          <a:xfrm>
            <a:off x="228600" y="1475601"/>
            <a:ext cx="8763000" cy="762000"/>
          </a:xfrm>
          <a:prstGeom prst="roundRect">
            <a:avLst/>
          </a:prstGeom>
          <a:ln w="6350"/>
        </p:spPr>
        <p:style>
          <a:lnRef idx="2">
            <a:schemeClr val="accent4"/>
          </a:lnRef>
          <a:fillRef idx="1">
            <a:schemeClr val="lt1"/>
          </a:fillRef>
          <a:effectRef idx="0">
            <a:schemeClr val="accent4"/>
          </a:effectRef>
          <a:fontRef idx="minor">
            <a:schemeClr val="dk1"/>
          </a:fontRef>
        </p:style>
        <p:txBody>
          <a:bodyPr lIns="45720" rIns="45720" rtlCol="0" anchor="ctr"/>
          <a:lstStyle/>
          <a:p>
            <a:pPr algn="ctr">
              <a:defRPr/>
            </a:pPr>
            <a:r>
              <a:rPr lang="en-US" sz="1200" dirty="0">
                <a:solidFill>
                  <a:srgbClr val="66727F"/>
                </a:solidFill>
              </a:rPr>
              <a:t>BriovaRx Infusion Services is committed to empowering people in the pursuit and delivery of exceptional patient care</a:t>
            </a:r>
            <a:r>
              <a:rPr lang="en-US" sz="1200" dirty="0" smtClean="0">
                <a:solidFill>
                  <a:srgbClr val="66727F"/>
                </a:solidFill>
              </a:rPr>
              <a:t>. </a:t>
            </a:r>
          </a:p>
          <a:p>
            <a:pPr algn="ctr">
              <a:defRPr/>
            </a:pPr>
            <a:r>
              <a:rPr lang="en-US" sz="1200" dirty="0" smtClean="0">
                <a:solidFill>
                  <a:srgbClr val="66727F"/>
                </a:solidFill>
              </a:rPr>
              <a:t>Our 2020 vision seeks to drive needed change and transformative specialty infusion management.  </a:t>
            </a:r>
            <a:endParaRPr lang="en-US" sz="1200" dirty="0">
              <a:solidFill>
                <a:srgbClr val="66727F"/>
              </a:solidFill>
            </a:endParaRPr>
          </a:p>
        </p:txBody>
      </p:sp>
      <p:sp>
        <p:nvSpPr>
          <p:cNvPr id="6" name="Rounded Rectangle 5"/>
          <p:cNvSpPr/>
          <p:nvPr/>
        </p:nvSpPr>
        <p:spPr>
          <a:xfrm>
            <a:off x="228600" y="2999601"/>
            <a:ext cx="8763000" cy="734199"/>
          </a:xfrm>
          <a:prstGeom prst="roundRect">
            <a:avLst/>
          </a:prstGeom>
          <a:ln w="6350"/>
        </p:spPr>
        <p:style>
          <a:lnRef idx="2">
            <a:schemeClr val="accent4"/>
          </a:lnRef>
          <a:fillRef idx="1">
            <a:schemeClr val="lt1"/>
          </a:fillRef>
          <a:effectRef idx="0">
            <a:schemeClr val="accent4"/>
          </a:effectRef>
          <a:fontRef idx="minor">
            <a:schemeClr val="dk1"/>
          </a:fontRef>
        </p:style>
        <p:txBody>
          <a:bodyPr lIns="45720" rIns="45720" rtlCol="0" anchor="ctr"/>
          <a:lstStyle/>
          <a:p>
            <a:pPr algn="ctr">
              <a:defRPr/>
            </a:pPr>
            <a:endParaRPr lang="en-US" sz="1600" dirty="0">
              <a:solidFill>
                <a:srgbClr val="92278F"/>
              </a:solidFill>
            </a:endParaRPr>
          </a:p>
        </p:txBody>
      </p:sp>
      <p:sp>
        <p:nvSpPr>
          <p:cNvPr id="8" name="Rectangle 7"/>
          <p:cNvSpPr/>
          <p:nvPr/>
        </p:nvSpPr>
        <p:spPr>
          <a:xfrm>
            <a:off x="3048000" y="3456801"/>
            <a:ext cx="2514600" cy="276999"/>
          </a:xfrm>
          <a:prstGeom prst="rect">
            <a:avLst/>
          </a:prstGeom>
        </p:spPr>
        <p:txBody>
          <a:bodyPr wrap="square">
            <a:spAutoFit/>
          </a:bodyPr>
          <a:lstStyle/>
          <a:p>
            <a:pPr algn="ctr">
              <a:spcBef>
                <a:spcPts val="200"/>
              </a:spcBef>
              <a:defRPr/>
            </a:pPr>
            <a:r>
              <a:rPr lang="en-US" sz="1200" b="1" dirty="0" smtClean="0">
                <a:solidFill>
                  <a:srgbClr val="E87722"/>
                </a:solidFill>
                <a:cs typeface="Arial" pitchFamily="34" charset="0"/>
              </a:rPr>
              <a:t>Performance-based Contracts</a:t>
            </a:r>
            <a:endParaRPr lang="en-US" sz="1200" b="1" dirty="0">
              <a:solidFill>
                <a:srgbClr val="E87722"/>
              </a:solidFill>
              <a:cs typeface="Arial" pitchFamily="34" charset="0"/>
            </a:endParaRPr>
          </a:p>
        </p:txBody>
      </p:sp>
      <p:sp>
        <p:nvSpPr>
          <p:cNvPr id="9" name="Rectangle 8"/>
          <p:cNvSpPr/>
          <p:nvPr/>
        </p:nvSpPr>
        <p:spPr>
          <a:xfrm>
            <a:off x="6207206" y="3456801"/>
            <a:ext cx="2784394" cy="276999"/>
          </a:xfrm>
          <a:prstGeom prst="rect">
            <a:avLst/>
          </a:prstGeom>
        </p:spPr>
        <p:txBody>
          <a:bodyPr wrap="square">
            <a:spAutoFit/>
          </a:bodyPr>
          <a:lstStyle/>
          <a:p>
            <a:pPr algn="ctr">
              <a:spcBef>
                <a:spcPts val="200"/>
              </a:spcBef>
              <a:defRPr/>
            </a:pPr>
            <a:r>
              <a:rPr lang="en-US" sz="1200" b="1" dirty="0">
                <a:solidFill>
                  <a:srgbClr val="E87722"/>
                </a:solidFill>
                <a:cs typeface="Arial" pitchFamily="34" charset="0"/>
              </a:rPr>
              <a:t>Network Optimization</a:t>
            </a:r>
          </a:p>
        </p:txBody>
      </p:sp>
      <p:sp>
        <p:nvSpPr>
          <p:cNvPr id="11" name="Rectangle 10"/>
          <p:cNvSpPr/>
          <p:nvPr/>
        </p:nvSpPr>
        <p:spPr>
          <a:xfrm>
            <a:off x="2460420" y="1323201"/>
            <a:ext cx="3581400"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defRPr/>
            </a:pPr>
            <a:r>
              <a:rPr lang="en-US" sz="1200" b="1" dirty="0">
                <a:solidFill>
                  <a:srgbClr val="63666A"/>
                </a:solidFill>
              </a:rPr>
              <a:t>2020 </a:t>
            </a:r>
            <a:r>
              <a:rPr lang="en-US" sz="1200" b="1" dirty="0" smtClean="0">
                <a:solidFill>
                  <a:srgbClr val="63666A"/>
                </a:solidFill>
              </a:rPr>
              <a:t>Vision </a:t>
            </a:r>
            <a:r>
              <a:rPr lang="en-US" sz="1200" b="1" dirty="0">
                <a:solidFill>
                  <a:srgbClr val="63666A"/>
                </a:solidFill>
              </a:rPr>
              <a:t>to </a:t>
            </a:r>
            <a:r>
              <a:rPr lang="en-US" sz="1200" b="1" dirty="0" smtClean="0">
                <a:solidFill>
                  <a:srgbClr val="63666A"/>
                </a:solidFill>
              </a:rPr>
              <a:t>Transforming Specialty Infusion</a:t>
            </a:r>
            <a:endParaRPr lang="en-US" sz="1200" b="1" dirty="0">
              <a:solidFill>
                <a:srgbClr val="63666A"/>
              </a:solidFill>
            </a:endParaRPr>
          </a:p>
        </p:txBody>
      </p:sp>
      <p:sp>
        <p:nvSpPr>
          <p:cNvPr id="13" name="Rounded Rectangle 12"/>
          <p:cNvSpPr/>
          <p:nvPr/>
        </p:nvSpPr>
        <p:spPr>
          <a:xfrm>
            <a:off x="228600" y="2237601"/>
            <a:ext cx="8763000" cy="762000"/>
          </a:xfrm>
          <a:prstGeom prst="roundRect">
            <a:avLst/>
          </a:prstGeom>
          <a:ln w="6350"/>
        </p:spPr>
        <p:style>
          <a:lnRef idx="2">
            <a:schemeClr val="accent4"/>
          </a:lnRef>
          <a:fillRef idx="1">
            <a:schemeClr val="lt1"/>
          </a:fillRef>
          <a:effectRef idx="0">
            <a:schemeClr val="accent4"/>
          </a:effectRef>
          <a:fontRef idx="minor">
            <a:schemeClr val="dk1"/>
          </a:fontRef>
        </p:style>
        <p:txBody>
          <a:bodyPr lIns="45720" rIns="45720" rtlCol="0" anchor="ctr"/>
          <a:lstStyle/>
          <a:p>
            <a:pPr algn="ctr">
              <a:defRPr/>
            </a:pPr>
            <a:r>
              <a:rPr lang="en-US" sz="1200" dirty="0" smtClean="0">
                <a:solidFill>
                  <a:srgbClr val="66727F"/>
                </a:solidFill>
              </a:rPr>
              <a:t>Sky rocketing costs are challenging plan sponsors to seek innovative solutions and partnerships to: reduce total cost of care, address fragmented care, and lower drug trend all while placing superior patient experience and care first. </a:t>
            </a:r>
            <a:endParaRPr lang="en-US" sz="1200" dirty="0">
              <a:solidFill>
                <a:srgbClr val="66727F"/>
              </a:solidFill>
            </a:endParaRPr>
          </a:p>
        </p:txBody>
      </p:sp>
      <p:sp>
        <p:nvSpPr>
          <p:cNvPr id="14" name="Rectangle 13"/>
          <p:cNvSpPr/>
          <p:nvPr/>
        </p:nvSpPr>
        <p:spPr>
          <a:xfrm>
            <a:off x="609600" y="3456801"/>
            <a:ext cx="1479892" cy="276999"/>
          </a:xfrm>
          <a:prstGeom prst="rect">
            <a:avLst/>
          </a:prstGeom>
        </p:spPr>
        <p:txBody>
          <a:bodyPr wrap="none">
            <a:spAutoFit/>
          </a:bodyPr>
          <a:lstStyle/>
          <a:p>
            <a:pPr algn="ctr">
              <a:spcBef>
                <a:spcPts val="200"/>
              </a:spcBef>
              <a:defRPr/>
            </a:pPr>
            <a:r>
              <a:rPr lang="en-US" sz="1200" b="1" dirty="0">
                <a:solidFill>
                  <a:srgbClr val="E87722"/>
                </a:solidFill>
                <a:cs typeface="Arial" pitchFamily="34" charset="0"/>
              </a:rPr>
              <a:t>Clinical Solutions</a:t>
            </a:r>
          </a:p>
        </p:txBody>
      </p:sp>
      <p:sp>
        <p:nvSpPr>
          <p:cNvPr id="15" name="Rectangle 14"/>
          <p:cNvSpPr/>
          <p:nvPr/>
        </p:nvSpPr>
        <p:spPr>
          <a:xfrm>
            <a:off x="2460420" y="2085201"/>
            <a:ext cx="3581400"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defRPr/>
            </a:pPr>
            <a:r>
              <a:rPr lang="en-US" sz="1200" b="1" dirty="0" smtClean="0">
                <a:solidFill>
                  <a:srgbClr val="63666A"/>
                </a:solidFill>
              </a:rPr>
              <a:t>Market Needs &amp; Strategic Solutions</a:t>
            </a:r>
            <a:endParaRPr lang="en-US" sz="1200" b="1" dirty="0">
              <a:solidFill>
                <a:srgbClr val="63666A"/>
              </a:solidFill>
            </a:endParaRPr>
          </a:p>
        </p:txBody>
      </p:sp>
      <p:sp>
        <p:nvSpPr>
          <p:cNvPr id="16" name="Rectangle 15"/>
          <p:cNvSpPr/>
          <p:nvPr/>
        </p:nvSpPr>
        <p:spPr>
          <a:xfrm>
            <a:off x="2460420" y="2847201"/>
            <a:ext cx="3581400"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defRPr/>
            </a:pPr>
            <a:r>
              <a:rPr lang="en-US" sz="1200" b="1" dirty="0" smtClean="0">
                <a:solidFill>
                  <a:srgbClr val="63666A"/>
                </a:solidFill>
              </a:rPr>
              <a:t>Reducing Total Cost of Care</a:t>
            </a:r>
            <a:endParaRPr lang="en-US" sz="1200" b="1" dirty="0">
              <a:solidFill>
                <a:srgbClr val="63666A"/>
              </a:solidFill>
            </a:endParaRPr>
          </a:p>
        </p:txBody>
      </p:sp>
      <p:sp>
        <p:nvSpPr>
          <p:cNvPr id="17" name="Rectangle 16"/>
          <p:cNvSpPr/>
          <p:nvPr/>
        </p:nvSpPr>
        <p:spPr>
          <a:xfrm>
            <a:off x="228600" y="3962400"/>
            <a:ext cx="8763000" cy="457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defRPr/>
            </a:pPr>
            <a:r>
              <a:rPr lang="en-US" sz="1400" b="1" dirty="0" smtClean="0">
                <a:solidFill>
                  <a:srgbClr val="FFFFFF"/>
                </a:solidFill>
              </a:rPr>
              <a:t>Synergistic specialty infusion solutions and capabilities</a:t>
            </a:r>
            <a:endParaRPr lang="en-US" sz="1400" b="1" dirty="0">
              <a:solidFill>
                <a:srgbClr val="FFFFFF"/>
              </a:solidFill>
            </a:endParaRPr>
          </a:p>
        </p:txBody>
      </p:sp>
      <p:grpSp>
        <p:nvGrpSpPr>
          <p:cNvPr id="18" name="Group 17"/>
          <p:cNvGrpSpPr/>
          <p:nvPr/>
        </p:nvGrpSpPr>
        <p:grpSpPr>
          <a:xfrm>
            <a:off x="1172386" y="3152001"/>
            <a:ext cx="354322" cy="304800"/>
            <a:chOff x="7397751" y="5243513"/>
            <a:chExt cx="461963" cy="423863"/>
          </a:xfrm>
          <a:solidFill>
            <a:schemeClr val="bg1">
              <a:lumMod val="65000"/>
            </a:schemeClr>
          </a:solidFill>
        </p:grpSpPr>
        <p:sp>
          <p:nvSpPr>
            <p:cNvPr id="19" name="Freeform 211"/>
            <p:cNvSpPr>
              <a:spLocks noEditPoints="1"/>
            </p:cNvSpPr>
            <p:nvPr/>
          </p:nvSpPr>
          <p:spPr bwMode="auto">
            <a:xfrm>
              <a:off x="7397751" y="5243513"/>
              <a:ext cx="461963" cy="423863"/>
            </a:xfrm>
            <a:custGeom>
              <a:avLst/>
              <a:gdLst>
                <a:gd name="T0" fmla="*/ 115 w 123"/>
                <a:gd name="T1" fmla="*/ 37 h 113"/>
                <a:gd name="T2" fmla="*/ 100 w 123"/>
                <a:gd name="T3" fmla="*/ 22 h 113"/>
                <a:gd name="T4" fmla="*/ 82 w 123"/>
                <a:gd name="T5" fmla="*/ 22 h 113"/>
                <a:gd name="T6" fmla="*/ 82 w 123"/>
                <a:gd name="T7" fmla="*/ 20 h 113"/>
                <a:gd name="T8" fmla="*/ 62 w 123"/>
                <a:gd name="T9" fmla="*/ 0 h 113"/>
                <a:gd name="T10" fmla="*/ 43 w 123"/>
                <a:gd name="T11" fmla="*/ 20 h 113"/>
                <a:gd name="T12" fmla="*/ 43 w 123"/>
                <a:gd name="T13" fmla="*/ 22 h 113"/>
                <a:gd name="T14" fmla="*/ 22 w 123"/>
                <a:gd name="T15" fmla="*/ 22 h 113"/>
                <a:gd name="T16" fmla="*/ 8 w 123"/>
                <a:gd name="T17" fmla="*/ 37 h 113"/>
                <a:gd name="T18" fmla="*/ 0 w 123"/>
                <a:gd name="T19" fmla="*/ 99 h 113"/>
                <a:gd name="T20" fmla="*/ 14 w 123"/>
                <a:gd name="T21" fmla="*/ 113 h 113"/>
                <a:gd name="T22" fmla="*/ 108 w 123"/>
                <a:gd name="T23" fmla="*/ 113 h 113"/>
                <a:gd name="T24" fmla="*/ 123 w 123"/>
                <a:gd name="T25" fmla="*/ 99 h 113"/>
                <a:gd name="T26" fmla="*/ 115 w 123"/>
                <a:gd name="T27" fmla="*/ 37 h 113"/>
                <a:gd name="T28" fmla="*/ 51 w 123"/>
                <a:gd name="T29" fmla="*/ 20 h 113"/>
                <a:gd name="T30" fmla="*/ 62 w 123"/>
                <a:gd name="T31" fmla="*/ 9 h 113"/>
                <a:gd name="T32" fmla="*/ 74 w 123"/>
                <a:gd name="T33" fmla="*/ 20 h 113"/>
                <a:gd name="T34" fmla="*/ 74 w 123"/>
                <a:gd name="T35" fmla="*/ 22 h 113"/>
                <a:gd name="T36" fmla="*/ 51 w 123"/>
                <a:gd name="T37" fmla="*/ 22 h 113"/>
                <a:gd name="T38" fmla="*/ 51 w 123"/>
                <a:gd name="T39" fmla="*/ 20 h 113"/>
                <a:gd name="T40" fmla="*/ 108 w 123"/>
                <a:gd name="T41" fmla="*/ 106 h 113"/>
                <a:gd name="T42" fmla="*/ 14 w 123"/>
                <a:gd name="T43" fmla="*/ 106 h 113"/>
                <a:gd name="T44" fmla="*/ 7 w 123"/>
                <a:gd name="T45" fmla="*/ 99 h 113"/>
                <a:gd name="T46" fmla="*/ 15 w 123"/>
                <a:gd name="T47" fmla="*/ 37 h 113"/>
                <a:gd name="T48" fmla="*/ 22 w 123"/>
                <a:gd name="T49" fmla="*/ 29 h 113"/>
                <a:gd name="T50" fmla="*/ 45 w 123"/>
                <a:gd name="T51" fmla="*/ 29 h 113"/>
                <a:gd name="T52" fmla="*/ 80 w 123"/>
                <a:gd name="T53" fmla="*/ 29 h 113"/>
                <a:gd name="T54" fmla="*/ 100 w 123"/>
                <a:gd name="T55" fmla="*/ 29 h 113"/>
                <a:gd name="T56" fmla="*/ 107 w 123"/>
                <a:gd name="T57" fmla="*/ 37 h 113"/>
                <a:gd name="T58" fmla="*/ 116 w 123"/>
                <a:gd name="T59" fmla="*/ 99 h 113"/>
                <a:gd name="T60" fmla="*/ 108 w 123"/>
                <a:gd name="T61" fmla="*/ 10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3" h="113">
                  <a:moveTo>
                    <a:pt x="115" y="37"/>
                  </a:moveTo>
                  <a:cubicBezTo>
                    <a:pt x="115" y="29"/>
                    <a:pt x="108" y="22"/>
                    <a:pt x="100" y="22"/>
                  </a:cubicBezTo>
                  <a:cubicBezTo>
                    <a:pt x="82" y="22"/>
                    <a:pt x="82" y="22"/>
                    <a:pt x="82" y="22"/>
                  </a:cubicBezTo>
                  <a:cubicBezTo>
                    <a:pt x="82" y="22"/>
                    <a:pt x="82" y="21"/>
                    <a:pt x="82" y="20"/>
                  </a:cubicBezTo>
                  <a:cubicBezTo>
                    <a:pt x="82" y="9"/>
                    <a:pt x="73" y="0"/>
                    <a:pt x="62" y="0"/>
                  </a:cubicBezTo>
                  <a:cubicBezTo>
                    <a:pt x="52" y="0"/>
                    <a:pt x="43" y="9"/>
                    <a:pt x="43" y="20"/>
                  </a:cubicBezTo>
                  <a:cubicBezTo>
                    <a:pt x="43" y="21"/>
                    <a:pt x="43" y="22"/>
                    <a:pt x="43" y="22"/>
                  </a:cubicBezTo>
                  <a:cubicBezTo>
                    <a:pt x="22" y="22"/>
                    <a:pt x="22" y="22"/>
                    <a:pt x="22" y="22"/>
                  </a:cubicBezTo>
                  <a:cubicBezTo>
                    <a:pt x="15" y="22"/>
                    <a:pt x="8" y="29"/>
                    <a:pt x="8" y="37"/>
                  </a:cubicBezTo>
                  <a:cubicBezTo>
                    <a:pt x="0" y="99"/>
                    <a:pt x="0" y="99"/>
                    <a:pt x="0" y="99"/>
                  </a:cubicBezTo>
                  <a:cubicBezTo>
                    <a:pt x="0" y="107"/>
                    <a:pt x="6" y="113"/>
                    <a:pt x="14" y="113"/>
                  </a:cubicBezTo>
                  <a:cubicBezTo>
                    <a:pt x="108" y="113"/>
                    <a:pt x="108" y="113"/>
                    <a:pt x="108" y="113"/>
                  </a:cubicBezTo>
                  <a:cubicBezTo>
                    <a:pt x="116" y="113"/>
                    <a:pt x="123" y="107"/>
                    <a:pt x="123" y="99"/>
                  </a:cubicBezTo>
                  <a:lnTo>
                    <a:pt x="115" y="37"/>
                  </a:lnTo>
                  <a:close/>
                  <a:moveTo>
                    <a:pt x="51" y="20"/>
                  </a:moveTo>
                  <a:cubicBezTo>
                    <a:pt x="51" y="14"/>
                    <a:pt x="56" y="9"/>
                    <a:pt x="62" y="9"/>
                  </a:cubicBezTo>
                  <a:cubicBezTo>
                    <a:pt x="69" y="9"/>
                    <a:pt x="74" y="14"/>
                    <a:pt x="74" y="20"/>
                  </a:cubicBezTo>
                  <a:cubicBezTo>
                    <a:pt x="74" y="21"/>
                    <a:pt x="74" y="22"/>
                    <a:pt x="74" y="22"/>
                  </a:cubicBezTo>
                  <a:cubicBezTo>
                    <a:pt x="51" y="22"/>
                    <a:pt x="51" y="22"/>
                    <a:pt x="51" y="22"/>
                  </a:cubicBezTo>
                  <a:cubicBezTo>
                    <a:pt x="51" y="22"/>
                    <a:pt x="51" y="21"/>
                    <a:pt x="51" y="20"/>
                  </a:cubicBezTo>
                  <a:close/>
                  <a:moveTo>
                    <a:pt x="108" y="106"/>
                  </a:moveTo>
                  <a:cubicBezTo>
                    <a:pt x="14" y="106"/>
                    <a:pt x="14" y="106"/>
                    <a:pt x="14" y="106"/>
                  </a:cubicBezTo>
                  <a:cubicBezTo>
                    <a:pt x="10" y="106"/>
                    <a:pt x="7" y="103"/>
                    <a:pt x="7" y="99"/>
                  </a:cubicBezTo>
                  <a:cubicBezTo>
                    <a:pt x="15" y="37"/>
                    <a:pt x="15" y="37"/>
                    <a:pt x="15" y="37"/>
                  </a:cubicBezTo>
                  <a:cubicBezTo>
                    <a:pt x="15" y="33"/>
                    <a:pt x="19" y="29"/>
                    <a:pt x="22" y="29"/>
                  </a:cubicBezTo>
                  <a:cubicBezTo>
                    <a:pt x="45" y="29"/>
                    <a:pt x="45" y="29"/>
                    <a:pt x="45" y="29"/>
                  </a:cubicBezTo>
                  <a:cubicBezTo>
                    <a:pt x="80" y="29"/>
                    <a:pt x="80" y="29"/>
                    <a:pt x="80" y="29"/>
                  </a:cubicBezTo>
                  <a:cubicBezTo>
                    <a:pt x="100" y="29"/>
                    <a:pt x="100" y="29"/>
                    <a:pt x="100" y="29"/>
                  </a:cubicBezTo>
                  <a:cubicBezTo>
                    <a:pt x="104" y="29"/>
                    <a:pt x="107" y="33"/>
                    <a:pt x="107" y="37"/>
                  </a:cubicBezTo>
                  <a:cubicBezTo>
                    <a:pt x="116" y="99"/>
                    <a:pt x="116" y="99"/>
                    <a:pt x="116" y="99"/>
                  </a:cubicBezTo>
                  <a:cubicBezTo>
                    <a:pt x="116" y="103"/>
                    <a:pt x="112" y="106"/>
                    <a:pt x="10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92278F"/>
                </a:solidFill>
              </a:endParaRPr>
            </a:p>
          </p:txBody>
        </p:sp>
        <p:sp>
          <p:nvSpPr>
            <p:cNvPr id="20" name="Freeform 212"/>
            <p:cNvSpPr>
              <a:spLocks noEditPoints="1"/>
            </p:cNvSpPr>
            <p:nvPr/>
          </p:nvSpPr>
          <p:spPr bwMode="auto">
            <a:xfrm>
              <a:off x="7540626" y="5411788"/>
              <a:ext cx="176213" cy="173038"/>
            </a:xfrm>
            <a:custGeom>
              <a:avLst/>
              <a:gdLst>
                <a:gd name="T0" fmla="*/ 23 w 47"/>
                <a:gd name="T1" fmla="*/ 0 h 46"/>
                <a:gd name="T2" fmla="*/ 0 w 47"/>
                <a:gd name="T3" fmla="*/ 23 h 46"/>
                <a:gd name="T4" fmla="*/ 23 w 47"/>
                <a:gd name="T5" fmla="*/ 46 h 46"/>
                <a:gd name="T6" fmla="*/ 47 w 47"/>
                <a:gd name="T7" fmla="*/ 23 h 46"/>
                <a:gd name="T8" fmla="*/ 23 w 47"/>
                <a:gd name="T9" fmla="*/ 0 h 46"/>
                <a:gd name="T10" fmla="*/ 38 w 47"/>
                <a:gd name="T11" fmla="*/ 29 h 46"/>
                <a:gd name="T12" fmla="*/ 34 w 47"/>
                <a:gd name="T13" fmla="*/ 29 h 46"/>
                <a:gd name="T14" fmla="*/ 30 w 47"/>
                <a:gd name="T15" fmla="*/ 29 h 46"/>
                <a:gd name="T16" fmla="*/ 30 w 47"/>
                <a:gd name="T17" fmla="*/ 33 h 46"/>
                <a:gd name="T18" fmla="*/ 30 w 47"/>
                <a:gd name="T19" fmla="*/ 37 h 46"/>
                <a:gd name="T20" fmla="*/ 27 w 47"/>
                <a:gd name="T21" fmla="*/ 40 h 46"/>
                <a:gd name="T22" fmla="*/ 20 w 47"/>
                <a:gd name="T23" fmla="*/ 40 h 46"/>
                <a:gd name="T24" fmla="*/ 17 w 47"/>
                <a:gd name="T25" fmla="*/ 37 h 46"/>
                <a:gd name="T26" fmla="*/ 17 w 47"/>
                <a:gd name="T27" fmla="*/ 33 h 46"/>
                <a:gd name="T28" fmla="*/ 17 w 47"/>
                <a:gd name="T29" fmla="*/ 29 h 46"/>
                <a:gd name="T30" fmla="*/ 13 w 47"/>
                <a:gd name="T31" fmla="*/ 29 h 46"/>
                <a:gd name="T32" fmla="*/ 9 w 47"/>
                <a:gd name="T33" fmla="*/ 29 h 46"/>
                <a:gd name="T34" fmla="*/ 7 w 47"/>
                <a:gd name="T35" fmla="*/ 27 h 46"/>
                <a:gd name="T36" fmla="*/ 7 w 47"/>
                <a:gd name="T37" fmla="*/ 19 h 46"/>
                <a:gd name="T38" fmla="*/ 9 w 47"/>
                <a:gd name="T39" fmla="*/ 17 h 46"/>
                <a:gd name="T40" fmla="*/ 13 w 47"/>
                <a:gd name="T41" fmla="*/ 17 h 46"/>
                <a:gd name="T42" fmla="*/ 17 w 47"/>
                <a:gd name="T43" fmla="*/ 17 h 46"/>
                <a:gd name="T44" fmla="*/ 17 w 47"/>
                <a:gd name="T45" fmla="*/ 13 h 46"/>
                <a:gd name="T46" fmla="*/ 17 w 47"/>
                <a:gd name="T47" fmla="*/ 9 h 46"/>
                <a:gd name="T48" fmla="*/ 20 w 47"/>
                <a:gd name="T49" fmla="*/ 6 h 46"/>
                <a:gd name="T50" fmla="*/ 27 w 47"/>
                <a:gd name="T51" fmla="*/ 6 h 46"/>
                <a:gd name="T52" fmla="*/ 30 w 47"/>
                <a:gd name="T53" fmla="*/ 9 h 46"/>
                <a:gd name="T54" fmla="*/ 30 w 47"/>
                <a:gd name="T55" fmla="*/ 13 h 46"/>
                <a:gd name="T56" fmla="*/ 30 w 47"/>
                <a:gd name="T57" fmla="*/ 17 h 46"/>
                <a:gd name="T58" fmla="*/ 34 w 47"/>
                <a:gd name="T59" fmla="*/ 17 h 46"/>
                <a:gd name="T60" fmla="*/ 38 w 47"/>
                <a:gd name="T61" fmla="*/ 17 h 46"/>
                <a:gd name="T62" fmla="*/ 40 w 47"/>
                <a:gd name="T63" fmla="*/ 19 h 46"/>
                <a:gd name="T64" fmla="*/ 40 w 47"/>
                <a:gd name="T65" fmla="*/ 27 h 46"/>
                <a:gd name="T66" fmla="*/ 38 w 47"/>
                <a:gd name="T67"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46">
                  <a:moveTo>
                    <a:pt x="23" y="0"/>
                  </a:moveTo>
                  <a:cubicBezTo>
                    <a:pt x="10" y="0"/>
                    <a:pt x="0" y="10"/>
                    <a:pt x="0" y="23"/>
                  </a:cubicBezTo>
                  <a:cubicBezTo>
                    <a:pt x="0" y="36"/>
                    <a:pt x="10" y="46"/>
                    <a:pt x="23" y="46"/>
                  </a:cubicBezTo>
                  <a:cubicBezTo>
                    <a:pt x="36" y="46"/>
                    <a:pt x="47" y="36"/>
                    <a:pt x="47" y="23"/>
                  </a:cubicBezTo>
                  <a:cubicBezTo>
                    <a:pt x="47" y="10"/>
                    <a:pt x="36" y="0"/>
                    <a:pt x="23" y="0"/>
                  </a:cubicBezTo>
                  <a:close/>
                  <a:moveTo>
                    <a:pt x="38" y="29"/>
                  </a:moveTo>
                  <a:cubicBezTo>
                    <a:pt x="34" y="29"/>
                    <a:pt x="34" y="29"/>
                    <a:pt x="34" y="29"/>
                  </a:cubicBezTo>
                  <a:cubicBezTo>
                    <a:pt x="30" y="29"/>
                    <a:pt x="30" y="29"/>
                    <a:pt x="30" y="29"/>
                  </a:cubicBezTo>
                  <a:cubicBezTo>
                    <a:pt x="30" y="33"/>
                    <a:pt x="30" y="33"/>
                    <a:pt x="30" y="33"/>
                  </a:cubicBezTo>
                  <a:cubicBezTo>
                    <a:pt x="30" y="37"/>
                    <a:pt x="30" y="37"/>
                    <a:pt x="30" y="37"/>
                  </a:cubicBezTo>
                  <a:cubicBezTo>
                    <a:pt x="30" y="38"/>
                    <a:pt x="29" y="40"/>
                    <a:pt x="27" y="40"/>
                  </a:cubicBezTo>
                  <a:cubicBezTo>
                    <a:pt x="20" y="40"/>
                    <a:pt x="20" y="40"/>
                    <a:pt x="20" y="40"/>
                  </a:cubicBezTo>
                  <a:cubicBezTo>
                    <a:pt x="18" y="40"/>
                    <a:pt x="17" y="38"/>
                    <a:pt x="17" y="37"/>
                  </a:cubicBezTo>
                  <a:cubicBezTo>
                    <a:pt x="17" y="33"/>
                    <a:pt x="17" y="33"/>
                    <a:pt x="17" y="33"/>
                  </a:cubicBezTo>
                  <a:cubicBezTo>
                    <a:pt x="17" y="29"/>
                    <a:pt x="17" y="29"/>
                    <a:pt x="17" y="29"/>
                  </a:cubicBezTo>
                  <a:cubicBezTo>
                    <a:pt x="13" y="29"/>
                    <a:pt x="13" y="29"/>
                    <a:pt x="13" y="29"/>
                  </a:cubicBezTo>
                  <a:cubicBezTo>
                    <a:pt x="9" y="29"/>
                    <a:pt x="9" y="29"/>
                    <a:pt x="9" y="29"/>
                  </a:cubicBezTo>
                  <a:cubicBezTo>
                    <a:pt x="8" y="29"/>
                    <a:pt x="7" y="28"/>
                    <a:pt x="7" y="27"/>
                  </a:cubicBezTo>
                  <a:cubicBezTo>
                    <a:pt x="7" y="19"/>
                    <a:pt x="7" y="19"/>
                    <a:pt x="7" y="19"/>
                  </a:cubicBezTo>
                  <a:cubicBezTo>
                    <a:pt x="7" y="18"/>
                    <a:pt x="8" y="17"/>
                    <a:pt x="9" y="17"/>
                  </a:cubicBezTo>
                  <a:cubicBezTo>
                    <a:pt x="13" y="17"/>
                    <a:pt x="13" y="17"/>
                    <a:pt x="13" y="17"/>
                  </a:cubicBezTo>
                  <a:cubicBezTo>
                    <a:pt x="17" y="17"/>
                    <a:pt x="17" y="17"/>
                    <a:pt x="17" y="17"/>
                  </a:cubicBezTo>
                  <a:cubicBezTo>
                    <a:pt x="17" y="13"/>
                    <a:pt x="17" y="13"/>
                    <a:pt x="17" y="13"/>
                  </a:cubicBezTo>
                  <a:cubicBezTo>
                    <a:pt x="17" y="9"/>
                    <a:pt x="17" y="9"/>
                    <a:pt x="17" y="9"/>
                  </a:cubicBezTo>
                  <a:cubicBezTo>
                    <a:pt x="17" y="7"/>
                    <a:pt x="18" y="6"/>
                    <a:pt x="20" y="6"/>
                  </a:cubicBezTo>
                  <a:cubicBezTo>
                    <a:pt x="27" y="6"/>
                    <a:pt x="27" y="6"/>
                    <a:pt x="27" y="6"/>
                  </a:cubicBezTo>
                  <a:cubicBezTo>
                    <a:pt x="29" y="6"/>
                    <a:pt x="30" y="7"/>
                    <a:pt x="30" y="9"/>
                  </a:cubicBezTo>
                  <a:cubicBezTo>
                    <a:pt x="30" y="13"/>
                    <a:pt x="30" y="13"/>
                    <a:pt x="30" y="13"/>
                  </a:cubicBezTo>
                  <a:cubicBezTo>
                    <a:pt x="30" y="17"/>
                    <a:pt x="30" y="17"/>
                    <a:pt x="30" y="17"/>
                  </a:cubicBezTo>
                  <a:cubicBezTo>
                    <a:pt x="34" y="17"/>
                    <a:pt x="34" y="17"/>
                    <a:pt x="34" y="17"/>
                  </a:cubicBezTo>
                  <a:cubicBezTo>
                    <a:pt x="38" y="17"/>
                    <a:pt x="38" y="17"/>
                    <a:pt x="38" y="17"/>
                  </a:cubicBezTo>
                  <a:cubicBezTo>
                    <a:pt x="39" y="17"/>
                    <a:pt x="40" y="18"/>
                    <a:pt x="40" y="19"/>
                  </a:cubicBezTo>
                  <a:cubicBezTo>
                    <a:pt x="40" y="27"/>
                    <a:pt x="40" y="27"/>
                    <a:pt x="40" y="27"/>
                  </a:cubicBezTo>
                  <a:cubicBezTo>
                    <a:pt x="40" y="28"/>
                    <a:pt x="39" y="29"/>
                    <a:pt x="3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92278F"/>
                </a:solidFill>
              </a:endParaRPr>
            </a:p>
          </p:txBody>
        </p:sp>
      </p:grpSp>
      <p:grpSp>
        <p:nvGrpSpPr>
          <p:cNvPr id="21" name="Group 20"/>
          <p:cNvGrpSpPr/>
          <p:nvPr/>
        </p:nvGrpSpPr>
        <p:grpSpPr>
          <a:xfrm>
            <a:off x="4146378" y="3212504"/>
            <a:ext cx="317844" cy="245439"/>
            <a:chOff x="12638088" y="1860550"/>
            <a:chExt cx="569913" cy="549275"/>
          </a:xfrm>
          <a:solidFill>
            <a:srgbClr val="888B8D"/>
          </a:solidFill>
        </p:grpSpPr>
        <p:sp>
          <p:nvSpPr>
            <p:cNvPr id="22" name="Rectangle 27"/>
            <p:cNvSpPr>
              <a:spLocks noChangeArrowheads="1"/>
            </p:cNvSpPr>
            <p:nvPr/>
          </p:nvSpPr>
          <p:spPr bwMode="auto">
            <a:xfrm>
              <a:off x="12850813" y="1946275"/>
              <a:ext cx="35718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23" name="Freeform 28"/>
            <p:cNvSpPr>
              <a:spLocks/>
            </p:cNvSpPr>
            <p:nvPr/>
          </p:nvSpPr>
          <p:spPr bwMode="auto">
            <a:xfrm>
              <a:off x="12638088" y="1860550"/>
              <a:ext cx="165100" cy="122237"/>
            </a:xfrm>
            <a:custGeom>
              <a:avLst/>
              <a:gdLst>
                <a:gd name="T0" fmla="*/ 37 w 104"/>
                <a:gd name="T1" fmla="*/ 77 h 77"/>
                <a:gd name="T2" fmla="*/ 0 w 104"/>
                <a:gd name="T3" fmla="*/ 44 h 77"/>
                <a:gd name="T4" fmla="*/ 10 w 104"/>
                <a:gd name="T5" fmla="*/ 34 h 77"/>
                <a:gd name="T6" fmla="*/ 37 w 104"/>
                <a:gd name="T7" fmla="*/ 57 h 77"/>
                <a:gd name="T8" fmla="*/ 91 w 104"/>
                <a:gd name="T9" fmla="*/ 0 h 77"/>
                <a:gd name="T10" fmla="*/ 104 w 104"/>
                <a:gd name="T11" fmla="*/ 14 h 77"/>
                <a:gd name="T12" fmla="*/ 37 w 10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04" h="77">
                  <a:moveTo>
                    <a:pt x="37" y="77"/>
                  </a:moveTo>
                  <a:lnTo>
                    <a:pt x="0" y="44"/>
                  </a:lnTo>
                  <a:lnTo>
                    <a:pt x="10" y="34"/>
                  </a:lnTo>
                  <a:lnTo>
                    <a:pt x="37" y="57"/>
                  </a:lnTo>
                  <a:lnTo>
                    <a:pt x="91" y="0"/>
                  </a:lnTo>
                  <a:lnTo>
                    <a:pt x="104" y="14"/>
                  </a:lnTo>
                  <a:lnTo>
                    <a:pt x="3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24" name="Rectangle 29"/>
            <p:cNvSpPr>
              <a:spLocks noChangeArrowheads="1"/>
            </p:cNvSpPr>
            <p:nvPr/>
          </p:nvSpPr>
          <p:spPr bwMode="auto">
            <a:xfrm>
              <a:off x="12850813" y="2147888"/>
              <a:ext cx="3571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25" name="Freeform 30"/>
            <p:cNvSpPr>
              <a:spLocks/>
            </p:cNvSpPr>
            <p:nvPr/>
          </p:nvSpPr>
          <p:spPr bwMode="auto">
            <a:xfrm>
              <a:off x="12638088" y="2073275"/>
              <a:ext cx="165100" cy="122237"/>
            </a:xfrm>
            <a:custGeom>
              <a:avLst/>
              <a:gdLst>
                <a:gd name="T0" fmla="*/ 37 w 104"/>
                <a:gd name="T1" fmla="*/ 77 h 77"/>
                <a:gd name="T2" fmla="*/ 0 w 104"/>
                <a:gd name="T3" fmla="*/ 41 h 77"/>
                <a:gd name="T4" fmla="*/ 10 w 104"/>
                <a:gd name="T5" fmla="*/ 31 h 77"/>
                <a:gd name="T6" fmla="*/ 37 w 104"/>
                <a:gd name="T7" fmla="*/ 57 h 77"/>
                <a:gd name="T8" fmla="*/ 91 w 104"/>
                <a:gd name="T9" fmla="*/ 0 h 77"/>
                <a:gd name="T10" fmla="*/ 104 w 104"/>
                <a:gd name="T11" fmla="*/ 10 h 77"/>
                <a:gd name="T12" fmla="*/ 37 w 10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04" h="77">
                  <a:moveTo>
                    <a:pt x="37" y="77"/>
                  </a:moveTo>
                  <a:lnTo>
                    <a:pt x="0" y="41"/>
                  </a:lnTo>
                  <a:lnTo>
                    <a:pt x="10" y="31"/>
                  </a:lnTo>
                  <a:lnTo>
                    <a:pt x="37" y="57"/>
                  </a:lnTo>
                  <a:lnTo>
                    <a:pt x="91" y="0"/>
                  </a:lnTo>
                  <a:lnTo>
                    <a:pt x="104" y="10"/>
                  </a:lnTo>
                  <a:lnTo>
                    <a:pt x="3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26" name="Rectangle 31"/>
            <p:cNvSpPr>
              <a:spLocks noChangeArrowheads="1"/>
            </p:cNvSpPr>
            <p:nvPr/>
          </p:nvSpPr>
          <p:spPr bwMode="auto">
            <a:xfrm>
              <a:off x="12850813" y="2339975"/>
              <a:ext cx="35718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27" name="Freeform 32"/>
            <p:cNvSpPr>
              <a:spLocks/>
            </p:cNvSpPr>
            <p:nvPr/>
          </p:nvSpPr>
          <p:spPr bwMode="auto">
            <a:xfrm>
              <a:off x="12638088" y="2287588"/>
              <a:ext cx="165100" cy="122237"/>
            </a:xfrm>
            <a:custGeom>
              <a:avLst/>
              <a:gdLst>
                <a:gd name="T0" fmla="*/ 37 w 104"/>
                <a:gd name="T1" fmla="*/ 77 h 77"/>
                <a:gd name="T2" fmla="*/ 0 w 104"/>
                <a:gd name="T3" fmla="*/ 40 h 77"/>
                <a:gd name="T4" fmla="*/ 10 w 104"/>
                <a:gd name="T5" fmla="*/ 30 h 77"/>
                <a:gd name="T6" fmla="*/ 37 w 104"/>
                <a:gd name="T7" fmla="*/ 53 h 77"/>
                <a:gd name="T8" fmla="*/ 91 w 104"/>
                <a:gd name="T9" fmla="*/ 0 h 77"/>
                <a:gd name="T10" fmla="*/ 104 w 104"/>
                <a:gd name="T11" fmla="*/ 10 h 77"/>
                <a:gd name="T12" fmla="*/ 37 w 10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04" h="77">
                  <a:moveTo>
                    <a:pt x="37" y="77"/>
                  </a:moveTo>
                  <a:lnTo>
                    <a:pt x="0" y="40"/>
                  </a:lnTo>
                  <a:lnTo>
                    <a:pt x="10" y="30"/>
                  </a:lnTo>
                  <a:lnTo>
                    <a:pt x="37" y="53"/>
                  </a:lnTo>
                  <a:lnTo>
                    <a:pt x="91" y="0"/>
                  </a:lnTo>
                  <a:lnTo>
                    <a:pt x="104" y="10"/>
                  </a:lnTo>
                  <a:lnTo>
                    <a:pt x="3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grpSp>
      <p:grpSp>
        <p:nvGrpSpPr>
          <p:cNvPr id="28" name="Group 27"/>
          <p:cNvGrpSpPr/>
          <p:nvPr/>
        </p:nvGrpSpPr>
        <p:grpSpPr>
          <a:xfrm>
            <a:off x="7414296" y="3152001"/>
            <a:ext cx="370213" cy="313928"/>
            <a:chOff x="11201400" y="4054075"/>
            <a:chExt cx="370213" cy="370213"/>
          </a:xfrm>
        </p:grpSpPr>
        <p:sp>
          <p:nvSpPr>
            <p:cNvPr id="29" name="Freeform 11"/>
            <p:cNvSpPr>
              <a:spLocks/>
            </p:cNvSpPr>
            <p:nvPr/>
          </p:nvSpPr>
          <p:spPr bwMode="auto">
            <a:xfrm>
              <a:off x="11332205" y="4110360"/>
              <a:ext cx="108607" cy="257643"/>
            </a:xfrm>
            <a:custGeom>
              <a:avLst/>
              <a:gdLst>
                <a:gd name="T0" fmla="*/ 24 w 41"/>
                <a:gd name="T1" fmla="*/ 47 h 97"/>
                <a:gd name="T2" fmla="*/ 17 w 41"/>
                <a:gd name="T3" fmla="*/ 46 h 97"/>
                <a:gd name="T4" fmla="*/ 5 w 41"/>
                <a:gd name="T5" fmla="*/ 33 h 97"/>
                <a:gd name="T6" fmla="*/ 21 w 41"/>
                <a:gd name="T7" fmla="*/ 19 h 97"/>
                <a:gd name="T8" fmla="*/ 34 w 41"/>
                <a:gd name="T9" fmla="*/ 25 h 97"/>
                <a:gd name="T10" fmla="*/ 37 w 41"/>
                <a:gd name="T11" fmla="*/ 25 h 97"/>
                <a:gd name="T12" fmla="*/ 37 w 41"/>
                <a:gd name="T13" fmla="*/ 22 h 97"/>
                <a:gd name="T14" fmla="*/ 23 w 41"/>
                <a:gd name="T15" fmla="*/ 15 h 97"/>
                <a:gd name="T16" fmla="*/ 23 w 41"/>
                <a:gd name="T17" fmla="*/ 3 h 97"/>
                <a:gd name="T18" fmla="*/ 21 w 41"/>
                <a:gd name="T19" fmla="*/ 0 h 97"/>
                <a:gd name="T20" fmla="*/ 18 w 41"/>
                <a:gd name="T21" fmla="*/ 3 h 97"/>
                <a:gd name="T22" fmla="*/ 18 w 41"/>
                <a:gd name="T23" fmla="*/ 15 h 97"/>
                <a:gd name="T24" fmla="*/ 0 w 41"/>
                <a:gd name="T25" fmla="*/ 33 h 97"/>
                <a:gd name="T26" fmla="*/ 16 w 41"/>
                <a:gd name="T27" fmla="*/ 50 h 97"/>
                <a:gd name="T28" fmla="*/ 23 w 41"/>
                <a:gd name="T29" fmla="*/ 51 h 97"/>
                <a:gd name="T30" fmla="*/ 37 w 41"/>
                <a:gd name="T31" fmla="*/ 65 h 97"/>
                <a:gd name="T32" fmla="*/ 21 w 41"/>
                <a:gd name="T33" fmla="*/ 78 h 97"/>
                <a:gd name="T34" fmla="*/ 21 w 41"/>
                <a:gd name="T35" fmla="*/ 78 h 97"/>
                <a:gd name="T36" fmla="*/ 21 w 41"/>
                <a:gd name="T37" fmla="*/ 78 h 97"/>
                <a:gd name="T38" fmla="*/ 5 w 41"/>
                <a:gd name="T39" fmla="*/ 68 h 97"/>
                <a:gd name="T40" fmla="*/ 5 w 41"/>
                <a:gd name="T41" fmla="*/ 65 h 97"/>
                <a:gd name="T42" fmla="*/ 2 w 41"/>
                <a:gd name="T43" fmla="*/ 62 h 97"/>
                <a:gd name="T44" fmla="*/ 0 w 41"/>
                <a:gd name="T45" fmla="*/ 65 h 97"/>
                <a:gd name="T46" fmla="*/ 1 w 41"/>
                <a:gd name="T47" fmla="*/ 69 h 97"/>
                <a:gd name="T48" fmla="*/ 18 w 41"/>
                <a:gd name="T49" fmla="*/ 83 h 97"/>
                <a:gd name="T50" fmla="*/ 18 w 41"/>
                <a:gd name="T51" fmla="*/ 94 h 97"/>
                <a:gd name="T52" fmla="*/ 21 w 41"/>
                <a:gd name="T53" fmla="*/ 97 h 97"/>
                <a:gd name="T54" fmla="*/ 23 w 41"/>
                <a:gd name="T55" fmla="*/ 94 h 97"/>
                <a:gd name="T56" fmla="*/ 23 w 41"/>
                <a:gd name="T57" fmla="*/ 83 h 97"/>
                <a:gd name="T58" fmla="*/ 41 w 41"/>
                <a:gd name="T59" fmla="*/ 65 h 97"/>
                <a:gd name="T60" fmla="*/ 24 w 41"/>
                <a:gd name="T6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97">
                  <a:moveTo>
                    <a:pt x="24" y="47"/>
                  </a:moveTo>
                  <a:cubicBezTo>
                    <a:pt x="17" y="46"/>
                    <a:pt x="17" y="46"/>
                    <a:pt x="17" y="46"/>
                  </a:cubicBezTo>
                  <a:cubicBezTo>
                    <a:pt x="10" y="44"/>
                    <a:pt x="5" y="38"/>
                    <a:pt x="5" y="33"/>
                  </a:cubicBezTo>
                  <a:cubicBezTo>
                    <a:pt x="5" y="25"/>
                    <a:pt x="12" y="19"/>
                    <a:pt x="21" y="19"/>
                  </a:cubicBezTo>
                  <a:cubicBezTo>
                    <a:pt x="26" y="19"/>
                    <a:pt x="30" y="21"/>
                    <a:pt x="34" y="25"/>
                  </a:cubicBezTo>
                  <a:cubicBezTo>
                    <a:pt x="34" y="26"/>
                    <a:pt x="36" y="26"/>
                    <a:pt x="37" y="25"/>
                  </a:cubicBezTo>
                  <a:cubicBezTo>
                    <a:pt x="38" y="24"/>
                    <a:pt x="38" y="23"/>
                    <a:pt x="37" y="22"/>
                  </a:cubicBezTo>
                  <a:cubicBezTo>
                    <a:pt x="33" y="18"/>
                    <a:pt x="28" y="15"/>
                    <a:pt x="23" y="15"/>
                  </a:cubicBezTo>
                  <a:cubicBezTo>
                    <a:pt x="23" y="3"/>
                    <a:pt x="23" y="3"/>
                    <a:pt x="23" y="3"/>
                  </a:cubicBezTo>
                  <a:cubicBezTo>
                    <a:pt x="23" y="1"/>
                    <a:pt x="22" y="0"/>
                    <a:pt x="21" y="0"/>
                  </a:cubicBezTo>
                  <a:cubicBezTo>
                    <a:pt x="19" y="0"/>
                    <a:pt x="18" y="1"/>
                    <a:pt x="18" y="3"/>
                  </a:cubicBezTo>
                  <a:cubicBezTo>
                    <a:pt x="18" y="15"/>
                    <a:pt x="18" y="15"/>
                    <a:pt x="18" y="15"/>
                  </a:cubicBezTo>
                  <a:cubicBezTo>
                    <a:pt x="8" y="16"/>
                    <a:pt x="0" y="24"/>
                    <a:pt x="0" y="33"/>
                  </a:cubicBezTo>
                  <a:cubicBezTo>
                    <a:pt x="0" y="41"/>
                    <a:pt x="6" y="48"/>
                    <a:pt x="16" y="50"/>
                  </a:cubicBezTo>
                  <a:cubicBezTo>
                    <a:pt x="23" y="51"/>
                    <a:pt x="23" y="51"/>
                    <a:pt x="23" y="51"/>
                  </a:cubicBezTo>
                  <a:cubicBezTo>
                    <a:pt x="31" y="53"/>
                    <a:pt x="37" y="58"/>
                    <a:pt x="37" y="65"/>
                  </a:cubicBezTo>
                  <a:cubicBezTo>
                    <a:pt x="37" y="73"/>
                    <a:pt x="30" y="78"/>
                    <a:pt x="21" y="78"/>
                  </a:cubicBezTo>
                  <a:cubicBezTo>
                    <a:pt x="21" y="78"/>
                    <a:pt x="21" y="78"/>
                    <a:pt x="21" y="78"/>
                  </a:cubicBezTo>
                  <a:cubicBezTo>
                    <a:pt x="21" y="78"/>
                    <a:pt x="21" y="78"/>
                    <a:pt x="21" y="78"/>
                  </a:cubicBezTo>
                  <a:cubicBezTo>
                    <a:pt x="13" y="78"/>
                    <a:pt x="7" y="74"/>
                    <a:pt x="5" y="68"/>
                  </a:cubicBezTo>
                  <a:cubicBezTo>
                    <a:pt x="5" y="67"/>
                    <a:pt x="5" y="66"/>
                    <a:pt x="5" y="65"/>
                  </a:cubicBezTo>
                  <a:cubicBezTo>
                    <a:pt x="5" y="63"/>
                    <a:pt x="4" y="62"/>
                    <a:pt x="2" y="62"/>
                  </a:cubicBezTo>
                  <a:cubicBezTo>
                    <a:pt x="1" y="62"/>
                    <a:pt x="0" y="63"/>
                    <a:pt x="0" y="65"/>
                  </a:cubicBezTo>
                  <a:cubicBezTo>
                    <a:pt x="0" y="66"/>
                    <a:pt x="0" y="68"/>
                    <a:pt x="1" y="69"/>
                  </a:cubicBezTo>
                  <a:cubicBezTo>
                    <a:pt x="3" y="77"/>
                    <a:pt x="10" y="82"/>
                    <a:pt x="18" y="83"/>
                  </a:cubicBezTo>
                  <a:cubicBezTo>
                    <a:pt x="18" y="94"/>
                    <a:pt x="18" y="94"/>
                    <a:pt x="18" y="94"/>
                  </a:cubicBezTo>
                  <a:cubicBezTo>
                    <a:pt x="18" y="96"/>
                    <a:pt x="19" y="97"/>
                    <a:pt x="21" y="97"/>
                  </a:cubicBezTo>
                  <a:cubicBezTo>
                    <a:pt x="22" y="97"/>
                    <a:pt x="23" y="96"/>
                    <a:pt x="23" y="94"/>
                  </a:cubicBezTo>
                  <a:cubicBezTo>
                    <a:pt x="23" y="83"/>
                    <a:pt x="23" y="83"/>
                    <a:pt x="23" y="83"/>
                  </a:cubicBezTo>
                  <a:cubicBezTo>
                    <a:pt x="33" y="82"/>
                    <a:pt x="41" y="74"/>
                    <a:pt x="41" y="65"/>
                  </a:cubicBezTo>
                  <a:cubicBezTo>
                    <a:pt x="41" y="56"/>
                    <a:pt x="34" y="49"/>
                    <a:pt x="24" y="47"/>
                  </a:cubicBezTo>
                </a:path>
              </a:pathLst>
            </a:custGeom>
            <a:solidFill>
              <a:srgbClr val="888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sp>
          <p:nvSpPr>
            <p:cNvPr id="30" name="Freeform 12"/>
            <p:cNvSpPr>
              <a:spLocks noEditPoints="1"/>
            </p:cNvSpPr>
            <p:nvPr/>
          </p:nvSpPr>
          <p:spPr bwMode="auto">
            <a:xfrm>
              <a:off x="11201400" y="4054075"/>
              <a:ext cx="370213" cy="370213"/>
            </a:xfrm>
            <a:custGeom>
              <a:avLst/>
              <a:gdLst>
                <a:gd name="T0" fmla="*/ 70 w 139"/>
                <a:gd name="T1" fmla="*/ 135 h 139"/>
                <a:gd name="T2" fmla="*/ 5 w 139"/>
                <a:gd name="T3" fmla="*/ 70 h 139"/>
                <a:gd name="T4" fmla="*/ 70 w 139"/>
                <a:gd name="T5" fmla="*/ 4 h 139"/>
                <a:gd name="T6" fmla="*/ 135 w 139"/>
                <a:gd name="T7" fmla="*/ 70 h 139"/>
                <a:gd name="T8" fmla="*/ 70 w 139"/>
                <a:gd name="T9" fmla="*/ 135 h 139"/>
                <a:gd name="T10" fmla="*/ 70 w 139"/>
                <a:gd name="T11" fmla="*/ 0 h 139"/>
                <a:gd name="T12" fmla="*/ 0 w 139"/>
                <a:gd name="T13" fmla="*/ 70 h 139"/>
                <a:gd name="T14" fmla="*/ 70 w 139"/>
                <a:gd name="T15" fmla="*/ 139 h 139"/>
                <a:gd name="T16" fmla="*/ 139 w 139"/>
                <a:gd name="T17" fmla="*/ 70 h 139"/>
                <a:gd name="T18" fmla="*/ 70 w 139"/>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5"/>
                  </a:moveTo>
                  <a:cubicBezTo>
                    <a:pt x="34" y="135"/>
                    <a:pt x="5" y="105"/>
                    <a:pt x="5" y="70"/>
                  </a:cubicBezTo>
                  <a:cubicBezTo>
                    <a:pt x="5" y="34"/>
                    <a:pt x="34" y="4"/>
                    <a:pt x="70" y="4"/>
                  </a:cubicBezTo>
                  <a:cubicBezTo>
                    <a:pt x="106" y="4"/>
                    <a:pt x="135" y="34"/>
                    <a:pt x="135" y="70"/>
                  </a:cubicBezTo>
                  <a:cubicBezTo>
                    <a:pt x="135" y="105"/>
                    <a:pt x="106" y="135"/>
                    <a:pt x="70" y="135"/>
                  </a:cubicBezTo>
                  <a:moveTo>
                    <a:pt x="70" y="0"/>
                  </a:moveTo>
                  <a:cubicBezTo>
                    <a:pt x="31" y="0"/>
                    <a:pt x="0" y="31"/>
                    <a:pt x="0" y="70"/>
                  </a:cubicBezTo>
                  <a:cubicBezTo>
                    <a:pt x="0" y="108"/>
                    <a:pt x="31" y="139"/>
                    <a:pt x="70" y="139"/>
                  </a:cubicBezTo>
                  <a:cubicBezTo>
                    <a:pt x="108" y="139"/>
                    <a:pt x="139" y="108"/>
                    <a:pt x="139" y="70"/>
                  </a:cubicBezTo>
                  <a:cubicBezTo>
                    <a:pt x="139" y="31"/>
                    <a:pt x="108" y="0"/>
                    <a:pt x="70" y="0"/>
                  </a:cubicBezTo>
                </a:path>
              </a:pathLst>
            </a:custGeom>
            <a:solidFill>
              <a:srgbClr val="888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sz="2000" kern="0" dirty="0" smtClean="0">
                <a:solidFill>
                  <a:srgbClr val="53565A"/>
                </a:solidFill>
              </a:endParaRPr>
            </a:p>
          </p:txBody>
        </p:sp>
      </p:grpSp>
      <p:graphicFrame>
        <p:nvGraphicFramePr>
          <p:cNvPr id="31" name="Table 30"/>
          <p:cNvGraphicFramePr>
            <a:graphicFrameLocks noGrp="1"/>
          </p:cNvGraphicFramePr>
          <p:nvPr>
            <p:extLst>
              <p:ext uri="{D42A27DB-BD31-4B8C-83A1-F6EECF244321}">
                <p14:modId xmlns:p14="http://schemas.microsoft.com/office/powerpoint/2010/main" val="701858445"/>
              </p:ext>
            </p:extLst>
          </p:nvPr>
        </p:nvGraphicFramePr>
        <p:xfrm>
          <a:off x="304800" y="4495800"/>
          <a:ext cx="8610600" cy="381000"/>
        </p:xfrm>
        <a:graphic>
          <a:graphicData uri="http://schemas.openxmlformats.org/drawingml/2006/table">
            <a:tbl>
              <a:tblPr firstRow="1" bandRow="1">
                <a:tableStyleId>{21E4AEA4-8DFA-4A89-87EB-49C32662AFE0}</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381000">
                <a:tc>
                  <a:txBody>
                    <a:bodyPr/>
                    <a:lstStyle/>
                    <a:p>
                      <a:pPr algn="ctr"/>
                      <a:r>
                        <a:rPr lang="en-US" sz="1100" dirty="0" smtClean="0">
                          <a:solidFill>
                            <a:schemeClr val="bg1"/>
                          </a:solidFill>
                        </a:rPr>
                        <a:t>Site of Care</a:t>
                      </a:r>
                    </a:p>
                  </a:txBody>
                  <a:tcPr anchor="ctr">
                    <a:solidFill>
                      <a:schemeClr val="accent2"/>
                    </a:solidFill>
                  </a:tcPr>
                </a:tc>
                <a:tc>
                  <a:txBody>
                    <a:bodyPr/>
                    <a:lstStyle/>
                    <a:p>
                      <a:pPr algn="ctr"/>
                      <a:r>
                        <a:rPr lang="en-US" sz="1100" dirty="0" smtClean="0">
                          <a:solidFill>
                            <a:schemeClr val="bg1"/>
                          </a:solidFill>
                        </a:rPr>
                        <a:t>Total</a:t>
                      </a:r>
                      <a:r>
                        <a:rPr lang="en-US" sz="1100" baseline="0" dirty="0" smtClean="0">
                          <a:solidFill>
                            <a:schemeClr val="bg1"/>
                          </a:solidFill>
                        </a:rPr>
                        <a:t> Cost </a:t>
                      </a:r>
                      <a:r>
                        <a:rPr lang="en-US" sz="1100" dirty="0" smtClean="0">
                          <a:solidFill>
                            <a:schemeClr val="bg1"/>
                          </a:solidFill>
                        </a:rPr>
                        <a:t>Reductions</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rPr>
                        <a:t>Value-based Contracts</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rPr>
                        <a:t>Care Exchange</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rPr>
                        <a:t>Dose Specific Pricing </a:t>
                      </a:r>
                    </a:p>
                  </a:txBody>
                  <a:tcPr anchor="ctr">
                    <a:solidFill>
                      <a:schemeClr val="accent2"/>
                    </a:solidFill>
                  </a:tcPr>
                </a:tc>
                <a:extLst>
                  <a:ext uri="{0D108BD9-81ED-4DB2-BD59-A6C34878D82A}">
                    <a16:rowId xmlns:a16="http://schemas.microsoft.com/office/drawing/2014/main" val="10000"/>
                  </a:ext>
                </a:extLst>
              </a:tr>
            </a:tbl>
          </a:graphicData>
        </a:graphic>
      </p:graphicFrame>
      <p:sp>
        <p:nvSpPr>
          <p:cNvPr id="32" name="Rectangle 31"/>
          <p:cNvSpPr/>
          <p:nvPr/>
        </p:nvSpPr>
        <p:spPr>
          <a:xfrm>
            <a:off x="4765079" y="5036406"/>
            <a:ext cx="3632805" cy="837658"/>
          </a:xfrm>
          <a:prstGeom prst="rect">
            <a:avLst/>
          </a:prstGeom>
          <a:solidFill>
            <a:schemeClr val="bg1"/>
          </a:solidFill>
          <a:ln w="12700" cap="flat" cmpd="sng" algn="ctr">
            <a:solidFill>
              <a:schemeClr val="bg1"/>
            </a:solidFill>
            <a:prstDash val="solid"/>
          </a:ln>
          <a:effectLst>
            <a:outerShdw blurRad="63500" sx="102000" sy="102000" algn="ctr" rotWithShape="0">
              <a:prstClr val="black">
                <a:alpha val="40000"/>
              </a:prstClr>
            </a:outerShdw>
          </a:effectLst>
        </p:spPr>
        <p:txBody>
          <a:bodyPr lIns="91440" tIns="182880" rIns="91440" bIns="274320" rtlCol="0" anchor="ctr" anchorCtr="0"/>
          <a:lstStyle/>
          <a:p>
            <a:pPr algn="ctr">
              <a:defRPr/>
            </a:pPr>
            <a:endParaRPr lang="en-US" b="1" kern="0" dirty="0">
              <a:solidFill>
                <a:srgbClr val="82BC41"/>
              </a:solidFill>
            </a:endParaRPr>
          </a:p>
        </p:txBody>
      </p:sp>
      <p:sp>
        <p:nvSpPr>
          <p:cNvPr id="38" name="Rectangle 37"/>
          <p:cNvSpPr/>
          <p:nvPr/>
        </p:nvSpPr>
        <p:spPr>
          <a:xfrm>
            <a:off x="4876800" y="5029200"/>
            <a:ext cx="3499665" cy="307777"/>
          </a:xfrm>
          <a:prstGeom prst="rect">
            <a:avLst/>
          </a:prstGeom>
        </p:spPr>
        <p:txBody>
          <a:bodyPr wrap="square">
            <a:spAutoFit/>
          </a:bodyPr>
          <a:lstStyle/>
          <a:p>
            <a:pPr algn="ctr">
              <a:defRPr/>
            </a:pPr>
            <a:r>
              <a:rPr lang="en-US" sz="1400" b="1" kern="0" dirty="0" smtClean="0">
                <a:solidFill>
                  <a:srgbClr val="E87722"/>
                </a:solidFill>
              </a:rPr>
              <a:t>Patient Engagement</a:t>
            </a:r>
            <a:endParaRPr lang="en-US" sz="1400" b="1" kern="0" dirty="0">
              <a:solidFill>
                <a:srgbClr val="E87722"/>
              </a:solidFill>
            </a:endParaRPr>
          </a:p>
        </p:txBody>
      </p:sp>
      <p:sp>
        <p:nvSpPr>
          <p:cNvPr id="39" name="TextBox 38"/>
          <p:cNvSpPr txBox="1"/>
          <p:nvPr/>
        </p:nvSpPr>
        <p:spPr>
          <a:xfrm>
            <a:off x="5034736" y="5334000"/>
            <a:ext cx="3499664" cy="524504"/>
          </a:xfrm>
          <a:prstGeom prst="rect">
            <a:avLst/>
          </a:prstGeom>
          <a:noFill/>
        </p:spPr>
        <p:txBody>
          <a:bodyPr wrap="square" lIns="0" tIns="0" rIns="0" bIns="0" rtlCol="0">
            <a:noAutofit/>
          </a:bodyPr>
          <a:lstStyle/>
          <a:p>
            <a:pPr marL="171450" indent="-171450">
              <a:buFont typeface="Arial" panose="020B0604020202020204" pitchFamily="34" charset="0"/>
              <a:buChar char="•"/>
              <a:defRPr/>
            </a:pPr>
            <a:r>
              <a:rPr lang="en-US" sz="1100" dirty="0" smtClean="0">
                <a:solidFill>
                  <a:srgbClr val="66727F"/>
                </a:solidFill>
                <a:cs typeface="Arial" pitchFamily="34" charset="0"/>
              </a:rPr>
              <a:t>Proactive patient outreach</a:t>
            </a:r>
          </a:p>
          <a:p>
            <a:pPr marL="171450" indent="-171450">
              <a:buFont typeface="Arial" panose="020B0604020202020204" pitchFamily="34" charset="0"/>
              <a:buChar char="•"/>
              <a:defRPr/>
            </a:pPr>
            <a:r>
              <a:rPr lang="en-US" sz="1100" dirty="0" smtClean="0">
                <a:solidFill>
                  <a:srgbClr val="66727F"/>
                </a:solidFill>
                <a:cs typeface="Arial" pitchFamily="34" charset="0"/>
              </a:rPr>
              <a:t>condition-specific teams to help transition patients</a:t>
            </a:r>
          </a:p>
          <a:p>
            <a:pPr marL="171450" indent="-171450">
              <a:buFont typeface="Arial" panose="020B0604020202020204" pitchFamily="34" charset="0"/>
              <a:buChar char="•"/>
              <a:defRPr/>
            </a:pPr>
            <a:r>
              <a:rPr lang="en-US" sz="1100" dirty="0" smtClean="0">
                <a:solidFill>
                  <a:srgbClr val="66727F"/>
                </a:solidFill>
                <a:cs typeface="Arial" pitchFamily="34" charset="0"/>
              </a:rPr>
              <a:t>Patient incentives</a:t>
            </a:r>
          </a:p>
          <a:p>
            <a:pPr>
              <a:lnSpc>
                <a:spcPct val="150000"/>
              </a:lnSpc>
              <a:defRPr/>
            </a:pPr>
            <a:endParaRPr lang="en-US" sz="1200" dirty="0" smtClean="0">
              <a:solidFill>
                <a:srgbClr val="66727F"/>
              </a:solidFill>
              <a:cs typeface="Arial" pitchFamily="34" charset="0"/>
            </a:endParaRPr>
          </a:p>
        </p:txBody>
      </p:sp>
      <p:sp>
        <p:nvSpPr>
          <p:cNvPr id="40" name="Rectangle 39"/>
          <p:cNvSpPr/>
          <p:nvPr/>
        </p:nvSpPr>
        <p:spPr>
          <a:xfrm>
            <a:off x="685801" y="5029201"/>
            <a:ext cx="3625203" cy="829304"/>
          </a:xfrm>
          <a:prstGeom prst="rect">
            <a:avLst/>
          </a:prstGeom>
          <a:solidFill>
            <a:schemeClr val="bg1"/>
          </a:solidFill>
          <a:ln w="12700" cap="flat" cmpd="sng" algn="ctr">
            <a:solidFill>
              <a:schemeClr val="bg1"/>
            </a:solidFill>
            <a:prstDash val="solid"/>
          </a:ln>
          <a:effectLst>
            <a:outerShdw blurRad="63500" sx="102000" sy="102000" algn="ctr" rotWithShape="0">
              <a:prstClr val="black">
                <a:alpha val="40000"/>
              </a:prstClr>
            </a:outerShdw>
          </a:effectLst>
        </p:spPr>
        <p:txBody>
          <a:bodyPr lIns="91440" tIns="182880" rIns="91440" bIns="274320" rtlCol="0" anchor="ctr" anchorCtr="0"/>
          <a:lstStyle/>
          <a:p>
            <a:pPr algn="ctr">
              <a:defRPr/>
            </a:pPr>
            <a:endParaRPr lang="en-US" b="1" kern="0" dirty="0">
              <a:solidFill>
                <a:srgbClr val="82BC41"/>
              </a:solidFill>
            </a:endParaRPr>
          </a:p>
        </p:txBody>
      </p:sp>
      <p:sp>
        <p:nvSpPr>
          <p:cNvPr id="41" name="Rectangle 40"/>
          <p:cNvSpPr/>
          <p:nvPr/>
        </p:nvSpPr>
        <p:spPr>
          <a:xfrm>
            <a:off x="685800" y="5036406"/>
            <a:ext cx="3499665" cy="307777"/>
          </a:xfrm>
          <a:prstGeom prst="rect">
            <a:avLst/>
          </a:prstGeom>
        </p:spPr>
        <p:txBody>
          <a:bodyPr wrap="square">
            <a:spAutoFit/>
          </a:bodyPr>
          <a:lstStyle/>
          <a:p>
            <a:pPr algn="ctr">
              <a:defRPr/>
            </a:pPr>
            <a:r>
              <a:rPr lang="en-US" sz="1400" b="1" kern="0" dirty="0" smtClean="0">
                <a:solidFill>
                  <a:srgbClr val="E87722"/>
                </a:solidFill>
              </a:rPr>
              <a:t>PBM Infusion Management</a:t>
            </a:r>
            <a:endParaRPr lang="en-US" sz="1400" b="1" kern="0" dirty="0">
              <a:solidFill>
                <a:srgbClr val="E87722"/>
              </a:solidFill>
            </a:endParaRPr>
          </a:p>
        </p:txBody>
      </p:sp>
      <p:sp>
        <p:nvSpPr>
          <p:cNvPr id="51" name="TextBox 50"/>
          <p:cNvSpPr txBox="1"/>
          <p:nvPr/>
        </p:nvSpPr>
        <p:spPr>
          <a:xfrm>
            <a:off x="887540" y="5316227"/>
            <a:ext cx="3499664" cy="457200"/>
          </a:xfrm>
          <a:prstGeom prst="rect">
            <a:avLst/>
          </a:prstGeom>
          <a:noFill/>
        </p:spPr>
        <p:txBody>
          <a:bodyPr wrap="square" lIns="0" tIns="0" rIns="0" bIns="0" rtlCol="0">
            <a:noAutofit/>
          </a:bodyPr>
          <a:lstStyle/>
          <a:p>
            <a:pPr marL="171450" indent="-171450">
              <a:buFont typeface="Arial" panose="020B0604020202020204" pitchFamily="34" charset="0"/>
              <a:buChar char="•"/>
              <a:defRPr/>
            </a:pPr>
            <a:r>
              <a:rPr lang="en-US" sz="1100" dirty="0" smtClean="0">
                <a:solidFill>
                  <a:srgbClr val="66727F"/>
                </a:solidFill>
                <a:cs typeface="Arial" pitchFamily="34" charset="0"/>
              </a:rPr>
              <a:t>Eliminate out of network costs</a:t>
            </a:r>
          </a:p>
          <a:p>
            <a:pPr marL="171450" indent="-171450">
              <a:buFont typeface="Arial" panose="020B0604020202020204" pitchFamily="34" charset="0"/>
              <a:buChar char="•"/>
              <a:defRPr/>
            </a:pPr>
            <a:r>
              <a:rPr lang="en-US" sz="1100" dirty="0" smtClean="0">
                <a:solidFill>
                  <a:srgbClr val="66727F"/>
                </a:solidFill>
                <a:cs typeface="Arial" pitchFamily="34" charset="0"/>
              </a:rPr>
              <a:t>Improved PMPM cost control</a:t>
            </a:r>
          </a:p>
          <a:p>
            <a:pPr marL="171450" indent="-171450">
              <a:buFont typeface="Arial" panose="020B0604020202020204" pitchFamily="34" charset="0"/>
              <a:buChar char="•"/>
              <a:defRPr/>
            </a:pPr>
            <a:r>
              <a:rPr lang="en-US" sz="1100" dirty="0" smtClean="0">
                <a:solidFill>
                  <a:srgbClr val="66727F"/>
                </a:solidFill>
                <a:cs typeface="Arial" pitchFamily="34" charset="0"/>
              </a:rPr>
              <a:t>Determines most effective site of care</a:t>
            </a:r>
            <a:endParaRPr lang="en-US" sz="1200" dirty="0" smtClean="0">
              <a:solidFill>
                <a:srgbClr val="66727F"/>
              </a:solidFill>
              <a:cs typeface="Arial" pitchFamily="34" charset="0"/>
            </a:endParaRPr>
          </a:p>
        </p:txBody>
      </p:sp>
      <p:sp>
        <p:nvSpPr>
          <p:cNvPr id="53" name="Title 4"/>
          <p:cNvSpPr>
            <a:spLocks noGrp="1"/>
          </p:cNvSpPr>
          <p:nvPr>
            <p:ph type="title"/>
          </p:nvPr>
        </p:nvSpPr>
        <p:spPr>
          <a:xfrm>
            <a:off x="461387" y="304803"/>
            <a:ext cx="8396863" cy="620359"/>
          </a:xfrm>
        </p:spPr>
        <p:txBody>
          <a:bodyPr/>
          <a:lstStyle/>
          <a:p>
            <a:r>
              <a:rPr lang="en-US" dirty="0" smtClean="0">
                <a:solidFill>
                  <a:srgbClr val="55565A"/>
                </a:solidFill>
              </a:rPr>
              <a:t>BriovaRx Infusion Services</a:t>
            </a:r>
            <a:endParaRPr lang="en-US" dirty="0"/>
          </a:p>
        </p:txBody>
      </p:sp>
      <p:sp>
        <p:nvSpPr>
          <p:cNvPr id="35"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Tree>
    <p:extLst>
      <p:ext uri="{BB962C8B-B14F-4D97-AF65-F5344CB8AC3E}">
        <p14:creationId xmlns:p14="http://schemas.microsoft.com/office/powerpoint/2010/main" val="160001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9144000" cy="3124200"/>
          </a:xfrm>
          <a:prstGeom prst="rect">
            <a:avLst/>
          </a:prstGeom>
          <a:solidFill>
            <a:schemeClr val="bg1">
              <a:lumMod val="9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Avella and OptumRx: Better together</a:t>
            </a:r>
            <a:endParaRPr lang="en-US" dirty="0"/>
          </a:p>
        </p:txBody>
      </p:sp>
      <p:sp>
        <p:nvSpPr>
          <p:cNvPr id="3" name="Slide Number Placeholder 2"/>
          <p:cNvSpPr>
            <a:spLocks noGrp="1"/>
          </p:cNvSpPr>
          <p:nvPr>
            <p:ph type="sldNum" sz="quarter" idx="12"/>
          </p:nvPr>
        </p:nvSpPr>
        <p:spPr/>
        <p:txBody>
          <a:bodyPr/>
          <a:lstStyle/>
          <a:p>
            <a:fld id="{F18F5FCC-583C-47C6-9953-2F6AD74D46AE}" type="slidenum">
              <a:rPr smtClean="0">
                <a:solidFill>
                  <a:srgbClr val="55565A"/>
                </a:solidFill>
              </a:rPr>
              <a:pPr/>
              <a:t>15</a:t>
            </a:fld>
            <a:endParaRPr>
              <a:solidFill>
                <a:srgbClr val="55565A"/>
              </a:solidFill>
            </a:endParaRPr>
          </a:p>
        </p:txBody>
      </p:sp>
      <p:grpSp>
        <p:nvGrpSpPr>
          <p:cNvPr id="23" name="Group 22"/>
          <p:cNvGrpSpPr/>
          <p:nvPr/>
        </p:nvGrpSpPr>
        <p:grpSpPr>
          <a:xfrm>
            <a:off x="325545" y="5029200"/>
            <a:ext cx="2493855" cy="914400"/>
            <a:chOff x="10877879" y="823221"/>
            <a:chExt cx="2292951" cy="1720269"/>
          </a:xfrm>
          <a:noFill/>
        </p:grpSpPr>
        <p:sp>
          <p:nvSpPr>
            <p:cNvPr id="24" name="Rectangle 23"/>
            <p:cNvSpPr/>
            <p:nvPr/>
          </p:nvSpPr>
          <p:spPr>
            <a:xfrm>
              <a:off x="10877879" y="823221"/>
              <a:ext cx="2292951" cy="1720269"/>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buFont typeface="Arial"/>
                <a:buNone/>
              </a:pPr>
              <a:endParaRPr lang="en-US" sz="1500" kern="0" dirty="0">
                <a:solidFill>
                  <a:srgbClr val="55565A"/>
                </a:solidFill>
                <a:sym typeface="Arial"/>
              </a:endParaRPr>
            </a:p>
          </p:txBody>
        </p:sp>
        <p:sp>
          <p:nvSpPr>
            <p:cNvPr id="25" name="Content Placeholder 1"/>
            <p:cNvSpPr txBox="1">
              <a:spLocks/>
            </p:cNvSpPr>
            <p:nvPr/>
          </p:nvSpPr>
          <p:spPr>
            <a:xfrm>
              <a:off x="10877883" y="1191060"/>
              <a:ext cx="2292947" cy="998815"/>
            </a:xfrm>
            <a:prstGeom prst="rect">
              <a:avLst/>
            </a:prstGeom>
            <a:grpFill/>
            <a:ln>
              <a:noFill/>
            </a:ln>
            <a:effectLst/>
          </p:spPr>
          <p:txBody>
            <a:bodyPr wrap="square" lIns="91440" tIns="45720" rIns="91440" bIns="45720" anchor="ctr">
              <a:spAutoFit/>
            </a:bodyPr>
            <a:lstStyle>
              <a:lvl1pPr marL="0" marR="0" indent="0" algn="l" defTabSz="914400" rtl="0" eaLnBrk="1" fontAlgn="auto" latinLnBrk="0" hangingPunct="1">
                <a:lnSpc>
                  <a:spcPct val="95000"/>
                </a:lnSpc>
                <a:spcBef>
                  <a:spcPts val="600"/>
                </a:spcBef>
                <a:spcAft>
                  <a:spcPts val="300"/>
                </a:spcAft>
                <a:buClr>
                  <a:srgbClr val="E87722"/>
                </a:buClr>
                <a:buSzTx/>
                <a:buFont typeface="Arial" pitchFamily="34" charset="0"/>
                <a:buNone/>
                <a:tabLst/>
                <a:defRPr sz="1800" kern="1200">
                  <a:solidFill>
                    <a:schemeClr val="tx1"/>
                  </a:solidFill>
                  <a:latin typeface="Arial" pitchFamily="34" charset="0"/>
                  <a:ea typeface="+mn-ea"/>
                  <a:cs typeface="Arial" pitchFamily="34" charset="0"/>
                </a:defRPr>
              </a:lvl1pPr>
              <a:lvl2pPr marL="400050" marR="0" indent="-171450" algn="l" defTabSz="914400" rtl="0" eaLnBrk="1" fontAlgn="auto" latinLnBrk="0" hangingPunct="1">
                <a:lnSpc>
                  <a:spcPct val="95000"/>
                </a:lnSpc>
                <a:spcBef>
                  <a:spcPts val="300"/>
                </a:spcBef>
                <a:spcAft>
                  <a:spcPts val="300"/>
                </a:spcAft>
                <a:buClrTx/>
                <a:buSzTx/>
                <a:buFont typeface="Arial" pitchFamily="34" charset="0"/>
                <a:buChar char="–"/>
                <a:tabLst/>
                <a:defRPr sz="1600" kern="1200">
                  <a:solidFill>
                    <a:schemeClr val="tx1"/>
                  </a:solidFill>
                  <a:latin typeface="Arial" pitchFamily="34" charset="0"/>
                  <a:ea typeface="+mn-ea"/>
                  <a:cs typeface="Arial" pitchFamily="34" charset="0"/>
                </a:defRPr>
              </a:lvl2pPr>
              <a:lvl3pPr marL="630936" marR="0" indent="-173736" algn="l" defTabSz="914400" rtl="0" eaLnBrk="1" fontAlgn="auto" latinLnBrk="0" hangingPunct="1">
                <a:lnSpc>
                  <a:spcPct val="95000"/>
                </a:lnSpc>
                <a:spcBef>
                  <a:spcPts val="300"/>
                </a:spcBef>
                <a:spcAft>
                  <a:spcPts val="300"/>
                </a:spcAft>
                <a:buClr>
                  <a:srgbClr val="E87722"/>
                </a:buClr>
                <a:buSzTx/>
                <a:buFont typeface="Arial" pitchFamily="34" charset="0"/>
                <a:buChar char="•"/>
                <a:tabLst/>
                <a:defRPr sz="1600" kern="1200">
                  <a:solidFill>
                    <a:schemeClr val="tx1"/>
                  </a:solidFill>
                  <a:latin typeface="Arial" pitchFamily="34" charset="0"/>
                  <a:ea typeface="+mn-ea"/>
                  <a:cs typeface="Arial" pitchFamily="34" charset="0"/>
                </a:defRPr>
              </a:lvl3pPr>
              <a:lvl4pPr marL="857250" marR="0" indent="-171450" algn="l" defTabSz="914400" rtl="0" eaLnBrk="1" fontAlgn="auto" latinLnBrk="0" hangingPunct="1">
                <a:lnSpc>
                  <a:spcPct val="95000"/>
                </a:lnSpc>
                <a:spcBef>
                  <a:spcPts val="300"/>
                </a:spcBef>
                <a:spcAft>
                  <a:spcPts val="30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1088136" marR="0" indent="-173736" algn="l" defTabSz="914400" rtl="0" eaLnBrk="1" fontAlgn="auto" latinLnBrk="0" hangingPunct="1">
                <a:lnSpc>
                  <a:spcPct val="95000"/>
                </a:lnSpc>
                <a:spcBef>
                  <a:spcPts val="300"/>
                </a:spcBef>
                <a:spcAft>
                  <a:spcPts val="300"/>
                </a:spcAft>
                <a:buClr>
                  <a:srgbClr val="E87722"/>
                </a:buClr>
                <a:buSzTx/>
                <a:buFont typeface="Arial" pitchFamily="34" charset="0"/>
                <a:buChar char="•"/>
                <a:tabLst/>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88"/>
                </a:spcBef>
              </a:pPr>
              <a:r>
                <a:rPr lang="en-US" sz="1500" dirty="0" smtClean="0">
                  <a:solidFill>
                    <a:srgbClr val="55565A"/>
                  </a:solidFill>
                  <a:latin typeface="Arial"/>
                  <a:sym typeface="Arial"/>
                </a:rPr>
                <a:t>Extensive access </a:t>
              </a:r>
              <a:r>
                <a:rPr lang="en-US" sz="1500" dirty="0">
                  <a:solidFill>
                    <a:srgbClr val="55565A"/>
                  </a:solidFill>
                  <a:latin typeface="Arial"/>
                  <a:sym typeface="Arial"/>
                </a:rPr>
                <a:t>to </a:t>
              </a:r>
              <a:br>
                <a:rPr lang="en-US" sz="1500" dirty="0">
                  <a:solidFill>
                    <a:srgbClr val="55565A"/>
                  </a:solidFill>
                  <a:latin typeface="Arial"/>
                  <a:sym typeface="Arial"/>
                </a:rPr>
              </a:br>
              <a:r>
                <a:rPr lang="en-US" sz="1500" b="1" dirty="0" smtClean="0">
                  <a:solidFill>
                    <a:srgbClr val="E87722"/>
                  </a:solidFill>
                  <a:sym typeface="Arial"/>
                </a:rPr>
                <a:t>LDD </a:t>
              </a:r>
              <a:r>
                <a:rPr lang="en-US" sz="1500" b="1" dirty="0">
                  <a:solidFill>
                    <a:srgbClr val="E87722"/>
                  </a:solidFill>
                  <a:sym typeface="Arial"/>
                </a:rPr>
                <a:t>drugs </a:t>
              </a:r>
            </a:p>
          </p:txBody>
        </p:sp>
      </p:grpSp>
      <p:grpSp>
        <p:nvGrpSpPr>
          <p:cNvPr id="26" name="Group 25"/>
          <p:cNvGrpSpPr/>
          <p:nvPr/>
        </p:nvGrpSpPr>
        <p:grpSpPr>
          <a:xfrm>
            <a:off x="6345345" y="5032980"/>
            <a:ext cx="2493855" cy="914400"/>
            <a:chOff x="9101635" y="6334443"/>
            <a:chExt cx="2292950" cy="1701420"/>
          </a:xfrm>
          <a:noFill/>
        </p:grpSpPr>
        <p:sp>
          <p:nvSpPr>
            <p:cNvPr id="27" name="Rectangle 26"/>
            <p:cNvSpPr/>
            <p:nvPr/>
          </p:nvSpPr>
          <p:spPr>
            <a:xfrm>
              <a:off x="9101635" y="6334443"/>
              <a:ext cx="2292950" cy="170142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buFont typeface="Arial"/>
                <a:buNone/>
              </a:pPr>
              <a:endParaRPr lang="en-US" sz="1500" kern="0" dirty="0">
                <a:solidFill>
                  <a:srgbClr val="55565A"/>
                </a:solidFill>
                <a:sym typeface="Arial"/>
              </a:endParaRPr>
            </a:p>
          </p:txBody>
        </p:sp>
        <p:sp>
          <p:nvSpPr>
            <p:cNvPr id="28" name="Rectangle 27"/>
            <p:cNvSpPr/>
            <p:nvPr/>
          </p:nvSpPr>
          <p:spPr>
            <a:xfrm>
              <a:off x="9145643" y="6610766"/>
              <a:ext cx="2211409" cy="1030822"/>
            </a:xfrm>
            <a:prstGeom prst="rect">
              <a:avLst/>
            </a:prstGeom>
            <a:grpFill/>
            <a:ln>
              <a:noFill/>
            </a:ln>
            <a:effectLst/>
          </p:spPr>
          <p:txBody>
            <a:bodyPr wrap="square">
              <a:spAutoFit/>
            </a:bodyPr>
            <a:lstStyle/>
            <a:p>
              <a:pPr algn="ctr">
                <a:buClr>
                  <a:srgbClr val="000000"/>
                </a:buClr>
                <a:buFont typeface="Arial"/>
                <a:buNone/>
              </a:pPr>
              <a:r>
                <a:rPr lang="en-US" sz="1500" kern="0" dirty="0">
                  <a:solidFill>
                    <a:srgbClr val="55565A"/>
                  </a:solidFill>
                  <a:cs typeface="Arial"/>
                  <a:sym typeface="Arial"/>
                </a:rPr>
                <a:t>Innovations in </a:t>
              </a:r>
              <a:r>
                <a:rPr lang="en-US" sz="1500" b="1" kern="0" dirty="0">
                  <a:solidFill>
                    <a:srgbClr val="E87722"/>
                  </a:solidFill>
                  <a:cs typeface="Arial"/>
                  <a:sym typeface="Arial"/>
                </a:rPr>
                <a:t>patient engagement</a:t>
              </a:r>
              <a:endParaRPr lang="en-US" sz="1500" kern="0" dirty="0">
                <a:solidFill>
                  <a:srgbClr val="E87722"/>
                </a:solidFill>
                <a:cs typeface="Arial"/>
                <a:sym typeface="Arial"/>
              </a:endParaRPr>
            </a:p>
          </p:txBody>
        </p:sp>
      </p:grpSp>
      <p:grpSp>
        <p:nvGrpSpPr>
          <p:cNvPr id="29" name="Group 28"/>
          <p:cNvGrpSpPr/>
          <p:nvPr/>
        </p:nvGrpSpPr>
        <p:grpSpPr>
          <a:xfrm>
            <a:off x="3352456" y="5032980"/>
            <a:ext cx="2493859" cy="914400"/>
            <a:chOff x="14173200" y="3668724"/>
            <a:chExt cx="2292955" cy="1701421"/>
          </a:xfrm>
          <a:noFill/>
        </p:grpSpPr>
        <p:sp>
          <p:nvSpPr>
            <p:cNvPr id="30" name="Rectangle 29"/>
            <p:cNvSpPr/>
            <p:nvPr/>
          </p:nvSpPr>
          <p:spPr>
            <a:xfrm>
              <a:off x="14173200" y="3714464"/>
              <a:ext cx="2292950" cy="1276065"/>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buFont typeface="Arial"/>
                <a:buNone/>
              </a:pPr>
              <a:endParaRPr lang="en-US" sz="1500" kern="0" dirty="0">
                <a:solidFill>
                  <a:srgbClr val="55565A"/>
                </a:solidFill>
                <a:sym typeface="Arial"/>
              </a:endParaRPr>
            </a:p>
          </p:txBody>
        </p:sp>
        <p:sp>
          <p:nvSpPr>
            <p:cNvPr id="31" name="Rectangle 30"/>
            <p:cNvSpPr/>
            <p:nvPr/>
          </p:nvSpPr>
          <p:spPr>
            <a:xfrm>
              <a:off x="14173204" y="3668724"/>
              <a:ext cx="2292951" cy="1701421"/>
            </a:xfrm>
            <a:prstGeom prst="rect">
              <a:avLst/>
            </a:prstGeom>
            <a:grpFill/>
            <a:ln>
              <a:noFill/>
            </a:ln>
            <a:effectLst/>
          </p:spPr>
          <p:txBody>
            <a:bodyPr wrap="square" anchor="ctr">
              <a:noAutofit/>
            </a:bodyPr>
            <a:lstStyle/>
            <a:p>
              <a:pPr algn="ctr">
                <a:spcBef>
                  <a:spcPts val="188"/>
                </a:spcBef>
                <a:spcAft>
                  <a:spcPts val="188"/>
                </a:spcAft>
                <a:buClr>
                  <a:srgbClr val="000000"/>
                </a:buClr>
              </a:pPr>
              <a:r>
                <a:rPr lang="en-US" sz="1500" kern="0" dirty="0">
                  <a:solidFill>
                    <a:srgbClr val="55565A"/>
                  </a:solidFill>
                  <a:cs typeface="Arial"/>
                  <a:sym typeface="Arial"/>
                </a:rPr>
                <a:t>Expanded offerings in </a:t>
              </a:r>
              <a:r>
                <a:rPr lang="en-US" sz="1500" b="1" kern="0" dirty="0">
                  <a:solidFill>
                    <a:srgbClr val="E87722"/>
                  </a:solidFill>
                  <a:cs typeface="Arial"/>
                  <a:sym typeface="Arial"/>
                </a:rPr>
                <a:t>oncology </a:t>
              </a:r>
              <a:r>
                <a:rPr lang="en-US" sz="1500" b="1" kern="0" dirty="0">
                  <a:solidFill>
                    <a:srgbClr val="E87722"/>
                  </a:solidFill>
                  <a:cs typeface="Arial" pitchFamily="34" charset="0"/>
                  <a:sym typeface="Arial"/>
                </a:rPr>
                <a:t>compounding and 340b</a:t>
              </a:r>
            </a:p>
          </p:txBody>
        </p:sp>
      </p:grpSp>
      <p:grpSp>
        <p:nvGrpSpPr>
          <p:cNvPr id="32" name="Group 31"/>
          <p:cNvGrpSpPr/>
          <p:nvPr/>
        </p:nvGrpSpPr>
        <p:grpSpPr>
          <a:xfrm>
            <a:off x="914400" y="1752600"/>
            <a:ext cx="7107841" cy="2432175"/>
            <a:chOff x="676888" y="3861443"/>
            <a:chExt cx="9155876" cy="3132976"/>
          </a:xfrm>
        </p:grpSpPr>
        <p:grpSp>
          <p:nvGrpSpPr>
            <p:cNvPr id="33" name="Group 32">
              <a:extLst>
                <a:ext uri="{FF2B5EF4-FFF2-40B4-BE49-F238E27FC236}">
                  <a16:creationId xmlns:a16="http://schemas.microsoft.com/office/drawing/2014/main" id="{900D40F4-D65B-41B0-95C2-D2767B430855}"/>
                </a:ext>
              </a:extLst>
            </p:cNvPr>
            <p:cNvGrpSpPr/>
            <p:nvPr/>
          </p:nvGrpSpPr>
          <p:grpSpPr>
            <a:xfrm>
              <a:off x="676888" y="3861443"/>
              <a:ext cx="9155876" cy="3132976"/>
              <a:chOff x="1379195" y="1207466"/>
              <a:chExt cx="6164805" cy="2089717"/>
            </a:xfrm>
          </p:grpSpPr>
          <p:grpSp>
            <p:nvGrpSpPr>
              <p:cNvPr id="59" name="Group 58">
                <a:extLst>
                  <a:ext uri="{FF2B5EF4-FFF2-40B4-BE49-F238E27FC236}">
                    <a16:creationId xmlns:a16="http://schemas.microsoft.com/office/drawing/2014/main" id="{E7019285-5323-407A-A6BD-006295D4FEC6}"/>
                  </a:ext>
                </a:extLst>
              </p:cNvPr>
              <p:cNvGrpSpPr/>
              <p:nvPr/>
            </p:nvGrpSpPr>
            <p:grpSpPr>
              <a:xfrm>
                <a:off x="3378507" y="1392226"/>
                <a:ext cx="2298507" cy="1741804"/>
                <a:chOff x="3378507" y="1392226"/>
                <a:chExt cx="2298507" cy="1741804"/>
              </a:xfrm>
            </p:grpSpPr>
            <p:grpSp>
              <p:nvGrpSpPr>
                <p:cNvPr id="67" name="Group 66">
                  <a:extLst>
                    <a:ext uri="{FF2B5EF4-FFF2-40B4-BE49-F238E27FC236}">
                      <a16:creationId xmlns:a16="http://schemas.microsoft.com/office/drawing/2014/main" id="{2E8842CD-8A34-425A-BA5E-D8899A773BC3}"/>
                    </a:ext>
                  </a:extLst>
                </p:cNvPr>
                <p:cNvGrpSpPr/>
                <p:nvPr/>
              </p:nvGrpSpPr>
              <p:grpSpPr>
                <a:xfrm flipH="1">
                  <a:off x="5075034" y="1392226"/>
                  <a:ext cx="601980" cy="1741804"/>
                  <a:chOff x="3406140" y="1402777"/>
                  <a:chExt cx="601980" cy="1741804"/>
                </a:xfrm>
              </p:grpSpPr>
              <p:sp>
                <p:nvSpPr>
                  <p:cNvPr id="71" name="Freeform: Shape 31">
                    <a:extLst>
                      <a:ext uri="{FF2B5EF4-FFF2-40B4-BE49-F238E27FC236}">
                        <a16:creationId xmlns:a16="http://schemas.microsoft.com/office/drawing/2014/main" id="{808F5CA0-53C8-4793-AA7C-528E5C8B38C9}"/>
                      </a:ext>
                    </a:extLst>
                  </p:cNvPr>
                  <p:cNvSpPr/>
                  <p:nvPr/>
                </p:nvSpPr>
                <p:spPr>
                  <a:xfrm>
                    <a:off x="3406140" y="1402777"/>
                    <a:ext cx="601980" cy="289560"/>
                  </a:xfrm>
                  <a:custGeom>
                    <a:avLst/>
                    <a:gdLst>
                      <a:gd name="connsiteX0" fmla="*/ 601980 w 601980"/>
                      <a:gd name="connsiteY0" fmla="*/ 289560 h 289560"/>
                      <a:gd name="connsiteX1" fmla="*/ 312420 w 601980"/>
                      <a:gd name="connsiteY1" fmla="*/ 0 h 289560"/>
                      <a:gd name="connsiteX2" fmla="*/ 0 w 601980"/>
                      <a:gd name="connsiteY2" fmla="*/ 0 h 289560"/>
                    </a:gdLst>
                    <a:ahLst/>
                    <a:cxnLst>
                      <a:cxn ang="0">
                        <a:pos x="connsiteX0" y="connsiteY0"/>
                      </a:cxn>
                      <a:cxn ang="0">
                        <a:pos x="connsiteX1" y="connsiteY1"/>
                      </a:cxn>
                      <a:cxn ang="0">
                        <a:pos x="connsiteX2" y="connsiteY2"/>
                      </a:cxn>
                    </a:cxnLst>
                    <a:rect l="l" t="t" r="r" b="b"/>
                    <a:pathLst>
                      <a:path w="601980" h="289560">
                        <a:moveTo>
                          <a:pt x="601980" y="289560"/>
                        </a:moveTo>
                        <a:lnTo>
                          <a:pt x="312420" y="0"/>
                        </a:lnTo>
                        <a:lnTo>
                          <a:pt x="0" y="0"/>
                        </a:lnTo>
                      </a:path>
                    </a:pathLst>
                  </a:custGeom>
                  <a:noFill/>
                  <a:ln w="63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00000"/>
                      </a:buClr>
                      <a:buFont typeface="Arial"/>
                      <a:buNone/>
                    </a:pPr>
                    <a:endParaRPr lang="en-GB" sz="1500" kern="0" dirty="0">
                      <a:solidFill>
                        <a:srgbClr val="FFFFFF"/>
                      </a:solidFill>
                      <a:sym typeface="Arial"/>
                    </a:endParaRPr>
                  </a:p>
                </p:txBody>
              </p:sp>
              <p:sp>
                <p:nvSpPr>
                  <p:cNvPr id="72" name="Freeform: Shape 32">
                    <a:extLst>
                      <a:ext uri="{FF2B5EF4-FFF2-40B4-BE49-F238E27FC236}">
                        <a16:creationId xmlns:a16="http://schemas.microsoft.com/office/drawing/2014/main" id="{29B5F72E-6059-4C4B-9AB7-55251A2A1F06}"/>
                      </a:ext>
                    </a:extLst>
                  </p:cNvPr>
                  <p:cNvSpPr/>
                  <p:nvPr/>
                </p:nvSpPr>
                <p:spPr>
                  <a:xfrm flipV="1">
                    <a:off x="3406140" y="2855021"/>
                    <a:ext cx="601980" cy="289560"/>
                  </a:xfrm>
                  <a:custGeom>
                    <a:avLst/>
                    <a:gdLst>
                      <a:gd name="connsiteX0" fmla="*/ 601980 w 601980"/>
                      <a:gd name="connsiteY0" fmla="*/ 289560 h 289560"/>
                      <a:gd name="connsiteX1" fmla="*/ 312420 w 601980"/>
                      <a:gd name="connsiteY1" fmla="*/ 0 h 289560"/>
                      <a:gd name="connsiteX2" fmla="*/ 0 w 601980"/>
                      <a:gd name="connsiteY2" fmla="*/ 0 h 289560"/>
                    </a:gdLst>
                    <a:ahLst/>
                    <a:cxnLst>
                      <a:cxn ang="0">
                        <a:pos x="connsiteX0" y="connsiteY0"/>
                      </a:cxn>
                      <a:cxn ang="0">
                        <a:pos x="connsiteX1" y="connsiteY1"/>
                      </a:cxn>
                      <a:cxn ang="0">
                        <a:pos x="connsiteX2" y="connsiteY2"/>
                      </a:cxn>
                    </a:cxnLst>
                    <a:rect l="l" t="t" r="r" b="b"/>
                    <a:pathLst>
                      <a:path w="601980" h="289560">
                        <a:moveTo>
                          <a:pt x="601980" y="289560"/>
                        </a:moveTo>
                        <a:lnTo>
                          <a:pt x="312420" y="0"/>
                        </a:lnTo>
                        <a:lnTo>
                          <a:pt x="0" y="0"/>
                        </a:lnTo>
                      </a:path>
                    </a:pathLst>
                  </a:custGeom>
                  <a:noFill/>
                  <a:ln w="63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00000"/>
                      </a:buClr>
                      <a:buFont typeface="Arial"/>
                      <a:buNone/>
                    </a:pPr>
                    <a:endParaRPr lang="en-GB" sz="1500" kern="0" dirty="0">
                      <a:solidFill>
                        <a:srgbClr val="FFFFFF"/>
                      </a:solidFill>
                      <a:sym typeface="Arial"/>
                    </a:endParaRPr>
                  </a:p>
                </p:txBody>
              </p:sp>
            </p:grpSp>
            <p:grpSp>
              <p:nvGrpSpPr>
                <p:cNvPr id="68" name="Group 67">
                  <a:extLst>
                    <a:ext uri="{FF2B5EF4-FFF2-40B4-BE49-F238E27FC236}">
                      <a16:creationId xmlns:a16="http://schemas.microsoft.com/office/drawing/2014/main" id="{496B00B1-1249-4739-A759-D8C8658507CD}"/>
                    </a:ext>
                  </a:extLst>
                </p:cNvPr>
                <p:cNvGrpSpPr/>
                <p:nvPr/>
              </p:nvGrpSpPr>
              <p:grpSpPr>
                <a:xfrm>
                  <a:off x="3378507" y="1392226"/>
                  <a:ext cx="601980" cy="1741804"/>
                  <a:chOff x="3406140" y="1402777"/>
                  <a:chExt cx="601980" cy="1741804"/>
                </a:xfrm>
              </p:grpSpPr>
              <p:sp>
                <p:nvSpPr>
                  <p:cNvPr id="69" name="Freeform: Shape 27">
                    <a:extLst>
                      <a:ext uri="{FF2B5EF4-FFF2-40B4-BE49-F238E27FC236}">
                        <a16:creationId xmlns:a16="http://schemas.microsoft.com/office/drawing/2014/main" id="{6F34F39B-A2B8-4A6D-9373-3A677BB30A30}"/>
                      </a:ext>
                    </a:extLst>
                  </p:cNvPr>
                  <p:cNvSpPr/>
                  <p:nvPr/>
                </p:nvSpPr>
                <p:spPr>
                  <a:xfrm>
                    <a:off x="3406140" y="1402777"/>
                    <a:ext cx="601980" cy="289560"/>
                  </a:xfrm>
                  <a:custGeom>
                    <a:avLst/>
                    <a:gdLst>
                      <a:gd name="connsiteX0" fmla="*/ 601980 w 601980"/>
                      <a:gd name="connsiteY0" fmla="*/ 289560 h 289560"/>
                      <a:gd name="connsiteX1" fmla="*/ 312420 w 601980"/>
                      <a:gd name="connsiteY1" fmla="*/ 0 h 289560"/>
                      <a:gd name="connsiteX2" fmla="*/ 0 w 601980"/>
                      <a:gd name="connsiteY2" fmla="*/ 0 h 289560"/>
                    </a:gdLst>
                    <a:ahLst/>
                    <a:cxnLst>
                      <a:cxn ang="0">
                        <a:pos x="connsiteX0" y="connsiteY0"/>
                      </a:cxn>
                      <a:cxn ang="0">
                        <a:pos x="connsiteX1" y="connsiteY1"/>
                      </a:cxn>
                      <a:cxn ang="0">
                        <a:pos x="connsiteX2" y="connsiteY2"/>
                      </a:cxn>
                    </a:cxnLst>
                    <a:rect l="l" t="t" r="r" b="b"/>
                    <a:pathLst>
                      <a:path w="601980" h="289560">
                        <a:moveTo>
                          <a:pt x="601980" y="289560"/>
                        </a:moveTo>
                        <a:lnTo>
                          <a:pt x="312420" y="0"/>
                        </a:lnTo>
                        <a:lnTo>
                          <a:pt x="0" y="0"/>
                        </a:lnTo>
                      </a:path>
                    </a:pathLst>
                  </a:custGeom>
                  <a:noFill/>
                  <a:ln w="63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00000"/>
                      </a:buClr>
                      <a:buFont typeface="Arial"/>
                      <a:buNone/>
                    </a:pPr>
                    <a:endParaRPr lang="en-GB" sz="1500" kern="0" dirty="0">
                      <a:solidFill>
                        <a:srgbClr val="FFFFFF"/>
                      </a:solidFill>
                      <a:sym typeface="Arial"/>
                    </a:endParaRPr>
                  </a:p>
                </p:txBody>
              </p:sp>
              <p:sp>
                <p:nvSpPr>
                  <p:cNvPr id="70" name="Freeform: Shape 28">
                    <a:extLst>
                      <a:ext uri="{FF2B5EF4-FFF2-40B4-BE49-F238E27FC236}">
                        <a16:creationId xmlns:a16="http://schemas.microsoft.com/office/drawing/2014/main" id="{35BB9C6B-E665-4A01-9605-BCFBF639259D}"/>
                      </a:ext>
                    </a:extLst>
                  </p:cNvPr>
                  <p:cNvSpPr/>
                  <p:nvPr/>
                </p:nvSpPr>
                <p:spPr>
                  <a:xfrm flipV="1">
                    <a:off x="3406140" y="2855021"/>
                    <a:ext cx="601980" cy="289560"/>
                  </a:xfrm>
                  <a:custGeom>
                    <a:avLst/>
                    <a:gdLst>
                      <a:gd name="connsiteX0" fmla="*/ 601980 w 601980"/>
                      <a:gd name="connsiteY0" fmla="*/ 289560 h 289560"/>
                      <a:gd name="connsiteX1" fmla="*/ 312420 w 601980"/>
                      <a:gd name="connsiteY1" fmla="*/ 0 h 289560"/>
                      <a:gd name="connsiteX2" fmla="*/ 0 w 601980"/>
                      <a:gd name="connsiteY2" fmla="*/ 0 h 289560"/>
                    </a:gdLst>
                    <a:ahLst/>
                    <a:cxnLst>
                      <a:cxn ang="0">
                        <a:pos x="connsiteX0" y="connsiteY0"/>
                      </a:cxn>
                      <a:cxn ang="0">
                        <a:pos x="connsiteX1" y="connsiteY1"/>
                      </a:cxn>
                      <a:cxn ang="0">
                        <a:pos x="connsiteX2" y="connsiteY2"/>
                      </a:cxn>
                    </a:cxnLst>
                    <a:rect l="l" t="t" r="r" b="b"/>
                    <a:pathLst>
                      <a:path w="601980" h="289560">
                        <a:moveTo>
                          <a:pt x="601980" y="289560"/>
                        </a:moveTo>
                        <a:lnTo>
                          <a:pt x="312420" y="0"/>
                        </a:lnTo>
                        <a:lnTo>
                          <a:pt x="0" y="0"/>
                        </a:lnTo>
                      </a:path>
                    </a:pathLst>
                  </a:custGeom>
                  <a:noFill/>
                  <a:ln w="63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00000"/>
                      </a:buClr>
                      <a:buFont typeface="Arial"/>
                      <a:buNone/>
                    </a:pPr>
                    <a:endParaRPr lang="en-GB" sz="1500" kern="0" dirty="0">
                      <a:solidFill>
                        <a:srgbClr val="FFFFFF"/>
                      </a:solidFill>
                      <a:sym typeface="Arial"/>
                    </a:endParaRPr>
                  </a:p>
                </p:txBody>
              </p:sp>
            </p:grpSp>
          </p:grpSp>
          <p:grpSp>
            <p:nvGrpSpPr>
              <p:cNvPr id="60" name="Group 59">
                <a:extLst>
                  <a:ext uri="{FF2B5EF4-FFF2-40B4-BE49-F238E27FC236}">
                    <a16:creationId xmlns:a16="http://schemas.microsoft.com/office/drawing/2014/main" id="{66509463-E382-4B09-AEB7-5F9D9F6ADF48}"/>
                  </a:ext>
                </a:extLst>
              </p:cNvPr>
              <p:cNvGrpSpPr/>
              <p:nvPr/>
            </p:nvGrpSpPr>
            <p:grpSpPr>
              <a:xfrm>
                <a:off x="3750769" y="1481778"/>
                <a:ext cx="1594737" cy="1594740"/>
                <a:chOff x="3750769" y="1717998"/>
                <a:chExt cx="1594737" cy="1594740"/>
              </a:xfrm>
            </p:grpSpPr>
            <p:sp>
              <p:nvSpPr>
                <p:cNvPr id="65" name="Ellipse 42">
                  <a:extLst>
                    <a:ext uri="{FF2B5EF4-FFF2-40B4-BE49-F238E27FC236}">
                      <a16:creationId xmlns:a16="http://schemas.microsoft.com/office/drawing/2014/main" id="{494120A4-4EFC-4E3D-B1D9-69A51995BF88}"/>
                    </a:ext>
                  </a:extLst>
                </p:cNvPr>
                <p:cNvSpPr/>
                <p:nvPr/>
              </p:nvSpPr>
              <p:spPr bwMode="gray">
                <a:xfrm>
                  <a:off x="3750769" y="1717998"/>
                  <a:ext cx="1594737" cy="1594740"/>
                </a:xfrm>
                <a:prstGeom prst="ellipse">
                  <a:avLst/>
                </a:prstGeom>
                <a:solidFill>
                  <a:schemeClr val="bg1"/>
                </a:solidFill>
                <a:ln cap="rnd">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a:buNone/>
                    <a:defRPr/>
                  </a:pPr>
                  <a:endParaRPr lang="en-US" sz="1300" noProof="1">
                    <a:solidFill>
                      <a:srgbClr val="E87722"/>
                    </a:solidFill>
                    <a:sym typeface="Arial"/>
                  </a:endParaRPr>
                </a:p>
              </p:txBody>
            </p:sp>
            <p:sp>
              <p:nvSpPr>
                <p:cNvPr id="66" name="Textfeld 62">
                  <a:extLst>
                    <a:ext uri="{FF2B5EF4-FFF2-40B4-BE49-F238E27FC236}">
                      <a16:creationId xmlns:a16="http://schemas.microsoft.com/office/drawing/2014/main" id="{FBDBF4BA-EFB8-4403-B655-1D76D1ED1ECF}"/>
                    </a:ext>
                  </a:extLst>
                </p:cNvPr>
                <p:cNvSpPr txBox="1"/>
                <p:nvPr/>
              </p:nvSpPr>
              <p:spPr bwMode="gray">
                <a:xfrm>
                  <a:off x="3872991" y="2223941"/>
                  <a:ext cx="1352901" cy="587058"/>
                </a:xfrm>
                <a:prstGeom prst="rect">
                  <a:avLst/>
                </a:prstGeom>
                <a:noFill/>
              </p:spPr>
              <p:txBody>
                <a:bodyPr wrap="square" rtlCol="0">
                  <a:spAutoFit/>
                </a:bodyPr>
                <a:lstStyle/>
                <a:p>
                  <a:pPr algn="ctr">
                    <a:lnSpc>
                      <a:spcPct val="80000"/>
                    </a:lnSpc>
                    <a:buFont typeface="Arial"/>
                    <a:buNone/>
                    <a:defRPr/>
                  </a:pPr>
                  <a:r>
                    <a:rPr lang="en-US" sz="2400" noProof="1">
                      <a:solidFill>
                        <a:srgbClr val="008770"/>
                      </a:solidFill>
                      <a:cs typeface="Arial"/>
                      <a:sym typeface="Arial"/>
                    </a:rPr>
                    <a:t>Better Together</a:t>
                  </a:r>
                </a:p>
              </p:txBody>
            </p:sp>
          </p:grpSp>
          <p:sp>
            <p:nvSpPr>
              <p:cNvPr id="61" name="Textfeld 36">
                <a:extLst>
                  <a:ext uri="{FF2B5EF4-FFF2-40B4-BE49-F238E27FC236}">
                    <a16:creationId xmlns:a16="http://schemas.microsoft.com/office/drawing/2014/main" id="{D5316130-C71A-4CB3-9DE4-3B20C3676141}"/>
                  </a:ext>
                </a:extLst>
              </p:cNvPr>
              <p:cNvSpPr txBox="1"/>
              <p:nvPr/>
            </p:nvSpPr>
            <p:spPr bwMode="gray">
              <a:xfrm>
                <a:off x="5859341" y="1207466"/>
                <a:ext cx="1684659" cy="634658"/>
              </a:xfrm>
              <a:prstGeom prst="rect">
                <a:avLst/>
              </a:prstGeom>
              <a:noFill/>
            </p:spPr>
            <p:txBody>
              <a:bodyPr wrap="square" lIns="0" tIns="0" rIns="0" bIns="0" rtlCol="0" anchor="t" anchorCtr="0">
                <a:spAutoFit/>
              </a:bodyPr>
              <a:lstStyle/>
              <a:p>
                <a:pPr>
                  <a:spcAft>
                    <a:spcPts val="300"/>
                  </a:spcAft>
                  <a:defRPr/>
                </a:pPr>
                <a:r>
                  <a:rPr lang="en-US" sz="1600" dirty="0">
                    <a:solidFill>
                      <a:srgbClr val="444444"/>
                    </a:solidFill>
                    <a:cs typeface="Arial"/>
                    <a:sym typeface="Arial"/>
                  </a:rPr>
                  <a:t>Agile, innovative approach to care and support services</a:t>
                </a:r>
              </a:p>
            </p:txBody>
          </p:sp>
          <p:sp>
            <p:nvSpPr>
              <p:cNvPr id="62" name="Textfeld 37">
                <a:extLst>
                  <a:ext uri="{FF2B5EF4-FFF2-40B4-BE49-F238E27FC236}">
                    <a16:creationId xmlns:a16="http://schemas.microsoft.com/office/drawing/2014/main" id="{2EE2EDE1-1FA2-4412-9F12-AA97A6E2D40A}"/>
                  </a:ext>
                </a:extLst>
              </p:cNvPr>
              <p:cNvSpPr txBox="1"/>
              <p:nvPr/>
            </p:nvSpPr>
            <p:spPr bwMode="gray">
              <a:xfrm>
                <a:off x="5859341" y="2662524"/>
                <a:ext cx="1684659" cy="634658"/>
              </a:xfrm>
              <a:prstGeom prst="rect">
                <a:avLst/>
              </a:prstGeom>
              <a:noFill/>
            </p:spPr>
            <p:txBody>
              <a:bodyPr wrap="square" lIns="0" tIns="0" rIns="0" bIns="0" rtlCol="0" anchor="b" anchorCtr="0">
                <a:spAutoFit/>
              </a:bodyPr>
              <a:lstStyle/>
              <a:p>
                <a:pPr>
                  <a:spcAft>
                    <a:spcPts val="300"/>
                  </a:spcAft>
                  <a:defRPr/>
                </a:pPr>
                <a:r>
                  <a:rPr lang="en-US" sz="1600" dirty="0">
                    <a:solidFill>
                      <a:srgbClr val="444444"/>
                    </a:solidFill>
                    <a:cs typeface="Arial"/>
                    <a:sym typeface="Arial"/>
                  </a:rPr>
                  <a:t>Avella’s nimbleness with OptumRx’s resources</a:t>
                </a:r>
              </a:p>
            </p:txBody>
          </p:sp>
          <p:sp>
            <p:nvSpPr>
              <p:cNvPr id="63" name="Textfeld 36">
                <a:extLst>
                  <a:ext uri="{FF2B5EF4-FFF2-40B4-BE49-F238E27FC236}">
                    <a16:creationId xmlns:a16="http://schemas.microsoft.com/office/drawing/2014/main" id="{89305BB5-4289-4E43-8952-C0F066044190}"/>
                  </a:ext>
                </a:extLst>
              </p:cNvPr>
              <p:cNvSpPr txBox="1"/>
              <p:nvPr/>
            </p:nvSpPr>
            <p:spPr bwMode="gray">
              <a:xfrm>
                <a:off x="1379195" y="1207466"/>
                <a:ext cx="1845323" cy="634658"/>
              </a:xfrm>
              <a:prstGeom prst="rect">
                <a:avLst/>
              </a:prstGeom>
              <a:noFill/>
            </p:spPr>
            <p:txBody>
              <a:bodyPr wrap="square" lIns="0" tIns="0" rIns="0" bIns="0" rtlCol="0" anchor="t" anchorCtr="0">
                <a:spAutoFit/>
              </a:bodyPr>
              <a:lstStyle/>
              <a:p>
                <a:pPr algn="r">
                  <a:buFont typeface="Arial"/>
                  <a:buNone/>
                  <a:defRPr/>
                </a:pPr>
                <a:r>
                  <a:rPr lang="en-US" sz="1600" dirty="0">
                    <a:solidFill>
                      <a:srgbClr val="444444"/>
                    </a:solidFill>
                    <a:cs typeface="Arial"/>
                    <a:sym typeface="Arial"/>
                  </a:rPr>
                  <a:t>Investments in </a:t>
                </a:r>
              </a:p>
              <a:p>
                <a:pPr algn="r">
                  <a:buFont typeface="Arial"/>
                  <a:buNone/>
                  <a:defRPr/>
                </a:pPr>
                <a:r>
                  <a:rPr lang="en-US" sz="1600" dirty="0">
                    <a:solidFill>
                      <a:srgbClr val="444444"/>
                    </a:solidFill>
                    <a:cs typeface="Arial"/>
                    <a:sym typeface="Arial"/>
                  </a:rPr>
                  <a:t>capital and expanded capabilities</a:t>
                </a:r>
              </a:p>
            </p:txBody>
          </p:sp>
          <p:sp>
            <p:nvSpPr>
              <p:cNvPr id="64" name="Textfeld 37">
                <a:extLst>
                  <a:ext uri="{FF2B5EF4-FFF2-40B4-BE49-F238E27FC236}">
                    <a16:creationId xmlns:a16="http://schemas.microsoft.com/office/drawing/2014/main" id="{2FF37B99-431F-45B8-BFA3-015633A7DB24}"/>
                  </a:ext>
                </a:extLst>
              </p:cNvPr>
              <p:cNvSpPr txBox="1"/>
              <p:nvPr/>
            </p:nvSpPr>
            <p:spPr bwMode="gray">
              <a:xfrm>
                <a:off x="1379195" y="2662525"/>
                <a:ext cx="1845324" cy="634658"/>
              </a:xfrm>
              <a:prstGeom prst="rect">
                <a:avLst/>
              </a:prstGeom>
              <a:noFill/>
            </p:spPr>
            <p:txBody>
              <a:bodyPr wrap="square" lIns="0" tIns="0" rIns="0" bIns="0" rtlCol="0" anchor="b" anchorCtr="0">
                <a:spAutoFit/>
              </a:bodyPr>
              <a:lstStyle/>
              <a:p>
                <a:pPr algn="r">
                  <a:spcAft>
                    <a:spcPts val="300"/>
                  </a:spcAft>
                  <a:defRPr/>
                </a:pPr>
                <a:r>
                  <a:rPr lang="en-US" sz="1600" dirty="0">
                    <a:solidFill>
                      <a:srgbClr val="444444"/>
                    </a:solidFill>
                    <a:cs typeface="Arial"/>
                    <a:sym typeface="Arial"/>
                  </a:rPr>
                  <a:t>Enhanced programs, specialties, services, and analytics</a:t>
                </a:r>
              </a:p>
            </p:txBody>
          </p:sp>
        </p:grpSp>
        <p:sp>
          <p:nvSpPr>
            <p:cNvPr id="34" name="Flowchart: Connector 33"/>
            <p:cNvSpPr/>
            <p:nvPr/>
          </p:nvSpPr>
          <p:spPr>
            <a:xfrm>
              <a:off x="4150177" y="4194873"/>
              <a:ext cx="731520" cy="731520"/>
            </a:xfrm>
            <a:prstGeom prst="flowChartConnector">
              <a:avLst/>
            </a:prstGeom>
            <a:solidFill>
              <a:srgbClr val="008770"/>
            </a:solidFill>
            <a:ln>
              <a:noFill/>
            </a:ln>
            <a:effectLst>
              <a:outerShdw blurRad="40005" dist="22860" dir="2700000" algn="ctr" rotWithShape="0">
                <a:schemeClr val="tx1">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500" kern="0" dirty="0">
                <a:solidFill>
                  <a:srgbClr val="FFFFFF"/>
                </a:solidFill>
                <a:sym typeface="Arial"/>
              </a:endParaRPr>
            </a:p>
          </p:txBody>
        </p:sp>
        <p:sp>
          <p:nvSpPr>
            <p:cNvPr id="35" name="Flowchart: Connector 34"/>
            <p:cNvSpPr/>
            <p:nvPr/>
          </p:nvSpPr>
          <p:spPr>
            <a:xfrm>
              <a:off x="4150177" y="5928449"/>
              <a:ext cx="731520" cy="731520"/>
            </a:xfrm>
            <a:prstGeom prst="flowChartConnector">
              <a:avLst/>
            </a:prstGeom>
            <a:solidFill>
              <a:srgbClr val="008770"/>
            </a:solidFill>
            <a:ln>
              <a:noFill/>
            </a:ln>
            <a:effectLst>
              <a:outerShdw blurRad="40005" dist="22860" dir="2700000" algn="ctr" rotWithShape="0">
                <a:schemeClr val="tx1">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500" kern="0" dirty="0">
                <a:solidFill>
                  <a:srgbClr val="FFFFFF"/>
                </a:solidFill>
                <a:sym typeface="Arial"/>
              </a:endParaRPr>
            </a:p>
          </p:txBody>
        </p:sp>
        <p:sp>
          <p:nvSpPr>
            <p:cNvPr id="36" name="Flowchart: Connector 35"/>
            <p:cNvSpPr/>
            <p:nvPr/>
          </p:nvSpPr>
          <p:spPr>
            <a:xfrm>
              <a:off x="5889674" y="4194873"/>
              <a:ext cx="731520" cy="731520"/>
            </a:xfrm>
            <a:prstGeom prst="flowChartConnector">
              <a:avLst/>
            </a:prstGeom>
            <a:solidFill>
              <a:srgbClr val="008770"/>
            </a:solidFill>
            <a:ln>
              <a:noFill/>
            </a:ln>
            <a:effectLst>
              <a:outerShdw blurRad="40005" dist="22860" dir="2700000" algn="ctr" rotWithShape="0">
                <a:schemeClr val="tx1">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500" kern="0" dirty="0">
                <a:solidFill>
                  <a:srgbClr val="FFFFFF"/>
                </a:solidFill>
                <a:sym typeface="Arial"/>
              </a:endParaRPr>
            </a:p>
          </p:txBody>
        </p:sp>
        <p:sp>
          <p:nvSpPr>
            <p:cNvPr id="37" name="Flowchart: Connector 36"/>
            <p:cNvSpPr/>
            <p:nvPr/>
          </p:nvSpPr>
          <p:spPr>
            <a:xfrm>
              <a:off x="5889674" y="5928449"/>
              <a:ext cx="731520" cy="731520"/>
            </a:xfrm>
            <a:prstGeom prst="flowChartConnector">
              <a:avLst/>
            </a:prstGeom>
            <a:solidFill>
              <a:srgbClr val="008770"/>
            </a:solidFill>
            <a:ln>
              <a:noFill/>
            </a:ln>
            <a:effectLst>
              <a:outerShdw blurRad="40005" dist="22860" dir="2700000" algn="ctr" rotWithShape="0">
                <a:schemeClr val="tx1">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500" kern="0" dirty="0">
                <a:solidFill>
                  <a:srgbClr val="FFFFFF"/>
                </a:solidFill>
                <a:sym typeface="Arial"/>
              </a:endParaRPr>
            </a:p>
          </p:txBody>
        </p:sp>
        <p:grpSp>
          <p:nvGrpSpPr>
            <p:cNvPr id="38" name="Group 37"/>
            <p:cNvGrpSpPr/>
            <p:nvPr/>
          </p:nvGrpSpPr>
          <p:grpSpPr>
            <a:xfrm>
              <a:off x="4291952" y="4336648"/>
              <a:ext cx="447971" cy="447971"/>
              <a:chOff x="12571413" y="501650"/>
              <a:chExt cx="741363" cy="741363"/>
            </a:xfrm>
            <a:solidFill>
              <a:schemeClr val="bg1"/>
            </a:solidFill>
          </p:grpSpPr>
          <p:sp>
            <p:nvSpPr>
              <p:cNvPr id="57" name="Freeform 11"/>
              <p:cNvSpPr>
                <a:spLocks/>
              </p:cNvSpPr>
              <p:nvPr/>
            </p:nvSpPr>
            <p:spPr bwMode="auto">
              <a:xfrm>
                <a:off x="12833350" y="614363"/>
                <a:ext cx="217488" cy="515938"/>
              </a:xfrm>
              <a:custGeom>
                <a:avLst/>
                <a:gdLst>
                  <a:gd name="T0" fmla="*/ 24 w 41"/>
                  <a:gd name="T1" fmla="*/ 47 h 97"/>
                  <a:gd name="T2" fmla="*/ 17 w 41"/>
                  <a:gd name="T3" fmla="*/ 46 h 97"/>
                  <a:gd name="T4" fmla="*/ 5 w 41"/>
                  <a:gd name="T5" fmla="*/ 33 h 97"/>
                  <a:gd name="T6" fmla="*/ 21 w 41"/>
                  <a:gd name="T7" fmla="*/ 19 h 97"/>
                  <a:gd name="T8" fmla="*/ 34 w 41"/>
                  <a:gd name="T9" fmla="*/ 25 h 97"/>
                  <a:gd name="T10" fmla="*/ 37 w 41"/>
                  <a:gd name="T11" fmla="*/ 25 h 97"/>
                  <a:gd name="T12" fmla="*/ 37 w 41"/>
                  <a:gd name="T13" fmla="*/ 22 h 97"/>
                  <a:gd name="T14" fmla="*/ 23 w 41"/>
                  <a:gd name="T15" fmla="*/ 15 h 97"/>
                  <a:gd name="T16" fmla="*/ 23 w 41"/>
                  <a:gd name="T17" fmla="*/ 3 h 97"/>
                  <a:gd name="T18" fmla="*/ 21 w 41"/>
                  <a:gd name="T19" fmla="*/ 0 h 97"/>
                  <a:gd name="T20" fmla="*/ 18 w 41"/>
                  <a:gd name="T21" fmla="*/ 3 h 97"/>
                  <a:gd name="T22" fmla="*/ 18 w 41"/>
                  <a:gd name="T23" fmla="*/ 15 h 97"/>
                  <a:gd name="T24" fmla="*/ 0 w 41"/>
                  <a:gd name="T25" fmla="*/ 33 h 97"/>
                  <a:gd name="T26" fmla="*/ 16 w 41"/>
                  <a:gd name="T27" fmla="*/ 50 h 97"/>
                  <a:gd name="T28" fmla="*/ 23 w 41"/>
                  <a:gd name="T29" fmla="*/ 51 h 97"/>
                  <a:gd name="T30" fmla="*/ 37 w 41"/>
                  <a:gd name="T31" fmla="*/ 65 h 97"/>
                  <a:gd name="T32" fmla="*/ 21 w 41"/>
                  <a:gd name="T33" fmla="*/ 78 h 97"/>
                  <a:gd name="T34" fmla="*/ 21 w 41"/>
                  <a:gd name="T35" fmla="*/ 78 h 97"/>
                  <a:gd name="T36" fmla="*/ 21 w 41"/>
                  <a:gd name="T37" fmla="*/ 78 h 97"/>
                  <a:gd name="T38" fmla="*/ 5 w 41"/>
                  <a:gd name="T39" fmla="*/ 68 h 97"/>
                  <a:gd name="T40" fmla="*/ 5 w 41"/>
                  <a:gd name="T41" fmla="*/ 65 h 97"/>
                  <a:gd name="T42" fmla="*/ 2 w 41"/>
                  <a:gd name="T43" fmla="*/ 62 h 97"/>
                  <a:gd name="T44" fmla="*/ 0 w 41"/>
                  <a:gd name="T45" fmla="*/ 65 h 97"/>
                  <a:gd name="T46" fmla="*/ 1 w 41"/>
                  <a:gd name="T47" fmla="*/ 69 h 97"/>
                  <a:gd name="T48" fmla="*/ 18 w 41"/>
                  <a:gd name="T49" fmla="*/ 83 h 97"/>
                  <a:gd name="T50" fmla="*/ 18 w 41"/>
                  <a:gd name="T51" fmla="*/ 94 h 97"/>
                  <a:gd name="T52" fmla="*/ 21 w 41"/>
                  <a:gd name="T53" fmla="*/ 97 h 97"/>
                  <a:gd name="T54" fmla="*/ 23 w 41"/>
                  <a:gd name="T55" fmla="*/ 94 h 97"/>
                  <a:gd name="T56" fmla="*/ 23 w 41"/>
                  <a:gd name="T57" fmla="*/ 83 h 97"/>
                  <a:gd name="T58" fmla="*/ 41 w 41"/>
                  <a:gd name="T59" fmla="*/ 65 h 97"/>
                  <a:gd name="T60" fmla="*/ 24 w 41"/>
                  <a:gd name="T6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97">
                    <a:moveTo>
                      <a:pt x="24" y="47"/>
                    </a:moveTo>
                    <a:cubicBezTo>
                      <a:pt x="17" y="46"/>
                      <a:pt x="17" y="46"/>
                      <a:pt x="17" y="46"/>
                    </a:cubicBezTo>
                    <a:cubicBezTo>
                      <a:pt x="10" y="44"/>
                      <a:pt x="5" y="38"/>
                      <a:pt x="5" y="33"/>
                    </a:cubicBezTo>
                    <a:cubicBezTo>
                      <a:pt x="5" y="25"/>
                      <a:pt x="12" y="19"/>
                      <a:pt x="21" y="19"/>
                    </a:cubicBezTo>
                    <a:cubicBezTo>
                      <a:pt x="26" y="19"/>
                      <a:pt x="30" y="21"/>
                      <a:pt x="34" y="25"/>
                    </a:cubicBezTo>
                    <a:cubicBezTo>
                      <a:pt x="34" y="26"/>
                      <a:pt x="36" y="26"/>
                      <a:pt x="37" y="25"/>
                    </a:cubicBezTo>
                    <a:cubicBezTo>
                      <a:pt x="38" y="24"/>
                      <a:pt x="38" y="23"/>
                      <a:pt x="37" y="22"/>
                    </a:cubicBezTo>
                    <a:cubicBezTo>
                      <a:pt x="33" y="18"/>
                      <a:pt x="28" y="15"/>
                      <a:pt x="23" y="15"/>
                    </a:cubicBezTo>
                    <a:cubicBezTo>
                      <a:pt x="23" y="3"/>
                      <a:pt x="23" y="3"/>
                      <a:pt x="23" y="3"/>
                    </a:cubicBezTo>
                    <a:cubicBezTo>
                      <a:pt x="23" y="1"/>
                      <a:pt x="22" y="0"/>
                      <a:pt x="21" y="0"/>
                    </a:cubicBezTo>
                    <a:cubicBezTo>
                      <a:pt x="19" y="0"/>
                      <a:pt x="18" y="1"/>
                      <a:pt x="18" y="3"/>
                    </a:cubicBezTo>
                    <a:cubicBezTo>
                      <a:pt x="18" y="15"/>
                      <a:pt x="18" y="15"/>
                      <a:pt x="18" y="15"/>
                    </a:cubicBezTo>
                    <a:cubicBezTo>
                      <a:pt x="8" y="16"/>
                      <a:pt x="0" y="24"/>
                      <a:pt x="0" y="33"/>
                    </a:cubicBezTo>
                    <a:cubicBezTo>
                      <a:pt x="0" y="41"/>
                      <a:pt x="6" y="48"/>
                      <a:pt x="16" y="50"/>
                    </a:cubicBezTo>
                    <a:cubicBezTo>
                      <a:pt x="23" y="51"/>
                      <a:pt x="23" y="51"/>
                      <a:pt x="23" y="51"/>
                    </a:cubicBezTo>
                    <a:cubicBezTo>
                      <a:pt x="31" y="53"/>
                      <a:pt x="37" y="58"/>
                      <a:pt x="37" y="65"/>
                    </a:cubicBezTo>
                    <a:cubicBezTo>
                      <a:pt x="37" y="73"/>
                      <a:pt x="30" y="78"/>
                      <a:pt x="21" y="78"/>
                    </a:cubicBezTo>
                    <a:cubicBezTo>
                      <a:pt x="21" y="78"/>
                      <a:pt x="21" y="78"/>
                      <a:pt x="21" y="78"/>
                    </a:cubicBezTo>
                    <a:cubicBezTo>
                      <a:pt x="21" y="78"/>
                      <a:pt x="21" y="78"/>
                      <a:pt x="21" y="78"/>
                    </a:cubicBezTo>
                    <a:cubicBezTo>
                      <a:pt x="13" y="78"/>
                      <a:pt x="7" y="74"/>
                      <a:pt x="5" y="68"/>
                    </a:cubicBezTo>
                    <a:cubicBezTo>
                      <a:pt x="5" y="67"/>
                      <a:pt x="5" y="66"/>
                      <a:pt x="5" y="65"/>
                    </a:cubicBezTo>
                    <a:cubicBezTo>
                      <a:pt x="5" y="63"/>
                      <a:pt x="4" y="62"/>
                      <a:pt x="2" y="62"/>
                    </a:cubicBezTo>
                    <a:cubicBezTo>
                      <a:pt x="1" y="62"/>
                      <a:pt x="0" y="63"/>
                      <a:pt x="0" y="65"/>
                    </a:cubicBezTo>
                    <a:cubicBezTo>
                      <a:pt x="0" y="66"/>
                      <a:pt x="0" y="68"/>
                      <a:pt x="1" y="69"/>
                    </a:cubicBezTo>
                    <a:cubicBezTo>
                      <a:pt x="3" y="77"/>
                      <a:pt x="10" y="82"/>
                      <a:pt x="18" y="83"/>
                    </a:cubicBezTo>
                    <a:cubicBezTo>
                      <a:pt x="18" y="94"/>
                      <a:pt x="18" y="94"/>
                      <a:pt x="18" y="94"/>
                    </a:cubicBezTo>
                    <a:cubicBezTo>
                      <a:pt x="18" y="96"/>
                      <a:pt x="19" y="97"/>
                      <a:pt x="21" y="97"/>
                    </a:cubicBezTo>
                    <a:cubicBezTo>
                      <a:pt x="22" y="97"/>
                      <a:pt x="23" y="96"/>
                      <a:pt x="23" y="94"/>
                    </a:cubicBezTo>
                    <a:cubicBezTo>
                      <a:pt x="23" y="83"/>
                      <a:pt x="23" y="83"/>
                      <a:pt x="23" y="83"/>
                    </a:cubicBezTo>
                    <a:cubicBezTo>
                      <a:pt x="33" y="82"/>
                      <a:pt x="41" y="74"/>
                      <a:pt x="41" y="65"/>
                    </a:cubicBezTo>
                    <a:cubicBezTo>
                      <a:pt x="41" y="56"/>
                      <a:pt x="34" y="49"/>
                      <a:pt x="2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8" name="Freeform 12"/>
              <p:cNvSpPr>
                <a:spLocks noEditPoints="1"/>
              </p:cNvSpPr>
              <p:nvPr/>
            </p:nvSpPr>
            <p:spPr bwMode="auto">
              <a:xfrm>
                <a:off x="12571413" y="501650"/>
                <a:ext cx="741363" cy="741363"/>
              </a:xfrm>
              <a:custGeom>
                <a:avLst/>
                <a:gdLst>
                  <a:gd name="T0" fmla="*/ 70 w 139"/>
                  <a:gd name="T1" fmla="*/ 135 h 139"/>
                  <a:gd name="T2" fmla="*/ 5 w 139"/>
                  <a:gd name="T3" fmla="*/ 70 h 139"/>
                  <a:gd name="T4" fmla="*/ 70 w 139"/>
                  <a:gd name="T5" fmla="*/ 4 h 139"/>
                  <a:gd name="T6" fmla="*/ 135 w 139"/>
                  <a:gd name="T7" fmla="*/ 70 h 139"/>
                  <a:gd name="T8" fmla="*/ 70 w 139"/>
                  <a:gd name="T9" fmla="*/ 135 h 139"/>
                  <a:gd name="T10" fmla="*/ 70 w 139"/>
                  <a:gd name="T11" fmla="*/ 0 h 139"/>
                  <a:gd name="T12" fmla="*/ 0 w 139"/>
                  <a:gd name="T13" fmla="*/ 70 h 139"/>
                  <a:gd name="T14" fmla="*/ 70 w 139"/>
                  <a:gd name="T15" fmla="*/ 139 h 139"/>
                  <a:gd name="T16" fmla="*/ 139 w 139"/>
                  <a:gd name="T17" fmla="*/ 70 h 139"/>
                  <a:gd name="T18" fmla="*/ 70 w 139"/>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5"/>
                    </a:moveTo>
                    <a:cubicBezTo>
                      <a:pt x="34" y="135"/>
                      <a:pt x="5" y="105"/>
                      <a:pt x="5" y="70"/>
                    </a:cubicBezTo>
                    <a:cubicBezTo>
                      <a:pt x="5" y="34"/>
                      <a:pt x="34" y="4"/>
                      <a:pt x="70" y="4"/>
                    </a:cubicBezTo>
                    <a:cubicBezTo>
                      <a:pt x="106" y="4"/>
                      <a:pt x="135" y="34"/>
                      <a:pt x="135" y="70"/>
                    </a:cubicBezTo>
                    <a:cubicBezTo>
                      <a:pt x="135" y="105"/>
                      <a:pt x="106" y="135"/>
                      <a:pt x="70" y="135"/>
                    </a:cubicBezTo>
                    <a:moveTo>
                      <a:pt x="70" y="0"/>
                    </a:moveTo>
                    <a:cubicBezTo>
                      <a:pt x="31" y="0"/>
                      <a:pt x="0" y="31"/>
                      <a:pt x="0" y="70"/>
                    </a:cubicBezTo>
                    <a:cubicBezTo>
                      <a:pt x="0" y="108"/>
                      <a:pt x="31" y="139"/>
                      <a:pt x="70" y="139"/>
                    </a:cubicBezTo>
                    <a:cubicBezTo>
                      <a:pt x="108" y="139"/>
                      <a:pt x="139" y="108"/>
                      <a:pt x="139" y="70"/>
                    </a:cubicBezTo>
                    <a:cubicBezTo>
                      <a:pt x="139" y="31"/>
                      <a:pt x="108" y="0"/>
                      <a:pt x="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grpSp>
        <p:grpSp>
          <p:nvGrpSpPr>
            <p:cNvPr id="39" name="Group 38"/>
            <p:cNvGrpSpPr/>
            <p:nvPr/>
          </p:nvGrpSpPr>
          <p:grpSpPr>
            <a:xfrm>
              <a:off x="6071175" y="4309203"/>
              <a:ext cx="400050" cy="475569"/>
              <a:chOff x="12636500" y="4075113"/>
              <a:chExt cx="622300" cy="739774"/>
            </a:xfrm>
            <a:solidFill>
              <a:schemeClr val="bg1"/>
            </a:solidFill>
          </p:grpSpPr>
          <p:sp>
            <p:nvSpPr>
              <p:cNvPr id="49" name="Freeform 56"/>
              <p:cNvSpPr>
                <a:spLocks/>
              </p:cNvSpPr>
              <p:nvPr/>
            </p:nvSpPr>
            <p:spPr bwMode="auto">
              <a:xfrm>
                <a:off x="12636500" y="4378325"/>
                <a:ext cx="95250" cy="20637"/>
              </a:xfrm>
              <a:custGeom>
                <a:avLst/>
                <a:gdLst>
                  <a:gd name="T0" fmla="*/ 16 w 18"/>
                  <a:gd name="T1" fmla="*/ 0 h 4"/>
                  <a:gd name="T2" fmla="*/ 2 w 18"/>
                  <a:gd name="T3" fmla="*/ 0 h 4"/>
                  <a:gd name="T4" fmla="*/ 0 w 18"/>
                  <a:gd name="T5" fmla="*/ 2 h 4"/>
                  <a:gd name="T6" fmla="*/ 2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2" y="0"/>
                      <a:pt x="2" y="0"/>
                      <a:pt x="2" y="0"/>
                    </a:cubicBezTo>
                    <a:cubicBezTo>
                      <a:pt x="1" y="0"/>
                      <a:pt x="0" y="1"/>
                      <a:pt x="0" y="2"/>
                    </a:cubicBezTo>
                    <a:cubicBezTo>
                      <a:pt x="0" y="3"/>
                      <a:pt x="1" y="4"/>
                      <a:pt x="2" y="4"/>
                    </a:cubicBezTo>
                    <a:cubicBezTo>
                      <a:pt x="16" y="4"/>
                      <a:pt x="16" y="4"/>
                      <a:pt x="16" y="4"/>
                    </a:cubicBezTo>
                    <a:cubicBezTo>
                      <a:pt x="17" y="4"/>
                      <a:pt x="18" y="3"/>
                      <a:pt x="18" y="2"/>
                    </a:cubicBezTo>
                    <a:cubicBezTo>
                      <a:pt x="18" y="1"/>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0" name="Freeform 57"/>
              <p:cNvSpPr>
                <a:spLocks/>
              </p:cNvSpPr>
              <p:nvPr/>
            </p:nvSpPr>
            <p:spPr bwMode="auto">
              <a:xfrm>
                <a:off x="12726988" y="4159250"/>
                <a:ext cx="74612" cy="80962"/>
              </a:xfrm>
              <a:custGeom>
                <a:avLst/>
                <a:gdLst>
                  <a:gd name="T0" fmla="*/ 4 w 14"/>
                  <a:gd name="T1" fmla="*/ 1 h 15"/>
                  <a:gd name="T2" fmla="*/ 1 w 14"/>
                  <a:gd name="T3" fmla="*/ 1 h 15"/>
                  <a:gd name="T4" fmla="*/ 1 w 14"/>
                  <a:gd name="T5" fmla="*/ 5 h 15"/>
                  <a:gd name="T6" fmla="*/ 10 w 14"/>
                  <a:gd name="T7" fmla="*/ 14 h 15"/>
                  <a:gd name="T8" fmla="*/ 12 w 14"/>
                  <a:gd name="T9" fmla="*/ 15 h 15"/>
                  <a:gd name="T10" fmla="*/ 13 w 14"/>
                  <a:gd name="T11" fmla="*/ 14 h 15"/>
                  <a:gd name="T12" fmla="*/ 13 w 14"/>
                  <a:gd name="T13" fmla="*/ 11 h 15"/>
                  <a:gd name="T14" fmla="*/ 4 w 14"/>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4" y="1"/>
                    </a:moveTo>
                    <a:cubicBezTo>
                      <a:pt x="3" y="0"/>
                      <a:pt x="2" y="0"/>
                      <a:pt x="1" y="1"/>
                    </a:cubicBezTo>
                    <a:cubicBezTo>
                      <a:pt x="0" y="2"/>
                      <a:pt x="0" y="4"/>
                      <a:pt x="1" y="5"/>
                    </a:cubicBezTo>
                    <a:cubicBezTo>
                      <a:pt x="10" y="14"/>
                      <a:pt x="10" y="14"/>
                      <a:pt x="10" y="14"/>
                    </a:cubicBezTo>
                    <a:cubicBezTo>
                      <a:pt x="11" y="15"/>
                      <a:pt x="11" y="15"/>
                      <a:pt x="12" y="15"/>
                    </a:cubicBezTo>
                    <a:cubicBezTo>
                      <a:pt x="12" y="15"/>
                      <a:pt x="13" y="15"/>
                      <a:pt x="13" y="14"/>
                    </a:cubicBezTo>
                    <a:cubicBezTo>
                      <a:pt x="14" y="13"/>
                      <a:pt x="14" y="12"/>
                      <a:pt x="13" y="1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1" name="Freeform 58"/>
              <p:cNvSpPr>
                <a:spLocks/>
              </p:cNvSpPr>
              <p:nvPr/>
            </p:nvSpPr>
            <p:spPr bwMode="auto">
              <a:xfrm>
                <a:off x="12934950" y="4075113"/>
                <a:ext cx="26987" cy="95250"/>
              </a:xfrm>
              <a:custGeom>
                <a:avLst/>
                <a:gdLst>
                  <a:gd name="T0" fmla="*/ 3 w 5"/>
                  <a:gd name="T1" fmla="*/ 0 h 18"/>
                  <a:gd name="T2" fmla="*/ 0 w 5"/>
                  <a:gd name="T3" fmla="*/ 3 h 18"/>
                  <a:gd name="T4" fmla="*/ 0 w 5"/>
                  <a:gd name="T5" fmla="*/ 16 h 18"/>
                  <a:gd name="T6" fmla="*/ 3 w 5"/>
                  <a:gd name="T7" fmla="*/ 18 h 18"/>
                  <a:gd name="T8" fmla="*/ 5 w 5"/>
                  <a:gd name="T9" fmla="*/ 16 h 18"/>
                  <a:gd name="T10" fmla="*/ 5 w 5"/>
                  <a:gd name="T11" fmla="*/ 3 h 18"/>
                  <a:gd name="T12" fmla="*/ 3 w 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 h="18">
                    <a:moveTo>
                      <a:pt x="3" y="0"/>
                    </a:moveTo>
                    <a:cubicBezTo>
                      <a:pt x="1" y="0"/>
                      <a:pt x="0" y="1"/>
                      <a:pt x="0" y="3"/>
                    </a:cubicBezTo>
                    <a:cubicBezTo>
                      <a:pt x="0" y="16"/>
                      <a:pt x="0" y="16"/>
                      <a:pt x="0" y="16"/>
                    </a:cubicBezTo>
                    <a:cubicBezTo>
                      <a:pt x="0" y="17"/>
                      <a:pt x="1" y="18"/>
                      <a:pt x="3" y="18"/>
                    </a:cubicBezTo>
                    <a:cubicBezTo>
                      <a:pt x="4" y="18"/>
                      <a:pt x="5" y="17"/>
                      <a:pt x="5" y="16"/>
                    </a:cubicBezTo>
                    <a:cubicBezTo>
                      <a:pt x="5" y="3"/>
                      <a:pt x="5" y="3"/>
                      <a:pt x="5"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2" name="Freeform 59"/>
              <p:cNvSpPr>
                <a:spLocks/>
              </p:cNvSpPr>
              <p:nvPr/>
            </p:nvSpPr>
            <p:spPr bwMode="auto">
              <a:xfrm>
                <a:off x="13100050" y="4159250"/>
                <a:ext cx="74612" cy="80962"/>
              </a:xfrm>
              <a:custGeom>
                <a:avLst/>
                <a:gdLst>
                  <a:gd name="T0" fmla="*/ 13 w 14"/>
                  <a:gd name="T1" fmla="*/ 1 h 15"/>
                  <a:gd name="T2" fmla="*/ 10 w 14"/>
                  <a:gd name="T3" fmla="*/ 1 h 15"/>
                  <a:gd name="T4" fmla="*/ 1 w 14"/>
                  <a:gd name="T5" fmla="*/ 11 h 15"/>
                  <a:gd name="T6" fmla="*/ 1 w 14"/>
                  <a:gd name="T7" fmla="*/ 14 h 15"/>
                  <a:gd name="T8" fmla="*/ 2 w 14"/>
                  <a:gd name="T9" fmla="*/ 15 h 15"/>
                  <a:gd name="T10" fmla="*/ 4 w 14"/>
                  <a:gd name="T11" fmla="*/ 14 h 15"/>
                  <a:gd name="T12" fmla="*/ 13 w 14"/>
                  <a:gd name="T13" fmla="*/ 5 h 15"/>
                  <a:gd name="T14" fmla="*/ 13 w 14"/>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13" y="1"/>
                    </a:moveTo>
                    <a:cubicBezTo>
                      <a:pt x="12" y="0"/>
                      <a:pt x="11" y="0"/>
                      <a:pt x="10" y="1"/>
                    </a:cubicBezTo>
                    <a:cubicBezTo>
                      <a:pt x="1" y="11"/>
                      <a:pt x="1" y="11"/>
                      <a:pt x="1" y="11"/>
                    </a:cubicBezTo>
                    <a:cubicBezTo>
                      <a:pt x="0" y="12"/>
                      <a:pt x="0" y="13"/>
                      <a:pt x="1" y="14"/>
                    </a:cubicBezTo>
                    <a:cubicBezTo>
                      <a:pt x="1" y="15"/>
                      <a:pt x="2" y="15"/>
                      <a:pt x="2" y="15"/>
                    </a:cubicBezTo>
                    <a:cubicBezTo>
                      <a:pt x="3" y="15"/>
                      <a:pt x="3" y="15"/>
                      <a:pt x="4" y="14"/>
                    </a:cubicBezTo>
                    <a:cubicBezTo>
                      <a:pt x="13" y="5"/>
                      <a:pt x="13" y="5"/>
                      <a:pt x="13" y="5"/>
                    </a:cubicBezTo>
                    <a:cubicBezTo>
                      <a:pt x="14" y="4"/>
                      <a:pt x="14" y="2"/>
                      <a:pt x="1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3" name="Freeform 60"/>
              <p:cNvSpPr>
                <a:spLocks/>
              </p:cNvSpPr>
              <p:nvPr/>
            </p:nvSpPr>
            <p:spPr bwMode="auto">
              <a:xfrm>
                <a:off x="13163550" y="4378325"/>
                <a:ext cx="95250" cy="20637"/>
              </a:xfrm>
              <a:custGeom>
                <a:avLst/>
                <a:gdLst>
                  <a:gd name="T0" fmla="*/ 16 w 18"/>
                  <a:gd name="T1" fmla="*/ 0 h 4"/>
                  <a:gd name="T2" fmla="*/ 2 w 18"/>
                  <a:gd name="T3" fmla="*/ 0 h 4"/>
                  <a:gd name="T4" fmla="*/ 0 w 18"/>
                  <a:gd name="T5" fmla="*/ 2 h 4"/>
                  <a:gd name="T6" fmla="*/ 2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2" y="0"/>
                      <a:pt x="2" y="0"/>
                      <a:pt x="2" y="0"/>
                    </a:cubicBezTo>
                    <a:cubicBezTo>
                      <a:pt x="1" y="0"/>
                      <a:pt x="0" y="1"/>
                      <a:pt x="0" y="2"/>
                    </a:cubicBezTo>
                    <a:cubicBezTo>
                      <a:pt x="0" y="3"/>
                      <a:pt x="1" y="4"/>
                      <a:pt x="2" y="4"/>
                    </a:cubicBezTo>
                    <a:cubicBezTo>
                      <a:pt x="16" y="4"/>
                      <a:pt x="16" y="4"/>
                      <a:pt x="16" y="4"/>
                    </a:cubicBezTo>
                    <a:cubicBezTo>
                      <a:pt x="17" y="4"/>
                      <a:pt x="18" y="3"/>
                      <a:pt x="18" y="2"/>
                    </a:cubicBezTo>
                    <a:cubicBezTo>
                      <a:pt x="18" y="1"/>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4" name="Freeform 61"/>
              <p:cNvSpPr>
                <a:spLocks noEditPoints="1"/>
              </p:cNvSpPr>
              <p:nvPr/>
            </p:nvSpPr>
            <p:spPr bwMode="auto">
              <a:xfrm>
                <a:off x="12765088" y="4233863"/>
                <a:ext cx="377825" cy="415925"/>
              </a:xfrm>
              <a:custGeom>
                <a:avLst/>
                <a:gdLst>
                  <a:gd name="T0" fmla="*/ 54 w 71"/>
                  <a:gd name="T1" fmla="*/ 58 h 78"/>
                  <a:gd name="T2" fmla="*/ 53 w 71"/>
                  <a:gd name="T3" fmla="*/ 59 h 78"/>
                  <a:gd name="T4" fmla="*/ 50 w 71"/>
                  <a:gd name="T5" fmla="*/ 74 h 78"/>
                  <a:gd name="T6" fmla="*/ 22 w 71"/>
                  <a:gd name="T7" fmla="*/ 74 h 78"/>
                  <a:gd name="T8" fmla="*/ 17 w 71"/>
                  <a:gd name="T9" fmla="*/ 59 h 78"/>
                  <a:gd name="T10" fmla="*/ 17 w 71"/>
                  <a:gd name="T11" fmla="*/ 58 h 78"/>
                  <a:gd name="T12" fmla="*/ 4 w 71"/>
                  <a:gd name="T13" fmla="*/ 34 h 78"/>
                  <a:gd name="T14" fmla="*/ 36 w 71"/>
                  <a:gd name="T15" fmla="*/ 4 h 78"/>
                  <a:gd name="T16" fmla="*/ 67 w 71"/>
                  <a:gd name="T17" fmla="*/ 34 h 78"/>
                  <a:gd name="T18" fmla="*/ 54 w 71"/>
                  <a:gd name="T19" fmla="*/ 58 h 78"/>
                  <a:gd name="T20" fmla="*/ 36 w 71"/>
                  <a:gd name="T21" fmla="*/ 0 h 78"/>
                  <a:gd name="T22" fmla="*/ 0 w 71"/>
                  <a:gd name="T23" fmla="*/ 34 h 78"/>
                  <a:gd name="T24" fmla="*/ 13 w 71"/>
                  <a:gd name="T25" fmla="*/ 62 h 78"/>
                  <a:gd name="T26" fmla="*/ 18 w 71"/>
                  <a:gd name="T27" fmla="*/ 78 h 78"/>
                  <a:gd name="T28" fmla="*/ 53 w 71"/>
                  <a:gd name="T29" fmla="*/ 78 h 78"/>
                  <a:gd name="T30" fmla="*/ 57 w 71"/>
                  <a:gd name="T31" fmla="*/ 62 h 78"/>
                  <a:gd name="T32" fmla="*/ 71 w 71"/>
                  <a:gd name="T33" fmla="*/ 34 h 78"/>
                  <a:gd name="T34" fmla="*/ 36 w 71"/>
                  <a:gd name="T3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78">
                    <a:moveTo>
                      <a:pt x="54" y="58"/>
                    </a:moveTo>
                    <a:cubicBezTo>
                      <a:pt x="53" y="59"/>
                      <a:pt x="53" y="59"/>
                      <a:pt x="53" y="59"/>
                    </a:cubicBezTo>
                    <a:cubicBezTo>
                      <a:pt x="50" y="74"/>
                      <a:pt x="50" y="74"/>
                      <a:pt x="50" y="74"/>
                    </a:cubicBezTo>
                    <a:cubicBezTo>
                      <a:pt x="22" y="74"/>
                      <a:pt x="22" y="74"/>
                      <a:pt x="22" y="74"/>
                    </a:cubicBezTo>
                    <a:cubicBezTo>
                      <a:pt x="17" y="59"/>
                      <a:pt x="17" y="59"/>
                      <a:pt x="17" y="59"/>
                    </a:cubicBezTo>
                    <a:cubicBezTo>
                      <a:pt x="17" y="58"/>
                      <a:pt x="17" y="58"/>
                      <a:pt x="17" y="58"/>
                    </a:cubicBezTo>
                    <a:cubicBezTo>
                      <a:pt x="9" y="53"/>
                      <a:pt x="4" y="44"/>
                      <a:pt x="4" y="34"/>
                    </a:cubicBezTo>
                    <a:cubicBezTo>
                      <a:pt x="4" y="18"/>
                      <a:pt x="19" y="4"/>
                      <a:pt x="36" y="4"/>
                    </a:cubicBezTo>
                    <a:cubicBezTo>
                      <a:pt x="53" y="4"/>
                      <a:pt x="67" y="18"/>
                      <a:pt x="67" y="34"/>
                    </a:cubicBezTo>
                    <a:cubicBezTo>
                      <a:pt x="67" y="47"/>
                      <a:pt x="60" y="54"/>
                      <a:pt x="54" y="58"/>
                    </a:cubicBezTo>
                    <a:moveTo>
                      <a:pt x="36" y="0"/>
                    </a:moveTo>
                    <a:cubicBezTo>
                      <a:pt x="16" y="0"/>
                      <a:pt x="0" y="15"/>
                      <a:pt x="0" y="34"/>
                    </a:cubicBezTo>
                    <a:cubicBezTo>
                      <a:pt x="0" y="45"/>
                      <a:pt x="5" y="55"/>
                      <a:pt x="13" y="62"/>
                    </a:cubicBezTo>
                    <a:cubicBezTo>
                      <a:pt x="18" y="78"/>
                      <a:pt x="18" y="78"/>
                      <a:pt x="18" y="78"/>
                    </a:cubicBezTo>
                    <a:cubicBezTo>
                      <a:pt x="53" y="78"/>
                      <a:pt x="53" y="78"/>
                      <a:pt x="53" y="78"/>
                    </a:cubicBezTo>
                    <a:cubicBezTo>
                      <a:pt x="57" y="62"/>
                      <a:pt x="57" y="62"/>
                      <a:pt x="57" y="62"/>
                    </a:cubicBezTo>
                    <a:cubicBezTo>
                      <a:pt x="64" y="57"/>
                      <a:pt x="71" y="48"/>
                      <a:pt x="71" y="34"/>
                    </a:cubicBezTo>
                    <a:cubicBezTo>
                      <a:pt x="71" y="16"/>
                      <a:pt x="55"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5" name="Freeform 62"/>
              <p:cNvSpPr>
                <a:spLocks/>
              </p:cNvSpPr>
              <p:nvPr/>
            </p:nvSpPr>
            <p:spPr bwMode="auto">
              <a:xfrm>
                <a:off x="12865100" y="4719638"/>
                <a:ext cx="171450" cy="20637"/>
              </a:xfrm>
              <a:custGeom>
                <a:avLst/>
                <a:gdLst>
                  <a:gd name="T0" fmla="*/ 30 w 32"/>
                  <a:gd name="T1" fmla="*/ 0 h 4"/>
                  <a:gd name="T2" fmla="*/ 3 w 32"/>
                  <a:gd name="T3" fmla="*/ 0 h 4"/>
                  <a:gd name="T4" fmla="*/ 0 w 32"/>
                  <a:gd name="T5" fmla="*/ 2 h 4"/>
                  <a:gd name="T6" fmla="*/ 3 w 32"/>
                  <a:gd name="T7" fmla="*/ 4 h 4"/>
                  <a:gd name="T8" fmla="*/ 30 w 32"/>
                  <a:gd name="T9" fmla="*/ 4 h 4"/>
                  <a:gd name="T10" fmla="*/ 32 w 32"/>
                  <a:gd name="T11" fmla="*/ 2 h 4"/>
                  <a:gd name="T12" fmla="*/ 30 w 3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30" y="0"/>
                    </a:moveTo>
                    <a:cubicBezTo>
                      <a:pt x="3" y="0"/>
                      <a:pt x="3" y="0"/>
                      <a:pt x="3" y="0"/>
                    </a:cubicBezTo>
                    <a:cubicBezTo>
                      <a:pt x="1" y="0"/>
                      <a:pt x="0" y="1"/>
                      <a:pt x="0" y="2"/>
                    </a:cubicBezTo>
                    <a:cubicBezTo>
                      <a:pt x="0" y="3"/>
                      <a:pt x="1" y="4"/>
                      <a:pt x="3" y="4"/>
                    </a:cubicBezTo>
                    <a:cubicBezTo>
                      <a:pt x="30" y="4"/>
                      <a:pt x="30" y="4"/>
                      <a:pt x="30" y="4"/>
                    </a:cubicBezTo>
                    <a:cubicBezTo>
                      <a:pt x="31" y="4"/>
                      <a:pt x="32" y="3"/>
                      <a:pt x="32" y="2"/>
                    </a:cubicBezTo>
                    <a:cubicBezTo>
                      <a:pt x="32" y="1"/>
                      <a:pt x="31"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56" name="Freeform 63"/>
              <p:cNvSpPr>
                <a:spLocks/>
              </p:cNvSpPr>
              <p:nvPr/>
            </p:nvSpPr>
            <p:spPr bwMode="auto">
              <a:xfrm>
                <a:off x="12903200" y="4787900"/>
                <a:ext cx="100012" cy="26987"/>
              </a:xfrm>
              <a:custGeom>
                <a:avLst/>
                <a:gdLst>
                  <a:gd name="T0" fmla="*/ 17 w 19"/>
                  <a:gd name="T1" fmla="*/ 0 h 5"/>
                  <a:gd name="T2" fmla="*/ 2 w 19"/>
                  <a:gd name="T3" fmla="*/ 0 h 5"/>
                  <a:gd name="T4" fmla="*/ 0 w 19"/>
                  <a:gd name="T5" fmla="*/ 3 h 5"/>
                  <a:gd name="T6" fmla="*/ 2 w 19"/>
                  <a:gd name="T7" fmla="*/ 5 h 5"/>
                  <a:gd name="T8" fmla="*/ 17 w 19"/>
                  <a:gd name="T9" fmla="*/ 5 h 5"/>
                  <a:gd name="T10" fmla="*/ 19 w 19"/>
                  <a:gd name="T11" fmla="*/ 3 h 5"/>
                  <a:gd name="T12" fmla="*/ 17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grpSp>
        <p:grpSp>
          <p:nvGrpSpPr>
            <p:cNvPr id="40" name="Group 39"/>
            <p:cNvGrpSpPr/>
            <p:nvPr/>
          </p:nvGrpSpPr>
          <p:grpSpPr>
            <a:xfrm>
              <a:off x="4379793" y="6116763"/>
              <a:ext cx="272287" cy="366336"/>
              <a:chOff x="13158788" y="2168525"/>
              <a:chExt cx="569912" cy="766762"/>
            </a:xfrm>
            <a:solidFill>
              <a:schemeClr val="bg1"/>
            </a:solidFill>
          </p:grpSpPr>
          <p:sp>
            <p:nvSpPr>
              <p:cNvPr id="42" name="Freeform 98"/>
              <p:cNvSpPr>
                <a:spLocks noEditPoints="1"/>
              </p:cNvSpPr>
              <p:nvPr/>
            </p:nvSpPr>
            <p:spPr bwMode="auto">
              <a:xfrm>
                <a:off x="13158788" y="2168525"/>
                <a:ext cx="569912" cy="766762"/>
              </a:xfrm>
              <a:custGeom>
                <a:avLst/>
                <a:gdLst>
                  <a:gd name="T0" fmla="*/ 0 w 359"/>
                  <a:gd name="T1" fmla="*/ 483 h 483"/>
                  <a:gd name="T2" fmla="*/ 359 w 359"/>
                  <a:gd name="T3" fmla="*/ 483 h 483"/>
                  <a:gd name="T4" fmla="*/ 359 w 359"/>
                  <a:gd name="T5" fmla="*/ 0 h 483"/>
                  <a:gd name="T6" fmla="*/ 0 w 359"/>
                  <a:gd name="T7" fmla="*/ 0 h 483"/>
                  <a:gd name="T8" fmla="*/ 0 w 359"/>
                  <a:gd name="T9" fmla="*/ 483 h 483"/>
                  <a:gd name="T10" fmla="*/ 17 w 359"/>
                  <a:gd name="T11" fmla="*/ 14 h 483"/>
                  <a:gd name="T12" fmla="*/ 345 w 359"/>
                  <a:gd name="T13" fmla="*/ 14 h 483"/>
                  <a:gd name="T14" fmla="*/ 345 w 359"/>
                  <a:gd name="T15" fmla="*/ 466 h 483"/>
                  <a:gd name="T16" fmla="*/ 17 w 359"/>
                  <a:gd name="T17" fmla="*/ 466 h 483"/>
                  <a:gd name="T18" fmla="*/ 17 w 359"/>
                  <a:gd name="T19" fmla="*/ 1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483">
                    <a:moveTo>
                      <a:pt x="0" y="483"/>
                    </a:moveTo>
                    <a:lnTo>
                      <a:pt x="359" y="483"/>
                    </a:lnTo>
                    <a:lnTo>
                      <a:pt x="359" y="0"/>
                    </a:lnTo>
                    <a:lnTo>
                      <a:pt x="0" y="0"/>
                    </a:lnTo>
                    <a:lnTo>
                      <a:pt x="0" y="483"/>
                    </a:lnTo>
                    <a:close/>
                    <a:moveTo>
                      <a:pt x="17" y="14"/>
                    </a:moveTo>
                    <a:lnTo>
                      <a:pt x="345" y="14"/>
                    </a:lnTo>
                    <a:lnTo>
                      <a:pt x="345" y="466"/>
                    </a:lnTo>
                    <a:lnTo>
                      <a:pt x="17" y="466"/>
                    </a:lnTo>
                    <a:lnTo>
                      <a:pt x="1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3" name="Rectangle 99"/>
              <p:cNvSpPr>
                <a:spLocks noChangeArrowheads="1"/>
              </p:cNvSpPr>
              <p:nvPr/>
            </p:nvSpPr>
            <p:spPr bwMode="auto">
              <a:xfrm>
                <a:off x="13301663" y="2435225"/>
                <a:ext cx="144462"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4" name="Rectangle 100"/>
              <p:cNvSpPr>
                <a:spLocks noChangeArrowheads="1"/>
              </p:cNvSpPr>
              <p:nvPr/>
            </p:nvSpPr>
            <p:spPr bwMode="auto">
              <a:xfrm>
                <a:off x="13301663" y="2381250"/>
                <a:ext cx="14446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5" name="Rectangle 101"/>
              <p:cNvSpPr>
                <a:spLocks noChangeArrowheads="1"/>
              </p:cNvSpPr>
              <p:nvPr/>
            </p:nvSpPr>
            <p:spPr bwMode="auto">
              <a:xfrm>
                <a:off x="13296900" y="2589213"/>
                <a:ext cx="3032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6" name="Rectangle 102"/>
              <p:cNvSpPr>
                <a:spLocks noChangeArrowheads="1"/>
              </p:cNvSpPr>
              <p:nvPr/>
            </p:nvSpPr>
            <p:spPr bwMode="auto">
              <a:xfrm>
                <a:off x="13296900" y="2792413"/>
                <a:ext cx="303212"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7" name="Rectangle 103"/>
              <p:cNvSpPr>
                <a:spLocks noChangeArrowheads="1"/>
              </p:cNvSpPr>
              <p:nvPr/>
            </p:nvSpPr>
            <p:spPr bwMode="auto">
              <a:xfrm>
                <a:off x="13296900" y="2717800"/>
                <a:ext cx="303212"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sp>
            <p:nvSpPr>
              <p:cNvPr id="48" name="Rectangle 104"/>
              <p:cNvSpPr>
                <a:spLocks noChangeArrowheads="1"/>
              </p:cNvSpPr>
              <p:nvPr/>
            </p:nvSpPr>
            <p:spPr bwMode="auto">
              <a:xfrm>
                <a:off x="13296900" y="2647950"/>
                <a:ext cx="303212"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grpSp>
        <p:sp>
          <p:nvSpPr>
            <p:cNvPr id="41" name="Freeform 47"/>
            <p:cNvSpPr>
              <a:spLocks noEditPoints="1"/>
            </p:cNvSpPr>
            <p:nvPr/>
          </p:nvSpPr>
          <p:spPr bwMode="auto">
            <a:xfrm>
              <a:off x="6068401" y="6165238"/>
              <a:ext cx="456667" cy="276080"/>
            </a:xfrm>
            <a:custGeom>
              <a:avLst/>
              <a:gdLst>
                <a:gd name="T0" fmla="*/ 137 w 144"/>
                <a:gd name="T1" fmla="*/ 30 h 87"/>
                <a:gd name="T2" fmla="*/ 99 w 144"/>
                <a:gd name="T3" fmla="*/ 77 h 87"/>
                <a:gd name="T4" fmla="*/ 91 w 144"/>
                <a:gd name="T5" fmla="*/ 82 h 87"/>
                <a:gd name="T6" fmla="*/ 90 w 144"/>
                <a:gd name="T7" fmla="*/ 83 h 87"/>
                <a:gd name="T8" fmla="*/ 13 w 144"/>
                <a:gd name="T9" fmla="*/ 83 h 87"/>
                <a:gd name="T10" fmla="*/ 13 w 144"/>
                <a:gd name="T11" fmla="*/ 83 h 87"/>
                <a:gd name="T12" fmla="*/ 14 w 144"/>
                <a:gd name="T13" fmla="*/ 80 h 87"/>
                <a:gd name="T14" fmla="*/ 53 w 144"/>
                <a:gd name="T15" fmla="*/ 33 h 87"/>
                <a:gd name="T16" fmla="*/ 61 w 144"/>
                <a:gd name="T17" fmla="*/ 28 h 87"/>
                <a:gd name="T18" fmla="*/ 139 w 144"/>
                <a:gd name="T19" fmla="*/ 28 h 87"/>
                <a:gd name="T20" fmla="*/ 139 w 144"/>
                <a:gd name="T21" fmla="*/ 28 h 87"/>
                <a:gd name="T22" fmla="*/ 137 w 144"/>
                <a:gd name="T23" fmla="*/ 30 h 87"/>
                <a:gd name="T24" fmla="*/ 5 w 144"/>
                <a:gd name="T25" fmla="*/ 77 h 87"/>
                <a:gd name="T26" fmla="*/ 5 w 144"/>
                <a:gd name="T27" fmla="*/ 22 h 87"/>
                <a:gd name="T28" fmla="*/ 9 w 144"/>
                <a:gd name="T29" fmla="*/ 17 h 87"/>
                <a:gd name="T30" fmla="*/ 11 w 144"/>
                <a:gd name="T31" fmla="*/ 17 h 87"/>
                <a:gd name="T32" fmla="*/ 11 w 144"/>
                <a:gd name="T33" fmla="*/ 17 h 87"/>
                <a:gd name="T34" fmla="*/ 15 w 144"/>
                <a:gd name="T35" fmla="*/ 17 h 87"/>
                <a:gd name="T36" fmla="*/ 15 w 144"/>
                <a:gd name="T37" fmla="*/ 12 h 87"/>
                <a:gd name="T38" fmla="*/ 20 w 144"/>
                <a:gd name="T39" fmla="*/ 5 h 87"/>
                <a:gd name="T40" fmla="*/ 53 w 144"/>
                <a:gd name="T41" fmla="*/ 5 h 87"/>
                <a:gd name="T42" fmla="*/ 58 w 144"/>
                <a:gd name="T43" fmla="*/ 12 h 87"/>
                <a:gd name="T44" fmla="*/ 58 w 144"/>
                <a:gd name="T45" fmla="*/ 17 h 87"/>
                <a:gd name="T46" fmla="*/ 63 w 144"/>
                <a:gd name="T47" fmla="*/ 17 h 87"/>
                <a:gd name="T48" fmla="*/ 63 w 144"/>
                <a:gd name="T49" fmla="*/ 17 h 87"/>
                <a:gd name="T50" fmla="*/ 109 w 144"/>
                <a:gd name="T51" fmla="*/ 17 h 87"/>
                <a:gd name="T52" fmla="*/ 114 w 144"/>
                <a:gd name="T53" fmla="*/ 22 h 87"/>
                <a:gd name="T54" fmla="*/ 114 w 144"/>
                <a:gd name="T55" fmla="*/ 24 h 87"/>
                <a:gd name="T56" fmla="*/ 61 w 144"/>
                <a:gd name="T57" fmla="*/ 24 h 87"/>
                <a:gd name="T58" fmla="*/ 49 w 144"/>
                <a:gd name="T59" fmla="*/ 30 h 87"/>
                <a:gd name="T60" fmla="*/ 11 w 144"/>
                <a:gd name="T61" fmla="*/ 77 h 87"/>
                <a:gd name="T62" fmla="*/ 8 w 144"/>
                <a:gd name="T63" fmla="*/ 81 h 87"/>
                <a:gd name="T64" fmla="*/ 5 w 144"/>
                <a:gd name="T65" fmla="*/ 77 h 87"/>
                <a:gd name="T66" fmla="*/ 143 w 144"/>
                <a:gd name="T67" fmla="*/ 26 h 87"/>
                <a:gd name="T68" fmla="*/ 139 w 144"/>
                <a:gd name="T69" fmla="*/ 24 h 87"/>
                <a:gd name="T70" fmla="*/ 118 w 144"/>
                <a:gd name="T71" fmla="*/ 24 h 87"/>
                <a:gd name="T72" fmla="*/ 118 w 144"/>
                <a:gd name="T73" fmla="*/ 22 h 87"/>
                <a:gd name="T74" fmla="*/ 109 w 144"/>
                <a:gd name="T75" fmla="*/ 12 h 87"/>
                <a:gd name="T76" fmla="*/ 63 w 144"/>
                <a:gd name="T77" fmla="*/ 12 h 87"/>
                <a:gd name="T78" fmla="*/ 63 w 144"/>
                <a:gd name="T79" fmla="*/ 12 h 87"/>
                <a:gd name="T80" fmla="*/ 53 w 144"/>
                <a:gd name="T81" fmla="*/ 0 h 87"/>
                <a:gd name="T82" fmla="*/ 20 w 144"/>
                <a:gd name="T83" fmla="*/ 0 h 87"/>
                <a:gd name="T84" fmla="*/ 11 w 144"/>
                <a:gd name="T85" fmla="*/ 12 h 87"/>
                <a:gd name="T86" fmla="*/ 11 w 144"/>
                <a:gd name="T87" fmla="*/ 12 h 87"/>
                <a:gd name="T88" fmla="*/ 9 w 144"/>
                <a:gd name="T89" fmla="*/ 12 h 87"/>
                <a:gd name="T90" fmla="*/ 0 w 144"/>
                <a:gd name="T91" fmla="*/ 22 h 87"/>
                <a:gd name="T92" fmla="*/ 0 w 144"/>
                <a:gd name="T93" fmla="*/ 77 h 87"/>
                <a:gd name="T94" fmla="*/ 11 w 144"/>
                <a:gd name="T95" fmla="*/ 87 h 87"/>
                <a:gd name="T96" fmla="*/ 13 w 144"/>
                <a:gd name="T97" fmla="*/ 87 h 87"/>
                <a:gd name="T98" fmla="*/ 90 w 144"/>
                <a:gd name="T99" fmla="*/ 87 h 87"/>
                <a:gd name="T100" fmla="*/ 92 w 144"/>
                <a:gd name="T101" fmla="*/ 87 h 87"/>
                <a:gd name="T102" fmla="*/ 102 w 144"/>
                <a:gd name="T103" fmla="*/ 80 h 87"/>
                <a:gd name="T104" fmla="*/ 141 w 144"/>
                <a:gd name="T105" fmla="*/ 33 h 87"/>
                <a:gd name="T106" fmla="*/ 143 w 144"/>
                <a:gd name="T107"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87">
                  <a:moveTo>
                    <a:pt x="137" y="30"/>
                  </a:moveTo>
                  <a:cubicBezTo>
                    <a:pt x="99" y="77"/>
                    <a:pt x="99" y="77"/>
                    <a:pt x="99" y="77"/>
                  </a:cubicBezTo>
                  <a:cubicBezTo>
                    <a:pt x="97" y="80"/>
                    <a:pt x="93" y="82"/>
                    <a:pt x="91" y="82"/>
                  </a:cubicBezTo>
                  <a:cubicBezTo>
                    <a:pt x="91" y="82"/>
                    <a:pt x="90" y="83"/>
                    <a:pt x="90" y="83"/>
                  </a:cubicBezTo>
                  <a:cubicBezTo>
                    <a:pt x="13" y="83"/>
                    <a:pt x="13" y="83"/>
                    <a:pt x="13" y="83"/>
                  </a:cubicBezTo>
                  <a:cubicBezTo>
                    <a:pt x="13" y="83"/>
                    <a:pt x="13" y="83"/>
                    <a:pt x="13" y="83"/>
                  </a:cubicBezTo>
                  <a:cubicBezTo>
                    <a:pt x="13" y="82"/>
                    <a:pt x="13" y="81"/>
                    <a:pt x="14" y="80"/>
                  </a:cubicBezTo>
                  <a:cubicBezTo>
                    <a:pt x="53" y="33"/>
                    <a:pt x="53" y="33"/>
                    <a:pt x="53" y="33"/>
                  </a:cubicBezTo>
                  <a:cubicBezTo>
                    <a:pt x="55" y="31"/>
                    <a:pt x="59" y="28"/>
                    <a:pt x="61" y="28"/>
                  </a:cubicBezTo>
                  <a:cubicBezTo>
                    <a:pt x="139" y="28"/>
                    <a:pt x="139" y="28"/>
                    <a:pt x="139" y="28"/>
                  </a:cubicBezTo>
                  <a:cubicBezTo>
                    <a:pt x="139" y="28"/>
                    <a:pt x="139" y="28"/>
                    <a:pt x="139" y="28"/>
                  </a:cubicBezTo>
                  <a:cubicBezTo>
                    <a:pt x="139" y="29"/>
                    <a:pt x="138" y="29"/>
                    <a:pt x="137" y="30"/>
                  </a:cubicBezTo>
                  <a:moveTo>
                    <a:pt x="5" y="77"/>
                  </a:moveTo>
                  <a:cubicBezTo>
                    <a:pt x="5" y="22"/>
                    <a:pt x="5" y="22"/>
                    <a:pt x="5" y="22"/>
                  </a:cubicBezTo>
                  <a:cubicBezTo>
                    <a:pt x="5" y="19"/>
                    <a:pt x="7" y="17"/>
                    <a:pt x="9" y="17"/>
                  </a:cubicBezTo>
                  <a:cubicBezTo>
                    <a:pt x="11" y="17"/>
                    <a:pt x="11" y="17"/>
                    <a:pt x="11" y="17"/>
                  </a:cubicBezTo>
                  <a:cubicBezTo>
                    <a:pt x="11" y="17"/>
                    <a:pt x="11" y="17"/>
                    <a:pt x="11" y="17"/>
                  </a:cubicBezTo>
                  <a:cubicBezTo>
                    <a:pt x="15" y="17"/>
                    <a:pt x="15" y="17"/>
                    <a:pt x="15" y="17"/>
                  </a:cubicBezTo>
                  <a:cubicBezTo>
                    <a:pt x="15" y="12"/>
                    <a:pt x="15" y="12"/>
                    <a:pt x="15" y="12"/>
                  </a:cubicBezTo>
                  <a:cubicBezTo>
                    <a:pt x="15" y="8"/>
                    <a:pt x="17" y="5"/>
                    <a:pt x="20" y="5"/>
                  </a:cubicBezTo>
                  <a:cubicBezTo>
                    <a:pt x="53" y="5"/>
                    <a:pt x="53" y="5"/>
                    <a:pt x="53" y="5"/>
                  </a:cubicBezTo>
                  <a:cubicBezTo>
                    <a:pt x="56" y="5"/>
                    <a:pt x="58" y="8"/>
                    <a:pt x="58" y="12"/>
                  </a:cubicBezTo>
                  <a:cubicBezTo>
                    <a:pt x="58" y="17"/>
                    <a:pt x="58" y="17"/>
                    <a:pt x="58" y="17"/>
                  </a:cubicBezTo>
                  <a:cubicBezTo>
                    <a:pt x="63" y="17"/>
                    <a:pt x="63" y="17"/>
                    <a:pt x="63" y="17"/>
                  </a:cubicBezTo>
                  <a:cubicBezTo>
                    <a:pt x="63" y="17"/>
                    <a:pt x="63" y="17"/>
                    <a:pt x="63" y="17"/>
                  </a:cubicBezTo>
                  <a:cubicBezTo>
                    <a:pt x="109" y="17"/>
                    <a:pt x="109" y="17"/>
                    <a:pt x="109" y="17"/>
                  </a:cubicBezTo>
                  <a:cubicBezTo>
                    <a:pt x="111" y="17"/>
                    <a:pt x="114" y="19"/>
                    <a:pt x="114" y="22"/>
                  </a:cubicBezTo>
                  <a:cubicBezTo>
                    <a:pt x="114" y="24"/>
                    <a:pt x="114" y="24"/>
                    <a:pt x="114" y="24"/>
                  </a:cubicBezTo>
                  <a:cubicBezTo>
                    <a:pt x="61" y="24"/>
                    <a:pt x="61" y="24"/>
                    <a:pt x="61" y="24"/>
                  </a:cubicBezTo>
                  <a:cubicBezTo>
                    <a:pt x="58" y="24"/>
                    <a:pt x="52" y="27"/>
                    <a:pt x="49" y="30"/>
                  </a:cubicBezTo>
                  <a:cubicBezTo>
                    <a:pt x="11" y="77"/>
                    <a:pt x="11" y="77"/>
                    <a:pt x="11" y="77"/>
                  </a:cubicBezTo>
                  <a:cubicBezTo>
                    <a:pt x="9" y="79"/>
                    <a:pt x="9" y="80"/>
                    <a:pt x="8" y="81"/>
                  </a:cubicBezTo>
                  <a:cubicBezTo>
                    <a:pt x="6" y="81"/>
                    <a:pt x="5" y="79"/>
                    <a:pt x="5" y="77"/>
                  </a:cubicBezTo>
                  <a:moveTo>
                    <a:pt x="143" y="26"/>
                  </a:moveTo>
                  <a:cubicBezTo>
                    <a:pt x="142" y="24"/>
                    <a:pt x="141" y="24"/>
                    <a:pt x="139" y="24"/>
                  </a:cubicBezTo>
                  <a:cubicBezTo>
                    <a:pt x="118" y="24"/>
                    <a:pt x="118" y="24"/>
                    <a:pt x="118" y="24"/>
                  </a:cubicBezTo>
                  <a:cubicBezTo>
                    <a:pt x="118" y="22"/>
                    <a:pt x="118" y="22"/>
                    <a:pt x="118" y="22"/>
                  </a:cubicBezTo>
                  <a:cubicBezTo>
                    <a:pt x="118" y="17"/>
                    <a:pt x="114" y="12"/>
                    <a:pt x="109" y="12"/>
                  </a:cubicBezTo>
                  <a:cubicBezTo>
                    <a:pt x="63" y="12"/>
                    <a:pt x="63" y="12"/>
                    <a:pt x="63" y="12"/>
                  </a:cubicBezTo>
                  <a:cubicBezTo>
                    <a:pt x="63" y="12"/>
                    <a:pt x="63" y="12"/>
                    <a:pt x="63" y="12"/>
                  </a:cubicBezTo>
                  <a:cubicBezTo>
                    <a:pt x="63" y="5"/>
                    <a:pt x="59" y="0"/>
                    <a:pt x="53" y="0"/>
                  </a:cubicBezTo>
                  <a:cubicBezTo>
                    <a:pt x="20" y="0"/>
                    <a:pt x="20" y="0"/>
                    <a:pt x="20" y="0"/>
                  </a:cubicBezTo>
                  <a:cubicBezTo>
                    <a:pt x="15" y="0"/>
                    <a:pt x="11" y="5"/>
                    <a:pt x="11" y="12"/>
                  </a:cubicBezTo>
                  <a:cubicBezTo>
                    <a:pt x="11" y="12"/>
                    <a:pt x="11" y="12"/>
                    <a:pt x="11" y="12"/>
                  </a:cubicBezTo>
                  <a:cubicBezTo>
                    <a:pt x="9" y="12"/>
                    <a:pt x="9" y="12"/>
                    <a:pt x="9" y="12"/>
                  </a:cubicBezTo>
                  <a:cubicBezTo>
                    <a:pt x="4" y="12"/>
                    <a:pt x="0" y="17"/>
                    <a:pt x="0" y="22"/>
                  </a:cubicBezTo>
                  <a:cubicBezTo>
                    <a:pt x="0" y="77"/>
                    <a:pt x="0" y="77"/>
                    <a:pt x="0" y="77"/>
                  </a:cubicBezTo>
                  <a:cubicBezTo>
                    <a:pt x="0" y="82"/>
                    <a:pt x="6" y="87"/>
                    <a:pt x="11" y="87"/>
                  </a:cubicBezTo>
                  <a:cubicBezTo>
                    <a:pt x="11" y="87"/>
                    <a:pt x="12" y="87"/>
                    <a:pt x="13" y="87"/>
                  </a:cubicBezTo>
                  <a:cubicBezTo>
                    <a:pt x="90" y="87"/>
                    <a:pt x="90" y="87"/>
                    <a:pt x="90" y="87"/>
                  </a:cubicBezTo>
                  <a:cubicBezTo>
                    <a:pt x="91" y="87"/>
                    <a:pt x="91" y="87"/>
                    <a:pt x="92" y="87"/>
                  </a:cubicBezTo>
                  <a:cubicBezTo>
                    <a:pt x="96" y="86"/>
                    <a:pt x="100" y="84"/>
                    <a:pt x="102" y="80"/>
                  </a:cubicBezTo>
                  <a:cubicBezTo>
                    <a:pt x="141" y="33"/>
                    <a:pt x="141" y="33"/>
                    <a:pt x="141" y="33"/>
                  </a:cubicBezTo>
                  <a:cubicBezTo>
                    <a:pt x="143" y="31"/>
                    <a:pt x="144" y="28"/>
                    <a:pt x="143" y="2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285750"/>
              <a:endParaRPr lang="en-US" sz="1300" dirty="0">
                <a:solidFill>
                  <a:srgbClr val="53565A"/>
                </a:solidFill>
                <a:cs typeface="Arial"/>
                <a:sym typeface="Arial"/>
              </a:endParaRPr>
            </a:p>
          </p:txBody>
        </p:sp>
      </p:grpSp>
      <p:pic>
        <p:nvPicPr>
          <p:cNvPr id="75" name="Picture 74" descr="spike_for_PPT.png"/>
          <p:cNvPicPr>
            <a:picLocks/>
          </p:cNvPicPr>
          <p:nvPr/>
        </p:nvPicPr>
        <p:blipFill>
          <a:blip r:embed="rId3" cstate="email">
            <a:alphaModFix amt="30000"/>
            <a:extLst>
              <a:ext uri="{28A0092B-C50C-407E-A947-70E740481C1C}">
                <a14:useLocalDpi xmlns:a14="http://schemas.microsoft.com/office/drawing/2010/main"/>
              </a:ext>
            </a:extLst>
          </a:blip>
          <a:stretch>
            <a:fillRect/>
          </a:stretch>
        </p:blipFill>
        <p:spPr>
          <a:xfrm rot="5400000" flipH="1" flipV="1">
            <a:off x="2386293" y="5489547"/>
            <a:ext cx="1391755" cy="278351"/>
          </a:xfrm>
          <a:prstGeom prst="rect">
            <a:avLst/>
          </a:prstGeom>
        </p:spPr>
      </p:pic>
      <p:pic>
        <p:nvPicPr>
          <p:cNvPr id="76" name="Picture 75" descr="spike_for_PPT.png"/>
          <p:cNvPicPr>
            <a:picLocks/>
          </p:cNvPicPr>
          <p:nvPr/>
        </p:nvPicPr>
        <p:blipFill>
          <a:blip r:embed="rId3" cstate="email">
            <a:alphaModFix amt="30000"/>
            <a:extLst>
              <a:ext uri="{28A0092B-C50C-407E-A947-70E740481C1C}">
                <a14:useLocalDpi xmlns:a14="http://schemas.microsoft.com/office/drawing/2010/main"/>
              </a:ext>
            </a:extLst>
          </a:blip>
          <a:stretch>
            <a:fillRect/>
          </a:stretch>
        </p:blipFill>
        <p:spPr>
          <a:xfrm rot="5400000" flipH="1" flipV="1">
            <a:off x="5560372" y="5485767"/>
            <a:ext cx="1391755" cy="278351"/>
          </a:xfrm>
          <a:prstGeom prst="rect">
            <a:avLst/>
          </a:prstGeom>
        </p:spPr>
      </p:pic>
      <p:sp>
        <p:nvSpPr>
          <p:cNvPr id="73"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Tree>
    <p:extLst>
      <p:ext uri="{BB962C8B-B14F-4D97-AF65-F5344CB8AC3E}">
        <p14:creationId xmlns:p14="http://schemas.microsoft.com/office/powerpoint/2010/main" val="173898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425460" y="2062574"/>
            <a:ext cx="2281530" cy="685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a:off x="3505200" y="2036183"/>
            <a:ext cx="2281530" cy="685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609601" y="2041273"/>
            <a:ext cx="2281530" cy="685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7"/>
          <p:cNvSpPr>
            <a:spLocks noGrp="1"/>
          </p:cNvSpPr>
          <p:nvPr>
            <p:ph type="body" sz="quarter" idx="12"/>
          </p:nvPr>
        </p:nvSpPr>
        <p:spPr/>
        <p:txBody>
          <a:bodyPr/>
          <a:lstStyle/>
          <a:p>
            <a:r>
              <a:rPr lang="en-US" dirty="0"/>
              <a:t>Focus on whole person health outcomes</a:t>
            </a:r>
          </a:p>
        </p:txBody>
      </p:sp>
      <p:sp>
        <p:nvSpPr>
          <p:cNvPr id="3" name="Title 2"/>
          <p:cNvSpPr>
            <a:spLocks noGrp="1"/>
          </p:cNvSpPr>
          <p:nvPr>
            <p:ph type="title"/>
          </p:nvPr>
        </p:nvSpPr>
        <p:spPr/>
        <p:txBody>
          <a:bodyPr/>
          <a:lstStyle/>
          <a:p>
            <a:r>
              <a:rPr lang="en-US" dirty="0" smtClean="0"/>
              <a:t>Avella + BriovaRx: </a:t>
            </a:r>
            <a:endParaRPr lang="en-US" dirty="0"/>
          </a:p>
        </p:txBody>
      </p:sp>
      <p:sp>
        <p:nvSpPr>
          <p:cNvPr id="22" name="Slide Number Placeholder 2"/>
          <p:cNvSpPr txBox="1">
            <a:spLocks/>
          </p:cNvSpPr>
          <p:nvPr/>
        </p:nvSpPr>
        <p:spPr>
          <a:xfrm>
            <a:off x="4238168" y="6433445"/>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sp>
        <p:nvSpPr>
          <p:cNvPr id="41" name="Rectangle 40"/>
          <p:cNvSpPr/>
          <p:nvPr/>
        </p:nvSpPr>
        <p:spPr>
          <a:xfrm>
            <a:off x="347914" y="1457980"/>
            <a:ext cx="8468241" cy="523220"/>
          </a:xfrm>
          <a:prstGeom prst="rect">
            <a:avLst/>
          </a:prstGeom>
        </p:spPr>
        <p:txBody>
          <a:bodyPr wrap="square">
            <a:spAutoFit/>
          </a:bodyPr>
          <a:lstStyle/>
          <a:p>
            <a:pPr algn="ctr"/>
            <a:r>
              <a:rPr lang="en-US" sz="1400" dirty="0" smtClean="0">
                <a:solidFill>
                  <a:srgbClr val="888B8D"/>
                </a:solidFill>
              </a:rPr>
              <a:t>Offering a patient-first culture, process and tools keeps our patients engaged, satisfied, and on the road to better health. This improves outcomes and materially lowers total cost of care, not just pharmacy costs.</a:t>
            </a:r>
            <a:r>
              <a:rPr lang="en-US" sz="1400" u="sng" dirty="0" smtClean="0">
                <a:solidFill>
                  <a:srgbClr val="888B8D"/>
                </a:solidFill>
              </a:rPr>
              <a:t> </a:t>
            </a:r>
            <a:endParaRPr lang="en-US" sz="1400" dirty="0">
              <a:solidFill>
                <a:srgbClr val="888B8D"/>
              </a:solidFill>
            </a:endParaRPr>
          </a:p>
        </p:txBody>
      </p:sp>
      <p:cxnSp>
        <p:nvCxnSpPr>
          <p:cNvPr id="32" name="Straight Connector 31"/>
          <p:cNvCxnSpPr/>
          <p:nvPr/>
        </p:nvCxnSpPr>
        <p:spPr bwMode="auto">
          <a:xfrm flipV="1">
            <a:off x="3142493" y="2849478"/>
            <a:ext cx="0" cy="2207766"/>
          </a:xfrm>
          <a:prstGeom prst="line">
            <a:avLst/>
          </a:prstGeom>
          <a:noFill/>
          <a:ln w="9525" cap="flat" cmpd="sng" algn="ctr">
            <a:solidFill>
              <a:srgbClr val="BCBAB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32"/>
          <p:cNvCxnSpPr/>
          <p:nvPr/>
        </p:nvCxnSpPr>
        <p:spPr bwMode="auto">
          <a:xfrm flipV="1">
            <a:off x="6006193" y="2849480"/>
            <a:ext cx="0" cy="2207764"/>
          </a:xfrm>
          <a:prstGeom prst="line">
            <a:avLst/>
          </a:prstGeom>
          <a:noFill/>
          <a:ln w="9525" cap="flat" cmpd="sng" algn="ctr">
            <a:solidFill>
              <a:srgbClr val="BCBAB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 name="Group 4"/>
          <p:cNvGrpSpPr/>
          <p:nvPr/>
        </p:nvGrpSpPr>
        <p:grpSpPr>
          <a:xfrm>
            <a:off x="457200" y="3124664"/>
            <a:ext cx="2477056" cy="716942"/>
            <a:chOff x="588124" y="1709390"/>
            <a:chExt cx="2477056" cy="716942"/>
          </a:xfrm>
        </p:grpSpPr>
        <p:sp>
          <p:nvSpPr>
            <p:cNvPr id="30" name="TextBox 29"/>
            <p:cNvSpPr txBox="1"/>
            <p:nvPr/>
          </p:nvSpPr>
          <p:spPr>
            <a:xfrm>
              <a:off x="685800" y="1926195"/>
              <a:ext cx="2281531" cy="500137"/>
            </a:xfrm>
            <a:prstGeom prst="rect">
              <a:avLst/>
            </a:prstGeom>
            <a:noFill/>
          </p:spPr>
          <p:txBody>
            <a:bodyPr wrap="square" rtlCol="0">
              <a:spAutoFit/>
            </a:bodyPr>
            <a:lstStyle/>
            <a:p>
              <a:pPr algn="ctr">
                <a:spcBef>
                  <a:spcPts val="300"/>
                </a:spcBef>
                <a:defRPr/>
              </a:pPr>
              <a:r>
                <a:rPr lang="en-US" sz="1600" kern="0" dirty="0" smtClean="0">
                  <a:solidFill>
                    <a:srgbClr val="008770"/>
                  </a:solidFill>
                </a:rPr>
                <a:t>99.9%</a:t>
              </a:r>
              <a:r>
                <a:rPr lang="en-US" sz="2000" dirty="0" smtClean="0">
                  <a:solidFill>
                    <a:srgbClr val="55565A"/>
                  </a:solidFill>
                  <a:ea typeface="Calibri" panose="020F0502020204030204" pitchFamily="34" charset="0"/>
                </a:rPr>
                <a:t/>
              </a:r>
              <a:br>
                <a:rPr lang="en-US" sz="2000" dirty="0" smtClean="0">
                  <a:solidFill>
                    <a:srgbClr val="55565A"/>
                  </a:solidFill>
                  <a:ea typeface="Calibri" panose="020F0502020204030204" pitchFamily="34" charset="0"/>
                </a:rPr>
              </a:br>
              <a:r>
                <a:rPr lang="en-US" sz="1050" dirty="0" smtClean="0">
                  <a:solidFill>
                    <a:srgbClr val="55565A"/>
                  </a:solidFill>
                  <a:ea typeface="Calibri" panose="020F0502020204030204" pitchFamily="34" charset="0"/>
                </a:rPr>
                <a:t>patient satisfaction rate</a:t>
              </a:r>
              <a:r>
                <a:rPr lang="en-US" sz="1050" baseline="30000" dirty="0" smtClean="0">
                  <a:solidFill>
                    <a:srgbClr val="55565A"/>
                  </a:solidFill>
                  <a:ea typeface="Calibri" panose="020F0502020204030204" pitchFamily="34" charset="0"/>
                </a:rPr>
                <a:t>1</a:t>
              </a:r>
              <a:endParaRPr lang="en-US" sz="1050" kern="0" baseline="30000" dirty="0">
                <a:solidFill>
                  <a:srgbClr val="53565A"/>
                </a:solidFill>
              </a:endParaRPr>
            </a:p>
          </p:txBody>
        </p:sp>
        <p:sp>
          <p:nvSpPr>
            <p:cNvPr id="53" name="TextBox 52"/>
            <p:cNvSpPr txBox="1"/>
            <p:nvPr/>
          </p:nvSpPr>
          <p:spPr>
            <a:xfrm>
              <a:off x="588124" y="1709390"/>
              <a:ext cx="2477056" cy="461665"/>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Therapy </a:t>
              </a:r>
              <a:r>
                <a:rPr lang="en-US" sz="1200" b="1" dirty="0">
                  <a:solidFill>
                    <a:srgbClr val="55565A"/>
                  </a:solidFill>
                  <a:ea typeface="Calibri" panose="020F0502020204030204" pitchFamily="34" charset="0"/>
                </a:rPr>
                <a:t>Solutions </a:t>
              </a:r>
              <a:r>
                <a:rPr lang="en-US" sz="1200" dirty="0" smtClean="0">
                  <a:solidFill>
                    <a:srgbClr val="55565A"/>
                  </a:solidFill>
                  <a:ea typeface="Calibri" panose="020F0502020204030204" pitchFamily="34" charset="0"/>
                </a:rPr>
                <a:t/>
              </a:r>
              <a:br>
                <a:rPr lang="en-US" sz="1200" dirty="0" smtClean="0">
                  <a:solidFill>
                    <a:srgbClr val="55565A"/>
                  </a:solidFill>
                  <a:ea typeface="Calibri" panose="020F0502020204030204" pitchFamily="34" charset="0"/>
                </a:rPr>
              </a:br>
              <a:endParaRPr lang="en-US" sz="1200" kern="0" dirty="0">
                <a:solidFill>
                  <a:srgbClr val="53565A"/>
                </a:solidFill>
              </a:endParaRPr>
            </a:p>
          </p:txBody>
        </p:sp>
      </p:grpSp>
      <p:grpSp>
        <p:nvGrpSpPr>
          <p:cNvPr id="6" name="Group 5"/>
          <p:cNvGrpSpPr/>
          <p:nvPr/>
        </p:nvGrpSpPr>
        <p:grpSpPr>
          <a:xfrm>
            <a:off x="366964" y="4084260"/>
            <a:ext cx="2752641" cy="855960"/>
            <a:chOff x="3274739" y="1709793"/>
            <a:chExt cx="2752641" cy="855960"/>
          </a:xfrm>
        </p:grpSpPr>
        <p:sp>
          <p:nvSpPr>
            <p:cNvPr id="52" name="TextBox 51"/>
            <p:cNvSpPr txBox="1"/>
            <p:nvPr/>
          </p:nvSpPr>
          <p:spPr>
            <a:xfrm>
              <a:off x="3274739" y="1883515"/>
              <a:ext cx="2593805" cy="682238"/>
            </a:xfrm>
            <a:prstGeom prst="rect">
              <a:avLst/>
            </a:prstGeom>
            <a:noFill/>
          </p:spPr>
          <p:txBody>
            <a:bodyPr wrap="square" rtlCol="0">
              <a:spAutoFit/>
            </a:bodyPr>
            <a:lstStyle/>
            <a:p>
              <a:pPr algn="ctr">
                <a:spcBef>
                  <a:spcPts val="300"/>
                </a:spcBef>
                <a:defRPr/>
              </a:pPr>
              <a:r>
                <a:rPr lang="en-US" sz="1600" kern="0" dirty="0" smtClean="0">
                  <a:solidFill>
                    <a:srgbClr val="008770"/>
                  </a:solidFill>
                </a:rPr>
                <a:t>+20 </a:t>
              </a:r>
              <a:br>
                <a:rPr lang="en-US" sz="1600" kern="0" dirty="0" smtClean="0">
                  <a:solidFill>
                    <a:srgbClr val="008770"/>
                  </a:solidFill>
                </a:rPr>
              </a:br>
              <a:r>
                <a:rPr lang="en-US" sz="1050" kern="0" dirty="0" smtClean="0">
                  <a:solidFill>
                    <a:srgbClr val="55565A"/>
                  </a:solidFill>
                </a:rPr>
                <a:t>points </a:t>
              </a:r>
              <a:r>
                <a:rPr lang="en-US" sz="1050" kern="0" dirty="0">
                  <a:solidFill>
                    <a:srgbClr val="55565A"/>
                  </a:solidFill>
                </a:rPr>
                <a:t>in </a:t>
              </a:r>
              <a:r>
                <a:rPr lang="en-US" sz="1050" kern="0" dirty="0" smtClean="0">
                  <a:solidFill>
                    <a:srgbClr val="55565A"/>
                  </a:solidFill>
                </a:rPr>
                <a:t>NPS</a:t>
              </a:r>
              <a:r>
                <a:rPr lang="en-US" sz="1050" kern="0" baseline="30000" dirty="0" smtClean="0">
                  <a:solidFill>
                    <a:srgbClr val="55565A"/>
                  </a:solidFill>
                </a:rPr>
                <a:t>1</a:t>
              </a:r>
              <a:endParaRPr lang="en-US" sz="1050" kern="0" baseline="30000" dirty="0">
                <a:solidFill>
                  <a:srgbClr val="55565A"/>
                </a:solidFill>
              </a:endParaRPr>
            </a:p>
            <a:p>
              <a:pPr algn="ctr">
                <a:spcBef>
                  <a:spcPts val="300"/>
                </a:spcBef>
                <a:defRPr/>
              </a:pPr>
              <a:endParaRPr lang="en-US" sz="1400" kern="0" baseline="30000" dirty="0">
                <a:solidFill>
                  <a:srgbClr val="55565A"/>
                </a:solidFill>
              </a:endParaRPr>
            </a:p>
          </p:txBody>
        </p:sp>
        <p:sp>
          <p:nvSpPr>
            <p:cNvPr id="54" name="TextBox 53"/>
            <p:cNvSpPr txBox="1"/>
            <p:nvPr/>
          </p:nvSpPr>
          <p:spPr>
            <a:xfrm>
              <a:off x="3300025" y="1709793"/>
              <a:ext cx="2727355" cy="461665"/>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Consumer Promises</a:t>
              </a:r>
              <a:r>
                <a:rPr lang="en-US" sz="1200" dirty="0" smtClean="0">
                  <a:solidFill>
                    <a:srgbClr val="55565A"/>
                  </a:solidFill>
                  <a:ea typeface="Calibri" panose="020F0502020204030204" pitchFamily="34" charset="0"/>
                </a:rPr>
                <a:t/>
              </a:r>
              <a:br>
                <a:rPr lang="en-US" sz="1200" dirty="0" smtClean="0">
                  <a:solidFill>
                    <a:srgbClr val="55565A"/>
                  </a:solidFill>
                  <a:ea typeface="Calibri" panose="020F0502020204030204" pitchFamily="34" charset="0"/>
                </a:rPr>
              </a:br>
              <a:endParaRPr lang="en-US" sz="1200" kern="0" dirty="0">
                <a:solidFill>
                  <a:srgbClr val="53565A"/>
                </a:solidFill>
              </a:endParaRPr>
            </a:p>
          </p:txBody>
        </p:sp>
      </p:grpSp>
      <p:grpSp>
        <p:nvGrpSpPr>
          <p:cNvPr id="9" name="Group 8"/>
          <p:cNvGrpSpPr/>
          <p:nvPr/>
        </p:nvGrpSpPr>
        <p:grpSpPr>
          <a:xfrm>
            <a:off x="3343505" y="3053174"/>
            <a:ext cx="2477056" cy="788432"/>
            <a:chOff x="6086688" y="1729878"/>
            <a:chExt cx="2477056" cy="788432"/>
          </a:xfrm>
        </p:grpSpPr>
        <p:sp>
          <p:nvSpPr>
            <p:cNvPr id="29" name="TextBox 28"/>
            <p:cNvSpPr txBox="1"/>
            <p:nvPr/>
          </p:nvSpPr>
          <p:spPr>
            <a:xfrm>
              <a:off x="6143841" y="1918146"/>
              <a:ext cx="2419903" cy="600164"/>
            </a:xfrm>
            <a:prstGeom prst="rect">
              <a:avLst/>
            </a:prstGeom>
            <a:noFill/>
          </p:spPr>
          <p:txBody>
            <a:bodyPr wrap="square" rtlCol="0">
              <a:spAutoFit/>
            </a:bodyPr>
            <a:lstStyle/>
            <a:p>
              <a:pPr algn="ctr">
                <a:spcBef>
                  <a:spcPts val="300"/>
                </a:spcBef>
                <a:defRPr/>
              </a:pPr>
              <a:r>
                <a:rPr lang="en-US" sz="1600" kern="0" dirty="0">
                  <a:solidFill>
                    <a:srgbClr val="008770"/>
                  </a:solidFill>
                </a:rPr>
                <a:t>7</a:t>
              </a:r>
              <a:r>
                <a:rPr lang="en-US" sz="1600" kern="0" dirty="0" smtClean="0">
                  <a:solidFill>
                    <a:srgbClr val="008770"/>
                  </a:solidFill>
                </a:rPr>
                <a:t>%</a:t>
              </a:r>
              <a:r>
                <a:rPr lang="en-US" sz="2000" kern="0" dirty="0" smtClean="0">
                  <a:solidFill>
                    <a:srgbClr val="008770"/>
                  </a:solidFill>
                </a:rPr>
                <a:t> </a:t>
              </a:r>
            </a:p>
            <a:p>
              <a:pPr algn="ctr">
                <a:spcBef>
                  <a:spcPts val="300"/>
                </a:spcBef>
                <a:defRPr/>
              </a:pPr>
              <a:r>
                <a:rPr lang="en-US" sz="1050" kern="0" dirty="0" smtClean="0">
                  <a:solidFill>
                    <a:srgbClr val="53565A"/>
                  </a:solidFill>
                </a:rPr>
                <a:t>more </a:t>
              </a:r>
              <a:r>
                <a:rPr lang="en-US" sz="1050" kern="0" dirty="0">
                  <a:solidFill>
                    <a:srgbClr val="53565A"/>
                  </a:solidFill>
                </a:rPr>
                <a:t>patients were </a:t>
              </a:r>
              <a:r>
                <a:rPr lang="en-US" sz="1050" kern="0" dirty="0" smtClean="0">
                  <a:solidFill>
                    <a:srgbClr val="53565A"/>
                  </a:solidFill>
                </a:rPr>
                <a:t>adherent</a:t>
              </a:r>
              <a:r>
                <a:rPr lang="en-US" sz="1050" kern="0" baseline="30000" dirty="0" smtClean="0">
                  <a:solidFill>
                    <a:srgbClr val="53565A"/>
                  </a:solidFill>
                </a:rPr>
                <a:t>2</a:t>
              </a:r>
              <a:endParaRPr lang="en-US" sz="1050" kern="0" baseline="30000" dirty="0">
                <a:solidFill>
                  <a:srgbClr val="53565A"/>
                </a:solidFill>
              </a:endParaRPr>
            </a:p>
          </p:txBody>
        </p:sp>
        <p:sp>
          <p:nvSpPr>
            <p:cNvPr id="55" name="TextBox 54"/>
            <p:cNvSpPr txBox="1"/>
            <p:nvPr/>
          </p:nvSpPr>
          <p:spPr>
            <a:xfrm>
              <a:off x="6086688" y="1729878"/>
              <a:ext cx="2477056" cy="276999"/>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BriovaLive</a:t>
              </a:r>
              <a:endParaRPr lang="en-US" sz="1200" kern="0" dirty="0">
                <a:solidFill>
                  <a:srgbClr val="53565A"/>
                </a:solidFill>
              </a:endParaRPr>
            </a:p>
          </p:txBody>
        </p:sp>
      </p:grpSp>
      <p:grpSp>
        <p:nvGrpSpPr>
          <p:cNvPr id="12" name="Group 11"/>
          <p:cNvGrpSpPr/>
          <p:nvPr/>
        </p:nvGrpSpPr>
        <p:grpSpPr>
          <a:xfrm>
            <a:off x="3400658" y="4084260"/>
            <a:ext cx="2477056" cy="750059"/>
            <a:chOff x="9144000" y="3185401"/>
            <a:chExt cx="2477056" cy="750059"/>
          </a:xfrm>
        </p:grpSpPr>
        <p:sp>
          <p:nvSpPr>
            <p:cNvPr id="64" name="TextBox 63"/>
            <p:cNvSpPr txBox="1"/>
            <p:nvPr/>
          </p:nvSpPr>
          <p:spPr>
            <a:xfrm>
              <a:off x="9272070" y="3435323"/>
              <a:ext cx="2281531" cy="500137"/>
            </a:xfrm>
            <a:prstGeom prst="rect">
              <a:avLst/>
            </a:prstGeom>
            <a:noFill/>
          </p:spPr>
          <p:txBody>
            <a:bodyPr wrap="square" rtlCol="0">
              <a:spAutoFit/>
            </a:bodyPr>
            <a:lstStyle/>
            <a:p>
              <a:pPr algn="ctr">
                <a:spcBef>
                  <a:spcPts val="300"/>
                </a:spcBef>
                <a:defRPr/>
              </a:pPr>
              <a:r>
                <a:rPr lang="en-US" sz="1600" kern="0" dirty="0" smtClean="0">
                  <a:solidFill>
                    <a:srgbClr val="008770"/>
                  </a:solidFill>
                </a:rPr>
                <a:t>10%</a:t>
              </a:r>
              <a:r>
                <a:rPr lang="en-US" sz="2000" dirty="0" smtClean="0">
                  <a:solidFill>
                    <a:srgbClr val="55565A"/>
                  </a:solidFill>
                  <a:ea typeface="Calibri" panose="020F0502020204030204" pitchFamily="34" charset="0"/>
                </a:rPr>
                <a:t/>
              </a:r>
              <a:br>
                <a:rPr lang="en-US" sz="2000" dirty="0" smtClean="0">
                  <a:solidFill>
                    <a:srgbClr val="55565A"/>
                  </a:solidFill>
                  <a:ea typeface="Calibri" panose="020F0502020204030204" pitchFamily="34" charset="0"/>
                </a:rPr>
              </a:br>
              <a:r>
                <a:rPr lang="en-US" sz="1050" dirty="0" smtClean="0">
                  <a:solidFill>
                    <a:srgbClr val="55565A"/>
                  </a:solidFill>
                  <a:ea typeface="Calibri" panose="020F0502020204030204" pitchFamily="34" charset="0"/>
                </a:rPr>
                <a:t>more adherent patients</a:t>
              </a:r>
              <a:r>
                <a:rPr lang="en-US" sz="1050" baseline="30000" dirty="0" smtClean="0">
                  <a:solidFill>
                    <a:srgbClr val="55565A"/>
                  </a:solidFill>
                  <a:ea typeface="Calibri" panose="020F0502020204030204" pitchFamily="34" charset="0"/>
                </a:rPr>
                <a:t>3</a:t>
              </a:r>
              <a:endParaRPr lang="en-US" sz="1050" kern="0" baseline="30000" dirty="0">
                <a:solidFill>
                  <a:srgbClr val="53565A"/>
                </a:solidFill>
              </a:endParaRPr>
            </a:p>
          </p:txBody>
        </p:sp>
        <p:sp>
          <p:nvSpPr>
            <p:cNvPr id="58" name="TextBox 57"/>
            <p:cNvSpPr txBox="1"/>
            <p:nvPr/>
          </p:nvSpPr>
          <p:spPr>
            <a:xfrm>
              <a:off x="9144000" y="3185401"/>
              <a:ext cx="2477056" cy="461665"/>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BriovaCommunity</a:t>
              </a:r>
              <a:r>
                <a:rPr lang="en-US" sz="1200" dirty="0" smtClean="0">
                  <a:solidFill>
                    <a:srgbClr val="55565A"/>
                  </a:solidFill>
                  <a:ea typeface="Calibri" panose="020F0502020204030204" pitchFamily="34" charset="0"/>
                </a:rPr>
                <a:t/>
              </a:r>
              <a:br>
                <a:rPr lang="en-US" sz="1200" dirty="0" smtClean="0">
                  <a:solidFill>
                    <a:srgbClr val="55565A"/>
                  </a:solidFill>
                  <a:ea typeface="Calibri" panose="020F0502020204030204" pitchFamily="34" charset="0"/>
                </a:rPr>
              </a:br>
              <a:endParaRPr lang="en-US" sz="1200" kern="0" dirty="0">
                <a:solidFill>
                  <a:srgbClr val="53565A"/>
                </a:solidFill>
              </a:endParaRPr>
            </a:p>
          </p:txBody>
        </p:sp>
      </p:grpSp>
      <p:grpSp>
        <p:nvGrpSpPr>
          <p:cNvPr id="13" name="Group 12"/>
          <p:cNvGrpSpPr/>
          <p:nvPr/>
        </p:nvGrpSpPr>
        <p:grpSpPr>
          <a:xfrm>
            <a:off x="6147784" y="3054254"/>
            <a:ext cx="2843816" cy="939752"/>
            <a:chOff x="11710427" y="3202015"/>
            <a:chExt cx="2843816" cy="939752"/>
          </a:xfrm>
        </p:grpSpPr>
        <p:sp>
          <p:nvSpPr>
            <p:cNvPr id="62" name="TextBox 61"/>
            <p:cNvSpPr txBox="1"/>
            <p:nvPr/>
          </p:nvSpPr>
          <p:spPr>
            <a:xfrm>
              <a:off x="11736953" y="3356937"/>
              <a:ext cx="2593805" cy="784830"/>
            </a:xfrm>
            <a:prstGeom prst="rect">
              <a:avLst/>
            </a:prstGeom>
            <a:noFill/>
          </p:spPr>
          <p:txBody>
            <a:bodyPr wrap="square" rtlCol="0">
              <a:spAutoFit/>
            </a:bodyPr>
            <a:lstStyle/>
            <a:p>
              <a:pPr algn="ctr">
                <a:spcBef>
                  <a:spcPts val="300"/>
                </a:spcBef>
                <a:defRPr/>
              </a:pPr>
              <a:r>
                <a:rPr lang="en-US" sz="1600" kern="0" dirty="0" smtClean="0">
                  <a:solidFill>
                    <a:srgbClr val="008770"/>
                  </a:solidFill>
                </a:rPr>
                <a:t>9%</a:t>
              </a:r>
              <a:r>
                <a:rPr lang="en-US" sz="2000" kern="0" dirty="0" smtClean="0">
                  <a:solidFill>
                    <a:srgbClr val="008770"/>
                  </a:solidFill>
                </a:rPr>
                <a:t> </a:t>
              </a:r>
              <a:br>
                <a:rPr lang="en-US" sz="2000" kern="0" dirty="0" smtClean="0">
                  <a:solidFill>
                    <a:srgbClr val="008770"/>
                  </a:solidFill>
                </a:rPr>
              </a:br>
              <a:r>
                <a:rPr lang="en-US" sz="1050" kern="0" dirty="0">
                  <a:solidFill>
                    <a:srgbClr val="53565A"/>
                  </a:solidFill>
                </a:rPr>
                <a:t>increase in patient </a:t>
              </a:r>
              <a:r>
                <a:rPr lang="en-US" sz="1050" kern="0" dirty="0" smtClean="0">
                  <a:solidFill>
                    <a:srgbClr val="53565A"/>
                  </a:solidFill>
                </a:rPr>
                <a:t>adherence</a:t>
              </a:r>
              <a:r>
                <a:rPr lang="en-US" sz="1050" kern="0" baseline="30000" dirty="0" smtClean="0">
                  <a:solidFill>
                    <a:srgbClr val="53565A"/>
                  </a:solidFill>
                </a:rPr>
                <a:t>4</a:t>
              </a:r>
              <a:endParaRPr lang="en-US" sz="1050" kern="0" baseline="30000" dirty="0">
                <a:solidFill>
                  <a:srgbClr val="53565A"/>
                </a:solidFill>
              </a:endParaRPr>
            </a:p>
            <a:p>
              <a:pPr algn="ctr">
                <a:spcBef>
                  <a:spcPts val="300"/>
                </a:spcBef>
                <a:defRPr/>
              </a:pPr>
              <a:endParaRPr lang="en-US" kern="0" baseline="30000" dirty="0">
                <a:solidFill>
                  <a:srgbClr val="55565A"/>
                </a:solidFill>
              </a:endParaRPr>
            </a:p>
          </p:txBody>
        </p:sp>
        <p:sp>
          <p:nvSpPr>
            <p:cNvPr id="59" name="TextBox 58"/>
            <p:cNvSpPr txBox="1"/>
            <p:nvPr/>
          </p:nvSpPr>
          <p:spPr>
            <a:xfrm>
              <a:off x="11710427" y="3202015"/>
              <a:ext cx="2843816" cy="461665"/>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Adherence Technologies</a:t>
              </a:r>
              <a:r>
                <a:rPr lang="en-US" sz="1200" dirty="0" smtClean="0">
                  <a:solidFill>
                    <a:srgbClr val="55565A"/>
                  </a:solidFill>
                  <a:ea typeface="Calibri" panose="020F0502020204030204" pitchFamily="34" charset="0"/>
                </a:rPr>
                <a:t/>
              </a:r>
              <a:br>
                <a:rPr lang="en-US" sz="1200" dirty="0" smtClean="0">
                  <a:solidFill>
                    <a:srgbClr val="55565A"/>
                  </a:solidFill>
                  <a:ea typeface="Calibri" panose="020F0502020204030204" pitchFamily="34" charset="0"/>
                </a:rPr>
              </a:br>
              <a:endParaRPr lang="en-US" sz="1200" kern="0" dirty="0">
                <a:solidFill>
                  <a:srgbClr val="53565A"/>
                </a:solidFill>
              </a:endParaRPr>
            </a:p>
          </p:txBody>
        </p:sp>
      </p:grpSp>
      <p:grpSp>
        <p:nvGrpSpPr>
          <p:cNvPr id="14" name="Group 13"/>
          <p:cNvGrpSpPr/>
          <p:nvPr/>
        </p:nvGrpSpPr>
        <p:grpSpPr>
          <a:xfrm>
            <a:off x="6312171" y="4076995"/>
            <a:ext cx="2477056" cy="957379"/>
            <a:chOff x="6312171" y="4314813"/>
            <a:chExt cx="2477056" cy="957379"/>
          </a:xfrm>
        </p:grpSpPr>
        <p:sp>
          <p:nvSpPr>
            <p:cNvPr id="63" name="TextBox 62"/>
            <p:cNvSpPr txBox="1"/>
            <p:nvPr/>
          </p:nvSpPr>
          <p:spPr>
            <a:xfrm>
              <a:off x="6347807" y="4572000"/>
              <a:ext cx="2419902" cy="700192"/>
            </a:xfrm>
            <a:prstGeom prst="rect">
              <a:avLst/>
            </a:prstGeom>
            <a:noFill/>
          </p:spPr>
          <p:txBody>
            <a:bodyPr wrap="square" rtlCol="0">
              <a:spAutoFit/>
            </a:bodyPr>
            <a:lstStyle/>
            <a:p>
              <a:pPr algn="ctr">
                <a:spcBef>
                  <a:spcPts val="300"/>
                </a:spcBef>
                <a:defRPr/>
              </a:pPr>
              <a:r>
                <a:rPr lang="en-US" sz="1600" kern="0" dirty="0" smtClean="0">
                  <a:solidFill>
                    <a:srgbClr val="008770"/>
                  </a:solidFill>
                </a:rPr>
                <a:t>$50-$100K</a:t>
              </a:r>
            </a:p>
            <a:p>
              <a:pPr algn="ctr">
                <a:spcBef>
                  <a:spcPts val="300"/>
                </a:spcBef>
                <a:defRPr/>
              </a:pPr>
              <a:r>
                <a:rPr lang="en-US" sz="1050" kern="0" dirty="0">
                  <a:solidFill>
                    <a:srgbClr val="55565A"/>
                  </a:solidFill>
                </a:rPr>
                <a:t>i</a:t>
              </a:r>
              <a:r>
                <a:rPr lang="en-US" sz="1050" kern="0" dirty="0" smtClean="0">
                  <a:solidFill>
                    <a:srgbClr val="55565A"/>
                  </a:solidFill>
                </a:rPr>
                <a:t>n drug </a:t>
              </a:r>
              <a:r>
                <a:rPr lang="en-US" sz="1050" kern="0" dirty="0">
                  <a:solidFill>
                    <a:srgbClr val="55565A"/>
                  </a:solidFill>
                </a:rPr>
                <a:t>c</a:t>
              </a:r>
              <a:r>
                <a:rPr lang="en-US" sz="1050" kern="0" dirty="0" smtClean="0">
                  <a:solidFill>
                    <a:srgbClr val="55565A"/>
                  </a:solidFill>
                </a:rPr>
                <a:t>ost </a:t>
              </a:r>
              <a:r>
                <a:rPr lang="en-US" sz="1050" kern="0" dirty="0">
                  <a:solidFill>
                    <a:srgbClr val="55565A"/>
                  </a:solidFill>
                </a:rPr>
                <a:t>s</a:t>
              </a:r>
              <a:r>
                <a:rPr lang="en-US" sz="1050" kern="0" dirty="0" smtClean="0">
                  <a:solidFill>
                    <a:srgbClr val="55565A"/>
                  </a:solidFill>
                </a:rPr>
                <a:t>avings for halting certain prescribed medications</a:t>
              </a:r>
              <a:r>
                <a:rPr lang="en-US" sz="1050" kern="0" baseline="30000" dirty="0" smtClean="0">
                  <a:solidFill>
                    <a:srgbClr val="55565A"/>
                  </a:solidFill>
                </a:rPr>
                <a:t>5</a:t>
              </a:r>
              <a:r>
                <a:rPr lang="en-US" sz="1050" kern="0" dirty="0" smtClean="0">
                  <a:solidFill>
                    <a:srgbClr val="55565A"/>
                  </a:solidFill>
                </a:rPr>
                <a:t> </a:t>
              </a:r>
            </a:p>
          </p:txBody>
        </p:sp>
        <p:sp>
          <p:nvSpPr>
            <p:cNvPr id="60" name="TextBox 59"/>
            <p:cNvSpPr txBox="1"/>
            <p:nvPr/>
          </p:nvSpPr>
          <p:spPr>
            <a:xfrm>
              <a:off x="6312171" y="4314813"/>
              <a:ext cx="2477056" cy="276999"/>
            </a:xfrm>
            <a:prstGeom prst="rect">
              <a:avLst/>
            </a:prstGeom>
            <a:noFill/>
          </p:spPr>
          <p:txBody>
            <a:bodyPr wrap="square" rtlCol="0">
              <a:spAutoFit/>
            </a:bodyPr>
            <a:lstStyle/>
            <a:p>
              <a:pPr algn="ctr">
                <a:spcBef>
                  <a:spcPts val="300"/>
                </a:spcBef>
                <a:defRPr/>
              </a:pPr>
              <a:r>
                <a:rPr lang="en-US" sz="1200" b="1" dirty="0" smtClean="0">
                  <a:solidFill>
                    <a:srgbClr val="55565A"/>
                  </a:solidFill>
                  <a:ea typeface="Calibri" panose="020F0502020204030204" pitchFamily="34" charset="0"/>
                </a:rPr>
                <a:t>Care Exchange</a:t>
              </a:r>
              <a:endParaRPr lang="en-US" sz="1200" kern="0" dirty="0">
                <a:solidFill>
                  <a:srgbClr val="53565A"/>
                </a:solidFill>
              </a:endParaRPr>
            </a:p>
          </p:txBody>
        </p:sp>
      </p:grpSp>
      <p:sp>
        <p:nvSpPr>
          <p:cNvPr id="36" name="TextBox 35"/>
          <p:cNvSpPr txBox="1"/>
          <p:nvPr/>
        </p:nvSpPr>
        <p:spPr>
          <a:xfrm>
            <a:off x="609600" y="2117473"/>
            <a:ext cx="2281531" cy="523220"/>
          </a:xfrm>
          <a:prstGeom prst="rect">
            <a:avLst/>
          </a:prstGeom>
          <a:noFill/>
        </p:spPr>
        <p:txBody>
          <a:bodyPr wrap="square" rtlCol="0">
            <a:spAutoFit/>
          </a:bodyPr>
          <a:lstStyle/>
          <a:p>
            <a:pPr algn="ctr">
              <a:spcBef>
                <a:spcPts val="300"/>
              </a:spcBef>
              <a:defRPr/>
            </a:pPr>
            <a:r>
              <a:rPr lang="en-US" sz="1400" kern="0" dirty="0" smtClean="0">
                <a:solidFill>
                  <a:srgbClr val="E87722"/>
                </a:solidFill>
              </a:rPr>
              <a:t>OVERALL SATISFACTION</a:t>
            </a:r>
            <a:endParaRPr lang="en-US" sz="1000" kern="0" dirty="0">
              <a:solidFill>
                <a:srgbClr val="E87722"/>
              </a:solidFill>
            </a:endParaRPr>
          </a:p>
        </p:txBody>
      </p:sp>
      <p:sp>
        <p:nvSpPr>
          <p:cNvPr id="37" name="TextBox 36"/>
          <p:cNvSpPr txBox="1"/>
          <p:nvPr/>
        </p:nvSpPr>
        <p:spPr>
          <a:xfrm>
            <a:off x="3509669" y="2122563"/>
            <a:ext cx="2281531" cy="523220"/>
          </a:xfrm>
          <a:prstGeom prst="rect">
            <a:avLst/>
          </a:prstGeom>
          <a:noFill/>
        </p:spPr>
        <p:txBody>
          <a:bodyPr wrap="square" rtlCol="0">
            <a:spAutoFit/>
          </a:bodyPr>
          <a:lstStyle/>
          <a:p>
            <a:pPr algn="ctr">
              <a:spcBef>
                <a:spcPts val="300"/>
              </a:spcBef>
              <a:defRPr/>
            </a:pPr>
            <a:r>
              <a:rPr lang="en-US" sz="1400" kern="0" dirty="0" smtClean="0">
                <a:solidFill>
                  <a:srgbClr val="E87722"/>
                </a:solidFill>
              </a:rPr>
              <a:t>TOOLS &amp; </a:t>
            </a:r>
            <a:br>
              <a:rPr lang="en-US" sz="1400" kern="0" dirty="0" smtClean="0">
                <a:solidFill>
                  <a:srgbClr val="E87722"/>
                </a:solidFill>
              </a:rPr>
            </a:br>
            <a:r>
              <a:rPr lang="en-US" sz="1400" kern="0" dirty="0" smtClean="0">
                <a:solidFill>
                  <a:srgbClr val="E87722"/>
                </a:solidFill>
              </a:rPr>
              <a:t>RESOURCES</a:t>
            </a:r>
            <a:endParaRPr lang="en-US" sz="1000" kern="0" dirty="0">
              <a:solidFill>
                <a:srgbClr val="E87722"/>
              </a:solidFill>
            </a:endParaRPr>
          </a:p>
        </p:txBody>
      </p:sp>
      <p:sp>
        <p:nvSpPr>
          <p:cNvPr id="38" name="TextBox 37"/>
          <p:cNvSpPr txBox="1"/>
          <p:nvPr/>
        </p:nvSpPr>
        <p:spPr>
          <a:xfrm>
            <a:off x="6405269" y="2143864"/>
            <a:ext cx="2281531" cy="523220"/>
          </a:xfrm>
          <a:prstGeom prst="rect">
            <a:avLst/>
          </a:prstGeom>
          <a:noFill/>
        </p:spPr>
        <p:txBody>
          <a:bodyPr wrap="square" rtlCol="0">
            <a:spAutoFit/>
          </a:bodyPr>
          <a:lstStyle/>
          <a:p>
            <a:pPr algn="ctr">
              <a:spcBef>
                <a:spcPts val="300"/>
              </a:spcBef>
              <a:defRPr/>
            </a:pPr>
            <a:r>
              <a:rPr lang="en-US" sz="1400" kern="0" dirty="0" smtClean="0">
                <a:solidFill>
                  <a:srgbClr val="E87722"/>
                </a:solidFill>
              </a:rPr>
              <a:t>INNOVATION &amp; TECHNOLOGY</a:t>
            </a:r>
            <a:endParaRPr lang="en-US" sz="1000" kern="0" dirty="0">
              <a:solidFill>
                <a:srgbClr val="E87722"/>
              </a:solidFill>
            </a:endParaRPr>
          </a:p>
        </p:txBody>
      </p:sp>
      <p:pic>
        <p:nvPicPr>
          <p:cNvPr id="47" name="Picture 4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00151" y="5200764"/>
            <a:ext cx="3038018" cy="1047636"/>
          </a:xfrm>
          <a:prstGeom prst="rect">
            <a:avLst/>
          </a:prstGeom>
        </p:spPr>
      </p:pic>
      <p:pic>
        <p:nvPicPr>
          <p:cNvPr id="50" name="Picture 4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0625" y="5186774"/>
            <a:ext cx="3257550" cy="1047636"/>
          </a:xfrm>
          <a:prstGeom prst="rect">
            <a:avLst/>
          </a:prstGeom>
        </p:spPr>
      </p:pic>
      <p:sp>
        <p:nvSpPr>
          <p:cNvPr id="7" name="Rectangle 6"/>
          <p:cNvSpPr/>
          <p:nvPr/>
        </p:nvSpPr>
        <p:spPr>
          <a:xfrm>
            <a:off x="3505200" y="6337192"/>
            <a:ext cx="5139516" cy="200055"/>
          </a:xfrm>
          <a:prstGeom prst="rect">
            <a:avLst/>
          </a:prstGeom>
        </p:spPr>
        <p:txBody>
          <a:bodyPr wrap="square">
            <a:spAutoFit/>
          </a:bodyPr>
          <a:lstStyle/>
          <a:p>
            <a:pPr algn="r" defTabSz="897301">
              <a:defRPr/>
            </a:pPr>
            <a:r>
              <a:rPr lang="en-US" sz="700" dirty="0" smtClean="0">
                <a:latin typeface="Arial" panose="020B0604020202020204" pitchFamily="34" charset="0"/>
              </a:rPr>
              <a:t>1. </a:t>
            </a:r>
            <a:r>
              <a:rPr lang="en-US" sz="700" dirty="0">
                <a:latin typeface="Arial" panose="020B0604020202020204" pitchFamily="34" charset="0"/>
              </a:rPr>
              <a:t>2018 internal survey; </a:t>
            </a:r>
            <a:r>
              <a:rPr lang="en-US" sz="700" dirty="0" smtClean="0">
                <a:latin typeface="Arial" panose="020B0604020202020204" pitchFamily="34" charset="0"/>
              </a:rPr>
              <a:t>2. </a:t>
            </a:r>
            <a:r>
              <a:rPr lang="en-US" sz="700" dirty="0">
                <a:latin typeface="Arial" panose="020B0604020202020204" pitchFamily="34" charset="0"/>
              </a:rPr>
              <a:t>2014 ISPOR Study; </a:t>
            </a:r>
            <a:r>
              <a:rPr lang="en-US" sz="700" dirty="0" smtClean="0">
                <a:latin typeface="Arial" panose="020B0604020202020204" pitchFamily="34" charset="0"/>
              </a:rPr>
              <a:t>3. </a:t>
            </a:r>
            <a:r>
              <a:rPr lang="en-US" sz="700" dirty="0">
                <a:latin typeface="Arial" panose="020B0604020202020204" pitchFamily="34" charset="0"/>
              </a:rPr>
              <a:t>2015 internal analysis; </a:t>
            </a:r>
            <a:r>
              <a:rPr lang="en-US" sz="700" dirty="0" smtClean="0">
                <a:latin typeface="Arial" panose="020B0604020202020204" pitchFamily="34" charset="0"/>
              </a:rPr>
              <a:t>4. </a:t>
            </a:r>
            <a:r>
              <a:rPr lang="en-US" sz="700" dirty="0">
                <a:latin typeface="Arial" panose="020B0604020202020204" pitchFamily="34" charset="0"/>
              </a:rPr>
              <a:t>2016 internal analysis; </a:t>
            </a:r>
            <a:r>
              <a:rPr lang="en-US" sz="700" dirty="0" smtClean="0">
                <a:latin typeface="Arial" panose="020B0604020202020204" pitchFamily="34" charset="0"/>
              </a:rPr>
              <a:t>5. </a:t>
            </a:r>
            <a:r>
              <a:rPr lang="en-US" sz="700" dirty="0">
                <a:latin typeface="Arial" panose="020B0604020202020204" pitchFamily="34" charset="0"/>
              </a:rPr>
              <a:t>2018 internal </a:t>
            </a:r>
            <a:r>
              <a:rPr lang="en-US" sz="700" dirty="0" smtClean="0">
                <a:latin typeface="Arial" panose="020B0604020202020204" pitchFamily="34" charset="0"/>
              </a:rPr>
              <a:t>analysis </a:t>
            </a:r>
            <a:endParaRPr lang="en-US" sz="7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pPr algn="r"/>
            <a:fld id="{F18F5FCC-583C-47C6-9953-2F6AD74D46AE}" type="slidenum">
              <a:rPr lang="en-US" smtClean="0">
                <a:solidFill>
                  <a:srgbClr val="55565A"/>
                </a:solidFill>
              </a:rPr>
              <a:pPr algn="r"/>
              <a:t>16</a:t>
            </a:fld>
            <a:endParaRPr lang="en-US" dirty="0">
              <a:solidFill>
                <a:srgbClr val="55565A"/>
              </a:solidFill>
            </a:endParaRPr>
          </a:p>
        </p:txBody>
      </p:sp>
    </p:spTree>
    <p:extLst>
      <p:ext uri="{BB962C8B-B14F-4D97-AF65-F5344CB8AC3E}">
        <p14:creationId xmlns:p14="http://schemas.microsoft.com/office/powerpoint/2010/main" val="315073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BriovaRx Therapy Solutions video</a:t>
            </a:r>
            <a:endParaRPr lang="en-US" dirty="0"/>
          </a:p>
        </p:txBody>
      </p:sp>
      <p:sp>
        <p:nvSpPr>
          <p:cNvPr id="2" name="Slide Number Placeholder 1"/>
          <p:cNvSpPr>
            <a:spLocks noGrp="1"/>
          </p:cNvSpPr>
          <p:nvPr>
            <p:ph type="sldNum" sz="quarter" idx="4294967295"/>
          </p:nvPr>
        </p:nvSpPr>
        <p:spPr>
          <a:xfrm>
            <a:off x="8758238" y="6434138"/>
            <a:ext cx="385762" cy="246062"/>
          </a:xfrm>
        </p:spPr>
        <p:txBody>
          <a:bodyPr/>
          <a:lstStyle/>
          <a:p>
            <a:fld id="{F18F5FCC-583C-47C6-9953-2F6AD74D46AE}" type="slidenum">
              <a:rPr lang="en-US" smtClean="0">
                <a:solidFill>
                  <a:srgbClr val="55565A"/>
                </a:solidFill>
              </a:rPr>
              <a:pPr/>
              <a:t>17</a:t>
            </a:fld>
            <a:endParaRPr lang="en-US" dirty="0">
              <a:solidFill>
                <a:srgbClr val="55565A"/>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70" y="1565650"/>
            <a:ext cx="7781709" cy="436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2"/>
          <p:cNvSpPr txBox="1">
            <a:spLocks/>
          </p:cNvSpPr>
          <p:nvPr/>
        </p:nvSpPr>
        <p:spPr>
          <a:xfrm>
            <a:off x="4238168" y="6433445"/>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spTree>
    <p:extLst>
      <p:ext uri="{BB962C8B-B14F-4D97-AF65-F5344CB8AC3E}">
        <p14:creationId xmlns:p14="http://schemas.microsoft.com/office/powerpoint/2010/main" val="394075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18</a:t>
            </a:fld>
            <a:endParaRPr dirty="0">
              <a:solidFill>
                <a:srgbClr val="55565A"/>
              </a:solidFill>
            </a:endParaRPr>
          </a:p>
        </p:txBody>
      </p:sp>
      <p:sp>
        <p:nvSpPr>
          <p:cNvPr id="3" name="Title 2"/>
          <p:cNvSpPr>
            <a:spLocks noGrp="1"/>
          </p:cNvSpPr>
          <p:nvPr>
            <p:ph type="title"/>
          </p:nvPr>
        </p:nvSpPr>
        <p:spPr/>
        <p:txBody>
          <a:bodyPr/>
          <a:lstStyle/>
          <a:p>
            <a:r>
              <a:rPr lang="en-US" sz="3200" dirty="0"/>
              <a:t>Therapy Solutions – making a difference</a:t>
            </a:r>
            <a:endParaRPr lang="en-US" dirty="0"/>
          </a:p>
        </p:txBody>
      </p:sp>
      <p:sp>
        <p:nvSpPr>
          <p:cNvPr id="4" name="TextBox 3"/>
          <p:cNvSpPr txBox="1"/>
          <p:nvPr/>
        </p:nvSpPr>
        <p:spPr>
          <a:xfrm>
            <a:off x="1363407" y="2235768"/>
            <a:ext cx="1886469" cy="584775"/>
          </a:xfrm>
          <a:prstGeom prst="rect">
            <a:avLst/>
          </a:prstGeom>
          <a:noFill/>
        </p:spPr>
        <p:txBody>
          <a:bodyPr wrap="square" rtlCol="0" anchor="ctr">
            <a:spAutoFit/>
          </a:bodyPr>
          <a:lstStyle/>
          <a:p>
            <a:pPr algn="ctr"/>
            <a:r>
              <a:rPr lang="en-US" sz="1600" dirty="0">
                <a:solidFill>
                  <a:srgbClr val="E87722"/>
                </a:solidFill>
              </a:rPr>
              <a:t>Establish care </a:t>
            </a:r>
            <a:br>
              <a:rPr lang="en-US" sz="1600" dirty="0">
                <a:solidFill>
                  <a:srgbClr val="E87722"/>
                </a:solidFill>
              </a:rPr>
            </a:br>
            <a:r>
              <a:rPr lang="en-US" sz="1600" dirty="0">
                <a:solidFill>
                  <a:srgbClr val="E87722"/>
                </a:solidFill>
              </a:rPr>
              <a:t>and partnership</a:t>
            </a:r>
          </a:p>
        </p:txBody>
      </p:sp>
      <p:sp>
        <p:nvSpPr>
          <p:cNvPr id="5" name="TextBox 4"/>
          <p:cNvSpPr txBox="1"/>
          <p:nvPr/>
        </p:nvSpPr>
        <p:spPr>
          <a:xfrm>
            <a:off x="3787464" y="2235768"/>
            <a:ext cx="1482461" cy="584775"/>
          </a:xfrm>
          <a:prstGeom prst="rect">
            <a:avLst/>
          </a:prstGeom>
          <a:noFill/>
        </p:spPr>
        <p:txBody>
          <a:bodyPr wrap="square" rtlCol="0" anchor="ctr">
            <a:spAutoFit/>
          </a:bodyPr>
          <a:lstStyle/>
          <a:p>
            <a:pPr algn="ctr"/>
            <a:r>
              <a:rPr lang="en-US" sz="1600" dirty="0">
                <a:solidFill>
                  <a:srgbClr val="E87722"/>
                </a:solidFill>
              </a:rPr>
              <a:t>Ongoing support</a:t>
            </a:r>
          </a:p>
        </p:txBody>
      </p:sp>
      <p:sp>
        <p:nvSpPr>
          <p:cNvPr id="6" name="TextBox 5"/>
          <p:cNvSpPr txBox="1"/>
          <p:nvPr/>
        </p:nvSpPr>
        <p:spPr>
          <a:xfrm>
            <a:off x="5950276" y="2235768"/>
            <a:ext cx="1854674" cy="584775"/>
          </a:xfrm>
          <a:prstGeom prst="rect">
            <a:avLst/>
          </a:prstGeom>
          <a:noFill/>
        </p:spPr>
        <p:txBody>
          <a:bodyPr wrap="square" rtlCol="0" anchor="ctr">
            <a:spAutoFit/>
          </a:bodyPr>
          <a:lstStyle/>
          <a:p>
            <a:pPr algn="ctr"/>
            <a:r>
              <a:rPr lang="en-US" sz="1600" dirty="0">
                <a:solidFill>
                  <a:srgbClr val="E87722"/>
                </a:solidFill>
              </a:rPr>
              <a:t>Optimize connections</a:t>
            </a:r>
          </a:p>
        </p:txBody>
      </p:sp>
      <p:pic>
        <p:nvPicPr>
          <p:cNvPr id="7" name="Picture 3" descr="N:\Graphics\2016 Optum Icons Gallery\Provider-PRINT-2C-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1720" y="1437505"/>
            <a:ext cx="424880" cy="579650"/>
          </a:xfrm>
          <a:prstGeom prst="rect">
            <a:avLst/>
          </a:prstGeom>
          <a:noFill/>
          <a:extLst/>
        </p:spPr>
      </p:pic>
      <p:pic>
        <p:nvPicPr>
          <p:cNvPr id="8" name="Picture 6" descr="N:\Graphics\2016 Optum Icons Gallery\Hospital-Clinics-PRINT-2C-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1700" y="1368585"/>
            <a:ext cx="546052" cy="640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Graphics\2016 Optum Icons Gallery\Insulin Syringe-PRINT-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1579" y="1410851"/>
            <a:ext cx="567953" cy="507337"/>
          </a:xfrm>
          <a:prstGeom prst="rect">
            <a:avLst/>
          </a:prstGeom>
          <a:noFill/>
          <a:extLst/>
        </p:spPr>
      </p:pic>
      <p:sp>
        <p:nvSpPr>
          <p:cNvPr id="10" name="Rectangle 9"/>
          <p:cNvSpPr/>
          <p:nvPr/>
        </p:nvSpPr>
        <p:spPr>
          <a:xfrm>
            <a:off x="656544" y="3494312"/>
            <a:ext cx="3610655" cy="26778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rgbClr val="FFFFFF"/>
              </a:solidFill>
            </a:endParaRPr>
          </a:p>
        </p:txBody>
      </p:sp>
      <p:sp>
        <p:nvSpPr>
          <p:cNvPr id="11" name="Rectangle 10"/>
          <p:cNvSpPr/>
          <p:nvPr/>
        </p:nvSpPr>
        <p:spPr>
          <a:xfrm>
            <a:off x="656544" y="3113312"/>
            <a:ext cx="3610656" cy="288541"/>
          </a:xfrm>
          <a:prstGeom prst="rect">
            <a:avLst/>
          </a:prstGeom>
          <a:solidFill>
            <a:srgbClr val="008770"/>
          </a:solidFill>
        </p:spPr>
        <p:txBody>
          <a:bodyPr wrap="square" lIns="57150" tIns="28575" rIns="57150" bIns="28575">
            <a:spAutoFit/>
          </a:bodyPr>
          <a:lstStyle/>
          <a:p>
            <a:pPr algn="ctr">
              <a:spcAft>
                <a:spcPts val="750"/>
              </a:spcAft>
            </a:pPr>
            <a:r>
              <a:rPr lang="en-US" sz="1500" dirty="0">
                <a:solidFill>
                  <a:srgbClr val="FFFFFF"/>
                </a:solidFill>
              </a:rPr>
              <a:t>Program Results</a:t>
            </a:r>
          </a:p>
        </p:txBody>
      </p:sp>
      <p:sp>
        <p:nvSpPr>
          <p:cNvPr id="13" name="Rectangle 12"/>
          <p:cNvSpPr/>
          <p:nvPr/>
        </p:nvSpPr>
        <p:spPr>
          <a:xfrm>
            <a:off x="4652587" y="3494312"/>
            <a:ext cx="3615070" cy="26778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rgbClr val="FFFFFF"/>
              </a:solidFill>
            </a:endParaRPr>
          </a:p>
        </p:txBody>
      </p:sp>
      <p:sp>
        <p:nvSpPr>
          <p:cNvPr id="14" name="Rectangle 13"/>
          <p:cNvSpPr/>
          <p:nvPr/>
        </p:nvSpPr>
        <p:spPr>
          <a:xfrm>
            <a:off x="4648200" y="3113312"/>
            <a:ext cx="3619459" cy="288541"/>
          </a:xfrm>
          <a:prstGeom prst="rect">
            <a:avLst/>
          </a:prstGeom>
          <a:solidFill>
            <a:srgbClr val="008770"/>
          </a:solidFill>
        </p:spPr>
        <p:txBody>
          <a:bodyPr wrap="square" lIns="57150" tIns="28575" rIns="57150" bIns="28575">
            <a:spAutoFit/>
          </a:bodyPr>
          <a:lstStyle/>
          <a:p>
            <a:pPr algn="ctr">
              <a:spcAft>
                <a:spcPts val="750"/>
              </a:spcAft>
            </a:pPr>
            <a:r>
              <a:rPr lang="en-US" sz="1500" dirty="0">
                <a:solidFill>
                  <a:srgbClr val="FFFFFF"/>
                </a:solidFill>
              </a:rPr>
              <a:t>Condition-specific Outcomes</a:t>
            </a:r>
          </a:p>
        </p:txBody>
      </p:sp>
      <p:sp>
        <p:nvSpPr>
          <p:cNvPr id="16" name="TextBox 15"/>
          <p:cNvSpPr txBox="1"/>
          <p:nvPr/>
        </p:nvSpPr>
        <p:spPr>
          <a:xfrm>
            <a:off x="819188" y="3630361"/>
            <a:ext cx="3067012" cy="519373"/>
          </a:xfrm>
          <a:prstGeom prst="rect">
            <a:avLst/>
          </a:prstGeom>
          <a:noFill/>
        </p:spPr>
        <p:txBody>
          <a:bodyPr wrap="square" lIns="57150" tIns="28575" rIns="57150" bIns="28575" rtlCol="0">
            <a:spAutoFit/>
          </a:bodyPr>
          <a:lstStyle/>
          <a:p>
            <a:pPr algn="ctr">
              <a:spcAft>
                <a:spcPts val="1125"/>
              </a:spcAft>
            </a:pPr>
            <a:r>
              <a:rPr lang="en-US" sz="1500" dirty="0">
                <a:solidFill>
                  <a:srgbClr val="444444"/>
                </a:solidFill>
              </a:rPr>
              <a:t>~2% higher adherence </a:t>
            </a:r>
            <a:r>
              <a:rPr lang="en-US" sz="1500" dirty="0" smtClean="0">
                <a:solidFill>
                  <a:srgbClr val="444444"/>
                </a:solidFill>
              </a:rPr>
              <a:t/>
            </a:r>
            <a:br>
              <a:rPr lang="en-US" sz="1500" dirty="0" smtClean="0">
                <a:solidFill>
                  <a:srgbClr val="444444"/>
                </a:solidFill>
              </a:rPr>
            </a:br>
            <a:r>
              <a:rPr lang="en-US" sz="1500" dirty="0" smtClean="0">
                <a:solidFill>
                  <a:srgbClr val="444444"/>
                </a:solidFill>
              </a:rPr>
              <a:t>than </a:t>
            </a:r>
            <a:r>
              <a:rPr lang="en-US" sz="1500" dirty="0">
                <a:solidFill>
                  <a:srgbClr val="444444"/>
                </a:solidFill>
              </a:rPr>
              <a:t>retail pharmacies</a:t>
            </a:r>
          </a:p>
        </p:txBody>
      </p:sp>
      <p:sp>
        <p:nvSpPr>
          <p:cNvPr id="18" name="Rectangle 17"/>
          <p:cNvSpPr/>
          <p:nvPr/>
        </p:nvSpPr>
        <p:spPr>
          <a:xfrm>
            <a:off x="4843185" y="3494893"/>
            <a:ext cx="3307387" cy="2222403"/>
          </a:xfrm>
          <a:prstGeom prst="rect">
            <a:avLst/>
          </a:prstGeom>
        </p:spPr>
        <p:txBody>
          <a:bodyPr wrap="square" lIns="57150" tIns="28575" rIns="57150" bIns="28575">
            <a:spAutoFit/>
          </a:bodyPr>
          <a:lstStyle/>
          <a:p>
            <a:pPr marL="108585" lvl="2" indent="-108585">
              <a:spcAft>
                <a:spcPts val="750"/>
              </a:spcAft>
              <a:buFont typeface="Arial" panose="020B0604020202020204" pitchFamily="34" charset="0"/>
              <a:buChar char="•"/>
            </a:pPr>
            <a:r>
              <a:rPr lang="en-US" sz="1400" dirty="0">
                <a:solidFill>
                  <a:srgbClr val="008770"/>
                </a:solidFill>
              </a:rPr>
              <a:t>Hemophilia: </a:t>
            </a:r>
            <a:r>
              <a:rPr lang="en-US" sz="1200" dirty="0">
                <a:solidFill>
                  <a:srgbClr val="444444"/>
                </a:solidFill>
              </a:rPr>
              <a:t>1.18% assay variance = $22.4M savings vs. industry standard</a:t>
            </a:r>
          </a:p>
          <a:p>
            <a:pPr marL="108585" indent="-108585">
              <a:spcAft>
                <a:spcPts val="375"/>
              </a:spcAft>
              <a:buFont typeface="Arial" panose="020B0604020202020204" pitchFamily="34" charset="0"/>
              <a:buChar char="•"/>
            </a:pPr>
            <a:r>
              <a:rPr lang="en-US" sz="1400" dirty="0">
                <a:solidFill>
                  <a:srgbClr val="008770"/>
                </a:solidFill>
              </a:rPr>
              <a:t>Oncology </a:t>
            </a:r>
          </a:p>
          <a:p>
            <a:pPr marL="251460" indent="-108585">
              <a:spcAft>
                <a:spcPts val="375"/>
              </a:spcAft>
              <a:buFont typeface="Arial" panose="020B0604020202020204" pitchFamily="34" charset="0"/>
              <a:buChar char="–"/>
            </a:pPr>
            <a:r>
              <a:rPr lang="en-US" sz="1200" dirty="0">
                <a:solidFill>
                  <a:srgbClr val="444444"/>
                </a:solidFill>
              </a:rPr>
              <a:t>81% first fill consult rate and VOC of 83</a:t>
            </a:r>
          </a:p>
          <a:p>
            <a:pPr marL="251460" indent="-108585">
              <a:spcAft>
                <a:spcPts val="750"/>
              </a:spcAft>
              <a:buFont typeface="Arial" panose="020B0604020202020204" pitchFamily="34" charset="0"/>
              <a:buChar char="–"/>
            </a:pPr>
            <a:r>
              <a:rPr lang="en-US" sz="1200" dirty="0">
                <a:solidFill>
                  <a:srgbClr val="444444"/>
                </a:solidFill>
              </a:rPr>
              <a:t>Split Fill savings of $2,500 per discontinued patient per year</a:t>
            </a:r>
            <a:r>
              <a:rPr lang="en-US" sz="1200" baseline="30000" dirty="0">
                <a:solidFill>
                  <a:srgbClr val="444444"/>
                </a:solidFill>
              </a:rPr>
              <a:t>*</a:t>
            </a:r>
          </a:p>
          <a:p>
            <a:pPr marL="108585" indent="-108585">
              <a:spcAft>
                <a:spcPts val="375"/>
              </a:spcAft>
              <a:buFont typeface="Arial" panose="020B0604020202020204" pitchFamily="34" charset="0"/>
              <a:buChar char="•"/>
            </a:pPr>
            <a:r>
              <a:rPr lang="en-US" sz="1400" dirty="0">
                <a:solidFill>
                  <a:srgbClr val="008770"/>
                </a:solidFill>
              </a:rPr>
              <a:t>Multiple Sclerosis</a:t>
            </a:r>
          </a:p>
          <a:p>
            <a:pPr marL="251460" indent="-108585">
              <a:spcAft>
                <a:spcPts val="375"/>
              </a:spcAft>
              <a:buFont typeface="Arial" panose="020B0604020202020204" pitchFamily="34" charset="0"/>
              <a:buChar char="–"/>
            </a:pPr>
            <a:r>
              <a:rPr lang="en-US" sz="1200" dirty="0">
                <a:solidFill>
                  <a:srgbClr val="444444"/>
                </a:solidFill>
              </a:rPr>
              <a:t>Order conversion increased 2.2% </a:t>
            </a:r>
          </a:p>
          <a:p>
            <a:pPr marL="251460" indent="-108585">
              <a:spcAft>
                <a:spcPts val="375"/>
              </a:spcAft>
              <a:buFont typeface="Arial" panose="020B0604020202020204" pitchFamily="34" charset="0"/>
              <a:buChar char="–"/>
            </a:pPr>
            <a:r>
              <a:rPr lang="en-US" sz="1200" dirty="0">
                <a:solidFill>
                  <a:srgbClr val="444444"/>
                </a:solidFill>
              </a:rPr>
              <a:t>20 point NPS increase in 4 months</a:t>
            </a:r>
          </a:p>
        </p:txBody>
      </p:sp>
      <p:sp>
        <p:nvSpPr>
          <p:cNvPr id="19" name="TextBox 18"/>
          <p:cNvSpPr txBox="1"/>
          <p:nvPr/>
        </p:nvSpPr>
        <p:spPr>
          <a:xfrm>
            <a:off x="1498594" y="4495800"/>
            <a:ext cx="1751282" cy="547557"/>
          </a:xfrm>
          <a:prstGeom prst="rect">
            <a:avLst/>
          </a:prstGeom>
          <a:solidFill>
            <a:schemeClr val="bg1"/>
          </a:solidFill>
          <a:ln>
            <a:noFill/>
          </a:ln>
          <a:effectLst>
            <a:outerShdw blurRad="190500" algn="ctr" rotWithShape="0">
              <a:srgbClr val="000000">
                <a:alpha val="35000"/>
              </a:srgbClr>
            </a:outerShdw>
          </a:effectLst>
        </p:spPr>
        <p:txBody>
          <a:bodyPr wrap="square" rtlCol="0">
            <a:noAutofit/>
          </a:bodyPr>
          <a:lstStyle/>
          <a:p>
            <a:pPr algn="ctr"/>
            <a:r>
              <a:rPr lang="en-US" sz="1100" dirty="0">
                <a:solidFill>
                  <a:srgbClr val="008770"/>
                </a:solidFill>
              </a:rPr>
              <a:t>INFLAMMATORY</a:t>
            </a:r>
            <a:r>
              <a:rPr lang="en-US" sz="1400" dirty="0">
                <a:solidFill>
                  <a:srgbClr val="008770"/>
                </a:solidFill>
              </a:rPr>
              <a:t/>
            </a:r>
            <a:br>
              <a:rPr lang="en-US" sz="1400" dirty="0">
                <a:solidFill>
                  <a:srgbClr val="008770"/>
                </a:solidFill>
              </a:rPr>
            </a:br>
            <a:r>
              <a:rPr lang="en-US" sz="1100" dirty="0">
                <a:solidFill>
                  <a:srgbClr val="55565A"/>
                </a:solidFill>
              </a:rPr>
              <a:t>20% higher adherence</a:t>
            </a:r>
          </a:p>
          <a:p>
            <a:pPr algn="ctr"/>
            <a:r>
              <a:rPr lang="en-US" sz="1100" dirty="0">
                <a:solidFill>
                  <a:srgbClr val="55565A"/>
                </a:solidFill>
              </a:rPr>
              <a:t>4% lower medical costs</a:t>
            </a:r>
          </a:p>
        </p:txBody>
      </p:sp>
      <p:sp>
        <p:nvSpPr>
          <p:cNvPr id="20" name="TextBox 19"/>
          <p:cNvSpPr txBox="1"/>
          <p:nvPr/>
        </p:nvSpPr>
        <p:spPr>
          <a:xfrm>
            <a:off x="1498594" y="5257800"/>
            <a:ext cx="1751282" cy="547557"/>
          </a:xfrm>
          <a:prstGeom prst="rect">
            <a:avLst/>
          </a:prstGeom>
          <a:solidFill>
            <a:schemeClr val="bg1"/>
          </a:solidFill>
          <a:ln>
            <a:noFill/>
          </a:ln>
          <a:effectLst>
            <a:outerShdw blurRad="190500" algn="ctr" rotWithShape="0">
              <a:srgbClr val="000000">
                <a:alpha val="35000"/>
              </a:srgbClr>
            </a:outerShdw>
          </a:effectLst>
        </p:spPr>
        <p:txBody>
          <a:bodyPr wrap="square" rtlCol="0">
            <a:noAutofit/>
          </a:bodyPr>
          <a:lstStyle/>
          <a:p>
            <a:pPr algn="ctr"/>
            <a:r>
              <a:rPr lang="en-US" sz="1100" dirty="0">
                <a:solidFill>
                  <a:srgbClr val="008770"/>
                </a:solidFill>
              </a:rPr>
              <a:t>HEP C</a:t>
            </a:r>
            <a:r>
              <a:rPr lang="en-US" sz="1400" dirty="0">
                <a:solidFill>
                  <a:srgbClr val="008770"/>
                </a:solidFill>
              </a:rPr>
              <a:t/>
            </a:r>
            <a:br>
              <a:rPr lang="en-US" sz="1400" dirty="0">
                <a:solidFill>
                  <a:srgbClr val="008770"/>
                </a:solidFill>
              </a:rPr>
            </a:br>
            <a:r>
              <a:rPr lang="en-US" sz="1100" dirty="0">
                <a:solidFill>
                  <a:srgbClr val="55565A"/>
                </a:solidFill>
              </a:rPr>
              <a:t>21% higher adherence</a:t>
            </a:r>
          </a:p>
          <a:p>
            <a:pPr algn="ctr"/>
            <a:r>
              <a:rPr lang="en-US" sz="1100" dirty="0">
                <a:solidFill>
                  <a:srgbClr val="55565A"/>
                </a:solidFill>
              </a:rPr>
              <a:t>10% lower medical costs</a:t>
            </a:r>
          </a:p>
        </p:txBody>
      </p:sp>
      <p:sp>
        <p:nvSpPr>
          <p:cNvPr id="21" name="Slide Number Placeholder 2"/>
          <p:cNvSpPr txBox="1">
            <a:spLocks/>
          </p:cNvSpPr>
          <p:nvPr/>
        </p:nvSpPr>
        <p:spPr>
          <a:xfrm>
            <a:off x="4238168" y="6433445"/>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spTree>
    <p:extLst>
      <p:ext uri="{BB962C8B-B14F-4D97-AF65-F5344CB8AC3E}">
        <p14:creationId xmlns:p14="http://schemas.microsoft.com/office/powerpoint/2010/main" val="206069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solidFill>
                  <a:srgbClr val="55565A"/>
                </a:solidFill>
              </a:rPr>
              <a:pPr/>
              <a:t>19</a:t>
            </a:fld>
            <a:endParaRPr lang="en-US" dirty="0">
              <a:solidFill>
                <a:srgbClr val="55565A"/>
              </a:solidFill>
            </a:endParaRPr>
          </a:p>
        </p:txBody>
      </p:sp>
      <p:sp>
        <p:nvSpPr>
          <p:cNvPr id="3" name="Title 2"/>
          <p:cNvSpPr>
            <a:spLocks noGrp="1"/>
          </p:cNvSpPr>
          <p:nvPr>
            <p:ph type="title"/>
          </p:nvPr>
        </p:nvSpPr>
        <p:spPr/>
        <p:txBody>
          <a:bodyPr/>
          <a:lstStyle/>
          <a:p>
            <a:r>
              <a:rPr lang="en-US" dirty="0" smtClean="0"/>
              <a:t>Oncology Therapy Solutions video </a:t>
            </a:r>
            <a:endParaRPr lang="en-US" dirty="0"/>
          </a:p>
        </p:txBody>
      </p:sp>
      <p:sp>
        <p:nvSpPr>
          <p:cNvPr id="9" name="Slide Number Placeholder 2"/>
          <p:cNvSpPr txBox="1">
            <a:spLocks/>
          </p:cNvSpPr>
          <p:nvPr/>
        </p:nvSpPr>
        <p:spPr>
          <a:xfrm>
            <a:off x="4238168" y="6433445"/>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899" y="1517891"/>
            <a:ext cx="7902623" cy="43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70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3186824" y="1445769"/>
            <a:ext cx="2794448" cy="429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5981273" y="1445769"/>
            <a:ext cx="2794448" cy="429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5" name="Group 14"/>
          <p:cNvGrpSpPr/>
          <p:nvPr/>
        </p:nvGrpSpPr>
        <p:grpSpPr>
          <a:xfrm>
            <a:off x="392378" y="1449670"/>
            <a:ext cx="2794448" cy="4290486"/>
            <a:chOff x="461386" y="1476134"/>
            <a:chExt cx="2794448" cy="4290486"/>
          </a:xfrm>
        </p:grpSpPr>
        <p:sp>
          <p:nvSpPr>
            <p:cNvPr id="9" name="Rectangle 8"/>
            <p:cNvSpPr/>
            <p:nvPr/>
          </p:nvSpPr>
          <p:spPr>
            <a:xfrm>
              <a:off x="461386" y="1476134"/>
              <a:ext cx="2794448" cy="429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3" name="Group 5"/>
            <p:cNvGrpSpPr>
              <a:grpSpLocks noChangeAspect="1"/>
            </p:cNvGrpSpPr>
            <p:nvPr/>
          </p:nvGrpSpPr>
          <p:grpSpPr bwMode="auto">
            <a:xfrm>
              <a:off x="1844000" y="3013111"/>
              <a:ext cx="27627" cy="522013"/>
              <a:chOff x="2870" y="1983"/>
              <a:chExt cx="19" cy="359"/>
            </a:xfrm>
          </p:grpSpPr>
          <p:sp>
            <p:nvSpPr>
              <p:cNvPr id="75" name="Freeform 8"/>
              <p:cNvSpPr>
                <a:spLocks/>
              </p:cNvSpPr>
              <p:nvPr/>
            </p:nvSpPr>
            <p:spPr bwMode="auto">
              <a:xfrm>
                <a:off x="2870" y="1983"/>
                <a:ext cx="19" cy="71"/>
              </a:xfrm>
              <a:custGeom>
                <a:avLst/>
                <a:gdLst>
                  <a:gd name="T0" fmla="*/ 4 w 8"/>
                  <a:gd name="T1" fmla="*/ 30 h 30"/>
                  <a:gd name="T2" fmla="*/ 0 w 8"/>
                  <a:gd name="T3" fmla="*/ 26 h 30"/>
                  <a:gd name="T4" fmla="*/ 0 w 8"/>
                  <a:gd name="T5" fmla="*/ 4 h 30"/>
                  <a:gd name="T6" fmla="*/ 4 w 8"/>
                  <a:gd name="T7" fmla="*/ 0 h 30"/>
                  <a:gd name="T8" fmla="*/ 8 w 8"/>
                  <a:gd name="T9" fmla="*/ 4 h 30"/>
                  <a:gd name="T10" fmla="*/ 8 w 8"/>
                  <a:gd name="T11" fmla="*/ 26 h 30"/>
                  <a:gd name="T12" fmla="*/ 4 w 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30"/>
                    </a:moveTo>
                    <a:cubicBezTo>
                      <a:pt x="1" y="30"/>
                      <a:pt x="0" y="28"/>
                      <a:pt x="0" y="26"/>
                    </a:cubicBezTo>
                    <a:cubicBezTo>
                      <a:pt x="0" y="4"/>
                      <a:pt x="0" y="4"/>
                      <a:pt x="0" y="4"/>
                    </a:cubicBezTo>
                    <a:cubicBezTo>
                      <a:pt x="0" y="2"/>
                      <a:pt x="1" y="0"/>
                      <a:pt x="4" y="0"/>
                    </a:cubicBezTo>
                    <a:cubicBezTo>
                      <a:pt x="6" y="0"/>
                      <a:pt x="8" y="2"/>
                      <a:pt x="8" y="4"/>
                    </a:cubicBezTo>
                    <a:cubicBezTo>
                      <a:pt x="8" y="26"/>
                      <a:pt x="8" y="26"/>
                      <a:pt x="8" y="26"/>
                    </a:cubicBezTo>
                    <a:cubicBezTo>
                      <a:pt x="8" y="28"/>
                      <a:pt x="6" y="30"/>
                      <a:pt x="4" y="30"/>
                    </a:cubicBezTo>
                    <a:close/>
                  </a:path>
                </a:pathLst>
              </a:custGeom>
              <a:solidFill>
                <a:srgbClr val="888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5565A"/>
                  </a:solidFill>
                </a:endParaRPr>
              </a:p>
            </p:txBody>
          </p:sp>
          <p:sp>
            <p:nvSpPr>
              <p:cNvPr id="76" name="Freeform 9"/>
              <p:cNvSpPr>
                <a:spLocks/>
              </p:cNvSpPr>
              <p:nvPr/>
            </p:nvSpPr>
            <p:spPr bwMode="auto">
              <a:xfrm>
                <a:off x="2870" y="2271"/>
                <a:ext cx="19" cy="71"/>
              </a:xfrm>
              <a:custGeom>
                <a:avLst/>
                <a:gdLst>
                  <a:gd name="T0" fmla="*/ 4 w 8"/>
                  <a:gd name="T1" fmla="*/ 30 h 30"/>
                  <a:gd name="T2" fmla="*/ 0 w 8"/>
                  <a:gd name="T3" fmla="*/ 26 h 30"/>
                  <a:gd name="T4" fmla="*/ 0 w 8"/>
                  <a:gd name="T5" fmla="*/ 4 h 30"/>
                  <a:gd name="T6" fmla="*/ 4 w 8"/>
                  <a:gd name="T7" fmla="*/ 0 h 30"/>
                  <a:gd name="T8" fmla="*/ 8 w 8"/>
                  <a:gd name="T9" fmla="*/ 4 h 30"/>
                  <a:gd name="T10" fmla="*/ 8 w 8"/>
                  <a:gd name="T11" fmla="*/ 26 h 30"/>
                  <a:gd name="T12" fmla="*/ 4 w 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30"/>
                    </a:moveTo>
                    <a:cubicBezTo>
                      <a:pt x="1" y="30"/>
                      <a:pt x="0" y="28"/>
                      <a:pt x="0" y="26"/>
                    </a:cubicBezTo>
                    <a:cubicBezTo>
                      <a:pt x="0" y="4"/>
                      <a:pt x="0" y="4"/>
                      <a:pt x="0" y="4"/>
                    </a:cubicBezTo>
                    <a:cubicBezTo>
                      <a:pt x="0" y="2"/>
                      <a:pt x="1" y="0"/>
                      <a:pt x="4" y="0"/>
                    </a:cubicBezTo>
                    <a:cubicBezTo>
                      <a:pt x="6" y="0"/>
                      <a:pt x="8" y="2"/>
                      <a:pt x="8" y="4"/>
                    </a:cubicBezTo>
                    <a:cubicBezTo>
                      <a:pt x="8" y="26"/>
                      <a:pt x="8" y="26"/>
                      <a:pt x="8" y="26"/>
                    </a:cubicBezTo>
                    <a:cubicBezTo>
                      <a:pt x="8" y="28"/>
                      <a:pt x="6" y="30"/>
                      <a:pt x="4" y="30"/>
                    </a:cubicBezTo>
                    <a:close/>
                  </a:path>
                </a:pathLst>
              </a:custGeom>
              <a:solidFill>
                <a:srgbClr val="888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5565A"/>
                  </a:solidFill>
                </a:endParaRPr>
              </a:p>
            </p:txBody>
          </p:sp>
        </p:grpSp>
      </p:grpSp>
      <p:pic>
        <p:nvPicPr>
          <p:cNvPr id="77" name="Picture 76" descr="spike_for_PPT.png"/>
          <p:cNvPicPr>
            <a:picLocks/>
          </p:cNvPicPr>
          <p:nvPr/>
        </p:nvPicPr>
        <p:blipFill>
          <a:blip r:embed="rId3" cstate="email">
            <a:alphaModFix amt="30000"/>
            <a:extLst>
              <a:ext uri="{28A0092B-C50C-407E-A947-70E740481C1C}">
                <a14:useLocalDpi xmlns:a14="http://schemas.microsoft.com/office/drawing/2010/main"/>
              </a:ext>
            </a:extLst>
          </a:blip>
          <a:stretch>
            <a:fillRect/>
          </a:stretch>
        </p:blipFill>
        <p:spPr>
          <a:xfrm rot="16200000">
            <a:off x="898848" y="3253741"/>
            <a:ext cx="4663440" cy="685800"/>
          </a:xfrm>
          <a:prstGeom prst="rect">
            <a:avLst/>
          </a:prstGeom>
        </p:spPr>
      </p:pic>
      <p:pic>
        <p:nvPicPr>
          <p:cNvPr id="78" name="Picture 77" descr="spike_for_PPT.png"/>
          <p:cNvPicPr>
            <a:picLocks/>
          </p:cNvPicPr>
          <p:nvPr/>
        </p:nvPicPr>
        <p:blipFill>
          <a:blip r:embed="rId3" cstate="email">
            <a:alphaModFix amt="30000"/>
            <a:extLst>
              <a:ext uri="{28A0092B-C50C-407E-A947-70E740481C1C}">
                <a14:useLocalDpi xmlns:a14="http://schemas.microsoft.com/office/drawing/2010/main"/>
              </a:ext>
            </a:extLst>
          </a:blip>
          <a:stretch>
            <a:fillRect/>
          </a:stretch>
        </p:blipFill>
        <p:spPr>
          <a:xfrm rot="16200000">
            <a:off x="4234395" y="3253741"/>
            <a:ext cx="4663440" cy="685800"/>
          </a:xfrm>
          <a:prstGeom prst="rect">
            <a:avLst/>
          </a:prstGeom>
        </p:spPr>
      </p:pic>
      <p:sp>
        <p:nvSpPr>
          <p:cNvPr id="3" name="Slide Number Placeholder 2"/>
          <p:cNvSpPr>
            <a:spLocks noGrp="1"/>
          </p:cNvSpPr>
          <p:nvPr>
            <p:ph type="sldNum" sz="quarter" idx="12"/>
          </p:nvPr>
        </p:nvSpPr>
        <p:spPr/>
        <p:txBody>
          <a:bodyPr/>
          <a:lstStyle/>
          <a:p>
            <a:fld id="{F18F5FCC-583C-47C6-9953-2F6AD74D46AE}" type="slidenum">
              <a:rPr smtClean="0">
                <a:solidFill>
                  <a:srgbClr val="55565A"/>
                </a:solidFill>
              </a:rPr>
              <a:pPr/>
              <a:t>2</a:t>
            </a:fld>
            <a:endParaRPr>
              <a:solidFill>
                <a:srgbClr val="55565A"/>
              </a:solidFill>
            </a:endParaRPr>
          </a:p>
        </p:txBody>
      </p:sp>
      <p:sp>
        <p:nvSpPr>
          <p:cNvPr id="6" name="Title 5"/>
          <p:cNvSpPr>
            <a:spLocks noGrp="1"/>
          </p:cNvSpPr>
          <p:nvPr>
            <p:ph type="title"/>
          </p:nvPr>
        </p:nvSpPr>
        <p:spPr/>
        <p:txBody>
          <a:bodyPr/>
          <a:lstStyle/>
          <a:p>
            <a:pPr>
              <a:lnSpc>
                <a:spcPct val="85000"/>
              </a:lnSpc>
            </a:pPr>
            <a:r>
              <a:rPr lang="en-US" dirty="0" smtClean="0"/>
              <a:t>Tackling the biggest challenges in health care</a:t>
            </a:r>
            <a:endParaRPr lang="en-US" dirty="0"/>
          </a:p>
        </p:txBody>
      </p:sp>
      <p:sp>
        <p:nvSpPr>
          <p:cNvPr id="4"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
        <p:nvSpPr>
          <p:cNvPr id="41" name="TextBox 40"/>
          <p:cNvSpPr txBox="1"/>
          <p:nvPr/>
        </p:nvSpPr>
        <p:spPr>
          <a:xfrm>
            <a:off x="3162349" y="4245202"/>
            <a:ext cx="2795173" cy="972574"/>
          </a:xfrm>
          <a:prstGeom prst="rect">
            <a:avLst/>
          </a:prstGeom>
          <a:noFill/>
        </p:spPr>
        <p:txBody>
          <a:bodyPr wrap="square" lIns="91440" tIns="45720" rIns="91440" bIns="45720" rtlCol="0" anchor="ctr">
            <a:spAutoFit/>
          </a:bodyPr>
          <a:lstStyle/>
          <a:p>
            <a:pPr algn="ctr" defTabSz="914071">
              <a:lnSpc>
                <a:spcPct val="110000"/>
              </a:lnSpc>
            </a:pPr>
            <a:r>
              <a:rPr lang="en-US" sz="1600" dirty="0">
                <a:solidFill>
                  <a:srgbClr val="444444"/>
                </a:solidFill>
              </a:rPr>
              <a:t>Specialty accounts for </a:t>
            </a:r>
            <a:r>
              <a:rPr lang="en-US" sz="1600" dirty="0" smtClean="0">
                <a:solidFill>
                  <a:srgbClr val="444444"/>
                </a:solidFill>
              </a:rPr>
              <a:t>41% </a:t>
            </a:r>
            <a:r>
              <a:rPr lang="en-US" sz="1600" dirty="0">
                <a:solidFill>
                  <a:srgbClr val="444444"/>
                </a:solidFill>
              </a:rPr>
              <a:t/>
            </a:r>
            <a:br>
              <a:rPr lang="en-US" sz="1600" dirty="0">
                <a:solidFill>
                  <a:srgbClr val="444444"/>
                </a:solidFill>
              </a:rPr>
            </a:br>
            <a:r>
              <a:rPr lang="en-US" sz="1600" dirty="0">
                <a:solidFill>
                  <a:srgbClr val="444444"/>
                </a:solidFill>
              </a:rPr>
              <a:t>of total drug spend.  By 2022 </a:t>
            </a:r>
            <a:br>
              <a:rPr lang="en-US" sz="1600" dirty="0">
                <a:solidFill>
                  <a:srgbClr val="444444"/>
                </a:solidFill>
              </a:rPr>
            </a:br>
            <a:r>
              <a:rPr lang="en-US" sz="1600" dirty="0">
                <a:solidFill>
                  <a:srgbClr val="444444"/>
                </a:solidFill>
              </a:rPr>
              <a:t>it will be </a:t>
            </a:r>
            <a:r>
              <a:rPr lang="en-US" sz="2000" dirty="0">
                <a:solidFill>
                  <a:srgbClr val="E87722"/>
                </a:solidFill>
              </a:rPr>
              <a:t>nearly 50%</a:t>
            </a:r>
            <a:r>
              <a:rPr lang="en-US" sz="1600" baseline="50000" dirty="0">
                <a:solidFill>
                  <a:srgbClr val="444444"/>
                </a:solidFill>
              </a:rPr>
              <a:t>2</a:t>
            </a:r>
            <a:endParaRPr lang="en-US" sz="1600" baseline="50000" dirty="0">
              <a:solidFill>
                <a:srgbClr val="444444"/>
              </a:solidFill>
              <a:cs typeface="Arial" pitchFamily="34" charset="0"/>
            </a:endParaRPr>
          </a:p>
        </p:txBody>
      </p:sp>
      <p:sp>
        <p:nvSpPr>
          <p:cNvPr id="43" name="TextBox 42"/>
          <p:cNvSpPr txBox="1"/>
          <p:nvPr/>
        </p:nvSpPr>
        <p:spPr>
          <a:xfrm>
            <a:off x="135842" y="4245202"/>
            <a:ext cx="2794450" cy="972574"/>
          </a:xfrm>
          <a:prstGeom prst="rect">
            <a:avLst/>
          </a:prstGeom>
          <a:noFill/>
        </p:spPr>
        <p:txBody>
          <a:bodyPr wrap="square" lIns="91440" tIns="45720" rIns="91440" bIns="45720" rtlCol="0" anchor="ctr">
            <a:spAutoFit/>
          </a:bodyPr>
          <a:lstStyle/>
          <a:p>
            <a:pPr algn="ctr" defTabSz="914071">
              <a:lnSpc>
                <a:spcPct val="110000"/>
              </a:lnSpc>
            </a:pPr>
            <a:r>
              <a:rPr lang="en-US" sz="2000" dirty="0">
                <a:solidFill>
                  <a:srgbClr val="E87722"/>
                </a:solidFill>
              </a:rPr>
              <a:t>1 in 4 consumers </a:t>
            </a:r>
            <a:br>
              <a:rPr lang="en-US" sz="2000" dirty="0">
                <a:solidFill>
                  <a:srgbClr val="E87722"/>
                </a:solidFill>
              </a:rPr>
            </a:br>
            <a:r>
              <a:rPr lang="en-US" sz="1600" dirty="0">
                <a:solidFill>
                  <a:srgbClr val="444444"/>
                </a:solidFill>
              </a:rPr>
              <a:t>say they struggle to </a:t>
            </a:r>
            <a:br>
              <a:rPr lang="en-US" sz="1600" dirty="0">
                <a:solidFill>
                  <a:srgbClr val="444444"/>
                </a:solidFill>
              </a:rPr>
            </a:br>
            <a:r>
              <a:rPr lang="en-US" sz="1600" dirty="0">
                <a:solidFill>
                  <a:srgbClr val="444444"/>
                </a:solidFill>
              </a:rPr>
              <a:t>afford their medication</a:t>
            </a:r>
            <a:r>
              <a:rPr lang="en-US" sz="1600" baseline="30000" dirty="0">
                <a:solidFill>
                  <a:srgbClr val="444444"/>
                </a:solidFill>
              </a:rPr>
              <a:t>1</a:t>
            </a:r>
            <a:endParaRPr lang="en-US" sz="1400" baseline="30000" dirty="0">
              <a:solidFill>
                <a:srgbClr val="444444"/>
              </a:solidFill>
            </a:endParaRPr>
          </a:p>
        </p:txBody>
      </p:sp>
      <p:grpSp>
        <p:nvGrpSpPr>
          <p:cNvPr id="7" name="Group 6"/>
          <p:cNvGrpSpPr/>
          <p:nvPr/>
        </p:nvGrpSpPr>
        <p:grpSpPr>
          <a:xfrm>
            <a:off x="1135657" y="2789556"/>
            <a:ext cx="794820" cy="1059760"/>
            <a:chOff x="1135657" y="2789556"/>
            <a:chExt cx="794820" cy="1059760"/>
          </a:xfrm>
        </p:grpSpPr>
        <p:sp>
          <p:nvSpPr>
            <p:cNvPr id="46" name="Rectangle 45"/>
            <p:cNvSpPr/>
            <p:nvPr/>
          </p:nvSpPr>
          <p:spPr>
            <a:xfrm>
              <a:off x="1152320" y="2789556"/>
              <a:ext cx="710172" cy="992042"/>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7" name="Picture 4" descr="N:\Graphics\2016 Optum Icons Gallery\Finances-PRINT-2C-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657" y="2789556"/>
              <a:ext cx="794820" cy="105976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6422318" y="1888716"/>
            <a:ext cx="2350195" cy="523220"/>
          </a:xfrm>
          <a:prstGeom prst="rect">
            <a:avLst/>
          </a:prstGeom>
          <a:noFill/>
        </p:spPr>
        <p:txBody>
          <a:bodyPr wrap="square" lIns="91440" tIns="45720" rIns="91440" bIns="45720" rtlCol="0" anchor="ctr">
            <a:spAutoFit/>
          </a:bodyPr>
          <a:lstStyle/>
          <a:p>
            <a:pPr algn="ctr" defTabSz="914071"/>
            <a:r>
              <a:rPr lang="en-US" sz="1400" dirty="0">
                <a:solidFill>
                  <a:srgbClr val="008770"/>
                </a:solidFill>
                <a:cs typeface="Arial" pitchFamily="34" charset="0"/>
              </a:rPr>
              <a:t>MULTIPLE CHRONIC CONDITIONS</a:t>
            </a:r>
          </a:p>
        </p:txBody>
      </p:sp>
      <p:sp>
        <p:nvSpPr>
          <p:cNvPr id="56" name="TextBox 55"/>
          <p:cNvSpPr txBox="1"/>
          <p:nvPr/>
        </p:nvSpPr>
        <p:spPr>
          <a:xfrm>
            <a:off x="6372189" y="4245202"/>
            <a:ext cx="2450453" cy="972574"/>
          </a:xfrm>
          <a:prstGeom prst="rect">
            <a:avLst/>
          </a:prstGeom>
          <a:noFill/>
        </p:spPr>
        <p:txBody>
          <a:bodyPr wrap="square" lIns="91440" tIns="45720" rIns="91440" bIns="45720" rtlCol="0" anchor="ctr">
            <a:spAutoFit/>
          </a:bodyPr>
          <a:lstStyle/>
          <a:p>
            <a:pPr algn="ctr" defTabSz="914071">
              <a:lnSpc>
                <a:spcPct val="110000"/>
              </a:lnSpc>
            </a:pPr>
            <a:r>
              <a:rPr lang="en-US" sz="2000" dirty="0">
                <a:solidFill>
                  <a:srgbClr val="E87722"/>
                </a:solidFill>
              </a:rPr>
              <a:t>28% of Americans </a:t>
            </a:r>
            <a:r>
              <a:rPr lang="en-US" sz="1600" dirty="0">
                <a:solidFill>
                  <a:srgbClr val="444444"/>
                </a:solidFill>
              </a:rPr>
              <a:t>have three or more chronic conditions</a:t>
            </a:r>
            <a:r>
              <a:rPr lang="en-US" sz="1600" baseline="30000" dirty="0">
                <a:solidFill>
                  <a:srgbClr val="444444"/>
                </a:solidFill>
              </a:rPr>
              <a:t>3</a:t>
            </a:r>
            <a:r>
              <a:rPr lang="en-US" sz="1600" dirty="0">
                <a:solidFill>
                  <a:srgbClr val="444444"/>
                </a:solidFill>
              </a:rPr>
              <a:t> </a:t>
            </a:r>
            <a:endParaRPr lang="en-US" sz="1600" baseline="30000" dirty="0">
              <a:solidFill>
                <a:srgbClr val="444444"/>
              </a:solidFill>
              <a:cs typeface="Arial" pitchFamily="34" charset="0"/>
            </a:endParaRPr>
          </a:p>
        </p:txBody>
      </p:sp>
      <p:sp>
        <p:nvSpPr>
          <p:cNvPr id="81" name="Rectangle 80"/>
          <p:cNvSpPr/>
          <p:nvPr/>
        </p:nvSpPr>
        <p:spPr>
          <a:xfrm>
            <a:off x="4233004" y="2743202"/>
            <a:ext cx="777581" cy="102554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 name="Group 7"/>
          <p:cNvGrpSpPr/>
          <p:nvPr/>
        </p:nvGrpSpPr>
        <p:grpSpPr>
          <a:xfrm>
            <a:off x="4109286" y="2743200"/>
            <a:ext cx="901299" cy="1152473"/>
            <a:chOff x="4109286" y="2743200"/>
            <a:chExt cx="901299" cy="1152473"/>
          </a:xfrm>
        </p:grpSpPr>
        <p:sp>
          <p:nvSpPr>
            <p:cNvPr id="62" name="Rectangle 61"/>
            <p:cNvSpPr/>
            <p:nvPr/>
          </p:nvSpPr>
          <p:spPr>
            <a:xfrm>
              <a:off x="4109286" y="2865109"/>
              <a:ext cx="775748" cy="103056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4278153" y="2757334"/>
              <a:ext cx="685806" cy="9581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3" name="Group 82"/>
            <p:cNvGrpSpPr/>
            <p:nvPr/>
          </p:nvGrpSpPr>
          <p:grpSpPr>
            <a:xfrm>
              <a:off x="4109286" y="2743200"/>
              <a:ext cx="901299" cy="1152473"/>
              <a:chOff x="4840287" y="2714625"/>
              <a:chExt cx="319088" cy="407988"/>
            </a:xfrm>
          </p:grpSpPr>
          <p:sp>
            <p:nvSpPr>
              <p:cNvPr id="84" name="Freeform 37"/>
              <p:cNvSpPr>
                <a:spLocks noEditPoints="1"/>
              </p:cNvSpPr>
              <p:nvPr/>
            </p:nvSpPr>
            <p:spPr bwMode="auto">
              <a:xfrm>
                <a:off x="4840287" y="2714625"/>
                <a:ext cx="319088" cy="407988"/>
              </a:xfrm>
              <a:custGeom>
                <a:avLst/>
                <a:gdLst>
                  <a:gd name="T0" fmla="*/ 201 w 201"/>
                  <a:gd name="T1" fmla="*/ 0 h 257"/>
                  <a:gd name="T2" fmla="*/ 24 w 201"/>
                  <a:gd name="T3" fmla="*/ 0 h 257"/>
                  <a:gd name="T4" fmla="*/ 24 w 201"/>
                  <a:gd name="T5" fmla="*/ 24 h 257"/>
                  <a:gd name="T6" fmla="*/ 0 w 201"/>
                  <a:gd name="T7" fmla="*/ 24 h 257"/>
                  <a:gd name="T8" fmla="*/ 0 w 201"/>
                  <a:gd name="T9" fmla="*/ 257 h 257"/>
                  <a:gd name="T10" fmla="*/ 177 w 201"/>
                  <a:gd name="T11" fmla="*/ 257 h 257"/>
                  <a:gd name="T12" fmla="*/ 177 w 201"/>
                  <a:gd name="T13" fmla="*/ 233 h 257"/>
                  <a:gd name="T14" fmla="*/ 201 w 201"/>
                  <a:gd name="T15" fmla="*/ 233 h 257"/>
                  <a:gd name="T16" fmla="*/ 201 w 201"/>
                  <a:gd name="T17" fmla="*/ 0 h 257"/>
                  <a:gd name="T18" fmla="*/ 193 w 201"/>
                  <a:gd name="T19" fmla="*/ 225 h 257"/>
                  <a:gd name="T20" fmla="*/ 32 w 201"/>
                  <a:gd name="T21" fmla="*/ 225 h 257"/>
                  <a:gd name="T22" fmla="*/ 32 w 201"/>
                  <a:gd name="T23" fmla="*/ 8 h 257"/>
                  <a:gd name="T24" fmla="*/ 193 w 201"/>
                  <a:gd name="T25" fmla="*/ 8 h 257"/>
                  <a:gd name="T26" fmla="*/ 193 w 201"/>
                  <a:gd name="T27" fmla="*/ 225 h 257"/>
                  <a:gd name="T28" fmla="*/ 8 w 201"/>
                  <a:gd name="T29" fmla="*/ 249 h 257"/>
                  <a:gd name="T30" fmla="*/ 8 w 201"/>
                  <a:gd name="T31" fmla="*/ 32 h 257"/>
                  <a:gd name="T32" fmla="*/ 24 w 201"/>
                  <a:gd name="T33" fmla="*/ 32 h 257"/>
                  <a:gd name="T34" fmla="*/ 24 w 201"/>
                  <a:gd name="T35" fmla="*/ 233 h 257"/>
                  <a:gd name="T36" fmla="*/ 169 w 201"/>
                  <a:gd name="T37" fmla="*/ 233 h 257"/>
                  <a:gd name="T38" fmla="*/ 169 w 201"/>
                  <a:gd name="T39" fmla="*/ 249 h 257"/>
                  <a:gd name="T40" fmla="*/ 8 w 201"/>
                  <a:gd name="T41"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 h="257">
                    <a:moveTo>
                      <a:pt x="201" y="0"/>
                    </a:moveTo>
                    <a:lnTo>
                      <a:pt x="24" y="0"/>
                    </a:lnTo>
                    <a:lnTo>
                      <a:pt x="24" y="24"/>
                    </a:lnTo>
                    <a:lnTo>
                      <a:pt x="0" y="24"/>
                    </a:lnTo>
                    <a:lnTo>
                      <a:pt x="0" y="257"/>
                    </a:lnTo>
                    <a:lnTo>
                      <a:pt x="177" y="257"/>
                    </a:lnTo>
                    <a:lnTo>
                      <a:pt x="177" y="233"/>
                    </a:lnTo>
                    <a:lnTo>
                      <a:pt x="201" y="233"/>
                    </a:lnTo>
                    <a:lnTo>
                      <a:pt x="201" y="0"/>
                    </a:lnTo>
                    <a:close/>
                    <a:moveTo>
                      <a:pt x="193" y="225"/>
                    </a:moveTo>
                    <a:lnTo>
                      <a:pt x="32" y="225"/>
                    </a:lnTo>
                    <a:lnTo>
                      <a:pt x="32" y="8"/>
                    </a:lnTo>
                    <a:lnTo>
                      <a:pt x="193" y="8"/>
                    </a:lnTo>
                    <a:lnTo>
                      <a:pt x="193" y="225"/>
                    </a:lnTo>
                    <a:close/>
                    <a:moveTo>
                      <a:pt x="8" y="249"/>
                    </a:moveTo>
                    <a:lnTo>
                      <a:pt x="8" y="32"/>
                    </a:lnTo>
                    <a:lnTo>
                      <a:pt x="24" y="32"/>
                    </a:lnTo>
                    <a:lnTo>
                      <a:pt x="24" y="233"/>
                    </a:lnTo>
                    <a:lnTo>
                      <a:pt x="169" y="233"/>
                    </a:lnTo>
                    <a:lnTo>
                      <a:pt x="169" y="249"/>
                    </a:lnTo>
                    <a:lnTo>
                      <a:pt x="8" y="249"/>
                    </a:lnTo>
                    <a:close/>
                  </a:path>
                </a:pathLst>
              </a:custGeom>
              <a:solidFill>
                <a:srgbClr val="E87722"/>
              </a:solidFill>
              <a:ln>
                <a:noFill/>
              </a:ln>
            </p:spPr>
            <p:txBody>
              <a:bodyPr vert="horz" wrap="square" lIns="91440" tIns="45720" rIns="91440" bIns="45720" numCol="1" anchor="t" anchorCtr="0" compatLnSpc="1">
                <a:prstTxWarp prst="textNoShape">
                  <a:avLst/>
                </a:prstTxWarp>
              </a:bodyPr>
              <a:lstStyle/>
              <a:p>
                <a:endParaRPr lang="en-US">
                  <a:solidFill>
                    <a:srgbClr val="55565A"/>
                  </a:solidFill>
                </a:endParaRPr>
              </a:p>
            </p:txBody>
          </p:sp>
          <p:sp>
            <p:nvSpPr>
              <p:cNvPr id="85" name="Freeform 38"/>
              <p:cNvSpPr>
                <a:spLocks noEditPoints="1"/>
              </p:cNvSpPr>
              <p:nvPr/>
            </p:nvSpPr>
            <p:spPr bwMode="auto">
              <a:xfrm>
                <a:off x="4926013" y="2778125"/>
                <a:ext cx="188913" cy="230188"/>
              </a:xfrm>
              <a:custGeom>
                <a:avLst/>
                <a:gdLst>
                  <a:gd name="T0" fmla="*/ 2 w 119"/>
                  <a:gd name="T1" fmla="*/ 137 h 145"/>
                  <a:gd name="T2" fmla="*/ 115 w 119"/>
                  <a:gd name="T3" fmla="*/ 137 h 145"/>
                  <a:gd name="T4" fmla="*/ 115 w 119"/>
                  <a:gd name="T5" fmla="*/ 145 h 145"/>
                  <a:gd name="T6" fmla="*/ 2 w 119"/>
                  <a:gd name="T7" fmla="*/ 145 h 145"/>
                  <a:gd name="T8" fmla="*/ 2 w 119"/>
                  <a:gd name="T9" fmla="*/ 137 h 145"/>
                  <a:gd name="T10" fmla="*/ 2 w 119"/>
                  <a:gd name="T11" fmla="*/ 121 h 145"/>
                  <a:gd name="T12" fmla="*/ 115 w 119"/>
                  <a:gd name="T13" fmla="*/ 121 h 145"/>
                  <a:gd name="T14" fmla="*/ 115 w 119"/>
                  <a:gd name="T15" fmla="*/ 113 h 145"/>
                  <a:gd name="T16" fmla="*/ 2 w 119"/>
                  <a:gd name="T17" fmla="*/ 113 h 145"/>
                  <a:gd name="T18" fmla="*/ 2 w 119"/>
                  <a:gd name="T19" fmla="*/ 121 h 145"/>
                  <a:gd name="T20" fmla="*/ 2 w 119"/>
                  <a:gd name="T21" fmla="*/ 97 h 145"/>
                  <a:gd name="T22" fmla="*/ 115 w 119"/>
                  <a:gd name="T23" fmla="*/ 97 h 145"/>
                  <a:gd name="T24" fmla="*/ 115 w 119"/>
                  <a:gd name="T25" fmla="*/ 89 h 145"/>
                  <a:gd name="T26" fmla="*/ 2 w 119"/>
                  <a:gd name="T27" fmla="*/ 89 h 145"/>
                  <a:gd name="T28" fmla="*/ 2 w 119"/>
                  <a:gd name="T29" fmla="*/ 97 h 145"/>
                  <a:gd name="T30" fmla="*/ 113 w 119"/>
                  <a:gd name="T31" fmla="*/ 0 h 145"/>
                  <a:gd name="T32" fmla="*/ 75 w 119"/>
                  <a:gd name="T33" fmla="*/ 47 h 145"/>
                  <a:gd name="T34" fmla="*/ 33 w 119"/>
                  <a:gd name="T35" fmla="*/ 19 h 145"/>
                  <a:gd name="T36" fmla="*/ 0 w 119"/>
                  <a:gd name="T37" fmla="*/ 62 h 145"/>
                  <a:gd name="T38" fmla="*/ 6 w 119"/>
                  <a:gd name="T39" fmla="*/ 66 h 145"/>
                  <a:gd name="T40" fmla="*/ 34 w 119"/>
                  <a:gd name="T41" fmla="*/ 29 h 145"/>
                  <a:gd name="T42" fmla="*/ 77 w 119"/>
                  <a:gd name="T43" fmla="*/ 57 h 145"/>
                  <a:gd name="T44" fmla="*/ 119 w 119"/>
                  <a:gd name="T45" fmla="*/ 5 h 145"/>
                  <a:gd name="T46" fmla="*/ 113 w 119"/>
                  <a:gd name="T4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45">
                    <a:moveTo>
                      <a:pt x="2" y="137"/>
                    </a:moveTo>
                    <a:lnTo>
                      <a:pt x="115" y="137"/>
                    </a:lnTo>
                    <a:lnTo>
                      <a:pt x="115" y="145"/>
                    </a:lnTo>
                    <a:lnTo>
                      <a:pt x="2" y="145"/>
                    </a:lnTo>
                    <a:lnTo>
                      <a:pt x="2" y="137"/>
                    </a:lnTo>
                    <a:close/>
                    <a:moveTo>
                      <a:pt x="2" y="121"/>
                    </a:moveTo>
                    <a:lnTo>
                      <a:pt x="115" y="121"/>
                    </a:lnTo>
                    <a:lnTo>
                      <a:pt x="115" y="113"/>
                    </a:lnTo>
                    <a:lnTo>
                      <a:pt x="2" y="113"/>
                    </a:lnTo>
                    <a:lnTo>
                      <a:pt x="2" y="121"/>
                    </a:lnTo>
                    <a:close/>
                    <a:moveTo>
                      <a:pt x="2" y="97"/>
                    </a:moveTo>
                    <a:lnTo>
                      <a:pt x="115" y="97"/>
                    </a:lnTo>
                    <a:lnTo>
                      <a:pt x="115" y="89"/>
                    </a:lnTo>
                    <a:lnTo>
                      <a:pt x="2" y="89"/>
                    </a:lnTo>
                    <a:lnTo>
                      <a:pt x="2" y="97"/>
                    </a:lnTo>
                    <a:close/>
                    <a:moveTo>
                      <a:pt x="113" y="0"/>
                    </a:moveTo>
                    <a:lnTo>
                      <a:pt x="75" y="47"/>
                    </a:lnTo>
                    <a:lnTo>
                      <a:pt x="33" y="19"/>
                    </a:lnTo>
                    <a:lnTo>
                      <a:pt x="0" y="62"/>
                    </a:lnTo>
                    <a:lnTo>
                      <a:pt x="6" y="66"/>
                    </a:lnTo>
                    <a:lnTo>
                      <a:pt x="34" y="29"/>
                    </a:lnTo>
                    <a:lnTo>
                      <a:pt x="77" y="57"/>
                    </a:lnTo>
                    <a:lnTo>
                      <a:pt x="119" y="5"/>
                    </a:lnTo>
                    <a:lnTo>
                      <a:pt x="113" y="0"/>
                    </a:lnTo>
                    <a:close/>
                  </a:path>
                </a:pathLst>
              </a:custGeom>
              <a:solidFill>
                <a:srgbClr val="8A8A8D"/>
              </a:solidFill>
              <a:ln>
                <a:noFill/>
              </a:ln>
            </p:spPr>
            <p:txBody>
              <a:bodyPr vert="horz" wrap="square" lIns="91440" tIns="45720" rIns="91440" bIns="45720" numCol="1" anchor="t" anchorCtr="0" compatLnSpc="1">
                <a:prstTxWarp prst="textNoShape">
                  <a:avLst/>
                </a:prstTxWarp>
              </a:bodyPr>
              <a:lstStyle/>
              <a:p>
                <a:endParaRPr lang="en-US">
                  <a:solidFill>
                    <a:srgbClr val="55565A"/>
                  </a:solidFill>
                </a:endParaRPr>
              </a:p>
            </p:txBody>
          </p:sp>
        </p:grpSp>
      </p:grpSp>
      <p:sp>
        <p:nvSpPr>
          <p:cNvPr id="91" name="TextBox 90"/>
          <p:cNvSpPr txBox="1"/>
          <p:nvPr/>
        </p:nvSpPr>
        <p:spPr>
          <a:xfrm>
            <a:off x="3522906" y="1888716"/>
            <a:ext cx="2074058" cy="523220"/>
          </a:xfrm>
          <a:prstGeom prst="rect">
            <a:avLst/>
          </a:prstGeom>
          <a:noFill/>
        </p:spPr>
        <p:txBody>
          <a:bodyPr wrap="square" lIns="91440" tIns="45720" rIns="91440" bIns="45720" rtlCol="0" anchor="ctr">
            <a:spAutoFit/>
          </a:bodyPr>
          <a:lstStyle/>
          <a:p>
            <a:pPr algn="ctr" defTabSz="914071"/>
            <a:r>
              <a:rPr lang="en-US" sz="1400" dirty="0">
                <a:solidFill>
                  <a:srgbClr val="008770"/>
                </a:solidFill>
                <a:cs typeface="Arial" pitchFamily="34" charset="0"/>
              </a:rPr>
              <a:t>SPECIALTY </a:t>
            </a:r>
            <a:br>
              <a:rPr lang="en-US" sz="1400" dirty="0">
                <a:solidFill>
                  <a:srgbClr val="008770"/>
                </a:solidFill>
                <a:cs typeface="Arial" pitchFamily="34" charset="0"/>
              </a:rPr>
            </a:br>
            <a:r>
              <a:rPr lang="en-US" sz="1400" dirty="0">
                <a:solidFill>
                  <a:srgbClr val="008770"/>
                </a:solidFill>
                <a:cs typeface="Arial" pitchFamily="34" charset="0"/>
              </a:rPr>
              <a:t>DRUG SPEND</a:t>
            </a:r>
          </a:p>
        </p:txBody>
      </p:sp>
      <p:sp>
        <p:nvSpPr>
          <p:cNvPr id="92" name="TextBox 91"/>
          <p:cNvSpPr txBox="1"/>
          <p:nvPr/>
        </p:nvSpPr>
        <p:spPr>
          <a:xfrm>
            <a:off x="542467" y="1888716"/>
            <a:ext cx="1981200" cy="523220"/>
          </a:xfrm>
          <a:prstGeom prst="rect">
            <a:avLst/>
          </a:prstGeom>
          <a:noFill/>
        </p:spPr>
        <p:txBody>
          <a:bodyPr wrap="square" lIns="91440" tIns="45720" rIns="91440" bIns="45720" rtlCol="0" anchor="ctr">
            <a:spAutoFit/>
          </a:bodyPr>
          <a:lstStyle/>
          <a:p>
            <a:pPr algn="ctr" defTabSz="914071"/>
            <a:r>
              <a:rPr lang="en-US" sz="1400" dirty="0">
                <a:solidFill>
                  <a:srgbClr val="008770"/>
                </a:solidFill>
                <a:cs typeface="Arial" pitchFamily="34" charset="0"/>
              </a:rPr>
              <a:t>RISING CONSUMER </a:t>
            </a:r>
            <a:br>
              <a:rPr lang="en-US" sz="1400" dirty="0">
                <a:solidFill>
                  <a:srgbClr val="008770"/>
                </a:solidFill>
                <a:cs typeface="Arial" pitchFamily="34" charset="0"/>
              </a:rPr>
            </a:br>
            <a:r>
              <a:rPr lang="en-US" sz="1400" dirty="0">
                <a:solidFill>
                  <a:srgbClr val="008770"/>
                </a:solidFill>
                <a:cs typeface="Arial" pitchFamily="34" charset="0"/>
              </a:rPr>
              <a:t>COST BURDEN</a:t>
            </a:r>
          </a:p>
        </p:txBody>
      </p:sp>
      <p:sp>
        <p:nvSpPr>
          <p:cNvPr id="52" name="Slide Number Placeholder 2"/>
          <p:cNvSpPr txBox="1">
            <a:spLocks/>
          </p:cNvSpPr>
          <p:nvPr/>
        </p:nvSpPr>
        <p:spPr>
          <a:xfrm>
            <a:off x="3733800" y="5991368"/>
            <a:ext cx="5098288" cy="347900"/>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dirty="0">
                <a:solidFill>
                  <a:srgbClr val="55565A"/>
                </a:solidFill>
              </a:rPr>
              <a:t>1. Kaiser Family Foundation. Peterson-Kaiser Health System Tracker. December 2017.;  2. IQVIA Institute. 2018 and Beyond: Outlook and Turning Points. March 2018.; 3. Multiple Chronic Conditions in the United States, RAND Corporation, 2017</a:t>
            </a:r>
          </a:p>
        </p:txBody>
      </p:sp>
      <p:grpSp>
        <p:nvGrpSpPr>
          <p:cNvPr id="10" name="Group 9"/>
          <p:cNvGrpSpPr/>
          <p:nvPr/>
        </p:nvGrpSpPr>
        <p:grpSpPr>
          <a:xfrm>
            <a:off x="7113614" y="2837422"/>
            <a:ext cx="967602" cy="967601"/>
            <a:chOff x="7113614" y="2837422"/>
            <a:chExt cx="967602" cy="967601"/>
          </a:xfrm>
        </p:grpSpPr>
        <p:sp>
          <p:nvSpPr>
            <p:cNvPr id="87" name="Heart 35"/>
            <p:cNvSpPr/>
            <p:nvPr/>
          </p:nvSpPr>
          <p:spPr>
            <a:xfrm>
              <a:off x="7149242" y="2865110"/>
              <a:ext cx="897363" cy="885040"/>
            </a:xfrm>
            <a:custGeom>
              <a:avLst/>
              <a:gdLst>
                <a:gd name="connsiteX0" fmla="*/ 328613 w 657225"/>
                <a:gd name="connsiteY0" fmla="*/ 140522 h 562086"/>
                <a:gd name="connsiteX1" fmla="*/ 328613 w 657225"/>
                <a:gd name="connsiteY1" fmla="*/ 562086 h 562086"/>
                <a:gd name="connsiteX2" fmla="*/ 328613 w 657225"/>
                <a:gd name="connsiteY2" fmla="*/ 140522 h 562086"/>
                <a:gd name="connsiteX0" fmla="*/ 331008 w 662016"/>
                <a:gd name="connsiteY0" fmla="*/ 139401 h 532390"/>
                <a:gd name="connsiteX1" fmla="*/ 331008 w 662016"/>
                <a:gd name="connsiteY1" fmla="*/ 532390 h 532390"/>
                <a:gd name="connsiteX2" fmla="*/ 331008 w 662016"/>
                <a:gd name="connsiteY2" fmla="*/ 139401 h 532390"/>
                <a:gd name="connsiteX0" fmla="*/ 331008 w 685076"/>
                <a:gd name="connsiteY0" fmla="*/ 139401 h 532390"/>
                <a:gd name="connsiteX1" fmla="*/ 331008 w 685076"/>
                <a:gd name="connsiteY1" fmla="*/ 532390 h 532390"/>
                <a:gd name="connsiteX2" fmla="*/ 331008 w 685076"/>
                <a:gd name="connsiteY2" fmla="*/ 139401 h 532390"/>
                <a:gd name="connsiteX0" fmla="*/ 354068 w 708136"/>
                <a:gd name="connsiteY0" fmla="*/ 114273 h 507262"/>
                <a:gd name="connsiteX1" fmla="*/ 354068 w 708136"/>
                <a:gd name="connsiteY1" fmla="*/ 507262 h 507262"/>
                <a:gd name="connsiteX2" fmla="*/ 354068 w 708136"/>
                <a:gd name="connsiteY2" fmla="*/ 114273 h 507262"/>
                <a:gd name="connsiteX0" fmla="*/ 354068 w 708136"/>
                <a:gd name="connsiteY0" fmla="*/ 106872 h 537961"/>
                <a:gd name="connsiteX1" fmla="*/ 354068 w 708136"/>
                <a:gd name="connsiteY1" fmla="*/ 537961 h 537961"/>
                <a:gd name="connsiteX2" fmla="*/ 354068 w 708136"/>
                <a:gd name="connsiteY2" fmla="*/ 106872 h 537961"/>
                <a:gd name="connsiteX0" fmla="*/ 354068 w 708136"/>
                <a:gd name="connsiteY0" fmla="*/ 101687 h 562270"/>
                <a:gd name="connsiteX1" fmla="*/ 354068 w 708136"/>
                <a:gd name="connsiteY1" fmla="*/ 562270 h 562270"/>
                <a:gd name="connsiteX2" fmla="*/ 354068 w 708136"/>
                <a:gd name="connsiteY2" fmla="*/ 101687 h 562270"/>
                <a:gd name="connsiteX0" fmla="*/ 354068 w 729613"/>
                <a:gd name="connsiteY0" fmla="*/ 101687 h 562270"/>
                <a:gd name="connsiteX1" fmla="*/ 354068 w 729613"/>
                <a:gd name="connsiteY1" fmla="*/ 562270 h 562270"/>
                <a:gd name="connsiteX2" fmla="*/ 354068 w 729613"/>
                <a:gd name="connsiteY2" fmla="*/ 101687 h 562270"/>
                <a:gd name="connsiteX0" fmla="*/ 362488 w 738033"/>
                <a:gd name="connsiteY0" fmla="*/ 94138 h 554721"/>
                <a:gd name="connsiteX1" fmla="*/ 362488 w 738033"/>
                <a:gd name="connsiteY1" fmla="*/ 554721 h 554721"/>
                <a:gd name="connsiteX2" fmla="*/ 362488 w 738033"/>
                <a:gd name="connsiteY2" fmla="*/ 94138 h 554721"/>
                <a:gd name="connsiteX0" fmla="*/ 362488 w 703424"/>
                <a:gd name="connsiteY0" fmla="*/ 96803 h 557386"/>
                <a:gd name="connsiteX1" fmla="*/ 362488 w 703424"/>
                <a:gd name="connsiteY1" fmla="*/ 557386 h 557386"/>
                <a:gd name="connsiteX2" fmla="*/ 362488 w 703424"/>
                <a:gd name="connsiteY2" fmla="*/ 96803 h 557386"/>
                <a:gd name="connsiteX0" fmla="*/ 362488 w 696609"/>
                <a:gd name="connsiteY0" fmla="*/ 91628 h 552211"/>
                <a:gd name="connsiteX1" fmla="*/ 362488 w 696609"/>
                <a:gd name="connsiteY1" fmla="*/ 552211 h 552211"/>
                <a:gd name="connsiteX2" fmla="*/ 362488 w 696609"/>
                <a:gd name="connsiteY2" fmla="*/ 91628 h 552211"/>
                <a:gd name="connsiteX0" fmla="*/ 357708 w 696469"/>
                <a:gd name="connsiteY0" fmla="*/ 87912 h 572089"/>
                <a:gd name="connsiteX1" fmla="*/ 365112 w 696469"/>
                <a:gd name="connsiteY1" fmla="*/ 572089 h 572089"/>
                <a:gd name="connsiteX2" fmla="*/ 357708 w 696469"/>
                <a:gd name="connsiteY2" fmla="*/ 87912 h 572089"/>
                <a:gd name="connsiteX0" fmla="*/ 364092 w 702853"/>
                <a:gd name="connsiteY0" fmla="*/ 85539 h 569716"/>
                <a:gd name="connsiteX1" fmla="*/ 371496 w 702853"/>
                <a:gd name="connsiteY1" fmla="*/ 569716 h 569716"/>
                <a:gd name="connsiteX2" fmla="*/ 364092 w 702853"/>
                <a:gd name="connsiteY2" fmla="*/ 85539 h 569716"/>
                <a:gd name="connsiteX0" fmla="*/ 364092 w 725050"/>
                <a:gd name="connsiteY0" fmla="*/ 85539 h 569716"/>
                <a:gd name="connsiteX1" fmla="*/ 371496 w 725050"/>
                <a:gd name="connsiteY1" fmla="*/ 569716 h 569716"/>
                <a:gd name="connsiteX2" fmla="*/ 364092 w 725050"/>
                <a:gd name="connsiteY2" fmla="*/ 85539 h 569716"/>
              </a:gdLst>
              <a:ahLst/>
              <a:cxnLst>
                <a:cxn ang="0">
                  <a:pos x="connsiteX0" y="connsiteY0"/>
                </a:cxn>
                <a:cxn ang="0">
                  <a:pos x="connsiteX1" y="connsiteY1"/>
                </a:cxn>
                <a:cxn ang="0">
                  <a:pos x="connsiteX2" y="connsiteY2"/>
                </a:cxn>
              </a:cxnLst>
              <a:rect l="l" t="t" r="r" b="b"/>
              <a:pathLst>
                <a:path w="725050" h="569716">
                  <a:moveTo>
                    <a:pt x="364092" y="85539"/>
                  </a:moveTo>
                  <a:cubicBezTo>
                    <a:pt x="638565" y="-132107"/>
                    <a:pt x="1012797" y="183544"/>
                    <a:pt x="371496" y="569716"/>
                  </a:cubicBezTo>
                  <a:cubicBezTo>
                    <a:pt x="-314229" y="165848"/>
                    <a:pt x="111829" y="-161600"/>
                    <a:pt x="364092" y="85539"/>
                  </a:cubicBez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8" name="Group 87"/>
            <p:cNvGrpSpPr/>
            <p:nvPr/>
          </p:nvGrpSpPr>
          <p:grpSpPr>
            <a:xfrm>
              <a:off x="7113614" y="2837422"/>
              <a:ext cx="967602" cy="967601"/>
              <a:chOff x="12598400" y="492123"/>
              <a:chExt cx="766763" cy="766762"/>
            </a:xfrm>
          </p:grpSpPr>
          <p:sp>
            <p:nvSpPr>
              <p:cNvPr id="89" name="Freeform 13"/>
              <p:cNvSpPr>
                <a:spLocks noEditPoints="1"/>
              </p:cNvSpPr>
              <p:nvPr/>
            </p:nvSpPr>
            <p:spPr bwMode="auto">
              <a:xfrm>
                <a:off x="12598400" y="492123"/>
                <a:ext cx="766763" cy="766762"/>
              </a:xfrm>
              <a:custGeom>
                <a:avLst/>
                <a:gdLst>
                  <a:gd name="T0" fmla="*/ 72 w 144"/>
                  <a:gd name="T1" fmla="*/ 139 h 144"/>
                  <a:gd name="T2" fmla="*/ 23 w 144"/>
                  <a:gd name="T3" fmla="*/ 90 h 144"/>
                  <a:gd name="T4" fmla="*/ 17 w 144"/>
                  <a:gd name="T5" fmla="*/ 90 h 144"/>
                  <a:gd name="T6" fmla="*/ 69 w 144"/>
                  <a:gd name="T7" fmla="*/ 143 h 144"/>
                  <a:gd name="T8" fmla="*/ 72 w 144"/>
                  <a:gd name="T9" fmla="*/ 144 h 144"/>
                  <a:gd name="T10" fmla="*/ 74 w 144"/>
                  <a:gd name="T11" fmla="*/ 143 h 144"/>
                  <a:gd name="T12" fmla="*/ 126 w 144"/>
                  <a:gd name="T13" fmla="*/ 90 h 144"/>
                  <a:gd name="T14" fmla="*/ 120 w 144"/>
                  <a:gd name="T15" fmla="*/ 90 h 144"/>
                  <a:gd name="T16" fmla="*/ 72 w 144"/>
                  <a:gd name="T17" fmla="*/ 139 h 144"/>
                  <a:gd name="T18" fmla="*/ 101 w 144"/>
                  <a:gd name="T19" fmla="*/ 0 h 144"/>
                  <a:gd name="T20" fmla="*/ 72 w 144"/>
                  <a:gd name="T21" fmla="*/ 14 h 144"/>
                  <a:gd name="T22" fmla="*/ 42 w 144"/>
                  <a:gd name="T23" fmla="*/ 0 h 144"/>
                  <a:gd name="T24" fmla="*/ 0 w 144"/>
                  <a:gd name="T25" fmla="*/ 42 h 144"/>
                  <a:gd name="T26" fmla="*/ 5 w 144"/>
                  <a:gd name="T27" fmla="*/ 67 h 144"/>
                  <a:gd name="T28" fmla="*/ 10 w 144"/>
                  <a:gd name="T29" fmla="*/ 67 h 144"/>
                  <a:gd name="T30" fmla="*/ 4 w 144"/>
                  <a:gd name="T31" fmla="*/ 42 h 144"/>
                  <a:gd name="T32" fmla="*/ 42 w 144"/>
                  <a:gd name="T33" fmla="*/ 4 h 144"/>
                  <a:gd name="T34" fmla="*/ 72 w 144"/>
                  <a:gd name="T35" fmla="*/ 21 h 144"/>
                  <a:gd name="T36" fmla="*/ 101 w 144"/>
                  <a:gd name="T37" fmla="*/ 4 h 144"/>
                  <a:gd name="T38" fmla="*/ 139 w 144"/>
                  <a:gd name="T39" fmla="*/ 42 h 144"/>
                  <a:gd name="T40" fmla="*/ 133 w 144"/>
                  <a:gd name="T41" fmla="*/ 67 h 144"/>
                  <a:gd name="T42" fmla="*/ 138 w 144"/>
                  <a:gd name="T43" fmla="*/ 67 h 144"/>
                  <a:gd name="T44" fmla="*/ 144 w 144"/>
                  <a:gd name="T45" fmla="*/ 42 h 144"/>
                  <a:gd name="T46" fmla="*/ 101 w 144"/>
                  <a:gd name="T4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44">
                    <a:moveTo>
                      <a:pt x="72" y="139"/>
                    </a:moveTo>
                    <a:cubicBezTo>
                      <a:pt x="72" y="139"/>
                      <a:pt x="43" y="117"/>
                      <a:pt x="23" y="90"/>
                    </a:cubicBezTo>
                    <a:cubicBezTo>
                      <a:pt x="17" y="90"/>
                      <a:pt x="17" y="90"/>
                      <a:pt x="17" y="90"/>
                    </a:cubicBezTo>
                    <a:cubicBezTo>
                      <a:pt x="37" y="119"/>
                      <a:pt x="67" y="141"/>
                      <a:pt x="69" y="143"/>
                    </a:cubicBezTo>
                    <a:cubicBezTo>
                      <a:pt x="70" y="143"/>
                      <a:pt x="71" y="144"/>
                      <a:pt x="72" y="144"/>
                    </a:cubicBezTo>
                    <a:cubicBezTo>
                      <a:pt x="73" y="144"/>
                      <a:pt x="74" y="143"/>
                      <a:pt x="74" y="143"/>
                    </a:cubicBezTo>
                    <a:cubicBezTo>
                      <a:pt x="76" y="141"/>
                      <a:pt x="106" y="119"/>
                      <a:pt x="126" y="90"/>
                    </a:cubicBezTo>
                    <a:cubicBezTo>
                      <a:pt x="120" y="90"/>
                      <a:pt x="120" y="90"/>
                      <a:pt x="120" y="90"/>
                    </a:cubicBezTo>
                    <a:cubicBezTo>
                      <a:pt x="100" y="117"/>
                      <a:pt x="72" y="139"/>
                      <a:pt x="72" y="139"/>
                    </a:cubicBezTo>
                    <a:moveTo>
                      <a:pt x="101" y="0"/>
                    </a:moveTo>
                    <a:cubicBezTo>
                      <a:pt x="88" y="0"/>
                      <a:pt x="78" y="8"/>
                      <a:pt x="72" y="14"/>
                    </a:cubicBezTo>
                    <a:cubicBezTo>
                      <a:pt x="66" y="8"/>
                      <a:pt x="55" y="0"/>
                      <a:pt x="42" y="0"/>
                    </a:cubicBezTo>
                    <a:cubicBezTo>
                      <a:pt x="19" y="0"/>
                      <a:pt x="0" y="19"/>
                      <a:pt x="0" y="42"/>
                    </a:cubicBezTo>
                    <a:cubicBezTo>
                      <a:pt x="0" y="50"/>
                      <a:pt x="2" y="59"/>
                      <a:pt x="5" y="67"/>
                    </a:cubicBezTo>
                    <a:cubicBezTo>
                      <a:pt x="10" y="67"/>
                      <a:pt x="10" y="67"/>
                      <a:pt x="10" y="67"/>
                    </a:cubicBezTo>
                    <a:cubicBezTo>
                      <a:pt x="6" y="59"/>
                      <a:pt x="4" y="50"/>
                      <a:pt x="4" y="42"/>
                    </a:cubicBezTo>
                    <a:cubicBezTo>
                      <a:pt x="4" y="21"/>
                      <a:pt x="21" y="4"/>
                      <a:pt x="42" y="4"/>
                    </a:cubicBezTo>
                    <a:cubicBezTo>
                      <a:pt x="54" y="4"/>
                      <a:pt x="65" y="12"/>
                      <a:pt x="72" y="21"/>
                    </a:cubicBezTo>
                    <a:cubicBezTo>
                      <a:pt x="79" y="12"/>
                      <a:pt x="89" y="4"/>
                      <a:pt x="101" y="4"/>
                    </a:cubicBezTo>
                    <a:cubicBezTo>
                      <a:pt x="122" y="4"/>
                      <a:pt x="139" y="21"/>
                      <a:pt x="139" y="42"/>
                    </a:cubicBezTo>
                    <a:cubicBezTo>
                      <a:pt x="139" y="50"/>
                      <a:pt x="137" y="59"/>
                      <a:pt x="133" y="67"/>
                    </a:cubicBezTo>
                    <a:cubicBezTo>
                      <a:pt x="138" y="67"/>
                      <a:pt x="138" y="67"/>
                      <a:pt x="138" y="67"/>
                    </a:cubicBezTo>
                    <a:cubicBezTo>
                      <a:pt x="142" y="59"/>
                      <a:pt x="144" y="50"/>
                      <a:pt x="144" y="42"/>
                    </a:cubicBezTo>
                    <a:cubicBezTo>
                      <a:pt x="144" y="19"/>
                      <a:pt x="125" y="0"/>
                      <a:pt x="101" y="0"/>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457200">
                  <a:defRPr/>
                </a:pPr>
                <a:endParaRPr lang="en-US" kern="0">
                  <a:solidFill>
                    <a:srgbClr val="53565A"/>
                  </a:solidFill>
                </a:endParaRPr>
              </a:p>
            </p:txBody>
          </p:sp>
          <p:sp>
            <p:nvSpPr>
              <p:cNvPr id="90" name="Freeform 14"/>
              <p:cNvSpPr>
                <a:spLocks/>
              </p:cNvSpPr>
              <p:nvPr/>
            </p:nvSpPr>
            <p:spPr bwMode="auto">
              <a:xfrm>
                <a:off x="12598400" y="630238"/>
                <a:ext cx="766763" cy="457200"/>
              </a:xfrm>
              <a:custGeom>
                <a:avLst/>
                <a:gdLst>
                  <a:gd name="T0" fmla="*/ 74 w 144"/>
                  <a:gd name="T1" fmla="*/ 86 h 86"/>
                  <a:gd name="T2" fmla="*/ 74 w 144"/>
                  <a:gd name="T3" fmla="*/ 86 h 86"/>
                  <a:gd name="T4" fmla="*/ 72 w 144"/>
                  <a:gd name="T5" fmla="*/ 84 h 86"/>
                  <a:gd name="T6" fmla="*/ 56 w 144"/>
                  <a:gd name="T7" fmla="*/ 12 h 86"/>
                  <a:gd name="T8" fmla="*/ 44 w 144"/>
                  <a:gd name="T9" fmla="*/ 53 h 86"/>
                  <a:gd name="T10" fmla="*/ 41 w 144"/>
                  <a:gd name="T11" fmla="*/ 55 h 86"/>
                  <a:gd name="T12" fmla="*/ 0 w 144"/>
                  <a:gd name="T13" fmla="*/ 55 h 86"/>
                  <a:gd name="T14" fmla="*/ 0 w 144"/>
                  <a:gd name="T15" fmla="*/ 50 h 86"/>
                  <a:gd name="T16" fmla="*/ 40 w 144"/>
                  <a:gd name="T17" fmla="*/ 50 h 86"/>
                  <a:gd name="T18" fmla="*/ 54 w 144"/>
                  <a:gd name="T19" fmla="*/ 2 h 86"/>
                  <a:gd name="T20" fmla="*/ 56 w 144"/>
                  <a:gd name="T21" fmla="*/ 1 h 86"/>
                  <a:gd name="T22" fmla="*/ 58 w 144"/>
                  <a:gd name="T23" fmla="*/ 2 h 86"/>
                  <a:gd name="T24" fmla="*/ 74 w 144"/>
                  <a:gd name="T25" fmla="*/ 75 h 86"/>
                  <a:gd name="T26" fmla="*/ 90 w 144"/>
                  <a:gd name="T27" fmla="*/ 29 h 86"/>
                  <a:gd name="T28" fmla="*/ 92 w 144"/>
                  <a:gd name="T29" fmla="*/ 28 h 86"/>
                  <a:gd name="T30" fmla="*/ 94 w 144"/>
                  <a:gd name="T31" fmla="*/ 29 h 86"/>
                  <a:gd name="T32" fmla="*/ 103 w 144"/>
                  <a:gd name="T33" fmla="*/ 50 h 86"/>
                  <a:gd name="T34" fmla="*/ 144 w 144"/>
                  <a:gd name="T35" fmla="*/ 50 h 86"/>
                  <a:gd name="T36" fmla="*/ 144 w 144"/>
                  <a:gd name="T37" fmla="*/ 55 h 86"/>
                  <a:gd name="T38" fmla="*/ 102 w 144"/>
                  <a:gd name="T39" fmla="*/ 55 h 86"/>
                  <a:gd name="T40" fmla="*/ 100 w 144"/>
                  <a:gd name="T41" fmla="*/ 53 h 86"/>
                  <a:gd name="T42" fmla="*/ 92 w 144"/>
                  <a:gd name="T43" fmla="*/ 36 h 86"/>
                  <a:gd name="T44" fmla="*/ 76 w 144"/>
                  <a:gd name="T45" fmla="*/ 85 h 86"/>
                  <a:gd name="T46" fmla="*/ 74 w 144"/>
                  <a:gd name="T4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86">
                    <a:moveTo>
                      <a:pt x="74" y="86"/>
                    </a:moveTo>
                    <a:cubicBezTo>
                      <a:pt x="74" y="86"/>
                      <a:pt x="74" y="86"/>
                      <a:pt x="74" y="86"/>
                    </a:cubicBezTo>
                    <a:cubicBezTo>
                      <a:pt x="73" y="86"/>
                      <a:pt x="72" y="85"/>
                      <a:pt x="72" y="84"/>
                    </a:cubicBezTo>
                    <a:cubicBezTo>
                      <a:pt x="56" y="12"/>
                      <a:pt x="56" y="12"/>
                      <a:pt x="56" y="12"/>
                    </a:cubicBezTo>
                    <a:cubicBezTo>
                      <a:pt x="44" y="53"/>
                      <a:pt x="44" y="53"/>
                      <a:pt x="44" y="53"/>
                    </a:cubicBezTo>
                    <a:cubicBezTo>
                      <a:pt x="43" y="54"/>
                      <a:pt x="42" y="55"/>
                      <a:pt x="41" y="55"/>
                    </a:cubicBezTo>
                    <a:cubicBezTo>
                      <a:pt x="0" y="55"/>
                      <a:pt x="0" y="55"/>
                      <a:pt x="0" y="55"/>
                    </a:cubicBezTo>
                    <a:cubicBezTo>
                      <a:pt x="0" y="50"/>
                      <a:pt x="0" y="50"/>
                      <a:pt x="0" y="50"/>
                    </a:cubicBezTo>
                    <a:cubicBezTo>
                      <a:pt x="40" y="50"/>
                      <a:pt x="40" y="50"/>
                      <a:pt x="40" y="50"/>
                    </a:cubicBezTo>
                    <a:cubicBezTo>
                      <a:pt x="54" y="2"/>
                      <a:pt x="54" y="2"/>
                      <a:pt x="54" y="2"/>
                    </a:cubicBezTo>
                    <a:cubicBezTo>
                      <a:pt x="54" y="1"/>
                      <a:pt x="55" y="0"/>
                      <a:pt x="56" y="1"/>
                    </a:cubicBezTo>
                    <a:cubicBezTo>
                      <a:pt x="57" y="1"/>
                      <a:pt x="58" y="1"/>
                      <a:pt x="58" y="2"/>
                    </a:cubicBezTo>
                    <a:cubicBezTo>
                      <a:pt x="74" y="75"/>
                      <a:pt x="74" y="75"/>
                      <a:pt x="74" y="75"/>
                    </a:cubicBezTo>
                    <a:cubicBezTo>
                      <a:pt x="90" y="29"/>
                      <a:pt x="90" y="29"/>
                      <a:pt x="90" y="29"/>
                    </a:cubicBezTo>
                    <a:cubicBezTo>
                      <a:pt x="90" y="28"/>
                      <a:pt x="91" y="28"/>
                      <a:pt x="92" y="28"/>
                    </a:cubicBezTo>
                    <a:cubicBezTo>
                      <a:pt x="93" y="27"/>
                      <a:pt x="94" y="28"/>
                      <a:pt x="94" y="29"/>
                    </a:cubicBezTo>
                    <a:cubicBezTo>
                      <a:pt x="103" y="50"/>
                      <a:pt x="103" y="50"/>
                      <a:pt x="103" y="50"/>
                    </a:cubicBezTo>
                    <a:cubicBezTo>
                      <a:pt x="144" y="50"/>
                      <a:pt x="144" y="50"/>
                      <a:pt x="144" y="50"/>
                    </a:cubicBezTo>
                    <a:cubicBezTo>
                      <a:pt x="144" y="55"/>
                      <a:pt x="144" y="55"/>
                      <a:pt x="144" y="55"/>
                    </a:cubicBezTo>
                    <a:cubicBezTo>
                      <a:pt x="102" y="55"/>
                      <a:pt x="102" y="55"/>
                      <a:pt x="102" y="55"/>
                    </a:cubicBezTo>
                    <a:cubicBezTo>
                      <a:pt x="101" y="55"/>
                      <a:pt x="100" y="54"/>
                      <a:pt x="100" y="53"/>
                    </a:cubicBezTo>
                    <a:cubicBezTo>
                      <a:pt x="92" y="36"/>
                      <a:pt x="92" y="36"/>
                      <a:pt x="92" y="36"/>
                    </a:cubicBezTo>
                    <a:cubicBezTo>
                      <a:pt x="76" y="85"/>
                      <a:pt x="76" y="85"/>
                      <a:pt x="76" y="85"/>
                    </a:cubicBezTo>
                    <a:cubicBezTo>
                      <a:pt x="76" y="85"/>
                      <a:pt x="75" y="86"/>
                      <a:pt x="74" y="86"/>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457200">
                  <a:defRPr/>
                </a:pPr>
                <a:endParaRPr lang="en-US" kern="0">
                  <a:solidFill>
                    <a:srgbClr val="53565A"/>
                  </a:solidFill>
                </a:endParaRPr>
              </a:p>
            </p:txBody>
          </p:sp>
        </p:grpSp>
      </p:grpSp>
    </p:spTree>
    <p:extLst>
      <p:ext uri="{BB962C8B-B14F-4D97-AF65-F5344CB8AC3E}">
        <p14:creationId xmlns:p14="http://schemas.microsoft.com/office/powerpoint/2010/main" val="389595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Oncology </a:t>
            </a:r>
            <a:r>
              <a:rPr lang="en-US" dirty="0" smtClean="0"/>
              <a:t>Therapy </a:t>
            </a:r>
            <a:r>
              <a:rPr lang="en-US" dirty="0"/>
              <a:t>S</a:t>
            </a:r>
            <a:r>
              <a:rPr lang="en-US" dirty="0" smtClean="0"/>
              <a:t>olutions</a:t>
            </a:r>
            <a:endParaRPr lang="en-US" dirty="0"/>
          </a:p>
        </p:txBody>
      </p:sp>
      <p:sp>
        <p:nvSpPr>
          <p:cNvPr id="27" name="Slide Number Placeholder 2"/>
          <p:cNvSpPr>
            <a:spLocks noGrp="1"/>
          </p:cNvSpPr>
          <p:nvPr>
            <p:ph type="sldNum" sz="quarter" idx="12"/>
          </p:nvPr>
        </p:nvSpPr>
        <p:spPr>
          <a:xfrm>
            <a:off x="8458200" y="6433445"/>
            <a:ext cx="386530" cy="247227"/>
          </a:xfrm>
        </p:spPr>
        <p:txBody>
          <a:bodyPr/>
          <a:lstStyle/>
          <a:p>
            <a:fld id="{F18F5FCC-583C-47C6-9953-2F6AD74D46AE}" type="slidenum">
              <a:rPr smtClean="0">
                <a:solidFill>
                  <a:srgbClr val="55565A"/>
                </a:solidFill>
              </a:rPr>
              <a:pPr/>
              <a:t>20</a:t>
            </a:fld>
            <a:endParaRPr dirty="0">
              <a:solidFill>
                <a:srgbClr val="55565A"/>
              </a:solidFill>
            </a:endParaRPr>
          </a:p>
        </p:txBody>
      </p:sp>
      <p:sp>
        <p:nvSpPr>
          <p:cNvPr id="28" name="Slide Number Placeholder 2"/>
          <p:cNvSpPr txBox="1">
            <a:spLocks/>
          </p:cNvSpPr>
          <p:nvPr/>
        </p:nvSpPr>
        <p:spPr>
          <a:xfrm>
            <a:off x="4238168" y="6431948"/>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cxnSp>
        <p:nvCxnSpPr>
          <p:cNvPr id="33" name="Straight Connector 32"/>
          <p:cNvCxnSpPr/>
          <p:nvPr/>
        </p:nvCxnSpPr>
        <p:spPr>
          <a:xfrm>
            <a:off x="6040502" y="5163921"/>
            <a:ext cx="0" cy="117971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496174" y="2542982"/>
            <a:ext cx="3249887" cy="2562418"/>
            <a:chOff x="4711276" y="1315091"/>
            <a:chExt cx="3249887" cy="2562418"/>
          </a:xfrm>
        </p:grpSpPr>
        <p:sp>
          <p:nvSpPr>
            <p:cNvPr id="12" name="Rectangle 11"/>
            <p:cNvSpPr/>
            <p:nvPr/>
          </p:nvSpPr>
          <p:spPr>
            <a:xfrm>
              <a:off x="4891693" y="1981200"/>
              <a:ext cx="984668" cy="523219"/>
            </a:xfrm>
            <a:prstGeom prst="rect">
              <a:avLst/>
            </a:prstGeom>
          </p:spPr>
          <p:txBody>
            <a:bodyPr wrap="none">
              <a:noAutofit/>
            </a:bodyPr>
            <a:lstStyle/>
            <a:p>
              <a:pPr>
                <a:defRPr/>
              </a:pPr>
              <a:r>
                <a:rPr lang="en-US" sz="2800" b="1" kern="0" dirty="0">
                  <a:solidFill>
                    <a:srgbClr val="008770"/>
                  </a:solidFill>
                </a:rPr>
                <a:t>49%</a:t>
              </a:r>
            </a:p>
          </p:txBody>
        </p:sp>
        <p:sp>
          <p:nvSpPr>
            <p:cNvPr id="13" name="Rectangle 12"/>
            <p:cNvSpPr/>
            <p:nvPr/>
          </p:nvSpPr>
          <p:spPr>
            <a:xfrm>
              <a:off x="6121033" y="2011977"/>
              <a:ext cx="1821941" cy="461665"/>
            </a:xfrm>
            <a:prstGeom prst="rect">
              <a:avLst/>
            </a:prstGeom>
          </p:spPr>
          <p:txBody>
            <a:bodyPr wrap="square">
              <a:noAutofit/>
            </a:bodyPr>
            <a:lstStyle/>
            <a:p>
              <a:pPr>
                <a:defRPr/>
              </a:pPr>
              <a:r>
                <a:rPr lang="en-US" sz="1200" kern="0" dirty="0">
                  <a:solidFill>
                    <a:srgbClr val="53565A"/>
                  </a:solidFill>
                  <a:cs typeface="Arial" pitchFamily="34" charset="0"/>
                </a:rPr>
                <a:t>Discontinue therapy </a:t>
              </a:r>
              <a:br>
                <a:rPr lang="en-US" sz="1200" kern="0" dirty="0">
                  <a:solidFill>
                    <a:srgbClr val="53565A"/>
                  </a:solidFill>
                  <a:cs typeface="Arial" pitchFamily="34" charset="0"/>
                </a:rPr>
              </a:br>
              <a:r>
                <a:rPr lang="en-US" sz="1200" kern="0" dirty="0">
                  <a:solidFill>
                    <a:srgbClr val="53565A"/>
                  </a:solidFill>
                  <a:cs typeface="Arial" pitchFamily="34" charset="0"/>
                </a:rPr>
                <a:t>within 90 </a:t>
              </a:r>
              <a:r>
                <a:rPr lang="en-US" sz="1200" kern="0" dirty="0" smtClean="0">
                  <a:solidFill>
                    <a:srgbClr val="53565A"/>
                  </a:solidFill>
                  <a:cs typeface="Arial" pitchFamily="34" charset="0"/>
                </a:rPr>
                <a:t>days</a:t>
              </a:r>
              <a:r>
                <a:rPr lang="en-US" sz="1200" kern="0" baseline="30000" dirty="0" smtClean="0">
                  <a:solidFill>
                    <a:srgbClr val="53565A"/>
                  </a:solidFill>
                  <a:cs typeface="Arial" pitchFamily="34" charset="0"/>
                </a:rPr>
                <a:t>1</a:t>
              </a:r>
              <a:r>
                <a:rPr lang="en-US" sz="1200" kern="0" dirty="0" smtClean="0">
                  <a:solidFill>
                    <a:srgbClr val="53565A"/>
                  </a:solidFill>
                </a:rPr>
                <a:t> </a:t>
              </a:r>
              <a:endParaRPr lang="en-US" sz="1200" kern="0" dirty="0">
                <a:solidFill>
                  <a:srgbClr val="53565A"/>
                </a:solidFill>
              </a:endParaRPr>
            </a:p>
          </p:txBody>
        </p:sp>
        <p:grpSp>
          <p:nvGrpSpPr>
            <p:cNvPr id="42" name="Group 41"/>
            <p:cNvGrpSpPr/>
            <p:nvPr/>
          </p:nvGrpSpPr>
          <p:grpSpPr>
            <a:xfrm>
              <a:off x="4711276" y="1315091"/>
              <a:ext cx="3249887" cy="640080"/>
              <a:chOff x="4120409" y="1436087"/>
              <a:chExt cx="4702198" cy="640080"/>
            </a:xfrm>
          </p:grpSpPr>
          <p:sp>
            <p:nvSpPr>
              <p:cNvPr id="8" name="Rectangle 7"/>
              <p:cNvSpPr/>
              <p:nvPr/>
            </p:nvSpPr>
            <p:spPr bwMode="auto">
              <a:xfrm>
                <a:off x="4381451" y="1436087"/>
                <a:ext cx="4180114" cy="640080"/>
              </a:xfrm>
              <a:prstGeom prst="rect">
                <a:avLst/>
              </a:prstGeom>
              <a:solidFill>
                <a:schemeClr val="accent4"/>
              </a:solidFill>
              <a:ln>
                <a:noFill/>
              </a:ln>
              <a:effectLst/>
              <a:extLst/>
            </p:spPr>
            <p:txBody>
              <a:bodyPr vert="horz" wrap="square" lIns="274320" tIns="45720" rIns="274320" bIns="45720" numCol="1" rtlCol="0" anchor="ctr" anchorCtr="0" compatLnSpc="1">
                <a:prstTxWarp prst="textNoShape">
                  <a:avLst/>
                </a:prstTxWarp>
              </a:bodyPr>
              <a:lstStyle/>
              <a:p>
                <a:pPr algn="ctr" defTabSz="457200">
                  <a:spcAft>
                    <a:spcPct val="75000"/>
                  </a:spcAft>
                  <a:defRPr/>
                </a:pPr>
                <a:endParaRPr lang="en-US" b="1" kern="0" baseline="30000" dirty="0">
                  <a:solidFill>
                    <a:srgbClr val="FFFFFF"/>
                  </a:solidFill>
                </a:endParaRPr>
              </a:p>
            </p:txBody>
          </p:sp>
          <p:sp>
            <p:nvSpPr>
              <p:cNvPr id="14" name="Rectangle 13"/>
              <p:cNvSpPr/>
              <p:nvPr/>
            </p:nvSpPr>
            <p:spPr>
              <a:xfrm>
                <a:off x="4120409" y="1453740"/>
                <a:ext cx="4702198" cy="584775"/>
              </a:xfrm>
              <a:prstGeom prst="rect">
                <a:avLst/>
              </a:prstGeom>
            </p:spPr>
            <p:txBody>
              <a:bodyPr wrap="square">
                <a:spAutoFit/>
              </a:bodyPr>
              <a:lstStyle/>
              <a:p>
                <a:pPr algn="ctr" defTabSz="457200">
                  <a:spcAft>
                    <a:spcPct val="75000"/>
                  </a:spcAft>
                  <a:defRPr/>
                </a:pPr>
                <a:r>
                  <a:rPr lang="en-US" sz="1600" b="1" kern="0" dirty="0">
                    <a:solidFill>
                      <a:srgbClr val="FFFFFF"/>
                    </a:solidFill>
                  </a:rPr>
                  <a:t>Split Fill Program prevents </a:t>
                </a:r>
                <a:br>
                  <a:rPr lang="en-US" sz="1600" b="1" kern="0" dirty="0">
                    <a:solidFill>
                      <a:srgbClr val="FFFFFF"/>
                    </a:solidFill>
                  </a:rPr>
                </a:br>
                <a:r>
                  <a:rPr lang="en-US" sz="1600" b="1" kern="0" dirty="0">
                    <a:solidFill>
                      <a:srgbClr val="FFFFFF"/>
                    </a:solidFill>
                  </a:rPr>
                  <a:t>waste and saves money</a:t>
                </a:r>
                <a:endParaRPr lang="en-US" sz="2400" b="1" kern="0" baseline="30000" dirty="0">
                  <a:solidFill>
                    <a:srgbClr val="FFFFFF"/>
                  </a:solidFill>
                </a:endParaRPr>
              </a:p>
            </p:txBody>
          </p:sp>
        </p:grpSp>
        <p:sp>
          <p:nvSpPr>
            <p:cNvPr id="35" name="Rectangle 34"/>
            <p:cNvSpPr/>
            <p:nvPr/>
          </p:nvSpPr>
          <p:spPr>
            <a:xfrm>
              <a:off x="4891693" y="2572314"/>
              <a:ext cx="975717" cy="523220"/>
            </a:xfrm>
            <a:prstGeom prst="rect">
              <a:avLst/>
            </a:prstGeom>
          </p:spPr>
          <p:txBody>
            <a:bodyPr wrap="none">
              <a:noAutofit/>
            </a:bodyPr>
            <a:lstStyle/>
            <a:p>
              <a:pPr>
                <a:defRPr/>
              </a:pPr>
              <a:r>
                <a:rPr lang="en-US" sz="2800" b="1" kern="0" dirty="0">
                  <a:solidFill>
                    <a:srgbClr val="008770"/>
                  </a:solidFill>
                </a:rPr>
                <a:t>41%</a:t>
              </a:r>
            </a:p>
          </p:txBody>
        </p:sp>
        <p:sp>
          <p:nvSpPr>
            <p:cNvPr id="36" name="Rectangle 35"/>
            <p:cNvSpPr/>
            <p:nvPr/>
          </p:nvSpPr>
          <p:spPr>
            <a:xfrm>
              <a:off x="6126086" y="2514600"/>
              <a:ext cx="1831640" cy="646331"/>
            </a:xfrm>
            <a:prstGeom prst="rect">
              <a:avLst/>
            </a:prstGeom>
          </p:spPr>
          <p:txBody>
            <a:bodyPr wrap="square">
              <a:noAutofit/>
            </a:bodyPr>
            <a:lstStyle/>
            <a:p>
              <a:pPr>
                <a:defRPr/>
              </a:pPr>
              <a:r>
                <a:rPr lang="en-US" sz="1200" kern="0" dirty="0">
                  <a:solidFill>
                    <a:srgbClr val="53565A"/>
                  </a:solidFill>
                  <a:cs typeface="Arial" pitchFamily="34" charset="0"/>
                </a:rPr>
                <a:t>Discontinued </a:t>
              </a:r>
              <a:br>
                <a:rPr lang="en-US" sz="1200" kern="0" dirty="0">
                  <a:solidFill>
                    <a:srgbClr val="53565A"/>
                  </a:solidFill>
                  <a:cs typeface="Arial" pitchFamily="34" charset="0"/>
                </a:rPr>
              </a:br>
              <a:r>
                <a:rPr lang="en-US" sz="1200" kern="0" dirty="0">
                  <a:solidFill>
                    <a:srgbClr val="53565A"/>
                  </a:solidFill>
                  <a:cs typeface="Arial" pitchFamily="34" charset="0"/>
                </a:rPr>
                <a:t>drug and </a:t>
              </a:r>
              <a:br>
                <a:rPr lang="en-US" sz="1200" kern="0" dirty="0">
                  <a:solidFill>
                    <a:srgbClr val="53565A"/>
                  </a:solidFill>
                  <a:cs typeface="Arial" pitchFamily="34" charset="0"/>
                </a:rPr>
              </a:br>
              <a:r>
                <a:rPr lang="en-US" sz="1200" kern="0" dirty="0">
                  <a:solidFill>
                    <a:srgbClr val="53565A"/>
                  </a:solidFill>
                  <a:cs typeface="Arial" pitchFamily="34" charset="0"/>
                </a:rPr>
                <a:t>avoided </a:t>
              </a:r>
              <a:r>
                <a:rPr lang="en-US" sz="1200" kern="0" dirty="0" smtClean="0">
                  <a:solidFill>
                    <a:srgbClr val="53565A"/>
                  </a:solidFill>
                  <a:cs typeface="Arial" pitchFamily="34" charset="0"/>
                </a:rPr>
                <a:t>waste</a:t>
              </a:r>
              <a:r>
                <a:rPr lang="en-US" sz="1200" kern="0" baseline="30000" dirty="0" smtClean="0">
                  <a:solidFill>
                    <a:srgbClr val="53565A"/>
                  </a:solidFill>
                  <a:cs typeface="Arial" pitchFamily="34" charset="0"/>
                </a:rPr>
                <a:t>1</a:t>
              </a:r>
              <a:endParaRPr lang="en-US" sz="1200" kern="0" baseline="30000" dirty="0">
                <a:solidFill>
                  <a:srgbClr val="53565A"/>
                </a:solidFill>
                <a:cs typeface="Arial" pitchFamily="34" charset="0"/>
              </a:endParaRPr>
            </a:p>
          </p:txBody>
        </p:sp>
        <p:sp>
          <p:nvSpPr>
            <p:cNvPr id="37" name="Rectangle 36"/>
            <p:cNvSpPr/>
            <p:nvPr/>
          </p:nvSpPr>
          <p:spPr>
            <a:xfrm>
              <a:off x="4891693" y="3200400"/>
              <a:ext cx="1157143" cy="523220"/>
            </a:xfrm>
            <a:prstGeom prst="rect">
              <a:avLst/>
            </a:prstGeom>
          </p:spPr>
          <p:txBody>
            <a:bodyPr wrap="none">
              <a:noAutofit/>
            </a:bodyPr>
            <a:lstStyle/>
            <a:p>
              <a:pPr>
                <a:defRPr/>
              </a:pPr>
              <a:r>
                <a:rPr lang="en-US" sz="2800" b="1" kern="0" dirty="0">
                  <a:solidFill>
                    <a:srgbClr val="008770"/>
                  </a:solidFill>
                </a:rPr>
                <a:t>$1.2M</a:t>
              </a:r>
            </a:p>
          </p:txBody>
        </p:sp>
        <p:sp>
          <p:nvSpPr>
            <p:cNvPr id="38" name="Rectangle 37"/>
            <p:cNvSpPr/>
            <p:nvPr/>
          </p:nvSpPr>
          <p:spPr>
            <a:xfrm>
              <a:off x="6122784" y="3231178"/>
              <a:ext cx="1657962" cy="646331"/>
            </a:xfrm>
            <a:prstGeom prst="rect">
              <a:avLst/>
            </a:prstGeom>
          </p:spPr>
          <p:txBody>
            <a:bodyPr wrap="square">
              <a:noAutofit/>
            </a:bodyPr>
            <a:lstStyle/>
            <a:p>
              <a:pPr>
                <a:defRPr/>
              </a:pPr>
              <a:r>
                <a:rPr lang="en-US" sz="1200" kern="0" dirty="0">
                  <a:solidFill>
                    <a:srgbClr val="53565A"/>
                  </a:solidFill>
                  <a:cs typeface="Arial" pitchFamily="34" charset="0"/>
                </a:rPr>
                <a:t>Net Split Fill Program </a:t>
              </a:r>
              <a:br>
                <a:rPr lang="en-US" sz="1200" kern="0" dirty="0">
                  <a:solidFill>
                    <a:srgbClr val="53565A"/>
                  </a:solidFill>
                  <a:cs typeface="Arial" pitchFamily="34" charset="0"/>
                </a:rPr>
              </a:br>
              <a:r>
                <a:rPr lang="en-US" sz="1200" kern="0" dirty="0">
                  <a:solidFill>
                    <a:srgbClr val="53565A"/>
                  </a:solidFill>
                  <a:cs typeface="Arial" pitchFamily="34" charset="0"/>
                </a:rPr>
                <a:t>savings to </a:t>
              </a:r>
              <a:r>
                <a:rPr lang="en-US" sz="1200" kern="0" dirty="0" smtClean="0">
                  <a:solidFill>
                    <a:srgbClr val="53565A"/>
                  </a:solidFill>
                  <a:cs typeface="Arial" pitchFamily="34" charset="0"/>
                </a:rPr>
                <a:t>date</a:t>
              </a:r>
              <a:r>
                <a:rPr lang="en-US" sz="1200" kern="0" baseline="30000" dirty="0" smtClean="0">
                  <a:solidFill>
                    <a:srgbClr val="53565A"/>
                  </a:solidFill>
                  <a:cs typeface="Arial" pitchFamily="34" charset="0"/>
                </a:rPr>
                <a:t>1</a:t>
              </a:r>
              <a:endParaRPr lang="en-US" sz="1200" kern="0" baseline="30000" dirty="0">
                <a:solidFill>
                  <a:srgbClr val="53565A"/>
                </a:solidFill>
                <a:cs typeface="Arial" pitchFamily="34" charset="0"/>
              </a:endParaRPr>
            </a:p>
          </p:txBody>
        </p:sp>
        <p:cxnSp>
          <p:nvCxnSpPr>
            <p:cNvPr id="44" name="Straight Connector 43"/>
            <p:cNvCxnSpPr/>
            <p:nvPr/>
          </p:nvCxnSpPr>
          <p:spPr>
            <a:xfrm>
              <a:off x="5048394" y="2514600"/>
              <a:ext cx="251179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48394" y="3200400"/>
              <a:ext cx="251179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676591" y="1295400"/>
            <a:ext cx="2889053" cy="1090298"/>
            <a:chOff x="3774369" y="1430887"/>
            <a:chExt cx="3187021" cy="3585400"/>
          </a:xfrm>
          <a:effectLst>
            <a:outerShdw blurRad="190500" algn="ctr" rotWithShape="0">
              <a:schemeClr val="bg2">
                <a:lumMod val="10000"/>
                <a:alpha val="35000"/>
              </a:schemeClr>
            </a:outerShdw>
          </a:effectLst>
        </p:grpSpPr>
        <p:sp>
          <p:nvSpPr>
            <p:cNvPr id="58" name="Rectangle 57"/>
            <p:cNvSpPr/>
            <p:nvPr/>
          </p:nvSpPr>
          <p:spPr>
            <a:xfrm>
              <a:off x="3774369" y="1430887"/>
              <a:ext cx="3187021" cy="35854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TextBox 58"/>
            <p:cNvSpPr txBox="1"/>
            <p:nvPr/>
          </p:nvSpPr>
          <p:spPr>
            <a:xfrm>
              <a:off x="4664812" y="1474486"/>
              <a:ext cx="2279101" cy="1430287"/>
            </a:xfrm>
            <a:prstGeom prst="rect">
              <a:avLst/>
            </a:prstGeom>
            <a:noFill/>
          </p:spPr>
          <p:txBody>
            <a:bodyPr wrap="square" rtlCol="0">
              <a:spAutoFit/>
            </a:bodyPr>
            <a:lstStyle/>
            <a:p>
              <a:pPr algn="ctr">
                <a:defRPr/>
              </a:pPr>
              <a:r>
                <a:rPr lang="en-US" kern="0" dirty="0">
                  <a:solidFill>
                    <a:srgbClr val="444444"/>
                  </a:solidFill>
                </a:rPr>
                <a:t>LDD Access</a:t>
              </a:r>
              <a:br>
                <a:rPr lang="en-US" kern="0" dirty="0">
                  <a:solidFill>
                    <a:srgbClr val="444444"/>
                  </a:solidFill>
                </a:rPr>
              </a:br>
              <a:r>
                <a:rPr lang="en-US" sz="1200" kern="0" dirty="0">
                  <a:solidFill>
                    <a:srgbClr val="444444"/>
                  </a:solidFill>
                </a:rPr>
                <a:t>Oncology Medications</a:t>
              </a:r>
              <a:r>
                <a:rPr lang="en-US" sz="1400" b="1" kern="0" dirty="0">
                  <a:solidFill>
                    <a:srgbClr val="55565A"/>
                  </a:solidFill>
                </a:rPr>
                <a:t/>
              </a:r>
              <a:br>
                <a:rPr lang="en-US" sz="1400" b="1" kern="0" dirty="0">
                  <a:solidFill>
                    <a:srgbClr val="55565A"/>
                  </a:solidFill>
                </a:rPr>
              </a:br>
              <a:r>
                <a:rPr lang="en-US" sz="2800" b="1" kern="0" dirty="0">
                  <a:solidFill>
                    <a:srgbClr val="E87722"/>
                  </a:solidFill>
                </a:rPr>
                <a:t>99%</a:t>
              </a:r>
            </a:p>
          </p:txBody>
        </p:sp>
      </p:grpSp>
      <p:sp>
        <p:nvSpPr>
          <p:cNvPr id="11" name="Rectangle 10"/>
          <p:cNvSpPr/>
          <p:nvPr/>
        </p:nvSpPr>
        <p:spPr>
          <a:xfrm>
            <a:off x="1" y="4999707"/>
            <a:ext cx="2261413" cy="945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4444"/>
                </a:solidFill>
              </a:rPr>
              <a:t>DOSE OPTMIZATION</a:t>
            </a:r>
          </a:p>
        </p:txBody>
      </p:sp>
      <p:sp>
        <p:nvSpPr>
          <p:cNvPr id="61" name="Rectangle 60"/>
          <p:cNvSpPr/>
          <p:nvPr/>
        </p:nvSpPr>
        <p:spPr>
          <a:xfrm>
            <a:off x="2323696" y="4999707"/>
            <a:ext cx="2217169" cy="945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4444"/>
                </a:solidFill>
              </a:rPr>
              <a:t>SMART BOTTLES TO TRACK ADHERENCE</a:t>
            </a:r>
          </a:p>
        </p:txBody>
      </p:sp>
      <p:sp>
        <p:nvSpPr>
          <p:cNvPr id="62" name="Rectangle 61"/>
          <p:cNvSpPr/>
          <p:nvPr/>
        </p:nvSpPr>
        <p:spPr>
          <a:xfrm>
            <a:off x="4603144" y="4999707"/>
            <a:ext cx="2217169" cy="945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4444"/>
                </a:solidFill>
              </a:rPr>
              <a:t>MOBILE HEALTH TECHNOLOGY</a:t>
            </a:r>
          </a:p>
        </p:txBody>
      </p:sp>
      <p:sp>
        <p:nvSpPr>
          <p:cNvPr id="63" name="Rectangle 62"/>
          <p:cNvSpPr/>
          <p:nvPr/>
        </p:nvSpPr>
        <p:spPr>
          <a:xfrm>
            <a:off x="6882588" y="4999707"/>
            <a:ext cx="2261412" cy="945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4444"/>
                </a:solidFill>
              </a:rPr>
              <a:t>REDUCED HOSPITALIZATIONS</a:t>
            </a:r>
          </a:p>
        </p:txBody>
      </p:sp>
      <p:grpSp>
        <p:nvGrpSpPr>
          <p:cNvPr id="4" name="Group 3"/>
          <p:cNvGrpSpPr/>
          <p:nvPr/>
        </p:nvGrpSpPr>
        <p:grpSpPr>
          <a:xfrm>
            <a:off x="5899188" y="1527168"/>
            <a:ext cx="507222" cy="682632"/>
            <a:chOff x="1366271" y="2203977"/>
            <a:chExt cx="355974" cy="474959"/>
          </a:xfrm>
        </p:grpSpPr>
        <p:sp>
          <p:nvSpPr>
            <p:cNvPr id="34" name="Freeform 112"/>
            <p:cNvSpPr>
              <a:spLocks noEditPoints="1"/>
            </p:cNvSpPr>
            <p:nvPr/>
          </p:nvSpPr>
          <p:spPr bwMode="auto">
            <a:xfrm>
              <a:off x="1366271" y="2203977"/>
              <a:ext cx="355974" cy="474959"/>
            </a:xfrm>
            <a:custGeom>
              <a:avLst/>
              <a:gdLst>
                <a:gd name="T0" fmla="*/ 103 w 108"/>
                <a:gd name="T1" fmla="*/ 27 h 144"/>
                <a:gd name="T2" fmla="*/ 94 w 108"/>
                <a:gd name="T3" fmla="*/ 27 h 144"/>
                <a:gd name="T4" fmla="*/ 13 w 108"/>
                <a:gd name="T5" fmla="*/ 27 h 144"/>
                <a:gd name="T6" fmla="*/ 4 w 108"/>
                <a:gd name="T7" fmla="*/ 27 h 144"/>
                <a:gd name="T8" fmla="*/ 4 w 108"/>
                <a:gd name="T9" fmla="*/ 13 h 144"/>
                <a:gd name="T10" fmla="*/ 103 w 108"/>
                <a:gd name="T11" fmla="*/ 13 h 144"/>
                <a:gd name="T12" fmla="*/ 103 w 108"/>
                <a:gd name="T13" fmla="*/ 27 h 144"/>
                <a:gd name="T14" fmla="*/ 94 w 108"/>
                <a:gd name="T15" fmla="*/ 139 h 144"/>
                <a:gd name="T16" fmla="*/ 13 w 108"/>
                <a:gd name="T17" fmla="*/ 139 h 144"/>
                <a:gd name="T18" fmla="*/ 13 w 108"/>
                <a:gd name="T19" fmla="*/ 31 h 144"/>
                <a:gd name="T20" fmla="*/ 94 w 108"/>
                <a:gd name="T21" fmla="*/ 31 h 144"/>
                <a:gd name="T22" fmla="*/ 94 w 108"/>
                <a:gd name="T23" fmla="*/ 139 h 144"/>
                <a:gd name="T24" fmla="*/ 18 w 108"/>
                <a:gd name="T25" fmla="*/ 4 h 144"/>
                <a:gd name="T26" fmla="*/ 90 w 108"/>
                <a:gd name="T27" fmla="*/ 4 h 144"/>
                <a:gd name="T28" fmla="*/ 90 w 108"/>
                <a:gd name="T29" fmla="*/ 9 h 144"/>
                <a:gd name="T30" fmla="*/ 18 w 108"/>
                <a:gd name="T31" fmla="*/ 9 h 144"/>
                <a:gd name="T32" fmla="*/ 18 w 108"/>
                <a:gd name="T33" fmla="*/ 4 h 144"/>
                <a:gd name="T34" fmla="*/ 103 w 108"/>
                <a:gd name="T35" fmla="*/ 9 h 144"/>
                <a:gd name="T36" fmla="*/ 94 w 108"/>
                <a:gd name="T37" fmla="*/ 9 h 144"/>
                <a:gd name="T38" fmla="*/ 94 w 108"/>
                <a:gd name="T39" fmla="*/ 2 h 144"/>
                <a:gd name="T40" fmla="*/ 92 w 108"/>
                <a:gd name="T41" fmla="*/ 0 h 144"/>
                <a:gd name="T42" fmla="*/ 15 w 108"/>
                <a:gd name="T43" fmla="*/ 0 h 144"/>
                <a:gd name="T44" fmla="*/ 13 w 108"/>
                <a:gd name="T45" fmla="*/ 2 h 144"/>
                <a:gd name="T46" fmla="*/ 13 w 108"/>
                <a:gd name="T47" fmla="*/ 9 h 144"/>
                <a:gd name="T48" fmla="*/ 4 w 108"/>
                <a:gd name="T49" fmla="*/ 9 h 144"/>
                <a:gd name="T50" fmla="*/ 0 w 108"/>
                <a:gd name="T51" fmla="*/ 13 h 144"/>
                <a:gd name="T52" fmla="*/ 0 w 108"/>
                <a:gd name="T53" fmla="*/ 27 h 144"/>
                <a:gd name="T54" fmla="*/ 4 w 108"/>
                <a:gd name="T55" fmla="*/ 31 h 144"/>
                <a:gd name="T56" fmla="*/ 9 w 108"/>
                <a:gd name="T57" fmla="*/ 31 h 144"/>
                <a:gd name="T58" fmla="*/ 9 w 108"/>
                <a:gd name="T59" fmla="*/ 139 h 144"/>
                <a:gd name="T60" fmla="*/ 13 w 108"/>
                <a:gd name="T61" fmla="*/ 144 h 144"/>
                <a:gd name="T62" fmla="*/ 94 w 108"/>
                <a:gd name="T63" fmla="*/ 144 h 144"/>
                <a:gd name="T64" fmla="*/ 99 w 108"/>
                <a:gd name="T65" fmla="*/ 139 h 144"/>
                <a:gd name="T66" fmla="*/ 99 w 108"/>
                <a:gd name="T67" fmla="*/ 31 h 144"/>
                <a:gd name="T68" fmla="*/ 103 w 108"/>
                <a:gd name="T69" fmla="*/ 31 h 144"/>
                <a:gd name="T70" fmla="*/ 108 w 108"/>
                <a:gd name="T71" fmla="*/ 27 h 144"/>
                <a:gd name="T72" fmla="*/ 108 w 108"/>
                <a:gd name="T73" fmla="*/ 13 h 144"/>
                <a:gd name="T74" fmla="*/ 103 w 108"/>
                <a:gd name="T75"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44">
                  <a:moveTo>
                    <a:pt x="103" y="27"/>
                  </a:moveTo>
                  <a:cubicBezTo>
                    <a:pt x="94" y="27"/>
                    <a:pt x="94" y="27"/>
                    <a:pt x="94" y="27"/>
                  </a:cubicBezTo>
                  <a:cubicBezTo>
                    <a:pt x="13" y="27"/>
                    <a:pt x="13" y="27"/>
                    <a:pt x="13" y="27"/>
                  </a:cubicBezTo>
                  <a:cubicBezTo>
                    <a:pt x="4" y="27"/>
                    <a:pt x="4" y="27"/>
                    <a:pt x="4" y="27"/>
                  </a:cubicBezTo>
                  <a:cubicBezTo>
                    <a:pt x="4" y="13"/>
                    <a:pt x="4" y="13"/>
                    <a:pt x="4" y="13"/>
                  </a:cubicBezTo>
                  <a:cubicBezTo>
                    <a:pt x="103" y="13"/>
                    <a:pt x="103" y="13"/>
                    <a:pt x="103" y="13"/>
                  </a:cubicBezTo>
                  <a:lnTo>
                    <a:pt x="103" y="27"/>
                  </a:lnTo>
                  <a:close/>
                  <a:moveTo>
                    <a:pt x="94" y="139"/>
                  </a:moveTo>
                  <a:cubicBezTo>
                    <a:pt x="13" y="139"/>
                    <a:pt x="13" y="139"/>
                    <a:pt x="13" y="139"/>
                  </a:cubicBezTo>
                  <a:cubicBezTo>
                    <a:pt x="13" y="31"/>
                    <a:pt x="13" y="31"/>
                    <a:pt x="13" y="31"/>
                  </a:cubicBezTo>
                  <a:cubicBezTo>
                    <a:pt x="94" y="31"/>
                    <a:pt x="94" y="31"/>
                    <a:pt x="94" y="31"/>
                  </a:cubicBezTo>
                  <a:lnTo>
                    <a:pt x="94" y="139"/>
                  </a:lnTo>
                  <a:close/>
                  <a:moveTo>
                    <a:pt x="18" y="4"/>
                  </a:moveTo>
                  <a:cubicBezTo>
                    <a:pt x="90" y="4"/>
                    <a:pt x="90" y="4"/>
                    <a:pt x="90" y="4"/>
                  </a:cubicBezTo>
                  <a:cubicBezTo>
                    <a:pt x="90" y="9"/>
                    <a:pt x="90" y="9"/>
                    <a:pt x="90" y="9"/>
                  </a:cubicBezTo>
                  <a:cubicBezTo>
                    <a:pt x="18" y="9"/>
                    <a:pt x="18" y="9"/>
                    <a:pt x="18" y="9"/>
                  </a:cubicBezTo>
                  <a:lnTo>
                    <a:pt x="18" y="4"/>
                  </a:lnTo>
                  <a:close/>
                  <a:moveTo>
                    <a:pt x="103" y="9"/>
                  </a:moveTo>
                  <a:cubicBezTo>
                    <a:pt x="94" y="9"/>
                    <a:pt x="94" y="9"/>
                    <a:pt x="94" y="9"/>
                  </a:cubicBezTo>
                  <a:cubicBezTo>
                    <a:pt x="94" y="2"/>
                    <a:pt x="94" y="2"/>
                    <a:pt x="94" y="2"/>
                  </a:cubicBezTo>
                  <a:cubicBezTo>
                    <a:pt x="94" y="1"/>
                    <a:pt x="93" y="0"/>
                    <a:pt x="92" y="0"/>
                  </a:cubicBezTo>
                  <a:cubicBezTo>
                    <a:pt x="15" y="0"/>
                    <a:pt x="15" y="0"/>
                    <a:pt x="15" y="0"/>
                  </a:cubicBezTo>
                  <a:cubicBezTo>
                    <a:pt x="14" y="0"/>
                    <a:pt x="13" y="1"/>
                    <a:pt x="13" y="2"/>
                  </a:cubicBezTo>
                  <a:cubicBezTo>
                    <a:pt x="13" y="9"/>
                    <a:pt x="13" y="9"/>
                    <a:pt x="13" y="9"/>
                  </a:cubicBezTo>
                  <a:cubicBezTo>
                    <a:pt x="4" y="9"/>
                    <a:pt x="4" y="9"/>
                    <a:pt x="4" y="9"/>
                  </a:cubicBezTo>
                  <a:cubicBezTo>
                    <a:pt x="1" y="9"/>
                    <a:pt x="0" y="11"/>
                    <a:pt x="0" y="13"/>
                  </a:cubicBezTo>
                  <a:cubicBezTo>
                    <a:pt x="0" y="27"/>
                    <a:pt x="0" y="27"/>
                    <a:pt x="0" y="27"/>
                  </a:cubicBezTo>
                  <a:cubicBezTo>
                    <a:pt x="0" y="29"/>
                    <a:pt x="1" y="31"/>
                    <a:pt x="4" y="31"/>
                  </a:cubicBezTo>
                  <a:cubicBezTo>
                    <a:pt x="9" y="31"/>
                    <a:pt x="9" y="31"/>
                    <a:pt x="9" y="31"/>
                  </a:cubicBezTo>
                  <a:cubicBezTo>
                    <a:pt x="9" y="139"/>
                    <a:pt x="9" y="139"/>
                    <a:pt x="9" y="139"/>
                  </a:cubicBezTo>
                  <a:cubicBezTo>
                    <a:pt x="9" y="142"/>
                    <a:pt x="10" y="144"/>
                    <a:pt x="13" y="144"/>
                  </a:cubicBezTo>
                  <a:cubicBezTo>
                    <a:pt x="94" y="144"/>
                    <a:pt x="94" y="144"/>
                    <a:pt x="94" y="144"/>
                  </a:cubicBezTo>
                  <a:cubicBezTo>
                    <a:pt x="96" y="144"/>
                    <a:pt x="99" y="142"/>
                    <a:pt x="99" y="139"/>
                  </a:cubicBezTo>
                  <a:cubicBezTo>
                    <a:pt x="99" y="31"/>
                    <a:pt x="99" y="31"/>
                    <a:pt x="99" y="31"/>
                  </a:cubicBezTo>
                  <a:cubicBezTo>
                    <a:pt x="103" y="31"/>
                    <a:pt x="103" y="31"/>
                    <a:pt x="103" y="31"/>
                  </a:cubicBezTo>
                  <a:cubicBezTo>
                    <a:pt x="105" y="31"/>
                    <a:pt x="108" y="29"/>
                    <a:pt x="108" y="27"/>
                  </a:cubicBezTo>
                  <a:cubicBezTo>
                    <a:pt x="108" y="13"/>
                    <a:pt x="108" y="13"/>
                    <a:pt x="108" y="13"/>
                  </a:cubicBezTo>
                  <a:cubicBezTo>
                    <a:pt x="108" y="11"/>
                    <a:pt x="105" y="9"/>
                    <a:pt x="103" y="9"/>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dirty="0">
                <a:solidFill>
                  <a:srgbClr val="53565A"/>
                </a:solidFill>
              </a:endParaRPr>
            </a:p>
          </p:txBody>
        </p:sp>
        <p:sp>
          <p:nvSpPr>
            <p:cNvPr id="39" name="Freeform 113"/>
            <p:cNvSpPr>
              <a:spLocks noEditPoints="1"/>
            </p:cNvSpPr>
            <p:nvPr/>
          </p:nvSpPr>
          <p:spPr bwMode="auto">
            <a:xfrm>
              <a:off x="1448873" y="2394747"/>
              <a:ext cx="187821" cy="177987"/>
            </a:xfrm>
            <a:custGeom>
              <a:avLst/>
              <a:gdLst>
                <a:gd name="T0" fmla="*/ 48 w 57"/>
                <a:gd name="T1" fmla="*/ 47 h 54"/>
                <a:gd name="T2" fmla="*/ 48 w 57"/>
                <a:gd name="T3" fmla="*/ 47 h 54"/>
                <a:gd name="T4" fmla="*/ 42 w 57"/>
                <a:gd name="T5" fmla="*/ 50 h 54"/>
                <a:gd name="T6" fmla="*/ 35 w 57"/>
                <a:gd name="T7" fmla="*/ 47 h 54"/>
                <a:gd name="T8" fmla="*/ 24 w 57"/>
                <a:gd name="T9" fmla="*/ 35 h 54"/>
                <a:gd name="T10" fmla="*/ 37 w 57"/>
                <a:gd name="T11" fmla="*/ 22 h 54"/>
                <a:gd name="T12" fmla="*/ 48 w 57"/>
                <a:gd name="T13" fmla="*/ 34 h 54"/>
                <a:gd name="T14" fmla="*/ 48 w 57"/>
                <a:gd name="T15" fmla="*/ 47 h 54"/>
                <a:gd name="T16" fmla="*/ 9 w 57"/>
                <a:gd name="T17" fmla="*/ 8 h 54"/>
                <a:gd name="T18" fmla="*/ 9 w 57"/>
                <a:gd name="T19" fmla="*/ 7 h 54"/>
                <a:gd name="T20" fmla="*/ 16 w 57"/>
                <a:gd name="T21" fmla="*/ 5 h 54"/>
                <a:gd name="T22" fmla="*/ 22 w 57"/>
                <a:gd name="T23" fmla="*/ 7 h 54"/>
                <a:gd name="T24" fmla="*/ 34 w 57"/>
                <a:gd name="T25" fmla="*/ 19 h 54"/>
                <a:gd name="T26" fmla="*/ 20 w 57"/>
                <a:gd name="T27" fmla="*/ 32 h 54"/>
                <a:gd name="T28" fmla="*/ 9 w 57"/>
                <a:gd name="T29" fmla="*/ 20 h 54"/>
                <a:gd name="T30" fmla="*/ 9 w 57"/>
                <a:gd name="T31" fmla="*/ 8 h 54"/>
                <a:gd name="T32" fmla="*/ 52 w 57"/>
                <a:gd name="T33" fmla="*/ 31 h 54"/>
                <a:gd name="T34" fmla="*/ 25 w 57"/>
                <a:gd name="T35" fmla="*/ 4 h 54"/>
                <a:gd name="T36" fmla="*/ 16 w 57"/>
                <a:gd name="T37" fmla="*/ 0 h 54"/>
                <a:gd name="T38" fmla="*/ 6 w 57"/>
                <a:gd name="T39" fmla="*/ 4 h 54"/>
                <a:gd name="T40" fmla="*/ 6 w 57"/>
                <a:gd name="T41" fmla="*/ 4 h 54"/>
                <a:gd name="T42" fmla="*/ 6 w 57"/>
                <a:gd name="T43" fmla="*/ 24 h 54"/>
                <a:gd name="T44" fmla="*/ 32 w 57"/>
                <a:gd name="T45" fmla="*/ 50 h 54"/>
                <a:gd name="T46" fmla="*/ 42 w 57"/>
                <a:gd name="T47" fmla="*/ 54 h 54"/>
                <a:gd name="T48" fmla="*/ 51 w 57"/>
                <a:gd name="T49" fmla="*/ 50 h 54"/>
                <a:gd name="T50" fmla="*/ 52 w 57"/>
                <a:gd name="T51" fmla="*/ 50 h 54"/>
                <a:gd name="T52" fmla="*/ 52 w 57"/>
                <a:gd name="T53"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54">
                  <a:moveTo>
                    <a:pt x="48" y="47"/>
                  </a:moveTo>
                  <a:cubicBezTo>
                    <a:pt x="48" y="47"/>
                    <a:pt x="48" y="47"/>
                    <a:pt x="48" y="47"/>
                  </a:cubicBezTo>
                  <a:cubicBezTo>
                    <a:pt x="46" y="49"/>
                    <a:pt x="44" y="50"/>
                    <a:pt x="42" y="50"/>
                  </a:cubicBezTo>
                  <a:cubicBezTo>
                    <a:pt x="39" y="50"/>
                    <a:pt x="37" y="49"/>
                    <a:pt x="35" y="47"/>
                  </a:cubicBezTo>
                  <a:cubicBezTo>
                    <a:pt x="24" y="35"/>
                    <a:pt x="24" y="35"/>
                    <a:pt x="24" y="35"/>
                  </a:cubicBezTo>
                  <a:cubicBezTo>
                    <a:pt x="37" y="22"/>
                    <a:pt x="37" y="22"/>
                    <a:pt x="37" y="22"/>
                  </a:cubicBezTo>
                  <a:cubicBezTo>
                    <a:pt x="48" y="34"/>
                    <a:pt x="48" y="34"/>
                    <a:pt x="48" y="34"/>
                  </a:cubicBezTo>
                  <a:cubicBezTo>
                    <a:pt x="52" y="37"/>
                    <a:pt x="52" y="43"/>
                    <a:pt x="48" y="47"/>
                  </a:cubicBezTo>
                  <a:moveTo>
                    <a:pt x="9" y="8"/>
                  </a:moveTo>
                  <a:cubicBezTo>
                    <a:pt x="9" y="7"/>
                    <a:pt x="9" y="7"/>
                    <a:pt x="9" y="7"/>
                  </a:cubicBezTo>
                  <a:cubicBezTo>
                    <a:pt x="11" y="5"/>
                    <a:pt x="13" y="5"/>
                    <a:pt x="16" y="5"/>
                  </a:cubicBezTo>
                  <a:cubicBezTo>
                    <a:pt x="18" y="5"/>
                    <a:pt x="20" y="5"/>
                    <a:pt x="22" y="7"/>
                  </a:cubicBezTo>
                  <a:cubicBezTo>
                    <a:pt x="34" y="19"/>
                    <a:pt x="34" y="19"/>
                    <a:pt x="34" y="19"/>
                  </a:cubicBezTo>
                  <a:cubicBezTo>
                    <a:pt x="20" y="32"/>
                    <a:pt x="20" y="32"/>
                    <a:pt x="20" y="32"/>
                  </a:cubicBezTo>
                  <a:cubicBezTo>
                    <a:pt x="9" y="20"/>
                    <a:pt x="9" y="20"/>
                    <a:pt x="9" y="20"/>
                  </a:cubicBezTo>
                  <a:cubicBezTo>
                    <a:pt x="5" y="17"/>
                    <a:pt x="5" y="11"/>
                    <a:pt x="9" y="8"/>
                  </a:cubicBezTo>
                  <a:moveTo>
                    <a:pt x="52" y="31"/>
                  </a:moveTo>
                  <a:cubicBezTo>
                    <a:pt x="25" y="4"/>
                    <a:pt x="25" y="4"/>
                    <a:pt x="25" y="4"/>
                  </a:cubicBezTo>
                  <a:cubicBezTo>
                    <a:pt x="23" y="1"/>
                    <a:pt x="19" y="0"/>
                    <a:pt x="16" y="0"/>
                  </a:cubicBezTo>
                  <a:cubicBezTo>
                    <a:pt x="12" y="0"/>
                    <a:pt x="9" y="1"/>
                    <a:pt x="6" y="4"/>
                  </a:cubicBezTo>
                  <a:cubicBezTo>
                    <a:pt x="6" y="4"/>
                    <a:pt x="6" y="4"/>
                    <a:pt x="6" y="4"/>
                  </a:cubicBezTo>
                  <a:cubicBezTo>
                    <a:pt x="0" y="10"/>
                    <a:pt x="0" y="18"/>
                    <a:pt x="6" y="24"/>
                  </a:cubicBezTo>
                  <a:cubicBezTo>
                    <a:pt x="32" y="50"/>
                    <a:pt x="32" y="50"/>
                    <a:pt x="32" y="50"/>
                  </a:cubicBezTo>
                  <a:cubicBezTo>
                    <a:pt x="35" y="53"/>
                    <a:pt x="38" y="54"/>
                    <a:pt x="42" y="54"/>
                  </a:cubicBezTo>
                  <a:cubicBezTo>
                    <a:pt x="45" y="54"/>
                    <a:pt x="49" y="53"/>
                    <a:pt x="51" y="50"/>
                  </a:cubicBezTo>
                  <a:cubicBezTo>
                    <a:pt x="52" y="50"/>
                    <a:pt x="52" y="50"/>
                    <a:pt x="52" y="50"/>
                  </a:cubicBezTo>
                  <a:cubicBezTo>
                    <a:pt x="57" y="44"/>
                    <a:pt x="57" y="36"/>
                    <a:pt x="52" y="31"/>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dirty="0">
                <a:solidFill>
                  <a:srgbClr val="53565A"/>
                </a:solidFill>
              </a:endParaRPr>
            </a:p>
          </p:txBody>
        </p:sp>
      </p:grpSp>
      <p:sp>
        <p:nvSpPr>
          <p:cNvPr id="5" name="Rectangle 4"/>
          <p:cNvSpPr/>
          <p:nvPr/>
        </p:nvSpPr>
        <p:spPr>
          <a:xfrm>
            <a:off x="457200" y="1455134"/>
            <a:ext cx="4876800" cy="3231654"/>
          </a:xfrm>
          <a:prstGeom prst="rect">
            <a:avLst/>
          </a:prstGeom>
          <a:noFill/>
        </p:spPr>
        <p:txBody>
          <a:bodyPr wrap="square">
            <a:spAutoFit/>
          </a:bodyPr>
          <a:lstStyle/>
          <a:p>
            <a:pPr marL="285750" indent="-285750">
              <a:buClr>
                <a:srgbClr val="444444"/>
              </a:buClr>
              <a:buFont typeface="Wingdings" panose="05000000000000000000" pitchFamily="2" charset="2"/>
              <a:buChar char="Ø"/>
            </a:pPr>
            <a:r>
              <a:rPr lang="en-US" sz="1200" b="1" dirty="0" smtClean="0">
                <a:solidFill>
                  <a:srgbClr val="E87722"/>
                </a:solidFill>
              </a:rPr>
              <a:t>Single </a:t>
            </a:r>
            <a:r>
              <a:rPr lang="en-US" sz="1200" b="1" dirty="0">
                <a:solidFill>
                  <a:srgbClr val="E87722"/>
                </a:solidFill>
              </a:rPr>
              <a:t>source provider </a:t>
            </a:r>
            <a:r>
              <a:rPr lang="en-US" sz="1200" dirty="0">
                <a:solidFill>
                  <a:srgbClr val="55565A"/>
                </a:solidFill>
              </a:rPr>
              <a:t>for oral and infusion oncology therapies, including limited distribution products </a:t>
            </a:r>
            <a:endParaRPr lang="en-US" sz="1200" dirty="0" smtClean="0">
              <a:solidFill>
                <a:srgbClr val="55565A"/>
              </a:solidFill>
            </a:endParaRPr>
          </a:p>
          <a:p>
            <a:pPr marL="285750" indent="-285750">
              <a:buFont typeface="Wingdings" panose="05000000000000000000" pitchFamily="2" charset="2"/>
              <a:buChar char="Ø"/>
            </a:pPr>
            <a:endParaRPr lang="en-US" sz="1200" dirty="0">
              <a:solidFill>
                <a:srgbClr val="55565A"/>
              </a:solidFill>
            </a:endParaRPr>
          </a:p>
          <a:p>
            <a:pPr marL="285750" indent="-285750">
              <a:buFont typeface="Wingdings" panose="05000000000000000000" pitchFamily="2" charset="2"/>
              <a:buChar char="Ø"/>
            </a:pPr>
            <a:r>
              <a:rPr lang="en-US" sz="1200" dirty="0">
                <a:solidFill>
                  <a:srgbClr val="55565A"/>
                </a:solidFill>
              </a:rPr>
              <a:t>First-to-market with a concerted </a:t>
            </a:r>
            <a:r>
              <a:rPr lang="en-US" sz="1200" dirty="0" smtClean="0">
                <a:solidFill>
                  <a:srgbClr val="55565A"/>
                </a:solidFill>
              </a:rPr>
              <a:t>Split Fill </a:t>
            </a:r>
            <a:r>
              <a:rPr lang="en-US" sz="1200" dirty="0">
                <a:solidFill>
                  <a:srgbClr val="55565A"/>
                </a:solidFill>
              </a:rPr>
              <a:t>medication delivery and pay for therapy </a:t>
            </a:r>
            <a:r>
              <a:rPr lang="en-US" sz="1200" b="1" dirty="0">
                <a:solidFill>
                  <a:srgbClr val="E87722"/>
                </a:solidFill>
              </a:rPr>
              <a:t>without an increase in total </a:t>
            </a:r>
            <a:r>
              <a:rPr lang="en-US" sz="1200" b="1" dirty="0" smtClean="0">
                <a:solidFill>
                  <a:srgbClr val="E87722"/>
                </a:solidFill>
              </a:rPr>
              <a:t>copay</a:t>
            </a:r>
          </a:p>
          <a:p>
            <a:pPr marL="285750" indent="-285750">
              <a:buFont typeface="Wingdings" panose="05000000000000000000" pitchFamily="2" charset="2"/>
              <a:buChar char="Ø"/>
            </a:pPr>
            <a:endParaRPr lang="en-US" sz="1200" dirty="0">
              <a:solidFill>
                <a:srgbClr val="55565A"/>
              </a:solidFill>
            </a:endParaRPr>
          </a:p>
          <a:p>
            <a:pPr marL="285750" indent="-285750">
              <a:buFont typeface="Wingdings" panose="05000000000000000000" pitchFamily="2" charset="2"/>
              <a:buChar char="Ø"/>
            </a:pPr>
            <a:r>
              <a:rPr lang="en-US" sz="1200" dirty="0">
                <a:solidFill>
                  <a:srgbClr val="55565A"/>
                </a:solidFill>
              </a:rPr>
              <a:t>The only oncology program with </a:t>
            </a:r>
            <a:r>
              <a:rPr lang="en-US" sz="1200" b="1" dirty="0">
                <a:solidFill>
                  <a:srgbClr val="E87722"/>
                </a:solidFill>
              </a:rPr>
              <a:t>dedicated in-home supportive care</a:t>
            </a:r>
            <a:r>
              <a:rPr lang="en-US" sz="1200" b="1" dirty="0">
                <a:solidFill>
                  <a:srgbClr val="55565A"/>
                </a:solidFill>
              </a:rPr>
              <a:t> </a:t>
            </a:r>
            <a:r>
              <a:rPr lang="en-US" sz="1200" dirty="0">
                <a:solidFill>
                  <a:srgbClr val="55565A"/>
                </a:solidFill>
              </a:rPr>
              <a:t>regardless of oncology therapy (hydration, anti-emetic, etc</a:t>
            </a:r>
            <a:r>
              <a:rPr lang="en-US" sz="1200" dirty="0" smtClean="0">
                <a:solidFill>
                  <a:srgbClr val="55565A"/>
                </a:solidFill>
              </a:rPr>
              <a:t>.)</a:t>
            </a:r>
          </a:p>
          <a:p>
            <a:pPr marL="285750" indent="-285750">
              <a:buFont typeface="Wingdings" panose="05000000000000000000" pitchFamily="2" charset="2"/>
              <a:buChar char="Ø"/>
            </a:pPr>
            <a:endParaRPr lang="en-US" sz="1200" dirty="0" smtClean="0">
              <a:solidFill>
                <a:srgbClr val="55565A"/>
              </a:solidFill>
            </a:endParaRPr>
          </a:p>
          <a:p>
            <a:pPr marL="285750" indent="-285750">
              <a:buFont typeface="Wingdings" panose="05000000000000000000" pitchFamily="2" charset="2"/>
              <a:buChar char="Ø"/>
            </a:pPr>
            <a:r>
              <a:rPr lang="en-US" sz="1200" dirty="0" smtClean="0">
                <a:solidFill>
                  <a:srgbClr val="55565A"/>
                </a:solidFill>
              </a:rPr>
              <a:t>Medical </a:t>
            </a:r>
            <a:r>
              <a:rPr lang="en-US" sz="1200" dirty="0">
                <a:solidFill>
                  <a:srgbClr val="55565A"/>
                </a:solidFill>
              </a:rPr>
              <a:t>management of patient with ability to </a:t>
            </a:r>
            <a:r>
              <a:rPr lang="en-US" sz="1200" b="1" dirty="0">
                <a:solidFill>
                  <a:srgbClr val="E87722"/>
                </a:solidFill>
              </a:rPr>
              <a:t>incorporate medical </a:t>
            </a:r>
            <a:r>
              <a:rPr lang="en-US" sz="1200" b="1" dirty="0" smtClean="0">
                <a:solidFill>
                  <a:srgbClr val="E87722"/>
                </a:solidFill>
              </a:rPr>
              <a:t>data</a:t>
            </a:r>
          </a:p>
          <a:p>
            <a:pPr marL="285750" indent="-285750">
              <a:buFont typeface="Wingdings" panose="05000000000000000000" pitchFamily="2" charset="2"/>
              <a:buChar char="Ø"/>
            </a:pPr>
            <a:endParaRPr lang="en-US" sz="1200" dirty="0" smtClean="0">
              <a:solidFill>
                <a:srgbClr val="E87722"/>
              </a:solidFill>
            </a:endParaRPr>
          </a:p>
          <a:p>
            <a:pPr marL="285750" indent="-285750">
              <a:buClr>
                <a:srgbClr val="444444"/>
              </a:buClr>
              <a:buFont typeface="Wingdings" panose="05000000000000000000" pitchFamily="2" charset="2"/>
              <a:buChar char="Ø"/>
            </a:pPr>
            <a:r>
              <a:rPr lang="en-US" sz="1200" b="1" dirty="0" smtClean="0">
                <a:solidFill>
                  <a:srgbClr val="E87722"/>
                </a:solidFill>
              </a:rPr>
              <a:t>Medical </a:t>
            </a:r>
            <a:r>
              <a:rPr lang="en-US" sz="1200" b="1" dirty="0">
                <a:solidFill>
                  <a:srgbClr val="E87722"/>
                </a:solidFill>
              </a:rPr>
              <a:t>PA solution </a:t>
            </a:r>
            <a:r>
              <a:rPr lang="en-US" sz="1200" dirty="0">
                <a:solidFill>
                  <a:srgbClr val="55565A"/>
                </a:solidFill>
              </a:rPr>
              <a:t>with experts in </a:t>
            </a:r>
            <a:r>
              <a:rPr lang="en-US" sz="1200" dirty="0" smtClean="0">
                <a:solidFill>
                  <a:srgbClr val="55565A"/>
                </a:solidFill>
              </a:rPr>
              <a:t>oncology </a:t>
            </a:r>
            <a:r>
              <a:rPr lang="en-US" sz="1200" dirty="0">
                <a:solidFill>
                  <a:srgbClr val="55565A"/>
                </a:solidFill>
              </a:rPr>
              <a:t>for health plans </a:t>
            </a:r>
            <a:endParaRPr lang="en-US" sz="1200" dirty="0" smtClean="0">
              <a:solidFill>
                <a:srgbClr val="55565A"/>
              </a:solidFill>
            </a:endParaRPr>
          </a:p>
          <a:p>
            <a:pPr marL="285750" indent="-285750">
              <a:buClr>
                <a:srgbClr val="444444"/>
              </a:buClr>
              <a:buFont typeface="Wingdings" panose="05000000000000000000" pitchFamily="2" charset="2"/>
              <a:buChar char="Ø"/>
            </a:pPr>
            <a:endParaRPr lang="en-US" sz="1200" dirty="0" smtClean="0">
              <a:solidFill>
                <a:srgbClr val="55565A"/>
              </a:solidFill>
            </a:endParaRPr>
          </a:p>
          <a:p>
            <a:pPr marL="285750" indent="-285750">
              <a:buClr>
                <a:srgbClr val="444444"/>
              </a:buClr>
              <a:buFont typeface="Wingdings" panose="05000000000000000000" pitchFamily="2" charset="2"/>
              <a:buChar char="Ø"/>
            </a:pPr>
            <a:r>
              <a:rPr lang="en-US" sz="1200" b="1" dirty="0" smtClean="0">
                <a:solidFill>
                  <a:srgbClr val="E87722"/>
                </a:solidFill>
              </a:rPr>
              <a:t>Direct-to-patient</a:t>
            </a:r>
            <a:r>
              <a:rPr lang="en-US" sz="1200" dirty="0" smtClean="0">
                <a:solidFill>
                  <a:srgbClr val="E87722"/>
                </a:solidFill>
              </a:rPr>
              <a:t> </a:t>
            </a:r>
            <a:r>
              <a:rPr lang="en-US" sz="1200" b="1" dirty="0">
                <a:solidFill>
                  <a:srgbClr val="E87722"/>
                </a:solidFill>
              </a:rPr>
              <a:t>or </a:t>
            </a:r>
            <a:r>
              <a:rPr lang="en-US" sz="1200" b="1" dirty="0" smtClean="0">
                <a:solidFill>
                  <a:srgbClr val="E87722"/>
                </a:solidFill>
              </a:rPr>
              <a:t>in-office </a:t>
            </a:r>
            <a:r>
              <a:rPr lang="en-US" sz="1200" dirty="0" smtClean="0">
                <a:solidFill>
                  <a:srgbClr val="55565A"/>
                </a:solidFill>
              </a:rPr>
              <a:t>coordinated </a:t>
            </a:r>
            <a:r>
              <a:rPr lang="en-US" sz="1200" dirty="0">
                <a:solidFill>
                  <a:srgbClr val="55565A"/>
                </a:solidFill>
              </a:rPr>
              <a:t>oncology </a:t>
            </a:r>
            <a:r>
              <a:rPr lang="en-US" sz="1200" dirty="0" smtClean="0">
                <a:solidFill>
                  <a:srgbClr val="55565A"/>
                </a:solidFill>
              </a:rPr>
              <a:t>solution</a:t>
            </a:r>
          </a:p>
          <a:p>
            <a:pPr marL="285750" indent="-285750">
              <a:buClr>
                <a:srgbClr val="444444"/>
              </a:buClr>
              <a:buFont typeface="Wingdings" panose="05000000000000000000" pitchFamily="2" charset="2"/>
              <a:buChar char="Ø"/>
            </a:pPr>
            <a:endParaRPr lang="en-US" sz="1200" dirty="0" smtClean="0">
              <a:solidFill>
                <a:srgbClr val="55565A"/>
              </a:solidFill>
            </a:endParaRPr>
          </a:p>
          <a:p>
            <a:pPr marL="285750" indent="-285750">
              <a:buClr>
                <a:srgbClr val="444444"/>
              </a:buClr>
              <a:buFont typeface="Wingdings" panose="05000000000000000000" pitchFamily="2" charset="2"/>
              <a:buChar char="Ø"/>
            </a:pPr>
            <a:r>
              <a:rPr lang="en-US" sz="1200" b="1" dirty="0" smtClean="0">
                <a:solidFill>
                  <a:srgbClr val="E87722"/>
                </a:solidFill>
              </a:rPr>
              <a:t>Seamless </a:t>
            </a:r>
            <a:r>
              <a:rPr lang="en-US" sz="1200" b="1" dirty="0">
                <a:solidFill>
                  <a:srgbClr val="E87722"/>
                </a:solidFill>
              </a:rPr>
              <a:t>patient experience </a:t>
            </a:r>
            <a:r>
              <a:rPr lang="en-US" sz="1200" dirty="0">
                <a:solidFill>
                  <a:srgbClr val="55565A"/>
                </a:solidFill>
              </a:rPr>
              <a:t>across all oncology </a:t>
            </a:r>
            <a:r>
              <a:rPr lang="en-US" sz="1200" dirty="0" smtClean="0">
                <a:solidFill>
                  <a:srgbClr val="55565A"/>
                </a:solidFill>
              </a:rPr>
              <a:t>therapies</a:t>
            </a:r>
            <a:endParaRPr lang="en-US" sz="1200" dirty="0">
              <a:solidFill>
                <a:srgbClr val="55565A"/>
              </a:solidFill>
            </a:endParaRPr>
          </a:p>
        </p:txBody>
      </p:sp>
      <p:sp>
        <p:nvSpPr>
          <p:cNvPr id="7" name="TextBox 6"/>
          <p:cNvSpPr txBox="1"/>
          <p:nvPr/>
        </p:nvSpPr>
        <p:spPr>
          <a:xfrm>
            <a:off x="4784123" y="6302253"/>
            <a:ext cx="3844108" cy="207749"/>
          </a:xfrm>
          <a:prstGeom prst="rect">
            <a:avLst/>
          </a:prstGeom>
          <a:noFill/>
        </p:spPr>
        <p:txBody>
          <a:bodyPr wrap="square" rtlCol="0">
            <a:spAutoFit/>
          </a:bodyPr>
          <a:lstStyle/>
          <a:p>
            <a:pPr algn="r"/>
            <a:r>
              <a:rPr lang="en-US" sz="750" dirty="0" smtClean="0"/>
              <a:t>1. Internal analysis</a:t>
            </a:r>
          </a:p>
        </p:txBody>
      </p:sp>
    </p:spTree>
    <p:extLst>
      <p:ext uri="{BB962C8B-B14F-4D97-AF65-F5344CB8AC3E}">
        <p14:creationId xmlns:p14="http://schemas.microsoft.com/office/powerpoint/2010/main" val="166038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21</a:t>
            </a:fld>
            <a:endParaRPr dirty="0">
              <a:solidFill>
                <a:srgbClr val="55565A"/>
              </a:solidFill>
            </a:endParaRPr>
          </a:p>
        </p:txBody>
      </p:sp>
      <p:sp>
        <p:nvSpPr>
          <p:cNvPr id="21"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Optum.</a:t>
            </a:r>
          </a:p>
        </p:txBody>
      </p:sp>
      <p:sp>
        <p:nvSpPr>
          <p:cNvPr id="70" name="Rectangle 69"/>
          <p:cNvSpPr/>
          <p:nvPr/>
        </p:nvSpPr>
        <p:spPr>
          <a:xfrm>
            <a:off x="383053" y="1295400"/>
            <a:ext cx="8573532" cy="738664"/>
          </a:xfrm>
          <a:prstGeom prst="rect">
            <a:avLst/>
          </a:prstGeom>
        </p:spPr>
        <p:txBody>
          <a:bodyPr wrap="square">
            <a:spAutoFit/>
          </a:bodyPr>
          <a:lstStyle/>
          <a:p>
            <a:pPr algn="ctr">
              <a:defRPr/>
            </a:pPr>
            <a:r>
              <a:rPr lang="en-US" sz="1400" dirty="0" smtClean="0">
                <a:solidFill>
                  <a:srgbClr val="55565A"/>
                </a:solidFill>
              </a:rPr>
              <a:t>Clients want more than a one-size-fits-all approach to managing specialty pharmacy.</a:t>
            </a:r>
            <a:br>
              <a:rPr lang="en-US" sz="1400" dirty="0" smtClean="0">
                <a:solidFill>
                  <a:srgbClr val="55565A"/>
                </a:solidFill>
              </a:rPr>
            </a:br>
            <a:r>
              <a:rPr lang="en-US" sz="1400" dirty="0">
                <a:solidFill>
                  <a:srgbClr val="55565A"/>
                </a:solidFill>
              </a:rPr>
              <a:t>Through our </a:t>
            </a:r>
            <a:r>
              <a:rPr lang="en-US" sz="1400" b="1" dirty="0">
                <a:solidFill>
                  <a:srgbClr val="E87722"/>
                </a:solidFill>
              </a:rPr>
              <a:t>consultative </a:t>
            </a:r>
            <a:r>
              <a:rPr lang="en-US" sz="1400" b="1" dirty="0" smtClean="0">
                <a:solidFill>
                  <a:srgbClr val="E87722"/>
                </a:solidFill>
              </a:rPr>
              <a:t>management approach </a:t>
            </a:r>
            <a:r>
              <a:rPr lang="en-US" sz="1400" dirty="0" smtClean="0">
                <a:solidFill>
                  <a:srgbClr val="55565A"/>
                </a:solidFill>
              </a:rPr>
              <a:t>and</a:t>
            </a:r>
            <a:r>
              <a:rPr lang="en-US" sz="1400" b="1" dirty="0" smtClean="0">
                <a:solidFill>
                  <a:srgbClr val="E87722"/>
                </a:solidFill>
              </a:rPr>
              <a:t> </a:t>
            </a:r>
            <a:r>
              <a:rPr lang="en-US" sz="1400" dirty="0" smtClean="0">
                <a:solidFill>
                  <a:srgbClr val="55565A"/>
                </a:solidFill>
              </a:rPr>
              <a:t>our </a:t>
            </a:r>
            <a:r>
              <a:rPr lang="en-US" sz="1400" b="1" dirty="0" smtClean="0">
                <a:solidFill>
                  <a:srgbClr val="E87722"/>
                </a:solidFill>
              </a:rPr>
              <a:t>BriovaRx exclusive program</a:t>
            </a:r>
            <a:r>
              <a:rPr lang="en-US" sz="1400" dirty="0" smtClean="0">
                <a:solidFill>
                  <a:srgbClr val="55565A"/>
                </a:solidFill>
              </a:rPr>
              <a:t>,</a:t>
            </a:r>
            <a:br>
              <a:rPr lang="en-US" sz="1400" dirty="0" smtClean="0">
                <a:solidFill>
                  <a:srgbClr val="55565A"/>
                </a:solidFill>
              </a:rPr>
            </a:br>
            <a:r>
              <a:rPr lang="en-US" sz="1400" dirty="0" smtClean="0">
                <a:solidFill>
                  <a:srgbClr val="55565A"/>
                </a:solidFill>
              </a:rPr>
              <a:t>we help our clients achieve </a:t>
            </a:r>
            <a:r>
              <a:rPr lang="en-US" sz="1400" b="1" dirty="0" smtClean="0">
                <a:solidFill>
                  <a:srgbClr val="E87722"/>
                </a:solidFill>
              </a:rPr>
              <a:t>better outcomes for members </a:t>
            </a:r>
            <a:r>
              <a:rPr lang="en-US" sz="1400" dirty="0" smtClean="0">
                <a:solidFill>
                  <a:srgbClr val="55565A"/>
                </a:solidFill>
              </a:rPr>
              <a:t>at </a:t>
            </a:r>
            <a:r>
              <a:rPr lang="en-US" sz="1400" b="1" dirty="0" smtClean="0">
                <a:solidFill>
                  <a:srgbClr val="E87722"/>
                </a:solidFill>
              </a:rPr>
              <a:t>lower costs</a:t>
            </a:r>
            <a:r>
              <a:rPr lang="en-US" sz="1400" dirty="0" smtClean="0">
                <a:solidFill>
                  <a:srgbClr val="55565A"/>
                </a:solidFill>
              </a:rPr>
              <a:t>.</a:t>
            </a:r>
            <a:endParaRPr lang="en-US" sz="1400" kern="0" dirty="0">
              <a:solidFill>
                <a:srgbClr val="444444"/>
              </a:solidFill>
            </a:endParaRPr>
          </a:p>
        </p:txBody>
      </p:sp>
      <p:pic>
        <p:nvPicPr>
          <p:cNvPr id="71" name="Picture 70" descr="spike_for_PPT.png"/>
          <p:cNvPicPr>
            <a:picLocks/>
          </p:cNvPicPr>
          <p:nvPr/>
        </p:nvPicPr>
        <p:blipFill rotWithShape="1">
          <a:blip r:embed="rId3" cstate="email">
            <a:alphaModFix amt="30000"/>
            <a:extLst>
              <a:ext uri="{28A0092B-C50C-407E-A947-70E740481C1C}">
                <a14:useLocalDpi xmlns:a14="http://schemas.microsoft.com/office/drawing/2010/main"/>
              </a:ext>
            </a:extLst>
          </a:blip>
          <a:srcRect b="49916"/>
          <a:stretch/>
        </p:blipFill>
        <p:spPr>
          <a:xfrm>
            <a:off x="-101812" y="2405617"/>
            <a:ext cx="9143999" cy="715925"/>
          </a:xfrm>
          <a:prstGeom prst="rect">
            <a:avLst/>
          </a:prstGeom>
        </p:spPr>
      </p:pic>
      <p:sp>
        <p:nvSpPr>
          <p:cNvPr id="5" name="Title 4"/>
          <p:cNvSpPr>
            <a:spLocks noGrp="1"/>
          </p:cNvSpPr>
          <p:nvPr>
            <p:ph type="title"/>
          </p:nvPr>
        </p:nvSpPr>
        <p:spPr/>
        <p:txBody>
          <a:bodyPr/>
          <a:lstStyle/>
          <a:p>
            <a:r>
              <a:rPr lang="en-US" dirty="0"/>
              <a:t>Flexible </a:t>
            </a:r>
            <a:r>
              <a:rPr lang="en-US" dirty="0" smtClean="0"/>
              <a:t>options to lower total cost of care</a:t>
            </a:r>
            <a:endParaRPr lang="en-US" dirty="0"/>
          </a:p>
        </p:txBody>
      </p:sp>
      <p:grpSp>
        <p:nvGrpSpPr>
          <p:cNvPr id="7" name="Group 6"/>
          <p:cNvGrpSpPr/>
          <p:nvPr/>
        </p:nvGrpSpPr>
        <p:grpSpPr>
          <a:xfrm>
            <a:off x="383053" y="3276600"/>
            <a:ext cx="8133316" cy="2743198"/>
            <a:chOff x="383053" y="2915906"/>
            <a:chExt cx="8133316" cy="2743198"/>
          </a:xfrm>
        </p:grpSpPr>
        <p:grpSp>
          <p:nvGrpSpPr>
            <p:cNvPr id="40" name="Group 39"/>
            <p:cNvGrpSpPr/>
            <p:nvPr/>
          </p:nvGrpSpPr>
          <p:grpSpPr>
            <a:xfrm>
              <a:off x="383053" y="2915906"/>
              <a:ext cx="8075147" cy="2743198"/>
              <a:chOff x="358438" y="561924"/>
              <a:chExt cx="8075147" cy="2323388"/>
            </a:xfrm>
          </p:grpSpPr>
          <p:grpSp>
            <p:nvGrpSpPr>
              <p:cNvPr id="44" name="Group 43"/>
              <p:cNvGrpSpPr/>
              <p:nvPr/>
            </p:nvGrpSpPr>
            <p:grpSpPr>
              <a:xfrm>
                <a:off x="464332" y="565940"/>
                <a:ext cx="5436315" cy="2319372"/>
                <a:chOff x="464332" y="262647"/>
                <a:chExt cx="5436315" cy="2319372"/>
              </a:xfrm>
            </p:grpSpPr>
            <p:grpSp>
              <p:nvGrpSpPr>
                <p:cNvPr id="48" name="Group 47"/>
                <p:cNvGrpSpPr/>
                <p:nvPr/>
              </p:nvGrpSpPr>
              <p:grpSpPr>
                <a:xfrm>
                  <a:off x="464332" y="262647"/>
                  <a:ext cx="5436315" cy="1936161"/>
                  <a:chOff x="-170486" y="173194"/>
                  <a:chExt cx="5222209" cy="2154211"/>
                </a:xfrm>
              </p:grpSpPr>
              <p:sp>
                <p:nvSpPr>
                  <p:cNvPr id="51" name="TextBox 50"/>
                  <p:cNvSpPr txBox="1"/>
                  <p:nvPr/>
                </p:nvSpPr>
                <p:spPr>
                  <a:xfrm>
                    <a:off x="-170486" y="932918"/>
                    <a:ext cx="2191674" cy="507557"/>
                  </a:xfrm>
                  <a:prstGeom prst="rect">
                    <a:avLst/>
                  </a:prstGeom>
                  <a:noFill/>
                </p:spPr>
                <p:txBody>
                  <a:bodyPr wrap="square" rtlCol="0">
                    <a:spAutoFit/>
                  </a:bodyPr>
                  <a:lstStyle/>
                  <a:p>
                    <a:pPr algn="ctr">
                      <a:spcBef>
                        <a:spcPts val="300"/>
                      </a:spcBef>
                      <a:defRPr/>
                    </a:pPr>
                    <a:r>
                      <a:rPr lang="en-US" kern="0" dirty="0" smtClean="0">
                        <a:solidFill>
                          <a:srgbClr val="008770"/>
                        </a:solidFill>
                      </a:rPr>
                      <a:t>24%</a:t>
                    </a:r>
                    <a:r>
                      <a:rPr lang="en-US" sz="2400" dirty="0" smtClean="0">
                        <a:solidFill>
                          <a:srgbClr val="55565A"/>
                        </a:solidFill>
                        <a:ea typeface="Calibri" panose="020F0502020204030204" pitchFamily="34" charset="0"/>
                      </a:rPr>
                      <a:t/>
                    </a:r>
                    <a:br>
                      <a:rPr lang="en-US" sz="2400" dirty="0" smtClean="0">
                        <a:solidFill>
                          <a:srgbClr val="55565A"/>
                        </a:solidFill>
                        <a:ea typeface="Calibri" panose="020F0502020204030204" pitchFamily="34" charset="0"/>
                      </a:rPr>
                    </a:br>
                    <a:r>
                      <a:rPr lang="en-US" sz="1100" dirty="0" smtClean="0">
                        <a:solidFill>
                          <a:srgbClr val="55565A"/>
                        </a:solidFill>
                        <a:ea typeface="Calibri" panose="020F0502020204030204" pitchFamily="34" charset="0"/>
                      </a:rPr>
                      <a:t>lower specialty PMPM spend</a:t>
                    </a:r>
                    <a:r>
                      <a:rPr lang="en-US" sz="1100" baseline="30000" dirty="0" smtClean="0">
                        <a:solidFill>
                          <a:srgbClr val="55565A"/>
                        </a:solidFill>
                        <a:ea typeface="Calibri" panose="020F0502020204030204" pitchFamily="34" charset="0"/>
                      </a:rPr>
                      <a:t>1</a:t>
                    </a:r>
                    <a:endParaRPr lang="en-US" sz="1100" kern="0" baseline="30000" dirty="0">
                      <a:solidFill>
                        <a:srgbClr val="53565A"/>
                      </a:solidFill>
                    </a:endParaRPr>
                  </a:p>
                </p:txBody>
              </p:sp>
              <p:cxnSp>
                <p:nvCxnSpPr>
                  <p:cNvPr id="52" name="Straight Connector 51"/>
                  <p:cNvCxnSpPr/>
                  <p:nvPr/>
                </p:nvCxnSpPr>
                <p:spPr bwMode="auto">
                  <a:xfrm flipV="1">
                    <a:off x="2300808" y="173194"/>
                    <a:ext cx="0" cy="2154208"/>
                  </a:xfrm>
                  <a:prstGeom prst="line">
                    <a:avLst/>
                  </a:prstGeom>
                  <a:noFill/>
                  <a:ln w="9525" cap="flat" cmpd="sng" algn="ctr">
                    <a:solidFill>
                      <a:srgbClr val="BCBAB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Straight Connector 52"/>
                  <p:cNvCxnSpPr/>
                  <p:nvPr/>
                </p:nvCxnSpPr>
                <p:spPr bwMode="auto">
                  <a:xfrm flipV="1">
                    <a:off x="5051723" y="173198"/>
                    <a:ext cx="0" cy="2154207"/>
                  </a:xfrm>
                  <a:prstGeom prst="line">
                    <a:avLst/>
                  </a:prstGeom>
                  <a:noFill/>
                  <a:ln w="9525" cap="flat" cmpd="sng" algn="ctr">
                    <a:solidFill>
                      <a:srgbClr val="BCBAB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9" name="TextBox 48"/>
                <p:cNvSpPr txBox="1"/>
                <p:nvPr/>
              </p:nvSpPr>
              <p:spPr>
                <a:xfrm>
                  <a:off x="3148671" y="948455"/>
                  <a:ext cx="2593805" cy="1633564"/>
                </a:xfrm>
                <a:prstGeom prst="rect">
                  <a:avLst/>
                </a:prstGeom>
                <a:noFill/>
              </p:spPr>
              <p:txBody>
                <a:bodyPr wrap="square" rtlCol="0">
                  <a:spAutoFit/>
                </a:bodyPr>
                <a:lstStyle/>
                <a:p>
                  <a:pPr algn="ctr">
                    <a:spcBef>
                      <a:spcPts val="300"/>
                    </a:spcBef>
                    <a:defRPr/>
                  </a:pPr>
                  <a:r>
                    <a:rPr lang="en-US" kern="0" dirty="0">
                      <a:solidFill>
                        <a:srgbClr val="008770"/>
                      </a:solidFill>
                    </a:rPr>
                    <a:t>$17,500 </a:t>
                  </a:r>
                  <a:r>
                    <a:rPr lang="en-US" kern="0" dirty="0" smtClean="0">
                      <a:solidFill>
                        <a:srgbClr val="008770"/>
                      </a:solidFill>
                    </a:rPr>
                    <a:t/>
                  </a:r>
                  <a:br>
                    <a:rPr lang="en-US" kern="0" dirty="0" smtClean="0">
                      <a:solidFill>
                        <a:srgbClr val="008770"/>
                      </a:solidFill>
                    </a:rPr>
                  </a:br>
                  <a:r>
                    <a:rPr lang="en-US" sz="1100" dirty="0" smtClean="0">
                      <a:solidFill>
                        <a:srgbClr val="55565A"/>
                      </a:solidFill>
                    </a:rPr>
                    <a:t>per </a:t>
                  </a:r>
                  <a:r>
                    <a:rPr lang="en-US" sz="1100" dirty="0">
                      <a:solidFill>
                        <a:srgbClr val="55565A"/>
                      </a:solidFill>
                    </a:rPr>
                    <a:t>avoided readmission for each </a:t>
                  </a:r>
                  <a:r>
                    <a:rPr lang="en-US" sz="1100" dirty="0" smtClean="0">
                      <a:solidFill>
                        <a:srgbClr val="55565A"/>
                      </a:solidFill>
                    </a:rPr>
                    <a:t/>
                  </a:r>
                  <a:br>
                    <a:rPr lang="en-US" sz="1100" dirty="0" smtClean="0">
                      <a:solidFill>
                        <a:srgbClr val="55565A"/>
                      </a:solidFill>
                    </a:rPr>
                  </a:br>
                  <a:r>
                    <a:rPr lang="en-US" sz="1100" dirty="0" smtClean="0">
                      <a:solidFill>
                        <a:srgbClr val="55565A"/>
                      </a:solidFill>
                    </a:rPr>
                    <a:t>oral </a:t>
                  </a:r>
                  <a:r>
                    <a:rPr lang="en-US" sz="1100" dirty="0">
                      <a:solidFill>
                        <a:srgbClr val="55565A"/>
                      </a:solidFill>
                    </a:rPr>
                    <a:t>oncology </a:t>
                  </a:r>
                  <a:r>
                    <a:rPr lang="en-US" sz="1100" dirty="0" smtClean="0">
                      <a:solidFill>
                        <a:srgbClr val="55565A"/>
                      </a:solidFill>
                    </a:rPr>
                    <a:t>patient</a:t>
                  </a:r>
                  <a:r>
                    <a:rPr lang="en-US" sz="1100" baseline="30000" dirty="0" smtClean="0">
                      <a:solidFill>
                        <a:srgbClr val="55565A"/>
                      </a:solidFill>
                    </a:rPr>
                    <a:t>2</a:t>
                  </a:r>
                </a:p>
                <a:p>
                  <a:pPr algn="ctr">
                    <a:spcBef>
                      <a:spcPts val="300"/>
                    </a:spcBef>
                    <a:defRPr/>
                  </a:pPr>
                  <a:endParaRPr lang="en-US" sz="1100" dirty="0" smtClean="0">
                    <a:solidFill>
                      <a:srgbClr val="55565A"/>
                    </a:solidFill>
                  </a:endParaRPr>
                </a:p>
                <a:p>
                  <a:pPr algn="ctr">
                    <a:spcBef>
                      <a:spcPts val="300"/>
                    </a:spcBef>
                    <a:defRPr/>
                  </a:pPr>
                  <a:r>
                    <a:rPr lang="en-US" kern="0" dirty="0" smtClean="0">
                      <a:solidFill>
                        <a:srgbClr val="008770"/>
                      </a:solidFill>
                    </a:rPr>
                    <a:t>$</a:t>
                  </a:r>
                  <a:r>
                    <a:rPr lang="en-US" kern="0" dirty="0">
                      <a:solidFill>
                        <a:srgbClr val="008770"/>
                      </a:solidFill>
                    </a:rPr>
                    <a:t>14,900</a:t>
                  </a:r>
                  <a:r>
                    <a:rPr lang="en-US" i="1" dirty="0">
                      <a:solidFill>
                        <a:srgbClr val="55565A"/>
                      </a:solidFill>
                    </a:rPr>
                    <a:t> </a:t>
                  </a:r>
                  <a:r>
                    <a:rPr lang="en-US" i="1" dirty="0" smtClean="0">
                      <a:solidFill>
                        <a:srgbClr val="55565A"/>
                      </a:solidFill>
                    </a:rPr>
                    <a:t/>
                  </a:r>
                  <a:br>
                    <a:rPr lang="en-US" i="1" dirty="0" smtClean="0">
                      <a:solidFill>
                        <a:srgbClr val="55565A"/>
                      </a:solidFill>
                    </a:rPr>
                  </a:br>
                  <a:r>
                    <a:rPr lang="en-US" sz="1100" dirty="0" smtClean="0">
                      <a:solidFill>
                        <a:srgbClr val="55565A"/>
                      </a:solidFill>
                    </a:rPr>
                    <a:t>for </a:t>
                  </a:r>
                  <a:r>
                    <a:rPr lang="en-US" sz="1100" dirty="0">
                      <a:solidFill>
                        <a:srgbClr val="55565A"/>
                      </a:solidFill>
                    </a:rPr>
                    <a:t>each transplant </a:t>
                  </a:r>
                  <a:r>
                    <a:rPr lang="en-US" sz="1100" dirty="0" smtClean="0">
                      <a:solidFill>
                        <a:srgbClr val="55565A"/>
                      </a:solidFill>
                    </a:rPr>
                    <a:t>patient</a:t>
                  </a:r>
                  <a:r>
                    <a:rPr lang="en-US" sz="1100" baseline="30000" dirty="0" smtClean="0">
                      <a:solidFill>
                        <a:srgbClr val="55565A"/>
                      </a:solidFill>
                    </a:rPr>
                    <a:t>2</a:t>
                  </a:r>
                  <a:endParaRPr lang="en-US" sz="1100" baseline="30000" dirty="0">
                    <a:solidFill>
                      <a:srgbClr val="55565A"/>
                    </a:solidFill>
                  </a:endParaRPr>
                </a:p>
                <a:p>
                  <a:pPr algn="ctr">
                    <a:spcBef>
                      <a:spcPts val="300"/>
                    </a:spcBef>
                    <a:defRPr/>
                  </a:pPr>
                  <a:endParaRPr lang="en-US" sz="1600" kern="0" dirty="0">
                    <a:solidFill>
                      <a:srgbClr val="53565A"/>
                    </a:solidFill>
                  </a:endParaRPr>
                </a:p>
                <a:p>
                  <a:pPr algn="ctr">
                    <a:spcBef>
                      <a:spcPts val="300"/>
                    </a:spcBef>
                    <a:defRPr/>
                  </a:pPr>
                  <a:endParaRPr lang="en-US" sz="2000" kern="0" baseline="30000" dirty="0">
                    <a:solidFill>
                      <a:srgbClr val="55565A"/>
                    </a:solidFill>
                  </a:endParaRPr>
                </a:p>
              </p:txBody>
            </p:sp>
          </p:grpSp>
          <p:sp>
            <p:nvSpPr>
              <p:cNvPr id="45" name="TextBox 44"/>
              <p:cNvSpPr txBox="1"/>
              <p:nvPr/>
            </p:nvSpPr>
            <p:spPr>
              <a:xfrm>
                <a:off x="358438" y="561924"/>
                <a:ext cx="2636831" cy="808093"/>
              </a:xfrm>
              <a:prstGeom prst="rect">
                <a:avLst/>
              </a:prstGeom>
              <a:noFill/>
            </p:spPr>
            <p:txBody>
              <a:bodyPr wrap="square" rtlCol="0">
                <a:spAutoFit/>
              </a:bodyPr>
              <a:lstStyle/>
              <a:p>
                <a:pPr algn="ctr">
                  <a:spcBef>
                    <a:spcPts val="300"/>
                  </a:spcBef>
                  <a:defRPr/>
                </a:pPr>
                <a:r>
                  <a:rPr lang="en-US" sz="1400" b="1" dirty="0" smtClean="0">
                    <a:solidFill>
                      <a:srgbClr val="55565A"/>
                    </a:solidFill>
                    <a:ea typeface="Calibri" panose="020F0502020204030204" pitchFamily="34" charset="0"/>
                  </a:rPr>
                  <a:t>Pharmacy Care Services focused on specialty medications</a:t>
                </a:r>
                <a:r>
                  <a:rPr lang="en-US" sz="1400" dirty="0" smtClean="0">
                    <a:solidFill>
                      <a:srgbClr val="55565A"/>
                    </a:solidFill>
                    <a:ea typeface="Calibri" panose="020F0502020204030204" pitchFamily="34" charset="0"/>
                  </a:rPr>
                  <a:t/>
                </a:r>
                <a:br>
                  <a:rPr lang="en-US" sz="1400" dirty="0" smtClean="0">
                    <a:solidFill>
                      <a:srgbClr val="55565A"/>
                    </a:solidFill>
                    <a:ea typeface="Calibri" panose="020F0502020204030204" pitchFamily="34" charset="0"/>
                  </a:rPr>
                </a:br>
                <a:endParaRPr lang="en-US" sz="1400" kern="0" dirty="0">
                  <a:solidFill>
                    <a:srgbClr val="53565A"/>
                  </a:solidFill>
                </a:endParaRPr>
              </a:p>
            </p:txBody>
          </p:sp>
          <p:sp>
            <p:nvSpPr>
              <p:cNvPr id="46" name="TextBox 45"/>
              <p:cNvSpPr txBox="1"/>
              <p:nvPr/>
            </p:nvSpPr>
            <p:spPr>
              <a:xfrm>
                <a:off x="3084640" y="570546"/>
                <a:ext cx="2843816" cy="625621"/>
              </a:xfrm>
              <a:prstGeom prst="rect">
                <a:avLst/>
              </a:prstGeom>
              <a:noFill/>
            </p:spPr>
            <p:txBody>
              <a:bodyPr wrap="square" rtlCol="0">
                <a:spAutoFit/>
              </a:bodyPr>
              <a:lstStyle/>
              <a:p>
                <a:pPr algn="ctr">
                  <a:spcBef>
                    <a:spcPts val="300"/>
                  </a:spcBef>
                  <a:defRPr/>
                </a:pPr>
                <a:r>
                  <a:rPr lang="en-US" sz="1400" b="1" dirty="0" smtClean="0">
                    <a:solidFill>
                      <a:srgbClr val="55565A"/>
                    </a:solidFill>
                    <a:ea typeface="Calibri" panose="020F0502020204030204" pitchFamily="34" charset="0"/>
                  </a:rPr>
                  <a:t>Hospital Cost </a:t>
                </a:r>
                <a:br>
                  <a:rPr lang="en-US" sz="1400" b="1" dirty="0" smtClean="0">
                    <a:solidFill>
                      <a:srgbClr val="55565A"/>
                    </a:solidFill>
                    <a:ea typeface="Calibri" panose="020F0502020204030204" pitchFamily="34" charset="0"/>
                  </a:rPr>
                </a:br>
                <a:r>
                  <a:rPr lang="en-US" sz="1400" b="1" dirty="0" smtClean="0">
                    <a:solidFill>
                      <a:srgbClr val="55565A"/>
                    </a:solidFill>
                    <a:ea typeface="Calibri" panose="020F0502020204030204" pitchFamily="34" charset="0"/>
                  </a:rPr>
                  <a:t>Mitigation</a:t>
                </a:r>
                <a:r>
                  <a:rPr lang="en-US" sz="1400" dirty="0" smtClean="0">
                    <a:solidFill>
                      <a:srgbClr val="55565A"/>
                    </a:solidFill>
                    <a:ea typeface="Calibri" panose="020F0502020204030204" pitchFamily="34" charset="0"/>
                  </a:rPr>
                  <a:t/>
                </a:r>
                <a:br>
                  <a:rPr lang="en-US" sz="1400" dirty="0" smtClean="0">
                    <a:solidFill>
                      <a:srgbClr val="55565A"/>
                    </a:solidFill>
                    <a:ea typeface="Calibri" panose="020F0502020204030204" pitchFamily="34" charset="0"/>
                  </a:rPr>
                </a:br>
                <a:endParaRPr lang="en-US" sz="1400" kern="0" dirty="0">
                  <a:solidFill>
                    <a:srgbClr val="53565A"/>
                  </a:solidFill>
                </a:endParaRPr>
              </a:p>
            </p:txBody>
          </p:sp>
          <p:sp>
            <p:nvSpPr>
              <p:cNvPr id="47" name="TextBox 46"/>
              <p:cNvSpPr txBox="1"/>
              <p:nvPr/>
            </p:nvSpPr>
            <p:spPr>
              <a:xfrm>
                <a:off x="6017827" y="565302"/>
                <a:ext cx="2415758" cy="443148"/>
              </a:xfrm>
              <a:prstGeom prst="rect">
                <a:avLst/>
              </a:prstGeom>
              <a:noFill/>
            </p:spPr>
            <p:txBody>
              <a:bodyPr wrap="square" rtlCol="0">
                <a:spAutoFit/>
              </a:bodyPr>
              <a:lstStyle/>
              <a:p>
                <a:pPr algn="ctr">
                  <a:spcBef>
                    <a:spcPts val="300"/>
                  </a:spcBef>
                  <a:defRPr/>
                </a:pPr>
                <a:r>
                  <a:rPr lang="en-US" sz="1400" b="1" dirty="0" smtClean="0">
                    <a:solidFill>
                      <a:srgbClr val="55565A"/>
                    </a:solidFill>
                    <a:ea typeface="Calibri" panose="020F0502020204030204" pitchFamily="34" charset="0"/>
                  </a:rPr>
                  <a:t>Specialty Medical Management</a:t>
                </a:r>
                <a:endParaRPr lang="en-US" sz="1400" kern="0" dirty="0">
                  <a:solidFill>
                    <a:srgbClr val="53565A"/>
                  </a:solidFill>
                </a:endParaRPr>
              </a:p>
            </p:txBody>
          </p:sp>
        </p:grpSp>
        <p:sp>
          <p:nvSpPr>
            <p:cNvPr id="54" name="TextBox 53"/>
            <p:cNvSpPr txBox="1"/>
            <p:nvPr/>
          </p:nvSpPr>
          <p:spPr>
            <a:xfrm>
              <a:off x="5984159" y="3634717"/>
              <a:ext cx="2532210" cy="1043876"/>
            </a:xfrm>
            <a:prstGeom prst="rect">
              <a:avLst/>
            </a:prstGeom>
            <a:noFill/>
          </p:spPr>
          <p:txBody>
            <a:bodyPr wrap="square" rtlCol="0">
              <a:spAutoFit/>
            </a:bodyPr>
            <a:lstStyle/>
            <a:p>
              <a:pPr algn="ctr">
                <a:spcBef>
                  <a:spcPts val="300"/>
                </a:spcBef>
                <a:defRPr/>
              </a:pPr>
              <a:r>
                <a:rPr lang="en-US" kern="0" dirty="0">
                  <a:solidFill>
                    <a:srgbClr val="008770"/>
                  </a:solidFill>
                </a:rPr>
                <a:t>30-50%</a:t>
              </a:r>
              <a:r>
                <a:rPr lang="en-US" sz="2400" kern="0" dirty="0">
                  <a:solidFill>
                    <a:srgbClr val="008770"/>
                  </a:solidFill>
                </a:rPr>
                <a:t> </a:t>
              </a:r>
              <a:br>
                <a:rPr lang="en-US" sz="2400" kern="0" dirty="0">
                  <a:solidFill>
                    <a:srgbClr val="008770"/>
                  </a:solidFill>
                </a:rPr>
              </a:br>
              <a:r>
                <a:rPr lang="en-US" sz="1100" dirty="0">
                  <a:solidFill>
                    <a:srgbClr val="55565A"/>
                  </a:solidFill>
                </a:rPr>
                <a:t>per infusion savings when compared to a hospital outpatient </a:t>
              </a:r>
              <a:r>
                <a:rPr lang="en-US" sz="1100" dirty="0" smtClean="0">
                  <a:solidFill>
                    <a:srgbClr val="55565A"/>
                  </a:solidFill>
                </a:rPr>
                <a:t>setting</a:t>
              </a:r>
              <a:r>
                <a:rPr lang="en-US" sz="1100" baseline="30000" dirty="0" smtClean="0">
                  <a:solidFill>
                    <a:srgbClr val="55565A"/>
                  </a:solidFill>
                </a:rPr>
                <a:t>3</a:t>
              </a:r>
              <a:endParaRPr lang="en-US" sz="1100" baseline="30000" dirty="0">
                <a:solidFill>
                  <a:srgbClr val="55565A"/>
                </a:solidFill>
              </a:endParaRPr>
            </a:p>
            <a:p>
              <a:pPr algn="ctr">
                <a:spcBef>
                  <a:spcPts val="300"/>
                </a:spcBef>
                <a:defRPr/>
              </a:pPr>
              <a:endParaRPr lang="en-US" sz="2000" kern="0" baseline="30000" dirty="0">
                <a:solidFill>
                  <a:srgbClr val="55565A"/>
                </a:solidFill>
              </a:endParaRPr>
            </a:p>
          </p:txBody>
        </p:sp>
      </p:grpSp>
      <p:sp>
        <p:nvSpPr>
          <p:cNvPr id="9" name="Rectangle 8"/>
          <p:cNvSpPr/>
          <p:nvPr/>
        </p:nvSpPr>
        <p:spPr>
          <a:xfrm>
            <a:off x="2373818" y="2578129"/>
            <a:ext cx="4572000" cy="406265"/>
          </a:xfrm>
          <a:prstGeom prst="rect">
            <a:avLst/>
          </a:prstGeom>
        </p:spPr>
        <p:txBody>
          <a:bodyPr>
            <a:spAutoFit/>
          </a:bodyPr>
          <a:lstStyle/>
          <a:p>
            <a:pPr>
              <a:defRPr/>
            </a:pPr>
            <a:r>
              <a:rPr lang="en-US" b="1" dirty="0" smtClean="0">
                <a:solidFill>
                  <a:srgbClr val="E87722"/>
                </a:solidFill>
              </a:rPr>
              <a:t>Flexible Cost Management Solutions</a:t>
            </a:r>
            <a:endParaRPr lang="en-US" b="1" dirty="0">
              <a:solidFill>
                <a:srgbClr val="E87722"/>
              </a:solidFill>
            </a:endParaRPr>
          </a:p>
        </p:txBody>
      </p:sp>
      <p:sp>
        <p:nvSpPr>
          <p:cNvPr id="3" name="Rectangle 2"/>
          <p:cNvSpPr/>
          <p:nvPr/>
        </p:nvSpPr>
        <p:spPr>
          <a:xfrm>
            <a:off x="3343467" y="6321545"/>
            <a:ext cx="5281384" cy="200055"/>
          </a:xfrm>
          <a:prstGeom prst="rect">
            <a:avLst/>
          </a:prstGeom>
        </p:spPr>
        <p:txBody>
          <a:bodyPr wrap="square">
            <a:spAutoFit/>
          </a:bodyPr>
          <a:lstStyle/>
          <a:p>
            <a:pPr algn="r"/>
            <a:r>
              <a:rPr lang="en-US" sz="700" dirty="0" smtClean="0">
                <a:latin typeface="Arial" panose="020B0604020202020204" pitchFamily="34" charset="0"/>
              </a:rPr>
              <a:t> 1. </a:t>
            </a:r>
            <a:r>
              <a:rPr lang="en-US" sz="700" dirty="0">
                <a:latin typeface="Arial" panose="020B0604020202020204" pitchFamily="34" charset="0"/>
              </a:rPr>
              <a:t>2018 internal analysis; </a:t>
            </a:r>
            <a:r>
              <a:rPr lang="en-US" sz="700" dirty="0" smtClean="0">
                <a:latin typeface="Arial" panose="020B0604020202020204" pitchFamily="34" charset="0"/>
              </a:rPr>
              <a:t>2. </a:t>
            </a:r>
            <a:r>
              <a:rPr lang="en-US" sz="700" dirty="0">
                <a:latin typeface="Arial" panose="020B0604020202020204" pitchFamily="34" charset="0"/>
              </a:rPr>
              <a:t>2018 internal analysis; </a:t>
            </a:r>
            <a:r>
              <a:rPr lang="en-US" sz="700" dirty="0" smtClean="0">
                <a:latin typeface="Arial" panose="020B0604020202020204" pitchFamily="34" charset="0"/>
              </a:rPr>
              <a:t>3. </a:t>
            </a:r>
            <a:r>
              <a:rPr lang="en-US" sz="700" dirty="0">
                <a:latin typeface="Arial" panose="020B0604020202020204" pitchFamily="34" charset="0"/>
              </a:rPr>
              <a:t>2017 internal analysis</a:t>
            </a:r>
          </a:p>
        </p:txBody>
      </p:sp>
    </p:spTree>
    <p:extLst>
      <p:ext uri="{BB962C8B-B14F-4D97-AF65-F5344CB8AC3E}">
        <p14:creationId xmlns:p14="http://schemas.microsoft.com/office/powerpoint/2010/main" val="34753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754" y="1209455"/>
            <a:ext cx="7628846" cy="664797"/>
          </a:xfrm>
          <a:prstGeom prst="rect">
            <a:avLst/>
          </a:prstGeom>
        </p:spPr>
        <p:txBody>
          <a:bodyPr wrap="square" lIns="0" tIns="0" rIns="0" bIns="0">
            <a:spAutoFit/>
          </a:bodyPr>
          <a:lstStyle/>
          <a:p>
            <a:pPr defTabSz="457200">
              <a:lnSpc>
                <a:spcPct val="120000"/>
              </a:lnSpc>
            </a:pPr>
            <a:endParaRPr lang="en-US" sz="1200" dirty="0">
              <a:solidFill>
                <a:srgbClr val="66727F"/>
              </a:solidFill>
            </a:endParaRPr>
          </a:p>
          <a:p>
            <a:pPr defTabSz="457200">
              <a:lnSpc>
                <a:spcPct val="120000"/>
              </a:lnSpc>
            </a:pPr>
            <a:endParaRPr lang="en-US" sz="1200" dirty="0" smtClean="0">
              <a:solidFill>
                <a:srgbClr val="66727F"/>
              </a:solidFill>
            </a:endParaRPr>
          </a:p>
          <a:p>
            <a:pPr defTabSz="457200">
              <a:lnSpc>
                <a:spcPct val="120000"/>
              </a:lnSpc>
            </a:pPr>
            <a:endParaRPr lang="en-US" sz="1200" dirty="0">
              <a:solidFill>
                <a:srgbClr val="66727F"/>
              </a:solidFill>
            </a:endParaRPr>
          </a:p>
        </p:txBody>
      </p:sp>
      <p:cxnSp>
        <p:nvCxnSpPr>
          <p:cNvPr id="34" name="Straight Connector 33"/>
          <p:cNvCxnSpPr/>
          <p:nvPr/>
        </p:nvCxnSpPr>
        <p:spPr>
          <a:xfrm>
            <a:off x="1222528" y="2127059"/>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22528" y="2564904"/>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22528" y="3633183"/>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22528" y="4306779"/>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8530" y="2157616"/>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22528" y="5708536"/>
            <a:ext cx="2917424" cy="0"/>
          </a:xfrm>
          <a:prstGeom prst="line">
            <a:avLst/>
          </a:prstGeom>
          <a:ln w="63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3" name="Title 2"/>
          <p:cNvSpPr txBox="1">
            <a:spLocks/>
          </p:cNvSpPr>
          <p:nvPr/>
        </p:nvSpPr>
        <p:spPr>
          <a:xfrm>
            <a:off x="457200" y="2743200"/>
            <a:ext cx="8229600" cy="670323"/>
          </a:xfrm>
          <a:prstGeom prst="rect">
            <a:avLst/>
          </a:prstGeom>
        </p:spPr>
        <p:txBody>
          <a:bodyPr anchor="b"/>
          <a:lstStyle>
            <a:lvl1pPr marL="0" marR="0" indent="0" algn="l" defTabSz="914400" rtl="0" eaLnBrk="1" fontAlgn="auto" latinLnBrk="0" hangingPunct="1">
              <a:lnSpc>
                <a:spcPct val="100000"/>
              </a:lnSpc>
              <a:spcBef>
                <a:spcPct val="0"/>
              </a:spcBef>
              <a:spcAft>
                <a:spcPts val="0"/>
              </a:spcAft>
              <a:buNone/>
              <a:tabLst/>
              <a:defRPr lang="en-US" sz="3000" b="0" kern="1200">
                <a:solidFill>
                  <a:schemeClr val="accent4"/>
                </a:solidFill>
                <a:latin typeface="+mj-lt"/>
                <a:ea typeface="+mj-ea"/>
                <a:cs typeface="Arial" pitchFamily="34" charset="0"/>
              </a:defRPr>
            </a:lvl1pPr>
          </a:lstStyle>
          <a:p>
            <a:pPr algn="ctr"/>
            <a:r>
              <a:rPr lang="en-US" b="1" dirty="0" smtClean="0">
                <a:solidFill>
                  <a:schemeClr val="tx2"/>
                </a:solidFill>
              </a:rPr>
              <a:t>QUESTIONS?</a:t>
            </a:r>
            <a:endParaRPr b="1" dirty="0">
              <a:solidFill>
                <a:schemeClr val="tx2"/>
              </a:solidFill>
            </a:endParaRPr>
          </a:p>
        </p:txBody>
      </p:sp>
    </p:spTree>
    <p:extLst>
      <p:ext uri="{BB962C8B-B14F-4D97-AF65-F5344CB8AC3E}">
        <p14:creationId xmlns:p14="http://schemas.microsoft.com/office/powerpoint/2010/main" val="333313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887" y="953381"/>
            <a:ext cx="8552794" cy="234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p:cNvPicPr>
            <a:picLocks noChangeAspect="1"/>
          </p:cNvPicPr>
          <p:nvPr/>
        </p:nvPicPr>
        <p:blipFill rotWithShape="1">
          <a:blip r:embed="rId3" r:link="rId4" cstate="email">
            <a:extLst>
              <a:ext uri="{28A0092B-C50C-407E-A947-70E740481C1C}">
                <a14:useLocalDpi xmlns:a14="http://schemas.microsoft.com/office/drawing/2010/main"/>
              </a:ext>
            </a:extLst>
          </a:blip>
          <a:srcRect/>
          <a:stretch/>
        </p:blipFill>
        <p:spPr>
          <a:xfrm flipH="1">
            <a:off x="3114675" y="1"/>
            <a:ext cx="6029321" cy="3414533"/>
          </a:xfrm>
          <a:prstGeom prst="rect">
            <a:avLst/>
          </a:prstGeom>
        </p:spPr>
      </p:pic>
      <p:sp>
        <p:nvSpPr>
          <p:cNvPr id="19" name="Rectangle 18"/>
          <p:cNvSpPr/>
          <p:nvPr/>
        </p:nvSpPr>
        <p:spPr>
          <a:xfrm>
            <a:off x="3114675" y="1"/>
            <a:ext cx="2916555" cy="3417618"/>
          </a:xfrm>
          <a:prstGeom prst="rect">
            <a:avLst/>
          </a:prstGeom>
          <a:gradFill flip="none" rotWithShape="1">
            <a:gsLst>
              <a:gs pos="0">
                <a:schemeClr val="bg1"/>
              </a:gs>
              <a:gs pos="32000">
                <a:schemeClr val="bg1">
                  <a:alpha val="93000"/>
                </a:schemeClr>
              </a:gs>
              <a:gs pos="88000">
                <a:schemeClr val="bg1">
                  <a:alpha val="0"/>
                </a:schemeClr>
              </a:gs>
              <a:gs pos="67000">
                <a:schemeClr val="bg1">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Slide Number Placeholder 2"/>
          <p:cNvSpPr>
            <a:spLocks noGrp="1"/>
          </p:cNvSpPr>
          <p:nvPr>
            <p:ph type="sldNum" sz="quarter" idx="12"/>
          </p:nvPr>
        </p:nvSpPr>
        <p:spPr/>
        <p:txBody>
          <a:bodyPr/>
          <a:lstStyle/>
          <a:p>
            <a:fld id="{F18F5FCC-583C-47C6-9953-2F6AD74D46AE}" type="slidenum">
              <a:rPr smtClean="0">
                <a:solidFill>
                  <a:srgbClr val="55565A"/>
                </a:solidFill>
              </a:rPr>
              <a:pPr/>
              <a:t>3</a:t>
            </a:fld>
            <a:endParaRPr>
              <a:solidFill>
                <a:srgbClr val="55565A"/>
              </a:solidFill>
            </a:endParaRPr>
          </a:p>
        </p:txBody>
      </p:sp>
      <p:sp>
        <p:nvSpPr>
          <p:cNvPr id="31"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
        <p:nvSpPr>
          <p:cNvPr id="32" name="Rectangle 31"/>
          <p:cNvSpPr/>
          <p:nvPr/>
        </p:nvSpPr>
        <p:spPr>
          <a:xfrm rot="16200000">
            <a:off x="5194730" y="-531725"/>
            <a:ext cx="1677638" cy="6214880"/>
          </a:xfrm>
          <a:prstGeom prst="rect">
            <a:avLst/>
          </a:prstGeom>
          <a:gradFill flip="none" rotWithShape="1">
            <a:gsLst>
              <a:gs pos="0">
                <a:schemeClr val="bg1"/>
              </a:gs>
              <a:gs pos="82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52" name="Group 51"/>
          <p:cNvGrpSpPr/>
          <p:nvPr/>
        </p:nvGrpSpPr>
        <p:grpSpPr>
          <a:xfrm>
            <a:off x="959678" y="1329398"/>
            <a:ext cx="3149712" cy="1378440"/>
            <a:chOff x="747713" y="4639042"/>
            <a:chExt cx="3149712" cy="1378440"/>
          </a:xfrm>
        </p:grpSpPr>
        <p:sp>
          <p:nvSpPr>
            <p:cNvPr id="53" name="Text Placeholder 2"/>
            <p:cNvSpPr txBox="1">
              <a:spLocks/>
            </p:cNvSpPr>
            <p:nvPr/>
          </p:nvSpPr>
          <p:spPr>
            <a:xfrm>
              <a:off x="747713" y="4924833"/>
              <a:ext cx="3149712" cy="1092649"/>
            </a:xfrm>
            <a:prstGeom prst="rect">
              <a:avLst/>
            </a:prstGeom>
          </p:spPr>
          <p:txBody>
            <a:bodyPr vert="horz" lIns="0" tIns="0" rIns="0" bIns="0" rtlCol="0">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000" kern="1200">
                  <a:solidFill>
                    <a:schemeClr val="accent1"/>
                  </a:solidFill>
                  <a:latin typeface="+mn-lt"/>
                  <a:ea typeface="+mn-ea"/>
                  <a:cs typeface="+mn-cs"/>
                </a:defRPr>
              </a:lvl1pPr>
              <a:lvl2pPr marL="171450"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403225" indent="-1651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628650" indent="-171450"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14400" indent="-227013" algn="l" defTabSz="914400" rtl="0" eaLnBrk="1" latinLnBrk="0" hangingPunct="1">
                <a:lnSpc>
                  <a:spcPct val="95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pPr>
              <a:r>
                <a:rPr lang="en-US" dirty="0">
                  <a:solidFill>
                    <a:srgbClr val="55565A"/>
                  </a:solidFill>
                </a:rPr>
                <a:t>Helping people live healthier </a:t>
              </a:r>
              <a:r>
                <a:rPr lang="en-US" dirty="0" smtClean="0">
                  <a:solidFill>
                    <a:srgbClr val="55565A"/>
                  </a:solidFill>
                </a:rPr>
                <a:t>lives </a:t>
              </a:r>
              <a:r>
                <a:rPr lang="en-US" dirty="0">
                  <a:solidFill>
                    <a:srgbClr val="55565A"/>
                  </a:solidFill>
                </a:rPr>
                <a:t>and helping make the health system work better for everyone</a:t>
              </a:r>
              <a:endParaRPr lang="en-US" dirty="0" smtClean="0">
                <a:solidFill>
                  <a:srgbClr val="55565A"/>
                </a:solidFill>
              </a:endParaRPr>
            </a:p>
          </p:txBody>
        </p:sp>
        <p:sp>
          <p:nvSpPr>
            <p:cNvPr id="55" name="TextBox 54"/>
            <p:cNvSpPr txBox="1"/>
            <p:nvPr/>
          </p:nvSpPr>
          <p:spPr>
            <a:xfrm>
              <a:off x="747713" y="4639042"/>
              <a:ext cx="1839778" cy="258296"/>
            </a:xfrm>
            <a:prstGeom prst="rect">
              <a:avLst/>
            </a:prstGeom>
            <a:noFill/>
          </p:spPr>
          <p:txBody>
            <a:bodyPr wrap="square" lIns="0" tIns="0" rIns="0" bIns="0" rtlCol="0" anchor="ctr">
              <a:noAutofit/>
            </a:bodyPr>
            <a:lstStyle/>
            <a:p>
              <a:r>
                <a:rPr lang="en-US" sz="1600" b="1" spc="100" dirty="0">
                  <a:solidFill>
                    <a:srgbClr val="E87722"/>
                  </a:solidFill>
                </a:rPr>
                <a:t>OUR MISSION</a:t>
              </a:r>
              <a:endParaRPr lang="en-US" sz="1600" b="1" cap="all" spc="100" dirty="0">
                <a:solidFill>
                  <a:srgbClr val="E87722"/>
                </a:solidFill>
                <a:cs typeface="Arial" pitchFamily="34" charset="0"/>
              </a:endParaRPr>
            </a:p>
          </p:txBody>
        </p:sp>
      </p:grpSp>
      <p:pic>
        <p:nvPicPr>
          <p:cNvPr id="82" name="Picture 81" descr="spike_for_PPT.png"/>
          <p:cNvPicPr>
            <a:picLocks/>
          </p:cNvPicPr>
          <p:nvPr/>
        </p:nvPicPr>
        <p:blipFill>
          <a:blip r:embed="rId5" cstate="email">
            <a:alphaModFix amt="30000"/>
            <a:extLst>
              <a:ext uri="{28A0092B-C50C-407E-A947-70E740481C1C}">
                <a14:useLocalDpi xmlns:a14="http://schemas.microsoft.com/office/drawing/2010/main"/>
              </a:ext>
            </a:extLst>
          </a:blip>
          <a:stretch>
            <a:fillRect/>
          </a:stretch>
        </p:blipFill>
        <p:spPr>
          <a:xfrm>
            <a:off x="0" y="3417619"/>
            <a:ext cx="9144000" cy="685800"/>
          </a:xfrm>
          <a:prstGeom prst="rect">
            <a:avLst/>
          </a:prstGeom>
        </p:spPr>
      </p:pic>
      <p:pic>
        <p:nvPicPr>
          <p:cNvPr id="87" name="Picture 8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916" y="525381"/>
            <a:ext cx="1851833" cy="553810"/>
          </a:xfrm>
          <a:prstGeom prst="rect">
            <a:avLst/>
          </a:prstGeom>
        </p:spPr>
      </p:pic>
      <p:grpSp>
        <p:nvGrpSpPr>
          <p:cNvPr id="100" name="Group 99"/>
          <p:cNvGrpSpPr/>
          <p:nvPr/>
        </p:nvGrpSpPr>
        <p:grpSpPr>
          <a:xfrm>
            <a:off x="802490" y="4318841"/>
            <a:ext cx="4340268" cy="2070579"/>
            <a:chOff x="892403" y="2224470"/>
            <a:chExt cx="7642649" cy="2070579"/>
          </a:xfrm>
        </p:grpSpPr>
        <p:grpSp>
          <p:nvGrpSpPr>
            <p:cNvPr id="101" name="Group 100"/>
            <p:cNvGrpSpPr/>
            <p:nvPr/>
          </p:nvGrpSpPr>
          <p:grpSpPr>
            <a:xfrm>
              <a:off x="892403" y="2224470"/>
              <a:ext cx="7642641" cy="548640"/>
              <a:chOff x="737135" y="2224470"/>
              <a:chExt cx="8062849" cy="548640"/>
            </a:xfrm>
          </p:grpSpPr>
          <p:sp>
            <p:nvSpPr>
              <p:cNvPr id="105" name="Rectangle 104"/>
              <p:cNvSpPr/>
              <p:nvPr/>
            </p:nvSpPr>
            <p:spPr>
              <a:xfrm>
                <a:off x="737135" y="2224470"/>
                <a:ext cx="2548001" cy="5486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87722"/>
                    </a:solidFill>
                  </a:rPr>
                  <a:t>Clinical </a:t>
                </a:r>
                <a:br>
                  <a:rPr lang="en-US" sz="1200" dirty="0">
                    <a:solidFill>
                      <a:srgbClr val="E87722"/>
                    </a:solidFill>
                  </a:rPr>
                </a:br>
                <a:r>
                  <a:rPr lang="en-US" sz="1200" dirty="0">
                    <a:solidFill>
                      <a:srgbClr val="E87722"/>
                    </a:solidFill>
                  </a:rPr>
                  <a:t>Expertise</a:t>
                </a:r>
              </a:p>
            </p:txBody>
          </p:sp>
          <p:sp>
            <p:nvSpPr>
              <p:cNvPr id="106" name="Rectangle 105"/>
              <p:cNvSpPr/>
              <p:nvPr/>
            </p:nvSpPr>
            <p:spPr>
              <a:xfrm>
                <a:off x="3409628" y="2224470"/>
                <a:ext cx="2548001" cy="5486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87722"/>
                    </a:solidFill>
                  </a:rPr>
                  <a:t>Embedded Technology</a:t>
                </a:r>
              </a:p>
            </p:txBody>
          </p:sp>
          <p:sp>
            <p:nvSpPr>
              <p:cNvPr id="107" name="Rectangle 106"/>
              <p:cNvSpPr/>
              <p:nvPr/>
            </p:nvSpPr>
            <p:spPr>
              <a:xfrm>
                <a:off x="6082114" y="2224470"/>
                <a:ext cx="2717870" cy="5486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87722"/>
                    </a:solidFill>
                  </a:rPr>
                  <a:t>Consumer Experience </a:t>
                </a:r>
              </a:p>
            </p:txBody>
          </p:sp>
        </p:grpSp>
        <p:sp>
          <p:nvSpPr>
            <p:cNvPr id="102" name="Rectangle 101"/>
            <p:cNvSpPr/>
            <p:nvPr/>
          </p:nvSpPr>
          <p:spPr>
            <a:xfrm>
              <a:off x="892403" y="2823964"/>
              <a:ext cx="2340213" cy="11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444444"/>
                  </a:solidFill>
                </a:rPr>
                <a:t>Enabling clinical choices and quality outcomes based on real world evidence</a:t>
              </a:r>
            </a:p>
          </p:txBody>
        </p:sp>
        <p:sp>
          <p:nvSpPr>
            <p:cNvPr id="103" name="Rectangle 102"/>
            <p:cNvSpPr/>
            <p:nvPr/>
          </p:nvSpPr>
          <p:spPr>
            <a:xfrm>
              <a:off x="3425616" y="2823964"/>
              <a:ext cx="2340213" cy="11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tlCol="0" anchor="t"/>
            <a:lstStyle/>
            <a:p>
              <a:r>
                <a:rPr lang="en-US" sz="1200" dirty="0">
                  <a:solidFill>
                    <a:srgbClr val="444444"/>
                  </a:solidFill>
                </a:rPr>
                <a:t>Providing the right information at the point of decision to drive the right choices</a:t>
              </a:r>
            </a:p>
          </p:txBody>
        </p:sp>
        <p:sp>
          <p:nvSpPr>
            <p:cNvPr id="104" name="Rectangle 103"/>
            <p:cNvSpPr/>
            <p:nvPr/>
          </p:nvSpPr>
          <p:spPr>
            <a:xfrm>
              <a:off x="5958828" y="2823964"/>
              <a:ext cx="2576224" cy="147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t"/>
            <a:lstStyle/>
            <a:p>
              <a:r>
                <a:rPr lang="en-US" sz="1200" dirty="0">
                  <a:solidFill>
                    <a:srgbClr val="444444"/>
                  </a:solidFill>
                </a:rPr>
                <a:t>Navigating best care and cost choices with a personalized, connected network</a:t>
              </a:r>
            </a:p>
          </p:txBody>
        </p:sp>
      </p:grpSp>
      <p:pic>
        <p:nvPicPr>
          <p:cNvPr id="3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0746" t="20378" b="12137"/>
          <a:stretch/>
        </p:blipFill>
        <p:spPr bwMode="auto">
          <a:xfrm flipH="1">
            <a:off x="5316025" y="4568394"/>
            <a:ext cx="453772"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 Placeholder 2"/>
          <p:cNvSpPr txBox="1">
            <a:spLocks/>
          </p:cNvSpPr>
          <p:nvPr/>
        </p:nvSpPr>
        <p:spPr>
          <a:xfrm>
            <a:off x="5926907" y="4515891"/>
            <a:ext cx="2867893" cy="1166561"/>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000" dirty="0" smtClean="0">
                <a:solidFill>
                  <a:srgbClr val="008770"/>
                </a:solidFill>
                <a:cs typeface="Arial" panose="020B0604020202020204" pitchFamily="34" charset="0"/>
              </a:rPr>
              <a:t>Improving outcomes and experiences </a:t>
            </a:r>
            <a:r>
              <a:rPr lang="en-US" dirty="0" smtClean="0">
                <a:solidFill>
                  <a:srgbClr val="444444"/>
                </a:solidFill>
                <a:cs typeface="Arial" panose="020B0604020202020204" pitchFamily="34" charset="0"/>
              </a:rPr>
              <a:t>for everyone we serve while </a:t>
            </a:r>
            <a:r>
              <a:rPr lang="en-US" sz="2000" dirty="0" smtClean="0">
                <a:solidFill>
                  <a:srgbClr val="008770"/>
                </a:solidFill>
                <a:cs typeface="Arial" panose="020B0604020202020204" pitchFamily="34" charset="0"/>
              </a:rPr>
              <a:t>reducing the total cost of care</a:t>
            </a:r>
            <a:endParaRPr lang="en-US" sz="2000" dirty="0">
              <a:solidFill>
                <a:srgbClr val="008770"/>
              </a:solidFill>
              <a:cs typeface="Arial" panose="020B0604020202020204" pitchFamily="34" charset="0"/>
            </a:endParaRPr>
          </a:p>
        </p:txBody>
      </p:sp>
      <p:grpSp>
        <p:nvGrpSpPr>
          <p:cNvPr id="40" name="Group 39"/>
          <p:cNvGrpSpPr/>
          <p:nvPr/>
        </p:nvGrpSpPr>
        <p:grpSpPr>
          <a:xfrm>
            <a:off x="728195" y="3941287"/>
            <a:ext cx="4480560" cy="276999"/>
            <a:chOff x="845733" y="2436018"/>
            <a:chExt cx="4390733" cy="276999"/>
          </a:xfrm>
        </p:grpSpPr>
        <p:cxnSp>
          <p:nvCxnSpPr>
            <p:cNvPr id="41" name="Straight Connector 40"/>
            <p:cNvCxnSpPr/>
            <p:nvPr/>
          </p:nvCxnSpPr>
          <p:spPr>
            <a:xfrm>
              <a:off x="845733" y="2583143"/>
              <a:ext cx="4390733"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324245" y="2436018"/>
              <a:ext cx="1433710" cy="276999"/>
              <a:chOff x="1164819" y="2436018"/>
              <a:chExt cx="1433710" cy="276999"/>
            </a:xfrm>
          </p:grpSpPr>
          <p:sp>
            <p:nvSpPr>
              <p:cNvPr id="43" name="TextBox 42"/>
              <p:cNvSpPr txBox="1"/>
              <p:nvPr/>
            </p:nvSpPr>
            <p:spPr>
              <a:xfrm>
                <a:off x="1164819" y="2436018"/>
                <a:ext cx="1433710" cy="276999"/>
              </a:xfrm>
              <a:prstGeom prst="rect">
                <a:avLst/>
              </a:prstGeom>
              <a:solidFill>
                <a:schemeClr val="bg1"/>
              </a:solidFill>
            </p:spPr>
            <p:txBody>
              <a:bodyPr wrap="square" rtlCol="0">
                <a:spAutoFit/>
              </a:bodyPr>
              <a:lstStyle/>
              <a:p>
                <a:pPr algn="ctr"/>
                <a:endParaRPr lang="en-US" sz="1200" spc="120" dirty="0">
                  <a:solidFill>
                    <a:srgbClr val="444444"/>
                  </a:solidFill>
                </a:endParaRPr>
              </a:p>
            </p:txBody>
          </p:sp>
          <p:pic>
            <p:nvPicPr>
              <p:cNvPr id="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6464" y="2479148"/>
                <a:ext cx="990421" cy="2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54051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9144000" cy="1169889"/>
          </a:xfrm>
          <a:prstGeom prst="rect">
            <a:avLst/>
          </a:prstGeom>
          <a:gradFill flip="none" rotWithShape="1">
            <a:gsLst>
              <a:gs pos="0">
                <a:srgbClr val="E0E0E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8"/>
          <p:cNvSpPr/>
          <p:nvPr/>
        </p:nvSpPr>
        <p:spPr>
          <a:xfrm flipV="1">
            <a:off x="-3915" y="5160731"/>
            <a:ext cx="9144000" cy="1697267"/>
          </a:xfrm>
          <a:prstGeom prst="rect">
            <a:avLst/>
          </a:prstGeom>
          <a:gradFill flip="none" rotWithShape="1">
            <a:gsLst>
              <a:gs pos="0">
                <a:srgbClr val="E0E0E0"/>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Slide Number Placeholder 2"/>
          <p:cNvSpPr>
            <a:spLocks noGrp="1"/>
          </p:cNvSpPr>
          <p:nvPr>
            <p:ph type="sldNum" sz="quarter" idx="12"/>
          </p:nvPr>
        </p:nvSpPr>
        <p:spPr/>
        <p:txBody>
          <a:bodyPr/>
          <a:lstStyle/>
          <a:p>
            <a:fld id="{F18F5FCC-583C-47C6-9953-2F6AD74D46AE}" type="slidenum">
              <a:rPr smtClean="0">
                <a:solidFill>
                  <a:srgbClr val="55565A"/>
                </a:solidFill>
              </a:rPr>
              <a:pPr/>
              <a:t>4</a:t>
            </a:fld>
            <a:endParaRPr>
              <a:solidFill>
                <a:srgbClr val="55565A"/>
              </a:solidFill>
            </a:endParaRPr>
          </a:p>
        </p:txBody>
      </p:sp>
      <p:sp>
        <p:nvSpPr>
          <p:cNvPr id="31"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pic>
        <p:nvPicPr>
          <p:cNvPr id="62" name="Picture 2" descr="A:\Assets\Logos\OPTUM_Logos\~OptumRx Logos\OPTUMRx_®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92" y="6247061"/>
            <a:ext cx="1302937" cy="3800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spike_for_PPT.png"/>
          <p:cNvPicPr>
            <a:picLocks/>
          </p:cNvPicPr>
          <p:nvPr/>
        </p:nvPicPr>
        <p:blipFill>
          <a:blip r:embed="rId4" cstate="email">
            <a:alphaModFix amt="30000"/>
            <a:extLst>
              <a:ext uri="{28A0092B-C50C-407E-A947-70E740481C1C}">
                <a14:useLocalDpi xmlns:a14="http://schemas.microsoft.com/office/drawing/2010/main"/>
              </a:ext>
            </a:extLst>
          </a:blip>
          <a:stretch>
            <a:fillRect/>
          </a:stretch>
        </p:blipFill>
        <p:spPr>
          <a:xfrm flipV="1">
            <a:off x="0" y="642406"/>
            <a:ext cx="9144000" cy="527482"/>
          </a:xfrm>
          <a:prstGeom prst="rect">
            <a:avLst/>
          </a:prstGeom>
          <a:noFill/>
        </p:spPr>
      </p:pic>
      <p:sp>
        <p:nvSpPr>
          <p:cNvPr id="40" name="Title 2"/>
          <p:cNvSpPr txBox="1">
            <a:spLocks/>
          </p:cNvSpPr>
          <p:nvPr/>
        </p:nvSpPr>
        <p:spPr>
          <a:xfrm>
            <a:off x="453319" y="452580"/>
            <a:ext cx="8466394" cy="453567"/>
          </a:xfrm>
          <a:prstGeom prst="rect">
            <a:avLst/>
          </a:prstGeom>
        </p:spPr>
        <p:txBody>
          <a:bodyPr lIns="91440" anchor="ct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pc="-110" dirty="0" smtClean="0">
                <a:solidFill>
                  <a:srgbClr val="E87722"/>
                </a:solidFill>
              </a:rPr>
              <a:t>Why OptumRx: </a:t>
            </a:r>
            <a:r>
              <a:rPr lang="en-US" sz="2700" spc="-90" dirty="0" smtClean="0">
                <a:solidFill>
                  <a:srgbClr val="55565A"/>
                </a:solidFill>
              </a:rPr>
              <a:t>Promoting better choices and outcomes</a:t>
            </a:r>
            <a:endParaRPr lang="en-US" sz="2700" spc="-90" dirty="0">
              <a:solidFill>
                <a:srgbClr val="55565A"/>
              </a:solidFill>
            </a:endParaRPr>
          </a:p>
        </p:txBody>
      </p:sp>
      <p:grpSp>
        <p:nvGrpSpPr>
          <p:cNvPr id="41" name="Group 40"/>
          <p:cNvGrpSpPr/>
          <p:nvPr/>
        </p:nvGrpSpPr>
        <p:grpSpPr>
          <a:xfrm>
            <a:off x="2423160" y="1428864"/>
            <a:ext cx="4297680" cy="370952"/>
            <a:chOff x="2460906" y="1684400"/>
            <a:chExt cx="4297680" cy="370952"/>
          </a:xfrm>
        </p:grpSpPr>
        <p:cxnSp>
          <p:nvCxnSpPr>
            <p:cNvPr id="42" name="Straight Connector 41"/>
            <p:cNvCxnSpPr/>
            <p:nvPr/>
          </p:nvCxnSpPr>
          <p:spPr>
            <a:xfrm>
              <a:off x="2460906" y="1869876"/>
              <a:ext cx="4297680" cy="0"/>
            </a:xfrm>
            <a:prstGeom prst="line">
              <a:avLst/>
            </a:prstGeom>
            <a:ln>
              <a:gradFill flip="none" rotWithShape="1">
                <a:gsLst>
                  <a:gs pos="0">
                    <a:schemeClr val="bg1"/>
                  </a:gs>
                  <a:gs pos="86000">
                    <a:schemeClr val="accent4"/>
                  </a:gs>
                  <a:gs pos="14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38146" y="1684400"/>
              <a:ext cx="2743200" cy="370952"/>
            </a:xfrm>
            <a:prstGeom prst="rect">
              <a:avLst/>
            </a:prstGeom>
            <a:solidFill>
              <a:schemeClr val="bg1"/>
            </a:solidFill>
          </p:spPr>
          <p:txBody>
            <a:bodyPr wrap="square" lIns="0" tIns="0" rIns="0" bIns="0" rtlCol="0" anchor="ctr">
              <a:noAutofit/>
            </a:bodyPr>
            <a:lstStyle/>
            <a:p>
              <a:pPr algn="ctr"/>
              <a:r>
                <a:rPr lang="en-US" sz="1400" spc="30" dirty="0">
                  <a:solidFill>
                    <a:srgbClr val="444444"/>
                  </a:solidFill>
                </a:rPr>
                <a:t>OUR COMMITMENT TO YOU</a:t>
              </a:r>
              <a:endParaRPr lang="en-US" sz="1400" spc="30" dirty="0">
                <a:solidFill>
                  <a:srgbClr val="444444"/>
                </a:solidFill>
                <a:cs typeface="Arial" pitchFamily="34" charset="0"/>
              </a:endParaRPr>
            </a:p>
          </p:txBody>
        </p:sp>
      </p:grpSp>
      <p:pic>
        <p:nvPicPr>
          <p:cNvPr id="44" name="Picture 43" descr="spike_for_PPT.png"/>
          <p:cNvPicPr>
            <a:picLocks/>
          </p:cNvPicPr>
          <p:nvPr/>
        </p:nvPicPr>
        <p:blipFill>
          <a:blip r:embed="rId4" cstate="email">
            <a:alphaModFix amt="30000"/>
            <a:extLst>
              <a:ext uri="{28A0092B-C50C-407E-A947-70E740481C1C}">
                <a14:useLocalDpi xmlns:a14="http://schemas.microsoft.com/office/drawing/2010/main"/>
              </a:ext>
            </a:extLst>
          </a:blip>
          <a:stretch>
            <a:fillRect/>
          </a:stretch>
        </p:blipFill>
        <p:spPr>
          <a:xfrm>
            <a:off x="0" y="5160732"/>
            <a:ext cx="9144000" cy="726368"/>
          </a:xfrm>
          <a:prstGeom prst="rect">
            <a:avLst/>
          </a:prstGeom>
        </p:spPr>
      </p:pic>
      <p:grpSp>
        <p:nvGrpSpPr>
          <p:cNvPr id="37" name="Group 36"/>
          <p:cNvGrpSpPr/>
          <p:nvPr/>
        </p:nvGrpSpPr>
        <p:grpSpPr>
          <a:xfrm>
            <a:off x="1160877" y="1957659"/>
            <a:ext cx="6822247" cy="2852382"/>
            <a:chOff x="1287374" y="1978925"/>
            <a:chExt cx="6822247" cy="2852382"/>
          </a:xfrm>
        </p:grpSpPr>
        <p:sp>
          <p:nvSpPr>
            <p:cNvPr id="38" name="Rectangle 37"/>
            <p:cNvSpPr/>
            <p:nvPr/>
          </p:nvSpPr>
          <p:spPr>
            <a:xfrm>
              <a:off x="4568084" y="2088466"/>
              <a:ext cx="3541537" cy="792432"/>
            </a:xfrm>
            <a:prstGeom prst="rect">
              <a:avLst/>
            </a:prstGeom>
            <a:gradFill flip="none" rotWithShape="1">
              <a:gsLst>
                <a:gs pos="29000">
                  <a:schemeClr val="bg1"/>
                </a:gs>
                <a:gs pos="100000">
                  <a:srgbClr val="E0E0E0"/>
                </a:gs>
              </a:gsLst>
              <a:lin ang="0" scaled="1"/>
              <a:tileRect/>
            </a:gradFill>
            <a:ln>
              <a:noFill/>
            </a:ln>
            <a:effectLst>
              <a:outerShdw blurRad="40005" dist="22860" dir="2700000" algn="ctr" rotWithShape="0">
                <a:schemeClr val="bg2">
                  <a:lumMod val="1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p:nvSpPr>
          <p:spPr>
            <a:xfrm>
              <a:off x="4568085" y="2999069"/>
              <a:ext cx="3541536" cy="781419"/>
            </a:xfrm>
            <a:prstGeom prst="rect">
              <a:avLst/>
            </a:prstGeom>
            <a:gradFill flip="none" rotWithShape="1">
              <a:gsLst>
                <a:gs pos="29000">
                  <a:schemeClr val="bg1"/>
                </a:gs>
                <a:gs pos="100000">
                  <a:srgbClr val="E0E0E0"/>
                </a:gs>
              </a:gsLst>
              <a:lin ang="0" scaled="1"/>
              <a:tileRect/>
            </a:gradFill>
            <a:ln>
              <a:noFill/>
            </a:ln>
            <a:effectLst>
              <a:outerShdw blurRad="40005" dist="22860" dir="2700000" algn="ctr" rotWithShape="0">
                <a:schemeClr val="bg2">
                  <a:lumMod val="1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4568084" y="3890643"/>
              <a:ext cx="3541537" cy="781419"/>
            </a:xfrm>
            <a:prstGeom prst="rect">
              <a:avLst/>
            </a:prstGeom>
            <a:gradFill flip="none" rotWithShape="1">
              <a:gsLst>
                <a:gs pos="29000">
                  <a:schemeClr val="bg1"/>
                </a:gs>
                <a:gs pos="100000">
                  <a:srgbClr val="E0E0E0"/>
                </a:gs>
              </a:gsLst>
              <a:lin ang="0" scaled="1"/>
              <a:tileRect/>
            </a:gradFill>
            <a:ln>
              <a:noFill/>
            </a:ln>
            <a:effectLst>
              <a:outerShdw blurRad="40005" dist="22860" dir="2700000" algn="ctr" rotWithShape="0">
                <a:schemeClr val="bg2">
                  <a:lumMod val="1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p:nvSpPr>
          <p:spPr>
            <a:xfrm>
              <a:off x="4455042" y="1978925"/>
              <a:ext cx="2803775" cy="2852382"/>
            </a:xfrm>
            <a:prstGeom prst="rect">
              <a:avLst/>
            </a:prstGeom>
            <a:gradFill>
              <a:gsLst>
                <a:gs pos="22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p:nvSpPr>
          <p:spPr>
            <a:xfrm>
              <a:off x="4592771" y="2207399"/>
              <a:ext cx="3465709" cy="553998"/>
            </a:xfrm>
            <a:prstGeom prst="rect">
              <a:avLst/>
            </a:prstGeom>
          </p:spPr>
          <p:txBody>
            <a:bodyPr wrap="square" lIns="91440" rIns="0" anchor="ctr">
              <a:spAutoFit/>
            </a:bodyPr>
            <a:lstStyle/>
            <a:p>
              <a:pPr>
                <a:spcAft>
                  <a:spcPts val="2400"/>
                </a:spcAft>
              </a:pPr>
              <a:r>
                <a:rPr lang="en-US" sz="1400" dirty="0">
                  <a:solidFill>
                    <a:srgbClr val="444444"/>
                  </a:solidFill>
                </a:rPr>
                <a:t>Transform the member experience with </a:t>
              </a:r>
              <a:r>
                <a:rPr lang="en-US" sz="1600" dirty="0">
                  <a:solidFill>
                    <a:srgbClr val="00549F"/>
                  </a:solidFill>
                </a:rPr>
                <a:t>simplified, synchronized support </a:t>
              </a:r>
            </a:p>
          </p:txBody>
        </p:sp>
        <p:sp>
          <p:nvSpPr>
            <p:cNvPr id="50" name="Rectangle 49"/>
            <p:cNvSpPr/>
            <p:nvPr/>
          </p:nvSpPr>
          <p:spPr>
            <a:xfrm>
              <a:off x="4592771" y="3091742"/>
              <a:ext cx="3465709" cy="553998"/>
            </a:xfrm>
            <a:prstGeom prst="rect">
              <a:avLst/>
            </a:prstGeom>
          </p:spPr>
          <p:txBody>
            <a:bodyPr wrap="square" lIns="91440">
              <a:spAutoFit/>
            </a:bodyPr>
            <a:lstStyle/>
            <a:p>
              <a:pPr>
                <a:spcBef>
                  <a:spcPts val="1800"/>
                </a:spcBef>
              </a:pPr>
              <a:r>
                <a:rPr lang="en-US" sz="1400" dirty="0">
                  <a:solidFill>
                    <a:srgbClr val="444444"/>
                  </a:solidFill>
                </a:rPr>
                <a:t>Share unprecedented insights and partner for </a:t>
              </a:r>
              <a:r>
                <a:rPr lang="en-US" sz="1600" dirty="0">
                  <a:solidFill>
                    <a:srgbClr val="008770"/>
                  </a:solidFill>
                </a:rPr>
                <a:t>better care coordination</a:t>
              </a:r>
            </a:p>
          </p:txBody>
        </p:sp>
        <p:sp>
          <p:nvSpPr>
            <p:cNvPr id="51" name="Rectangle 50"/>
            <p:cNvSpPr/>
            <p:nvPr/>
          </p:nvSpPr>
          <p:spPr>
            <a:xfrm>
              <a:off x="4592772" y="3988964"/>
              <a:ext cx="3360380" cy="553998"/>
            </a:xfrm>
            <a:prstGeom prst="rect">
              <a:avLst/>
            </a:prstGeom>
          </p:spPr>
          <p:txBody>
            <a:bodyPr wrap="square" lIns="91440">
              <a:spAutoFit/>
            </a:bodyPr>
            <a:lstStyle/>
            <a:p>
              <a:pPr>
                <a:spcAft>
                  <a:spcPts val="2400"/>
                </a:spcAft>
              </a:pPr>
              <a:r>
                <a:rPr lang="en-US" sz="1400" dirty="0">
                  <a:solidFill>
                    <a:srgbClr val="444444"/>
                  </a:solidFill>
                </a:rPr>
                <a:t>Provide</a:t>
              </a:r>
              <a:r>
                <a:rPr lang="en-US" sz="1600" dirty="0">
                  <a:solidFill>
                    <a:srgbClr val="E87722"/>
                  </a:solidFill>
                </a:rPr>
                <a:t> insights and flexible choice </a:t>
              </a:r>
              <a:r>
                <a:rPr lang="en-US" sz="1400" dirty="0">
                  <a:solidFill>
                    <a:srgbClr val="444444"/>
                  </a:solidFill>
                </a:rPr>
                <a:t>to meet your needs  </a:t>
              </a:r>
              <a:endParaRPr lang="en-US" sz="1600" dirty="0">
                <a:solidFill>
                  <a:srgbClr val="444444"/>
                </a:solidFill>
              </a:endParaRPr>
            </a:p>
          </p:txBody>
        </p:sp>
        <p:grpSp>
          <p:nvGrpSpPr>
            <p:cNvPr id="52" name="Group 51"/>
            <p:cNvGrpSpPr/>
            <p:nvPr/>
          </p:nvGrpSpPr>
          <p:grpSpPr>
            <a:xfrm>
              <a:off x="1287374" y="2088466"/>
              <a:ext cx="3077291" cy="2592260"/>
              <a:chOff x="1244842" y="2088466"/>
              <a:chExt cx="3077291" cy="2592260"/>
            </a:xfrm>
            <a:effectLst>
              <a:outerShdw blurRad="40005" dist="22860" dir="2700000" algn="ctr" rotWithShape="0">
                <a:schemeClr val="bg2">
                  <a:lumMod val="10000"/>
                  <a:alpha val="35000"/>
                </a:schemeClr>
              </a:outerShdw>
            </a:effectLst>
          </p:grpSpPr>
          <p:sp>
            <p:nvSpPr>
              <p:cNvPr id="54" name="Rectangle 53"/>
              <p:cNvSpPr/>
              <p:nvPr/>
            </p:nvSpPr>
            <p:spPr>
              <a:xfrm>
                <a:off x="1244842" y="2088466"/>
                <a:ext cx="1590274" cy="791866"/>
              </a:xfrm>
              <a:prstGeom prst="rect">
                <a:avLst/>
              </a:prstGeom>
              <a:gradFill flip="none" rotWithShape="1">
                <a:gsLst>
                  <a:gs pos="18000">
                    <a:schemeClr val="bg1"/>
                  </a:gs>
                  <a:gs pos="100000">
                    <a:srgbClr val="E0E0E0"/>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53489" y="2088466"/>
                <a:ext cx="1343874" cy="791866"/>
              </a:xfrm>
              <a:prstGeom prst="trapezoid">
                <a:avLst>
                  <a:gd name="adj" fmla="val 3802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Rectangle 55"/>
              <p:cNvSpPr/>
              <p:nvPr/>
            </p:nvSpPr>
            <p:spPr>
              <a:xfrm rot="16200000">
                <a:off x="2844777" y="1922721"/>
                <a:ext cx="791865" cy="1123356"/>
              </a:xfrm>
              <a:prstGeom prst="rect">
                <a:avLst/>
              </a:prstGeom>
              <a:gradFill flip="none" rotWithShape="1">
                <a:gsLst>
                  <a:gs pos="26000">
                    <a:schemeClr val="bg1"/>
                  </a:gs>
                  <a:gs pos="75000">
                    <a:schemeClr val="bg1">
                      <a:alpha val="0"/>
                    </a:schemeClr>
                  </a:gs>
                </a:gsLst>
                <a:lin ang="6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1421737" y="2389191"/>
                <a:ext cx="1323606" cy="195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500" dirty="0">
                    <a:solidFill>
                      <a:srgbClr val="00549F"/>
                    </a:solidFill>
                  </a:rPr>
                  <a:t>Members</a:t>
                </a:r>
              </a:p>
            </p:txBody>
          </p:sp>
          <p:sp>
            <p:nvSpPr>
              <p:cNvPr id="58" name="Rectangle 57"/>
              <p:cNvSpPr/>
              <p:nvPr/>
            </p:nvSpPr>
            <p:spPr>
              <a:xfrm>
                <a:off x="1244843" y="2999069"/>
                <a:ext cx="1336199" cy="781419"/>
              </a:xfrm>
              <a:prstGeom prst="rect">
                <a:avLst/>
              </a:prstGeom>
              <a:gradFill flip="none" rotWithShape="1">
                <a:gsLst>
                  <a:gs pos="31000">
                    <a:schemeClr val="bg1"/>
                  </a:gs>
                  <a:gs pos="100000">
                    <a:srgbClr val="E0E0E0"/>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1" name="Picture 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6221" y="2999069"/>
                <a:ext cx="1255912" cy="781419"/>
              </a:xfrm>
              <a:prstGeom prst="homePlate">
                <a:avLst>
                  <a:gd name="adj" fmla="val 19950"/>
                </a:avLst>
              </a:prstGeom>
              <a:effectLst/>
            </p:spPr>
          </p:pic>
          <p:sp>
            <p:nvSpPr>
              <p:cNvPr id="63" name="Rectangle 62"/>
              <p:cNvSpPr/>
              <p:nvPr/>
            </p:nvSpPr>
            <p:spPr>
              <a:xfrm rot="16200000">
                <a:off x="2690621" y="2867304"/>
                <a:ext cx="781418" cy="1044950"/>
              </a:xfrm>
              <a:prstGeom prst="rect">
                <a:avLst/>
              </a:prstGeom>
              <a:gradFill flip="none" rotWithShape="1">
                <a:gsLst>
                  <a:gs pos="47000">
                    <a:schemeClr val="bg1"/>
                  </a:gs>
                  <a:gs pos="98000">
                    <a:schemeClr val="bg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63"/>
              <p:cNvSpPr/>
              <p:nvPr/>
            </p:nvSpPr>
            <p:spPr>
              <a:xfrm>
                <a:off x="1421738" y="3286414"/>
                <a:ext cx="1634213" cy="195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500" dirty="0">
                    <a:solidFill>
                      <a:srgbClr val="008770"/>
                    </a:solidFill>
                  </a:rPr>
                  <a:t>Care Providers</a:t>
                </a:r>
              </a:p>
            </p:txBody>
          </p:sp>
          <p:pic>
            <p:nvPicPr>
              <p:cNvPr id="65"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V="1">
                <a:off x="2835116" y="3899219"/>
                <a:ext cx="1262247" cy="781507"/>
              </a:xfrm>
              <a:prstGeom prst="trapezoid">
                <a:avLst>
                  <a:gd name="adj" fmla="val 3802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65"/>
              <p:cNvSpPr/>
              <p:nvPr/>
            </p:nvSpPr>
            <p:spPr>
              <a:xfrm>
                <a:off x="1244843" y="3899224"/>
                <a:ext cx="1336200" cy="781420"/>
              </a:xfrm>
              <a:prstGeom prst="rect">
                <a:avLst/>
              </a:prstGeom>
              <a:gradFill flip="none" rotWithShape="1">
                <a:gsLst>
                  <a:gs pos="18000">
                    <a:schemeClr val="bg1"/>
                  </a:gs>
                  <a:gs pos="100000">
                    <a:srgbClr val="E0E0E0"/>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rot="16200000">
                <a:off x="2787604" y="3665856"/>
                <a:ext cx="781419" cy="1248151"/>
              </a:xfrm>
              <a:prstGeom prst="rect">
                <a:avLst/>
              </a:prstGeom>
              <a:gradFill flip="none" rotWithShape="1">
                <a:gsLst>
                  <a:gs pos="35000">
                    <a:schemeClr val="bg1"/>
                  </a:gs>
                  <a:gs pos="81000">
                    <a:schemeClr val="bg1">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1421738" y="4183636"/>
                <a:ext cx="1560702" cy="195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500" dirty="0">
                    <a:solidFill>
                      <a:srgbClr val="E87722"/>
                    </a:solidFill>
                  </a:rPr>
                  <a:t>Plan Sponsors</a:t>
                </a:r>
              </a:p>
            </p:txBody>
          </p:sp>
        </p:grpSp>
      </p:grpSp>
      <p:sp>
        <p:nvSpPr>
          <p:cNvPr id="60" name="Rectangle 59"/>
          <p:cNvSpPr/>
          <p:nvPr/>
        </p:nvSpPr>
        <p:spPr>
          <a:xfrm>
            <a:off x="1829481" y="5450747"/>
            <a:ext cx="5485039" cy="615553"/>
          </a:xfrm>
          <a:prstGeom prst="rect">
            <a:avLst/>
          </a:prstGeom>
          <a:noFill/>
        </p:spPr>
        <p:txBody>
          <a:bodyPr wrap="square">
            <a:noAutofit/>
          </a:bodyPr>
          <a:lstStyle/>
          <a:p>
            <a:pPr algn="ctr">
              <a:lnSpc>
                <a:spcPct val="90000"/>
              </a:lnSpc>
              <a:spcAft>
                <a:spcPts val="2400"/>
              </a:spcAft>
            </a:pPr>
            <a:r>
              <a:rPr lang="en-US" dirty="0">
                <a:solidFill>
                  <a:srgbClr val="444444"/>
                </a:solidFill>
              </a:rPr>
              <a:t>Improve</a:t>
            </a:r>
            <a:r>
              <a:rPr lang="en-US" dirty="0">
                <a:solidFill>
                  <a:srgbClr val="55565A"/>
                </a:solidFill>
              </a:rPr>
              <a:t> </a:t>
            </a:r>
            <a:r>
              <a:rPr lang="en-US" sz="2000" dirty="0">
                <a:solidFill>
                  <a:srgbClr val="E87722"/>
                </a:solidFill>
              </a:rPr>
              <a:t>experiences and outcomes </a:t>
            </a:r>
            <a:r>
              <a:rPr lang="en-US" dirty="0">
                <a:solidFill>
                  <a:srgbClr val="444444"/>
                </a:solidFill>
              </a:rPr>
              <a:t>for everyone we serve, while reducing the </a:t>
            </a:r>
            <a:r>
              <a:rPr lang="en-US" sz="2000" dirty="0">
                <a:solidFill>
                  <a:srgbClr val="E87722"/>
                </a:solidFill>
              </a:rPr>
              <a:t>total cost of care</a:t>
            </a:r>
          </a:p>
          <a:p>
            <a:pPr algn="ctr">
              <a:lnSpc>
                <a:spcPct val="90000"/>
              </a:lnSpc>
              <a:spcAft>
                <a:spcPts val="2400"/>
              </a:spcAft>
            </a:pPr>
            <a:r>
              <a:rPr lang="en-US" sz="2400" dirty="0">
                <a:solidFill>
                  <a:srgbClr val="E87722"/>
                </a:solidFill>
              </a:rPr>
              <a:t>  </a:t>
            </a:r>
          </a:p>
        </p:txBody>
      </p:sp>
    </p:spTree>
    <p:extLst>
      <p:ext uri="{BB962C8B-B14F-4D97-AF65-F5344CB8AC3E}">
        <p14:creationId xmlns:p14="http://schemas.microsoft.com/office/powerpoint/2010/main" val="322964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2"/>
          </p:nvPr>
        </p:nvSpPr>
        <p:spPr/>
        <p:txBody>
          <a:bodyPr/>
          <a:lstStyle/>
          <a:p>
            <a:fld id="{F18F5FCC-583C-47C6-9953-2F6AD74D46AE}" type="slidenum">
              <a:rPr smtClean="0">
                <a:solidFill>
                  <a:srgbClr val="55565A"/>
                </a:solidFill>
              </a:rPr>
              <a:pPr/>
              <a:t>5</a:t>
            </a:fld>
            <a:endParaRPr>
              <a:solidFill>
                <a:srgbClr val="55565A"/>
              </a:solidFill>
            </a:endParaRPr>
          </a:p>
        </p:txBody>
      </p:sp>
      <p:sp>
        <p:nvSpPr>
          <p:cNvPr id="3" name="Title 2"/>
          <p:cNvSpPr>
            <a:spLocks noGrp="1"/>
          </p:cNvSpPr>
          <p:nvPr>
            <p:ph type="title"/>
          </p:nvPr>
        </p:nvSpPr>
        <p:spPr/>
        <p:txBody>
          <a:bodyPr/>
          <a:lstStyle/>
          <a:p>
            <a:r>
              <a:rPr lang="en-US" dirty="0" smtClean="0"/>
              <a:t>OptumRx pharmacy care services</a:t>
            </a:r>
            <a:endParaRPr lang="en-US" dirty="0"/>
          </a:p>
        </p:txBody>
      </p:sp>
      <p:sp>
        <p:nvSpPr>
          <p:cNvPr id="24"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a:solidFill>
                  <a:srgbClr val="55565A"/>
                </a:solidFill>
              </a:rPr>
              <a:t>Confidential property of Optum. Do not distribute or reproduce without express permission from Optum.</a:t>
            </a:r>
          </a:p>
        </p:txBody>
      </p:sp>
      <p:grpSp>
        <p:nvGrpSpPr>
          <p:cNvPr id="40" name="Group 39"/>
          <p:cNvGrpSpPr/>
          <p:nvPr/>
        </p:nvGrpSpPr>
        <p:grpSpPr>
          <a:xfrm>
            <a:off x="-2" y="4295946"/>
            <a:ext cx="9144001" cy="1645920"/>
            <a:chOff x="-1" y="4369636"/>
            <a:chExt cx="9144001" cy="1645920"/>
          </a:xfrm>
        </p:grpSpPr>
        <p:grpSp>
          <p:nvGrpSpPr>
            <p:cNvPr id="41" name="Group 40"/>
            <p:cNvGrpSpPr/>
            <p:nvPr/>
          </p:nvGrpSpPr>
          <p:grpSpPr>
            <a:xfrm>
              <a:off x="-1" y="4369636"/>
              <a:ext cx="9144001" cy="1645920"/>
              <a:chOff x="-1" y="2947194"/>
              <a:chExt cx="9144001" cy="1151996"/>
            </a:xfrm>
          </p:grpSpPr>
          <p:sp>
            <p:nvSpPr>
              <p:cNvPr id="49" name="Rectangle 48"/>
              <p:cNvSpPr/>
              <p:nvPr/>
            </p:nvSpPr>
            <p:spPr>
              <a:xfrm>
                <a:off x="-1" y="2947194"/>
                <a:ext cx="4572000" cy="1151996"/>
              </a:xfrm>
              <a:prstGeom prst="rect">
                <a:avLst/>
              </a:prstGeom>
              <a:gradFill flip="none" rotWithShape="1">
                <a:gsLst>
                  <a:gs pos="0">
                    <a:srgbClr val="FFFFFF"/>
                  </a:gs>
                  <a:gs pos="40000">
                    <a:srgbClr val="EAEAEA"/>
                  </a:gs>
                </a:gsLst>
                <a:lin ang="0" scaled="1"/>
                <a:tileRect/>
              </a:gradFill>
              <a:ln w="19050" cap="flat" cmpd="sng" algn="ctr">
                <a:noFill/>
                <a:prstDash val="solid"/>
              </a:ln>
              <a:effectLst/>
            </p:spPr>
            <p:txBody>
              <a:bodyPr rtlCol="0" anchor="ctr"/>
              <a:lstStyle/>
              <a:p>
                <a:pPr algn="ctr">
                  <a:defRPr/>
                </a:pPr>
                <a:endParaRPr lang="en-US" kern="0" dirty="0">
                  <a:solidFill>
                    <a:srgbClr val="FFFFFF"/>
                  </a:solidFill>
                </a:endParaRPr>
              </a:p>
            </p:txBody>
          </p:sp>
          <p:sp>
            <p:nvSpPr>
              <p:cNvPr id="50" name="Rectangle 49"/>
              <p:cNvSpPr/>
              <p:nvPr/>
            </p:nvSpPr>
            <p:spPr>
              <a:xfrm flipH="1">
                <a:off x="4572000" y="2947194"/>
                <a:ext cx="4572000" cy="1151996"/>
              </a:xfrm>
              <a:prstGeom prst="rect">
                <a:avLst/>
              </a:prstGeom>
              <a:gradFill flip="none" rotWithShape="1">
                <a:gsLst>
                  <a:gs pos="0">
                    <a:srgbClr val="FFFFFF"/>
                  </a:gs>
                  <a:gs pos="40000">
                    <a:srgbClr val="EAEAEA"/>
                  </a:gs>
                </a:gsLst>
                <a:lin ang="0" scaled="1"/>
                <a:tileRect/>
              </a:gradFill>
              <a:ln w="19050" cap="flat" cmpd="sng" algn="ctr">
                <a:noFill/>
                <a:prstDash val="solid"/>
              </a:ln>
              <a:effectLst/>
            </p:spPr>
            <p:txBody>
              <a:bodyPr rtlCol="0" anchor="ctr"/>
              <a:lstStyle/>
              <a:p>
                <a:pPr algn="ctr">
                  <a:defRPr/>
                </a:pPr>
                <a:endParaRPr lang="en-US" kern="0" dirty="0">
                  <a:solidFill>
                    <a:srgbClr val="FFFFFF"/>
                  </a:solidFill>
                </a:endParaRPr>
              </a:p>
            </p:txBody>
          </p:sp>
        </p:grpSp>
        <p:cxnSp>
          <p:nvCxnSpPr>
            <p:cNvPr id="42" name="Straight Connector 41"/>
            <p:cNvCxnSpPr/>
            <p:nvPr/>
          </p:nvCxnSpPr>
          <p:spPr>
            <a:xfrm>
              <a:off x="2325115" y="4800149"/>
              <a:ext cx="0" cy="784895"/>
            </a:xfrm>
            <a:prstGeom prst="line">
              <a:avLst/>
            </a:prstGeom>
            <a:noFill/>
            <a:ln w="12700" cap="flat" cmpd="sng" algn="ctr">
              <a:solidFill>
                <a:srgbClr val="B1B3B3"/>
              </a:solidFill>
              <a:prstDash val="solid"/>
            </a:ln>
            <a:effectLst/>
          </p:spPr>
        </p:cxnSp>
        <p:cxnSp>
          <p:nvCxnSpPr>
            <p:cNvPr id="43" name="Straight Connector 42"/>
            <p:cNvCxnSpPr/>
            <p:nvPr/>
          </p:nvCxnSpPr>
          <p:spPr>
            <a:xfrm>
              <a:off x="4693665" y="4800150"/>
              <a:ext cx="0" cy="784895"/>
            </a:xfrm>
            <a:prstGeom prst="line">
              <a:avLst/>
            </a:prstGeom>
            <a:noFill/>
            <a:ln w="12700" cap="flat" cmpd="sng" algn="ctr">
              <a:solidFill>
                <a:srgbClr val="B1B3B3"/>
              </a:solidFill>
              <a:prstDash val="solid"/>
            </a:ln>
            <a:effectLst/>
          </p:spPr>
        </p:cxnSp>
        <p:cxnSp>
          <p:nvCxnSpPr>
            <p:cNvPr id="44" name="Straight Connector 43"/>
            <p:cNvCxnSpPr/>
            <p:nvPr/>
          </p:nvCxnSpPr>
          <p:spPr>
            <a:xfrm>
              <a:off x="6526783" y="4800150"/>
              <a:ext cx="0" cy="784895"/>
            </a:xfrm>
            <a:prstGeom prst="line">
              <a:avLst/>
            </a:prstGeom>
            <a:noFill/>
            <a:ln w="12700" cap="flat" cmpd="sng" algn="ctr">
              <a:solidFill>
                <a:srgbClr val="B1B3B3"/>
              </a:solidFill>
              <a:prstDash val="solid"/>
            </a:ln>
            <a:effectLst/>
          </p:spPr>
        </p:cxnSp>
        <p:sp>
          <p:nvSpPr>
            <p:cNvPr id="45" name="Rectangle 12"/>
            <p:cNvSpPr>
              <a:spLocks noChangeArrowheads="1"/>
            </p:cNvSpPr>
            <p:nvPr/>
          </p:nvSpPr>
          <p:spPr bwMode="auto">
            <a:xfrm>
              <a:off x="2471165" y="4800150"/>
              <a:ext cx="2100834" cy="7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defRPr sz="2200">
                  <a:solidFill>
                    <a:srgbClr val="646D72"/>
                  </a:solidFill>
                  <a:latin typeface="Arial" pitchFamily="34" charset="0"/>
                  <a:ea typeface="ＭＳ Ｐゴシック" pitchFamily="34" charset="-128"/>
                </a:defRPr>
              </a:lvl1pPr>
              <a:lvl2pPr marL="742950" indent="-285750" defTabSz="912813" eaLnBrk="0" hangingPunct="0">
                <a:defRPr sz="2200">
                  <a:solidFill>
                    <a:srgbClr val="646D72"/>
                  </a:solidFill>
                  <a:latin typeface="Arial" pitchFamily="34" charset="0"/>
                  <a:ea typeface="ＭＳ Ｐゴシック" pitchFamily="34" charset="-128"/>
                </a:defRPr>
              </a:lvl2pPr>
              <a:lvl3pPr marL="1143000" indent="-228600" defTabSz="912813" eaLnBrk="0" hangingPunct="0">
                <a:defRPr sz="2200">
                  <a:solidFill>
                    <a:srgbClr val="646D72"/>
                  </a:solidFill>
                  <a:latin typeface="Arial" pitchFamily="34" charset="0"/>
                  <a:ea typeface="ＭＳ Ｐゴシック" pitchFamily="34" charset="-128"/>
                </a:defRPr>
              </a:lvl3pPr>
              <a:lvl4pPr marL="1600200" indent="-228600" defTabSz="912813" eaLnBrk="0" hangingPunct="0">
                <a:defRPr sz="2200">
                  <a:solidFill>
                    <a:srgbClr val="646D72"/>
                  </a:solidFill>
                  <a:latin typeface="Arial" pitchFamily="34" charset="0"/>
                  <a:ea typeface="ＭＳ Ｐゴシック" pitchFamily="34" charset="-128"/>
                </a:defRPr>
              </a:lvl4pPr>
              <a:lvl5pPr marL="2057400" indent="-228600" defTabSz="912813" eaLnBrk="0" hangingPunct="0">
                <a:defRPr sz="2200">
                  <a:solidFill>
                    <a:srgbClr val="646D72"/>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9pPr>
            </a:lstStyle>
            <a:p>
              <a:pPr algn="ctr" eaLnBrk="1" fontAlgn="base" hangingPunct="1">
                <a:lnSpc>
                  <a:spcPct val="110000"/>
                </a:lnSpc>
                <a:spcBef>
                  <a:spcPct val="0"/>
                </a:spcBef>
                <a:spcAft>
                  <a:spcPct val="0"/>
                </a:spcAft>
                <a:defRPr/>
              </a:pPr>
              <a:r>
                <a:rPr lang="en-US" altLang="en-US" sz="1400" kern="0" dirty="0">
                  <a:solidFill>
                    <a:srgbClr val="444444"/>
                  </a:solidFill>
                </a:rPr>
                <a:t>Servicing </a:t>
              </a:r>
              <a:r>
                <a:rPr lang="en-US" altLang="en-US" sz="1400" kern="0" dirty="0" smtClean="0">
                  <a:solidFill>
                    <a:srgbClr val="444444"/>
                  </a:solidFill>
                </a:rPr>
                <a:t>over 3,500</a:t>
              </a:r>
              <a:br>
                <a:rPr lang="en-US" altLang="en-US" sz="1400" kern="0" dirty="0" smtClean="0">
                  <a:solidFill>
                    <a:srgbClr val="444444"/>
                  </a:solidFill>
                </a:rPr>
              </a:br>
              <a:r>
                <a:rPr lang="en-US" altLang="en-US" sz="1400" b="1" kern="0" dirty="0" smtClean="0">
                  <a:solidFill>
                    <a:srgbClr val="E87722"/>
                  </a:solidFill>
                </a:rPr>
                <a:t>health </a:t>
              </a:r>
              <a:r>
                <a:rPr lang="en-US" altLang="en-US" sz="1400" b="1" kern="0" dirty="0">
                  <a:solidFill>
                    <a:srgbClr val="E87722"/>
                  </a:solidFill>
                </a:rPr>
                <a:t>benefit </a:t>
              </a:r>
              <a:r>
                <a:rPr lang="en-US" altLang="en-US" sz="1400" b="1" kern="0" dirty="0" smtClean="0">
                  <a:solidFill>
                    <a:srgbClr val="E87722"/>
                  </a:solidFill>
                </a:rPr>
                <a:t>sponsors</a:t>
              </a:r>
              <a:endParaRPr lang="en-US" altLang="en-US" sz="1400" b="1" kern="0" dirty="0">
                <a:solidFill>
                  <a:srgbClr val="E87722"/>
                </a:solidFill>
              </a:endParaRPr>
            </a:p>
          </p:txBody>
        </p:sp>
        <p:sp>
          <p:nvSpPr>
            <p:cNvPr id="46" name="Rectangle 13"/>
            <p:cNvSpPr>
              <a:spLocks noChangeArrowheads="1"/>
            </p:cNvSpPr>
            <p:nvPr/>
          </p:nvSpPr>
          <p:spPr bwMode="auto">
            <a:xfrm>
              <a:off x="4571999" y="4909445"/>
              <a:ext cx="2100834"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defRPr sz="2200">
                  <a:solidFill>
                    <a:srgbClr val="646D72"/>
                  </a:solidFill>
                  <a:latin typeface="Arial" pitchFamily="34" charset="0"/>
                  <a:ea typeface="ＭＳ Ｐゴシック" pitchFamily="34" charset="-128"/>
                </a:defRPr>
              </a:lvl1pPr>
              <a:lvl2pPr marL="742950" indent="-285750" defTabSz="912813" eaLnBrk="0" hangingPunct="0">
                <a:defRPr sz="2200">
                  <a:solidFill>
                    <a:srgbClr val="646D72"/>
                  </a:solidFill>
                  <a:latin typeface="Arial" pitchFamily="34" charset="0"/>
                  <a:ea typeface="ＭＳ Ｐゴシック" pitchFamily="34" charset="-128"/>
                </a:defRPr>
              </a:lvl2pPr>
              <a:lvl3pPr marL="1143000" indent="-228600" defTabSz="912813" eaLnBrk="0" hangingPunct="0">
                <a:defRPr sz="2200">
                  <a:solidFill>
                    <a:srgbClr val="646D72"/>
                  </a:solidFill>
                  <a:latin typeface="Arial" pitchFamily="34" charset="0"/>
                  <a:ea typeface="ＭＳ Ｐゴシック" pitchFamily="34" charset="-128"/>
                </a:defRPr>
              </a:lvl3pPr>
              <a:lvl4pPr marL="1600200" indent="-228600" defTabSz="912813" eaLnBrk="0" hangingPunct="0">
                <a:defRPr sz="2200">
                  <a:solidFill>
                    <a:srgbClr val="646D72"/>
                  </a:solidFill>
                  <a:latin typeface="Arial" pitchFamily="34" charset="0"/>
                  <a:ea typeface="ＭＳ Ｐゴシック" pitchFamily="34" charset="-128"/>
                </a:defRPr>
              </a:lvl4pPr>
              <a:lvl5pPr marL="2057400" indent="-228600" defTabSz="912813" eaLnBrk="0" hangingPunct="0">
                <a:defRPr sz="2200">
                  <a:solidFill>
                    <a:srgbClr val="646D72"/>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9pPr>
            </a:lstStyle>
            <a:p>
              <a:pPr algn="ctr" eaLnBrk="1" fontAlgn="base" hangingPunct="1">
                <a:lnSpc>
                  <a:spcPct val="110000"/>
                </a:lnSpc>
                <a:spcBef>
                  <a:spcPct val="0"/>
                </a:spcBef>
                <a:spcAft>
                  <a:spcPct val="0"/>
                </a:spcAft>
                <a:defRPr/>
              </a:pPr>
              <a:r>
                <a:rPr lang="en-US" altLang="en-US" sz="1400" kern="0" dirty="0">
                  <a:solidFill>
                    <a:srgbClr val="444444"/>
                  </a:solidFill>
                </a:rPr>
                <a:t>Serves about </a:t>
              </a:r>
              <a:br>
                <a:rPr lang="en-US" altLang="en-US" sz="1400" kern="0" dirty="0">
                  <a:solidFill>
                    <a:srgbClr val="444444"/>
                  </a:solidFill>
                </a:rPr>
              </a:br>
              <a:r>
                <a:rPr lang="en-US" altLang="en-US" sz="1400" kern="0" dirty="0" smtClean="0">
                  <a:solidFill>
                    <a:srgbClr val="444444"/>
                  </a:solidFill>
                </a:rPr>
                <a:t>618K </a:t>
              </a:r>
              <a:r>
                <a:rPr lang="en-US" altLang="en-US" sz="1400" b="1" kern="0" dirty="0">
                  <a:solidFill>
                    <a:srgbClr val="E87722"/>
                  </a:solidFill>
                </a:rPr>
                <a:t>patients</a:t>
              </a:r>
              <a:endParaRPr lang="en-US" altLang="en-US" sz="1400" kern="0" dirty="0">
                <a:solidFill>
                  <a:srgbClr val="E87722"/>
                </a:solidFill>
              </a:endParaRPr>
            </a:p>
          </p:txBody>
        </p:sp>
        <p:sp>
          <p:nvSpPr>
            <p:cNvPr id="47" name="Rectangle 14"/>
            <p:cNvSpPr>
              <a:spLocks noChangeArrowheads="1"/>
            </p:cNvSpPr>
            <p:nvPr/>
          </p:nvSpPr>
          <p:spPr bwMode="auto">
            <a:xfrm>
              <a:off x="370331" y="4790951"/>
              <a:ext cx="2100834"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defRPr sz="2200">
                  <a:solidFill>
                    <a:srgbClr val="646D72"/>
                  </a:solidFill>
                  <a:latin typeface="Arial" pitchFamily="34" charset="0"/>
                  <a:ea typeface="ＭＳ Ｐゴシック" pitchFamily="34" charset="-128"/>
                </a:defRPr>
              </a:lvl1pPr>
              <a:lvl2pPr marL="742950" indent="-285750" defTabSz="912813" eaLnBrk="0" hangingPunct="0">
                <a:defRPr sz="2200">
                  <a:solidFill>
                    <a:srgbClr val="646D72"/>
                  </a:solidFill>
                  <a:latin typeface="Arial" pitchFamily="34" charset="0"/>
                  <a:ea typeface="ＭＳ Ｐゴシック" pitchFamily="34" charset="-128"/>
                </a:defRPr>
              </a:lvl2pPr>
              <a:lvl3pPr marL="1143000" indent="-228600" defTabSz="912813" eaLnBrk="0" hangingPunct="0">
                <a:defRPr sz="2200">
                  <a:solidFill>
                    <a:srgbClr val="646D72"/>
                  </a:solidFill>
                  <a:latin typeface="Arial" pitchFamily="34" charset="0"/>
                  <a:ea typeface="ＭＳ Ｐゴシック" pitchFamily="34" charset="-128"/>
                </a:defRPr>
              </a:lvl3pPr>
              <a:lvl4pPr marL="1600200" indent="-228600" defTabSz="912813" eaLnBrk="0" hangingPunct="0">
                <a:defRPr sz="2200">
                  <a:solidFill>
                    <a:srgbClr val="646D72"/>
                  </a:solidFill>
                  <a:latin typeface="Arial" pitchFamily="34" charset="0"/>
                  <a:ea typeface="ＭＳ Ｐゴシック" pitchFamily="34" charset="-128"/>
                </a:defRPr>
              </a:lvl4pPr>
              <a:lvl5pPr marL="2057400" indent="-228600" defTabSz="912813" eaLnBrk="0" hangingPunct="0">
                <a:defRPr sz="2200">
                  <a:solidFill>
                    <a:srgbClr val="646D72"/>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9pPr>
            </a:lstStyle>
            <a:p>
              <a:pPr algn="ctr" eaLnBrk="1" fontAlgn="base" hangingPunct="1">
                <a:lnSpc>
                  <a:spcPct val="110000"/>
                </a:lnSpc>
                <a:spcBef>
                  <a:spcPct val="0"/>
                </a:spcBef>
                <a:spcAft>
                  <a:spcPct val="0"/>
                </a:spcAft>
                <a:defRPr/>
              </a:pPr>
              <a:r>
                <a:rPr lang="en-US" altLang="en-US" sz="1400" kern="0" dirty="0" smtClean="0">
                  <a:solidFill>
                    <a:srgbClr val="444444"/>
                  </a:solidFill>
                </a:rPr>
                <a:t>Supporting</a:t>
              </a:r>
              <a:br>
                <a:rPr lang="en-US" altLang="en-US" sz="1400" kern="0" dirty="0" smtClean="0">
                  <a:solidFill>
                    <a:srgbClr val="444444"/>
                  </a:solidFill>
                </a:rPr>
              </a:br>
              <a:r>
                <a:rPr lang="en-US" altLang="en-US" sz="1400" kern="0" dirty="0" smtClean="0">
                  <a:solidFill>
                    <a:srgbClr val="444444"/>
                  </a:solidFill>
                </a:rPr>
                <a:t>156K specialty </a:t>
              </a:r>
              <a:r>
                <a:rPr lang="en-US" altLang="en-US" sz="1400" b="1" kern="0" dirty="0" smtClean="0">
                  <a:solidFill>
                    <a:srgbClr val="E87722"/>
                  </a:solidFill>
                </a:rPr>
                <a:t>prescribers</a:t>
              </a:r>
              <a:endParaRPr lang="en-US" altLang="en-US" sz="1400" kern="0" dirty="0">
                <a:solidFill>
                  <a:srgbClr val="E87722"/>
                </a:solidFill>
              </a:endParaRPr>
            </a:p>
          </p:txBody>
        </p:sp>
        <p:sp>
          <p:nvSpPr>
            <p:cNvPr id="48" name="Rectangle 15"/>
            <p:cNvSpPr>
              <a:spLocks noChangeArrowheads="1"/>
            </p:cNvSpPr>
            <p:nvPr/>
          </p:nvSpPr>
          <p:spPr bwMode="auto">
            <a:xfrm>
              <a:off x="6672833" y="4790949"/>
              <a:ext cx="2100834"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defRPr sz="2200">
                  <a:solidFill>
                    <a:srgbClr val="646D72"/>
                  </a:solidFill>
                  <a:latin typeface="Arial" pitchFamily="34" charset="0"/>
                  <a:ea typeface="ＭＳ Ｐゴシック" pitchFamily="34" charset="-128"/>
                </a:defRPr>
              </a:lvl1pPr>
              <a:lvl2pPr marL="742950" indent="-285750" defTabSz="912813" eaLnBrk="0" hangingPunct="0">
                <a:defRPr sz="2200">
                  <a:solidFill>
                    <a:srgbClr val="646D72"/>
                  </a:solidFill>
                  <a:latin typeface="Arial" pitchFamily="34" charset="0"/>
                  <a:ea typeface="ＭＳ Ｐゴシック" pitchFamily="34" charset="-128"/>
                </a:defRPr>
              </a:lvl2pPr>
              <a:lvl3pPr marL="1143000" indent="-228600" defTabSz="912813" eaLnBrk="0" hangingPunct="0">
                <a:defRPr sz="2200">
                  <a:solidFill>
                    <a:srgbClr val="646D72"/>
                  </a:solidFill>
                  <a:latin typeface="Arial" pitchFamily="34" charset="0"/>
                  <a:ea typeface="ＭＳ Ｐゴシック" pitchFamily="34" charset="-128"/>
                </a:defRPr>
              </a:lvl3pPr>
              <a:lvl4pPr marL="1600200" indent="-228600" defTabSz="912813" eaLnBrk="0" hangingPunct="0">
                <a:defRPr sz="2200">
                  <a:solidFill>
                    <a:srgbClr val="646D72"/>
                  </a:solidFill>
                  <a:latin typeface="Arial" pitchFamily="34" charset="0"/>
                  <a:ea typeface="ＭＳ Ｐゴシック" pitchFamily="34" charset="-128"/>
                </a:defRPr>
              </a:lvl4pPr>
              <a:lvl5pPr marL="2057400" indent="-228600" defTabSz="912813" eaLnBrk="0" hangingPunct="0">
                <a:defRPr sz="2200">
                  <a:solidFill>
                    <a:srgbClr val="646D72"/>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2200">
                  <a:solidFill>
                    <a:srgbClr val="646D72"/>
                  </a:solidFill>
                  <a:latin typeface="Arial" pitchFamily="34" charset="0"/>
                  <a:ea typeface="ＭＳ Ｐゴシック" pitchFamily="34" charset="-128"/>
                </a:defRPr>
              </a:lvl9pPr>
            </a:lstStyle>
            <a:p>
              <a:pPr algn="ctr" eaLnBrk="1" fontAlgn="base" hangingPunct="1">
                <a:lnSpc>
                  <a:spcPct val="110000"/>
                </a:lnSpc>
                <a:spcBef>
                  <a:spcPct val="0"/>
                </a:spcBef>
                <a:spcAft>
                  <a:spcPct val="0"/>
                </a:spcAft>
                <a:defRPr/>
              </a:pPr>
              <a:r>
                <a:rPr lang="en-US" altLang="en-US" sz="1400" kern="0" dirty="0">
                  <a:solidFill>
                    <a:srgbClr val="444444"/>
                  </a:solidFill>
                </a:rPr>
                <a:t>Partnering with over</a:t>
              </a:r>
              <a:br>
                <a:rPr lang="en-US" altLang="en-US" sz="1400" kern="0" dirty="0">
                  <a:solidFill>
                    <a:srgbClr val="444444"/>
                  </a:solidFill>
                </a:rPr>
              </a:br>
              <a:r>
                <a:rPr lang="en-US" altLang="en-US" sz="1400" kern="0" dirty="0" smtClean="0">
                  <a:solidFill>
                    <a:srgbClr val="444444"/>
                  </a:solidFill>
                </a:rPr>
                <a:t>160 </a:t>
              </a:r>
              <a:r>
                <a:rPr lang="en-US" altLang="en-US" sz="1400" b="1" kern="0" dirty="0" smtClean="0">
                  <a:solidFill>
                    <a:srgbClr val="E87722"/>
                  </a:solidFill>
                </a:rPr>
                <a:t>pharmaceutical </a:t>
              </a:r>
              <a:r>
                <a:rPr lang="en-US" altLang="en-US" sz="1400" b="1" kern="0" dirty="0">
                  <a:solidFill>
                    <a:srgbClr val="E87722"/>
                  </a:solidFill>
                </a:rPr>
                <a:t>companies</a:t>
              </a:r>
            </a:p>
          </p:txBody>
        </p:sp>
      </p:grpSp>
      <p:grpSp>
        <p:nvGrpSpPr>
          <p:cNvPr id="4" name="Group 3"/>
          <p:cNvGrpSpPr/>
          <p:nvPr/>
        </p:nvGrpSpPr>
        <p:grpSpPr>
          <a:xfrm>
            <a:off x="828856" y="1677369"/>
            <a:ext cx="7486288" cy="2158509"/>
            <a:chOff x="828856" y="1677369"/>
            <a:chExt cx="7486288" cy="2158509"/>
          </a:xfrm>
        </p:grpSpPr>
        <p:grpSp>
          <p:nvGrpSpPr>
            <p:cNvPr id="25" name="Group 24"/>
            <p:cNvGrpSpPr/>
            <p:nvPr/>
          </p:nvGrpSpPr>
          <p:grpSpPr>
            <a:xfrm>
              <a:off x="828856" y="1677369"/>
              <a:ext cx="7486288" cy="2158509"/>
              <a:chOff x="781412" y="1582483"/>
              <a:chExt cx="7486288" cy="2158509"/>
            </a:xfrm>
          </p:grpSpPr>
          <p:sp>
            <p:nvSpPr>
              <p:cNvPr id="28" name="Rectangle 27"/>
              <p:cNvSpPr/>
              <p:nvPr/>
            </p:nvSpPr>
            <p:spPr bwMode="auto">
              <a:xfrm>
                <a:off x="781412" y="1582483"/>
                <a:ext cx="7486288" cy="2158509"/>
              </a:xfrm>
              <a:prstGeom prst="rect">
                <a:avLst/>
              </a:prstGeom>
              <a:solidFill>
                <a:srgbClr val="FFFFFF"/>
              </a:solidFill>
              <a:ln w="6350">
                <a:noFill/>
                <a:miter lim="800000"/>
                <a:headEnd/>
                <a:tailEnd/>
              </a:ln>
              <a:effectLst>
                <a:outerShdw blurRad="190500" algn="ctr" rotWithShape="0">
                  <a:srgbClr val="000000">
                    <a:alpha val="35000"/>
                  </a:srgbClr>
                </a:outerShdw>
              </a:effectLst>
            </p:spPr>
            <p:txBody>
              <a:bodyPr lIns="91393" tIns="91393" rIns="91393" bIns="365616" anchor="b"/>
              <a:lstStyle/>
              <a:p>
                <a:pPr algn="ctr" defTabSz="913970" fontAlgn="base">
                  <a:spcBef>
                    <a:spcPct val="0"/>
                  </a:spcBef>
                  <a:spcAft>
                    <a:spcPct val="0"/>
                  </a:spcAft>
                  <a:defRPr/>
                </a:pPr>
                <a:endParaRPr lang="en-US" sz="1600" kern="0" dirty="0">
                  <a:solidFill>
                    <a:srgbClr val="53565A"/>
                  </a:solidFill>
                  <a:ea typeface="ＭＳ Ｐゴシック" pitchFamily="34" charset="-128"/>
                </a:endParaRPr>
              </a:p>
            </p:txBody>
          </p:sp>
          <p:cxnSp>
            <p:nvCxnSpPr>
              <p:cNvPr id="29" name="Straight Connector 28"/>
              <p:cNvCxnSpPr/>
              <p:nvPr/>
            </p:nvCxnSpPr>
            <p:spPr bwMode="auto">
              <a:xfrm flipH="1">
                <a:off x="1254212" y="2469572"/>
                <a:ext cx="6540689" cy="0"/>
              </a:xfrm>
              <a:prstGeom prst="line">
                <a:avLst/>
              </a:prstGeom>
              <a:noFill/>
              <a:ln w="12700" cap="flat" cmpd="sng" algn="ctr">
                <a:solidFill>
                  <a:srgbClr val="B1B3B3"/>
                </a:solidFill>
                <a:prstDash val="solid"/>
              </a:ln>
              <a:effectLst/>
            </p:spPr>
          </p:cxnSp>
          <p:sp>
            <p:nvSpPr>
              <p:cNvPr id="34" name="Rectangle 33"/>
              <p:cNvSpPr/>
              <p:nvPr/>
            </p:nvSpPr>
            <p:spPr>
              <a:xfrm>
                <a:off x="781412" y="1835609"/>
                <a:ext cx="7486288" cy="400110"/>
              </a:xfrm>
              <a:prstGeom prst="rect">
                <a:avLst/>
              </a:prstGeom>
            </p:spPr>
            <p:txBody>
              <a:bodyPr wrap="square">
                <a:spAutoFit/>
              </a:bodyPr>
              <a:lstStyle/>
              <a:p>
                <a:pPr algn="ctr" defTabSz="913970" fontAlgn="base">
                  <a:spcBef>
                    <a:spcPct val="0"/>
                  </a:spcBef>
                  <a:spcAft>
                    <a:spcPct val="0"/>
                  </a:spcAft>
                  <a:defRPr/>
                </a:pPr>
                <a:r>
                  <a:rPr lang="en-US" sz="1600" kern="0" dirty="0">
                    <a:solidFill>
                      <a:srgbClr val="444444"/>
                    </a:solidFill>
                    <a:ea typeface="ＭＳ Ｐゴシック" pitchFamily="34" charset="-128"/>
                  </a:rPr>
                  <a:t>OptumRx manages </a:t>
                </a:r>
                <a:r>
                  <a:rPr lang="en-US" sz="2000" b="1" kern="0" dirty="0">
                    <a:solidFill>
                      <a:srgbClr val="739600"/>
                    </a:solidFill>
                    <a:ea typeface="ＭＳ Ｐゴシック" pitchFamily="34" charset="-128"/>
                  </a:rPr>
                  <a:t>$40 billion </a:t>
                </a:r>
                <a:r>
                  <a:rPr lang="en-US" sz="1600" kern="0" dirty="0">
                    <a:solidFill>
                      <a:srgbClr val="444444"/>
                    </a:solidFill>
                    <a:ea typeface="ＭＳ Ｐゴシック" pitchFamily="34" charset="-128"/>
                  </a:rPr>
                  <a:t>in specialty pharmaceutical spend</a:t>
                </a:r>
              </a:p>
            </p:txBody>
          </p:sp>
          <p:grpSp>
            <p:nvGrpSpPr>
              <p:cNvPr id="36" name="Group 35"/>
              <p:cNvGrpSpPr/>
              <p:nvPr/>
            </p:nvGrpSpPr>
            <p:grpSpPr>
              <a:xfrm>
                <a:off x="1064027" y="2965300"/>
                <a:ext cx="3776739" cy="527332"/>
                <a:chOff x="2258049" y="3203367"/>
                <a:chExt cx="3223038" cy="450024"/>
              </a:xfrm>
            </p:grpSpPr>
            <p:pic>
              <p:nvPicPr>
                <p:cNvPr id="38" name="Picture 2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8049" y="3203367"/>
                  <a:ext cx="1402242" cy="41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0403" y="3282942"/>
                  <a:ext cx="1560684" cy="370449"/>
                </a:xfrm>
                <a:prstGeom prst="rect">
                  <a:avLst/>
                </a:prstGeom>
              </p:spPr>
            </p:pic>
          </p:grpSp>
          <p:pic>
            <p:nvPicPr>
              <p:cNvPr id="37" name="Picture 4" descr="Image result for avella specialty logo">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102626" y="2757770"/>
                <a:ext cx="1126631" cy="71680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7870" y="3038805"/>
              <a:ext cx="1404364" cy="629099"/>
            </a:xfrm>
            <a:prstGeom prst="rect">
              <a:avLst/>
            </a:prstGeom>
          </p:spPr>
        </p:pic>
      </p:grpSp>
    </p:spTree>
    <p:extLst>
      <p:ext uri="{BB962C8B-B14F-4D97-AF65-F5344CB8AC3E}">
        <p14:creationId xmlns:p14="http://schemas.microsoft.com/office/powerpoint/2010/main" val="37528865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8F5FCC-583C-47C6-9953-2F6AD74D46AE}" type="slidenum">
              <a:rPr smtClean="0">
                <a:solidFill>
                  <a:srgbClr val="55565A"/>
                </a:solidFill>
              </a:rPr>
              <a:pPr/>
              <a:t>6</a:t>
            </a:fld>
            <a:endParaRPr dirty="0">
              <a:solidFill>
                <a:srgbClr val="55565A"/>
              </a:solidFill>
            </a:endParaRPr>
          </a:p>
        </p:txBody>
      </p:sp>
      <p:sp>
        <p:nvSpPr>
          <p:cNvPr id="6" name="Title 5"/>
          <p:cNvSpPr>
            <a:spLocks noGrp="1"/>
          </p:cNvSpPr>
          <p:nvPr>
            <p:ph type="title"/>
          </p:nvPr>
        </p:nvSpPr>
        <p:spPr/>
        <p:txBody>
          <a:bodyPr/>
          <a:lstStyle/>
          <a:p>
            <a:r>
              <a:rPr lang="en-US" dirty="0"/>
              <a:t>Specialty d</a:t>
            </a:r>
            <a:r>
              <a:rPr lang="en-US" dirty="0" smtClean="0"/>
              <a:t>rug overview</a:t>
            </a:r>
            <a:endParaRPr lang="en-US" dirty="0"/>
          </a:p>
        </p:txBody>
      </p:sp>
      <p:sp>
        <p:nvSpPr>
          <p:cNvPr id="4" name="TextBox 31"/>
          <p:cNvSpPr txBox="1">
            <a:spLocks noChangeArrowheads="1"/>
          </p:cNvSpPr>
          <p:nvPr/>
        </p:nvSpPr>
        <p:spPr bwMode="auto">
          <a:xfrm>
            <a:off x="614867" y="4822946"/>
            <a:ext cx="8071931" cy="938719"/>
          </a:xfrm>
          <a:prstGeom prst="rect">
            <a:avLst/>
          </a:prstGeom>
          <a:noFill/>
          <a:ln w="9525">
            <a:noFill/>
            <a:miter lim="800000"/>
            <a:headEnd/>
            <a:tailEnd/>
          </a:ln>
        </p:spPr>
        <p:txBody>
          <a:bodyPr wrap="square" anchor="ctr" anchorCtr="0">
            <a:spAutoFit/>
          </a:bodyPr>
          <a:lstStyle/>
          <a:p>
            <a:pPr algn="ctr" defTabSz="457200" fontAlgn="base">
              <a:spcBef>
                <a:spcPct val="0"/>
              </a:spcBef>
              <a:spcAft>
                <a:spcPts val="600"/>
              </a:spcAft>
            </a:pPr>
            <a:r>
              <a:rPr lang="en-US" kern="0" dirty="0">
                <a:solidFill>
                  <a:srgbClr val="63666A"/>
                </a:solidFill>
                <a:ea typeface="ＭＳ Ｐゴシック" pitchFamily="34" charset="-128"/>
                <a:cs typeface="Arial" charset="0"/>
              </a:rPr>
              <a:t>Specialty conditions: </a:t>
            </a:r>
          </a:p>
          <a:p>
            <a:pPr algn="ctr" defTabSz="457200" fontAlgn="base">
              <a:spcBef>
                <a:spcPct val="0"/>
              </a:spcBef>
              <a:spcAft>
                <a:spcPct val="0"/>
              </a:spcAft>
            </a:pPr>
            <a:r>
              <a:rPr lang="en-US" sz="1600" kern="0" dirty="0">
                <a:solidFill>
                  <a:srgbClr val="63666A"/>
                </a:solidFill>
                <a:ea typeface="ＭＳ Ｐゴシック" pitchFamily="34" charset="-128"/>
                <a:cs typeface="Arial" charset="0"/>
              </a:rPr>
              <a:t>inflammatory conditions, multiple sclerosis, HIV, oral oncology, </a:t>
            </a:r>
          </a:p>
          <a:p>
            <a:pPr algn="ctr" defTabSz="457200" fontAlgn="base">
              <a:spcBef>
                <a:spcPct val="0"/>
              </a:spcBef>
              <a:spcAft>
                <a:spcPct val="0"/>
              </a:spcAft>
            </a:pPr>
            <a:r>
              <a:rPr lang="en-US" sz="1600" kern="0" dirty="0">
                <a:solidFill>
                  <a:srgbClr val="63666A"/>
                </a:solidFill>
                <a:ea typeface="ＭＳ Ｐゴシック" pitchFamily="34" charset="-128"/>
                <a:cs typeface="Arial" charset="0"/>
              </a:rPr>
              <a:t>hepatitis C, growth hormone, hemophilia, transplant</a:t>
            </a:r>
          </a:p>
        </p:txBody>
      </p:sp>
      <p:grpSp>
        <p:nvGrpSpPr>
          <p:cNvPr id="5" name="Group 4"/>
          <p:cNvGrpSpPr/>
          <p:nvPr/>
        </p:nvGrpSpPr>
        <p:grpSpPr>
          <a:xfrm>
            <a:off x="457198" y="1447800"/>
            <a:ext cx="8229600" cy="685800"/>
            <a:chOff x="457198" y="3605804"/>
            <a:chExt cx="8229600" cy="685800"/>
          </a:xfrm>
        </p:grpSpPr>
        <p:sp>
          <p:nvSpPr>
            <p:cNvPr id="7" name="Rounded Rectangle 6"/>
            <p:cNvSpPr/>
            <p:nvPr/>
          </p:nvSpPr>
          <p:spPr bwMode="auto">
            <a:xfrm>
              <a:off x="457198" y="3761653"/>
              <a:ext cx="8229600" cy="374102"/>
            </a:xfrm>
            <a:prstGeom prst="roundRect">
              <a:avLst/>
            </a:prstGeom>
            <a:solidFill>
              <a:schemeClr val="bg1"/>
            </a:solidFill>
            <a:ln w="28575">
              <a:solidFill>
                <a:schemeClr val="accent4"/>
              </a:solidFill>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endParaRPr lang="en-US" sz="2200" kern="0" dirty="0">
                <a:solidFill>
                  <a:srgbClr val="646D72"/>
                </a:solidFill>
                <a:ea typeface="ＭＳ Ｐゴシック" pitchFamily="34" charset="-128"/>
              </a:endParaRPr>
            </a:p>
          </p:txBody>
        </p:sp>
        <p:sp>
          <p:nvSpPr>
            <p:cNvPr id="8" name="Oval 7"/>
            <p:cNvSpPr/>
            <p:nvPr/>
          </p:nvSpPr>
          <p:spPr bwMode="auto">
            <a:xfrm>
              <a:off x="4229098" y="3605804"/>
              <a:ext cx="685800" cy="685800"/>
            </a:xfrm>
            <a:prstGeom prst="ellipse">
              <a:avLst/>
            </a:prstGeom>
            <a:solidFill>
              <a:schemeClr val="tx2"/>
            </a:solidFill>
            <a:ln>
              <a:no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kern="0" dirty="0">
                  <a:solidFill>
                    <a:srgbClr val="FFFFFF"/>
                  </a:solidFill>
                  <a:ea typeface="ＭＳ Ｐゴシック" pitchFamily="34" charset="-128"/>
                </a:rPr>
                <a:t>VS</a:t>
              </a:r>
            </a:p>
          </p:txBody>
        </p:sp>
        <p:sp>
          <p:nvSpPr>
            <p:cNvPr id="9" name="TextBox 8"/>
            <p:cNvSpPr txBox="1"/>
            <p:nvPr/>
          </p:nvSpPr>
          <p:spPr>
            <a:xfrm>
              <a:off x="457198" y="3775947"/>
              <a:ext cx="3771900" cy="369332"/>
            </a:xfrm>
            <a:prstGeom prst="rect">
              <a:avLst/>
            </a:prstGeom>
            <a:noFill/>
          </p:spPr>
          <p:txBody>
            <a:bodyPr wrap="square" rtlCol="0">
              <a:spAutoFit/>
            </a:bodyPr>
            <a:lstStyle/>
            <a:p>
              <a:pPr algn="ctr">
                <a:defRPr/>
              </a:pPr>
              <a:r>
                <a:rPr lang="en-US" kern="0" dirty="0">
                  <a:solidFill>
                    <a:srgbClr val="63666A"/>
                  </a:solidFill>
                  <a:ea typeface="Geneva" charset="-128"/>
                </a:rPr>
                <a:t>TRADITIONAL THERAPY</a:t>
              </a:r>
            </a:p>
          </p:txBody>
        </p:sp>
        <p:sp>
          <p:nvSpPr>
            <p:cNvPr id="10" name="TextBox 9"/>
            <p:cNvSpPr txBox="1"/>
            <p:nvPr/>
          </p:nvSpPr>
          <p:spPr>
            <a:xfrm>
              <a:off x="4914898" y="3775947"/>
              <a:ext cx="3771900" cy="369332"/>
            </a:xfrm>
            <a:prstGeom prst="rect">
              <a:avLst/>
            </a:prstGeom>
            <a:noFill/>
          </p:spPr>
          <p:txBody>
            <a:bodyPr wrap="square" rtlCol="0">
              <a:spAutoFit/>
            </a:bodyPr>
            <a:lstStyle/>
            <a:p>
              <a:pPr algn="ctr">
                <a:defRPr/>
              </a:pPr>
              <a:r>
                <a:rPr lang="en-US" kern="0" dirty="0">
                  <a:solidFill>
                    <a:srgbClr val="63666A"/>
                  </a:solidFill>
                  <a:ea typeface="Geneva" charset="-128"/>
                </a:rPr>
                <a:t>SPECIALTY THERAPY</a:t>
              </a:r>
              <a:endParaRPr lang="en-US" kern="0" dirty="0">
                <a:solidFill>
                  <a:srgbClr val="FFFFFF"/>
                </a:solidFill>
                <a:ea typeface="Geneva" charset="-128"/>
              </a:endParaRPr>
            </a:p>
          </p:txBody>
        </p:sp>
      </p:grpSp>
      <p:sp>
        <p:nvSpPr>
          <p:cNvPr id="11" name="TextBox 10"/>
          <p:cNvSpPr txBox="1"/>
          <p:nvPr/>
        </p:nvSpPr>
        <p:spPr>
          <a:xfrm>
            <a:off x="772534" y="2167965"/>
            <a:ext cx="3456564" cy="907941"/>
          </a:xfrm>
          <a:prstGeom prst="rect">
            <a:avLst/>
          </a:prstGeom>
          <a:noFill/>
        </p:spPr>
        <p:txBody>
          <a:bodyPr wrap="square" rtlCol="0">
            <a:spAutoFit/>
          </a:bodyPr>
          <a:lstStyle/>
          <a:p>
            <a:pPr marL="342900" indent="-342900">
              <a:spcBef>
                <a:spcPts val="300"/>
              </a:spcBef>
              <a:buFont typeface="Arial" panose="020B0604020202020204" pitchFamily="34" charset="0"/>
              <a:buChar char="•"/>
              <a:defRPr/>
            </a:pPr>
            <a:r>
              <a:rPr lang="en-US" sz="1600" kern="0" dirty="0">
                <a:solidFill>
                  <a:srgbClr val="63666A"/>
                </a:solidFill>
                <a:ea typeface="Arial Unicode MS"/>
                <a:cs typeface="Arial Unicode MS"/>
              </a:rPr>
              <a:t>Chemically produced</a:t>
            </a:r>
          </a:p>
          <a:p>
            <a:pPr marL="342900" indent="-342900">
              <a:spcBef>
                <a:spcPts val="300"/>
              </a:spcBef>
              <a:buFont typeface="Arial" panose="020B0604020202020204" pitchFamily="34" charset="0"/>
              <a:buChar char="•"/>
              <a:defRPr/>
            </a:pPr>
            <a:r>
              <a:rPr lang="en-US" sz="1600" kern="0" dirty="0" smtClean="0">
                <a:solidFill>
                  <a:srgbClr val="63666A"/>
                </a:solidFill>
                <a:ea typeface="Arial Unicode MS"/>
                <a:cs typeface="Arial Unicode MS"/>
              </a:rPr>
              <a:t>Easy to reproduce</a:t>
            </a:r>
            <a:endParaRPr lang="en-US" sz="1600" kern="0" dirty="0">
              <a:solidFill>
                <a:srgbClr val="63666A"/>
              </a:solidFill>
              <a:ea typeface="Arial Unicode MS"/>
              <a:cs typeface="Arial Unicode MS"/>
            </a:endParaRPr>
          </a:p>
          <a:p>
            <a:pPr marL="342900" indent="-342900">
              <a:spcBef>
                <a:spcPts val="300"/>
              </a:spcBef>
              <a:buFont typeface="Arial" panose="020B0604020202020204" pitchFamily="34" charset="0"/>
              <a:buChar char="•"/>
              <a:defRPr/>
            </a:pPr>
            <a:r>
              <a:rPr lang="en-US" sz="1600" kern="0" dirty="0">
                <a:solidFill>
                  <a:srgbClr val="63666A"/>
                </a:solidFill>
                <a:ea typeface="Arial Unicode MS"/>
                <a:cs typeface="Arial Unicode MS"/>
              </a:rPr>
              <a:t>Generics available</a:t>
            </a:r>
          </a:p>
        </p:txBody>
      </p:sp>
      <p:sp>
        <p:nvSpPr>
          <p:cNvPr id="12" name="TextBox 11"/>
          <p:cNvSpPr txBox="1"/>
          <p:nvPr/>
        </p:nvSpPr>
        <p:spPr>
          <a:xfrm>
            <a:off x="5072566" y="2167965"/>
            <a:ext cx="3690434" cy="907941"/>
          </a:xfrm>
          <a:prstGeom prst="rect">
            <a:avLst/>
          </a:prstGeom>
          <a:noFill/>
        </p:spPr>
        <p:txBody>
          <a:bodyPr wrap="square" rtlCol="0">
            <a:spAutoFit/>
          </a:bodyPr>
          <a:lstStyle/>
          <a:p>
            <a:pPr marL="342900" indent="-342900">
              <a:spcBef>
                <a:spcPts val="300"/>
              </a:spcBef>
              <a:buFont typeface="Arial" panose="020B0604020202020204" pitchFamily="34" charset="0"/>
              <a:buChar char="•"/>
              <a:defRPr/>
            </a:pPr>
            <a:r>
              <a:rPr lang="en-US" sz="1600" kern="0" dirty="0">
                <a:solidFill>
                  <a:srgbClr val="63666A"/>
                </a:solidFill>
                <a:ea typeface="Arial Unicode MS"/>
                <a:cs typeface="Arial Unicode MS"/>
              </a:rPr>
              <a:t>Intensive clinical support</a:t>
            </a:r>
          </a:p>
          <a:p>
            <a:pPr marL="342900" indent="-342900">
              <a:spcBef>
                <a:spcPts val="300"/>
              </a:spcBef>
              <a:buFont typeface="Arial" panose="020B0604020202020204" pitchFamily="34" charset="0"/>
              <a:buChar char="•"/>
              <a:defRPr/>
            </a:pPr>
            <a:r>
              <a:rPr lang="en-US" sz="1600" kern="0" dirty="0">
                <a:solidFill>
                  <a:srgbClr val="63666A"/>
                </a:solidFill>
                <a:ea typeface="Arial Unicode MS"/>
                <a:cs typeface="Arial Unicode MS"/>
              </a:rPr>
              <a:t>Very few generics</a:t>
            </a:r>
          </a:p>
          <a:p>
            <a:pPr marL="342900" indent="-342900">
              <a:spcBef>
                <a:spcPts val="300"/>
              </a:spcBef>
              <a:buFont typeface="Arial" panose="020B0604020202020204" pitchFamily="34" charset="0"/>
              <a:buChar char="•"/>
              <a:defRPr/>
            </a:pPr>
            <a:r>
              <a:rPr lang="en-US" sz="1600" kern="0" dirty="0">
                <a:solidFill>
                  <a:srgbClr val="63666A"/>
                </a:solidFill>
                <a:ea typeface="Arial Unicode MS"/>
                <a:cs typeface="Arial Unicode MS"/>
              </a:rPr>
              <a:t>Biosimilars not widely available</a:t>
            </a:r>
          </a:p>
        </p:txBody>
      </p:sp>
      <p:sp>
        <p:nvSpPr>
          <p:cNvPr id="13" name="TextBox 12"/>
          <p:cNvSpPr txBox="1"/>
          <p:nvPr/>
        </p:nvSpPr>
        <p:spPr>
          <a:xfrm>
            <a:off x="614866" y="3288178"/>
            <a:ext cx="3456564" cy="1023357"/>
          </a:xfrm>
          <a:prstGeom prst="rect">
            <a:avLst/>
          </a:prstGeom>
          <a:noFill/>
        </p:spPr>
        <p:txBody>
          <a:bodyPr wrap="square" rtlCol="0">
            <a:spAutoFit/>
          </a:bodyPr>
          <a:lstStyle/>
          <a:p>
            <a:pPr algn="ctr">
              <a:spcBef>
                <a:spcPts val="300"/>
              </a:spcBef>
              <a:defRPr/>
            </a:pPr>
            <a:r>
              <a:rPr lang="en-US" sz="4000" b="1" kern="0" dirty="0">
                <a:solidFill>
                  <a:srgbClr val="E87722"/>
                </a:solidFill>
                <a:ea typeface="Arial Unicode MS"/>
                <a:cs typeface="Arial Unicode MS"/>
              </a:rPr>
              <a:t>$74</a:t>
            </a:r>
            <a:endParaRPr lang="en-US" kern="0" dirty="0">
              <a:solidFill>
                <a:srgbClr val="63666A"/>
              </a:solidFill>
              <a:ea typeface="Arial Unicode MS"/>
              <a:cs typeface="Arial Unicode MS"/>
            </a:endParaRPr>
          </a:p>
          <a:p>
            <a:pPr algn="ctr">
              <a:spcBef>
                <a:spcPts val="300"/>
              </a:spcBef>
              <a:defRPr/>
            </a:pPr>
            <a:r>
              <a:rPr lang="en-US" kern="0" dirty="0">
                <a:solidFill>
                  <a:srgbClr val="63666A"/>
                </a:solidFill>
                <a:ea typeface="Arial Unicode MS"/>
                <a:cs typeface="Arial Unicode MS"/>
              </a:rPr>
              <a:t> average monthly cost</a:t>
            </a:r>
          </a:p>
        </p:txBody>
      </p:sp>
      <p:sp>
        <p:nvSpPr>
          <p:cNvPr id="14" name="TextBox 13"/>
          <p:cNvSpPr txBox="1"/>
          <p:nvPr/>
        </p:nvSpPr>
        <p:spPr>
          <a:xfrm>
            <a:off x="5072566" y="3288178"/>
            <a:ext cx="3456564" cy="1023357"/>
          </a:xfrm>
          <a:prstGeom prst="rect">
            <a:avLst/>
          </a:prstGeom>
          <a:noFill/>
        </p:spPr>
        <p:txBody>
          <a:bodyPr wrap="square" rtlCol="0">
            <a:spAutoFit/>
          </a:bodyPr>
          <a:lstStyle/>
          <a:p>
            <a:pPr algn="ctr">
              <a:spcBef>
                <a:spcPts val="300"/>
              </a:spcBef>
              <a:defRPr/>
            </a:pPr>
            <a:r>
              <a:rPr lang="en-US" sz="4000" b="1" kern="0" dirty="0">
                <a:solidFill>
                  <a:srgbClr val="E87722"/>
                </a:solidFill>
                <a:ea typeface="Arial Unicode MS"/>
                <a:cs typeface="Arial Unicode MS"/>
              </a:rPr>
              <a:t>$4,100</a:t>
            </a:r>
          </a:p>
          <a:p>
            <a:pPr algn="ctr">
              <a:spcBef>
                <a:spcPts val="300"/>
              </a:spcBef>
              <a:defRPr/>
            </a:pPr>
            <a:r>
              <a:rPr lang="en-US" kern="0" dirty="0">
                <a:solidFill>
                  <a:srgbClr val="63666A"/>
                </a:solidFill>
                <a:ea typeface="Arial Unicode MS"/>
                <a:cs typeface="Arial Unicode MS"/>
              </a:rPr>
              <a:t>average monthly cost</a:t>
            </a:r>
          </a:p>
        </p:txBody>
      </p:sp>
      <p:pic>
        <p:nvPicPr>
          <p:cNvPr id="1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49" y="4506091"/>
            <a:ext cx="731520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626111" y="3219592"/>
            <a:ext cx="2046715" cy="13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Tree>
    <p:extLst>
      <p:ext uri="{BB962C8B-B14F-4D97-AF65-F5344CB8AC3E}">
        <p14:creationId xmlns:p14="http://schemas.microsoft.com/office/powerpoint/2010/main" val="2640141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solidFill>
                  <a:srgbClr val="55565A"/>
                </a:solidFill>
              </a:rPr>
              <a:pPr/>
              <a:t>7</a:t>
            </a:fld>
            <a:endParaRPr lang="en-US">
              <a:solidFill>
                <a:srgbClr val="55565A"/>
              </a:solidFill>
            </a:endParaRPr>
          </a:p>
        </p:txBody>
      </p:sp>
      <p:sp>
        <p:nvSpPr>
          <p:cNvPr id="3" name="Title 2"/>
          <p:cNvSpPr>
            <a:spLocks noGrp="1"/>
          </p:cNvSpPr>
          <p:nvPr>
            <p:ph type="title"/>
          </p:nvPr>
        </p:nvSpPr>
        <p:spPr/>
        <p:txBody>
          <a:bodyPr/>
          <a:lstStyle/>
          <a:p>
            <a:r>
              <a:rPr lang="en-US" dirty="0"/>
              <a:t>Specialty costs continue </a:t>
            </a:r>
            <a:r>
              <a:rPr lang="en-US" dirty="0" smtClean="0"/>
              <a:t>to rise</a:t>
            </a:r>
            <a:endParaRPr lang="en-US" dirty="0"/>
          </a:p>
        </p:txBody>
      </p:sp>
      <p:grpSp>
        <p:nvGrpSpPr>
          <p:cNvPr id="4" name="Group 3"/>
          <p:cNvGrpSpPr/>
          <p:nvPr/>
        </p:nvGrpSpPr>
        <p:grpSpPr>
          <a:xfrm>
            <a:off x="4378028" y="3758626"/>
            <a:ext cx="914429" cy="476245"/>
            <a:chOff x="4301831" y="2918110"/>
            <a:chExt cx="914429" cy="476245"/>
          </a:xfrm>
        </p:grpSpPr>
        <p:sp>
          <p:nvSpPr>
            <p:cNvPr id="5" name="Arrow: Pentagon 23">
              <a:extLst>
                <a:ext uri="{FF2B5EF4-FFF2-40B4-BE49-F238E27FC236}">
                  <a16:creationId xmlns:a16="http://schemas.microsoft.com/office/drawing/2014/main" id="{3D47A6AB-266D-4FF3-B6B4-6F21C501ECE9}"/>
                </a:ext>
              </a:extLst>
            </p:cNvPr>
            <p:cNvSpPr/>
            <p:nvPr/>
          </p:nvSpPr>
          <p:spPr>
            <a:xfrm>
              <a:off x="4301831" y="2918110"/>
              <a:ext cx="914429" cy="476245"/>
            </a:xfrm>
            <a:prstGeom prst="homePlate">
              <a:avLst>
                <a:gd name="adj" fmla="val 34000"/>
              </a:avLst>
            </a:prstGeom>
            <a:gradFill flip="none" rotWithShape="1">
              <a:gsLst>
                <a:gs pos="0">
                  <a:srgbClr val="FFFFFF"/>
                </a:gs>
                <a:gs pos="38000">
                  <a:srgbClr val="D0D0CE"/>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6" name="Rectangle 5"/>
            <p:cNvSpPr/>
            <p:nvPr/>
          </p:nvSpPr>
          <p:spPr>
            <a:xfrm>
              <a:off x="4461157" y="2963389"/>
              <a:ext cx="67197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150" normalizeH="0" baseline="0" noProof="0" dirty="0" smtClean="0">
                  <a:ln>
                    <a:noFill/>
                  </a:ln>
                  <a:solidFill>
                    <a:srgbClr val="FFFFFF"/>
                  </a:solidFill>
                  <a:effectLst/>
                  <a:uLnTx/>
                  <a:uFillTx/>
                  <a:ea typeface="Calibri"/>
                </a:rPr>
                <a:t>BREAK</a:t>
              </a:r>
              <a:br>
                <a:rPr kumimoji="0" lang="en-US" sz="900" b="0" i="0" u="none" strike="noStrike" kern="0" cap="none" spc="150" normalizeH="0" baseline="0" noProof="0" dirty="0" smtClean="0">
                  <a:ln>
                    <a:noFill/>
                  </a:ln>
                  <a:solidFill>
                    <a:srgbClr val="FFFFFF"/>
                  </a:solidFill>
                  <a:effectLst/>
                  <a:uLnTx/>
                  <a:uFillTx/>
                  <a:ea typeface="Calibri"/>
                </a:rPr>
              </a:br>
              <a:r>
                <a:rPr kumimoji="0" lang="en-US" sz="900" b="0" i="0" u="none" strike="noStrike" kern="0" cap="none" spc="150" normalizeH="0" baseline="0" noProof="0" dirty="0" smtClean="0">
                  <a:ln>
                    <a:noFill/>
                  </a:ln>
                  <a:solidFill>
                    <a:srgbClr val="FFFFFF"/>
                  </a:solidFill>
                  <a:effectLst/>
                  <a:uLnTx/>
                  <a:uFillTx/>
                  <a:ea typeface="Calibri"/>
                </a:rPr>
                <a:t>DOWN</a:t>
              </a:r>
              <a:endParaRPr kumimoji="0" lang="en-US" sz="900" b="0" i="0" u="none" strike="noStrike" kern="0" cap="none" spc="150" normalizeH="0" baseline="0" noProof="0" dirty="0" smtClean="0">
                <a:ln>
                  <a:noFill/>
                </a:ln>
                <a:solidFill>
                  <a:srgbClr val="FFFFFF"/>
                </a:solidFill>
                <a:effectLst/>
                <a:uLnTx/>
                <a:uFillTx/>
              </a:endParaRPr>
            </a:p>
          </p:txBody>
        </p:sp>
      </p:grpSp>
      <p:grpSp>
        <p:nvGrpSpPr>
          <p:cNvPr id="7" name="Group 6"/>
          <p:cNvGrpSpPr/>
          <p:nvPr/>
        </p:nvGrpSpPr>
        <p:grpSpPr>
          <a:xfrm>
            <a:off x="540323" y="2889070"/>
            <a:ext cx="1440874" cy="905891"/>
            <a:chOff x="554177" y="2187094"/>
            <a:chExt cx="1440874" cy="905891"/>
          </a:xfrm>
        </p:grpSpPr>
        <p:sp>
          <p:nvSpPr>
            <p:cNvPr id="8" name="Rectangle 7">
              <a:extLst>
                <a:ext uri="{FF2B5EF4-FFF2-40B4-BE49-F238E27FC236}">
                  <a16:creationId xmlns:a16="http://schemas.microsoft.com/office/drawing/2014/main" id="{7436C1B4-02B9-4F6E-8D1D-5DF063A884FF}"/>
                </a:ext>
              </a:extLst>
            </p:cNvPr>
            <p:cNvSpPr/>
            <p:nvPr/>
          </p:nvSpPr>
          <p:spPr>
            <a:xfrm>
              <a:off x="554178" y="2187094"/>
              <a:ext cx="1203960" cy="4801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0" i="0" u="none" strike="noStrike" kern="0" cap="none" spc="150" normalizeH="0" baseline="0" noProof="0" dirty="0">
                  <a:ln>
                    <a:noFill/>
                  </a:ln>
                  <a:solidFill>
                    <a:srgbClr val="63666A">
                      <a:lumMod val="50000"/>
                    </a:srgbClr>
                  </a:solidFill>
                  <a:effectLst/>
                  <a:uLnTx/>
                  <a:uFillTx/>
                </a:rPr>
                <a:t>PHARMACY</a:t>
              </a:r>
              <a:br>
                <a:rPr kumimoji="0" lang="en-US" sz="1400" b="0" i="0" u="none" strike="noStrike" kern="0" cap="none" spc="150" normalizeH="0" baseline="0" noProof="0" dirty="0">
                  <a:ln>
                    <a:noFill/>
                  </a:ln>
                  <a:solidFill>
                    <a:srgbClr val="63666A">
                      <a:lumMod val="50000"/>
                    </a:srgbClr>
                  </a:solidFill>
                  <a:effectLst/>
                  <a:uLnTx/>
                  <a:uFillTx/>
                </a:rPr>
              </a:br>
              <a:r>
                <a:rPr kumimoji="0" lang="en-US" sz="1400" b="0" i="0" u="none" strike="noStrike" kern="0" cap="none" spc="150" normalizeH="0" baseline="0" noProof="0" dirty="0">
                  <a:ln>
                    <a:noFill/>
                  </a:ln>
                  <a:solidFill>
                    <a:srgbClr val="63666A">
                      <a:lumMod val="50000"/>
                    </a:srgbClr>
                  </a:solidFill>
                  <a:effectLst/>
                  <a:uLnTx/>
                  <a:uFillTx/>
                </a:rPr>
                <a:t>BENEFIT</a:t>
              </a:r>
            </a:p>
          </p:txBody>
        </p:sp>
        <p:sp>
          <p:nvSpPr>
            <p:cNvPr id="9" name="Rectangle 8">
              <a:extLst>
                <a:ext uri="{FF2B5EF4-FFF2-40B4-BE49-F238E27FC236}">
                  <a16:creationId xmlns:a16="http://schemas.microsoft.com/office/drawing/2014/main" id="{272221D0-5AC2-4730-92FD-71094CF479DA}"/>
                </a:ext>
              </a:extLst>
            </p:cNvPr>
            <p:cNvSpPr/>
            <p:nvPr/>
          </p:nvSpPr>
          <p:spPr>
            <a:xfrm>
              <a:off x="554177" y="2612854"/>
              <a:ext cx="1440874" cy="4801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1" i="0" u="none" strike="noStrike" kern="0" cap="none" spc="0" normalizeH="0" baseline="0" noProof="0" dirty="0">
                  <a:ln>
                    <a:noFill/>
                  </a:ln>
                  <a:solidFill>
                    <a:srgbClr val="63666A">
                      <a:lumMod val="50000"/>
                    </a:srgbClr>
                  </a:solidFill>
                  <a:effectLst/>
                  <a:uLnTx/>
                  <a:uFillTx/>
                </a:rPr>
                <a:t>33</a:t>
              </a:r>
              <a:r>
                <a:rPr kumimoji="0" lang="en-US" sz="1400" b="1" i="0" u="none" strike="noStrike" kern="0" cap="none" spc="0" normalizeH="0" baseline="22000" noProof="0" dirty="0">
                  <a:ln>
                    <a:noFill/>
                  </a:ln>
                  <a:solidFill>
                    <a:srgbClr val="63666A">
                      <a:lumMod val="50000"/>
                    </a:srgbClr>
                  </a:solidFill>
                  <a:effectLst/>
                  <a:uLnTx/>
                  <a:uFillTx/>
                </a:rPr>
                <a:t>%</a:t>
              </a:r>
              <a:r>
                <a:rPr kumimoji="0" lang="en-US" sz="1400" b="1" i="0" u="none" strike="noStrike" kern="0" cap="none" spc="0" normalizeH="0" baseline="0" noProof="0" dirty="0">
                  <a:ln>
                    <a:noFill/>
                  </a:ln>
                  <a:solidFill>
                    <a:srgbClr val="63666A">
                      <a:lumMod val="50000"/>
                    </a:srgbClr>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specialty</a:t>
              </a:r>
            </a:p>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1" i="0" u="none" strike="noStrike" kern="0" cap="none" spc="0" normalizeH="0" baseline="0" noProof="0" dirty="0">
                  <a:ln>
                    <a:noFill/>
                  </a:ln>
                  <a:solidFill>
                    <a:srgbClr val="63666A">
                      <a:lumMod val="50000"/>
                    </a:srgbClr>
                  </a:solidFill>
                  <a:effectLst/>
                  <a:uLnTx/>
                  <a:uFillTx/>
                </a:rPr>
                <a:t>67</a:t>
              </a:r>
              <a:r>
                <a:rPr kumimoji="0" lang="en-US" sz="1400" b="1" i="0" u="none" strike="noStrike" kern="0" cap="none" spc="0" normalizeH="0" baseline="22000" noProof="0" dirty="0">
                  <a:ln>
                    <a:noFill/>
                  </a:ln>
                  <a:solidFill>
                    <a:srgbClr val="63666A">
                      <a:lumMod val="50000"/>
                    </a:srgbClr>
                  </a:solidFill>
                  <a:effectLst/>
                  <a:uLnTx/>
                  <a:uFillTx/>
                </a:rPr>
                <a:t>%</a:t>
              </a:r>
              <a:r>
                <a:rPr kumimoji="0" lang="en-US" sz="1400" b="1" i="0" u="none" strike="noStrike" kern="0" cap="none" spc="0" normalizeH="0" baseline="0" noProof="0" dirty="0">
                  <a:ln>
                    <a:noFill/>
                  </a:ln>
                  <a:solidFill>
                    <a:srgbClr val="63666A">
                      <a:lumMod val="50000"/>
                    </a:srgbClr>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non-specialty</a:t>
              </a:r>
            </a:p>
          </p:txBody>
        </p:sp>
      </p:grpSp>
      <p:grpSp>
        <p:nvGrpSpPr>
          <p:cNvPr id="10" name="Group 9"/>
          <p:cNvGrpSpPr/>
          <p:nvPr/>
        </p:nvGrpSpPr>
        <p:grpSpPr>
          <a:xfrm>
            <a:off x="544512" y="4297560"/>
            <a:ext cx="1540593" cy="905891"/>
            <a:chOff x="558366" y="3595584"/>
            <a:chExt cx="1540593" cy="905891"/>
          </a:xfrm>
        </p:grpSpPr>
        <p:sp>
          <p:nvSpPr>
            <p:cNvPr id="11" name="Rectangle 10">
              <a:extLst>
                <a:ext uri="{FF2B5EF4-FFF2-40B4-BE49-F238E27FC236}">
                  <a16:creationId xmlns:a16="http://schemas.microsoft.com/office/drawing/2014/main" id="{47F43A9D-4F41-4FD0-ACFA-B57EAA2229F6}"/>
                </a:ext>
              </a:extLst>
            </p:cNvPr>
            <p:cNvSpPr/>
            <p:nvPr/>
          </p:nvSpPr>
          <p:spPr>
            <a:xfrm>
              <a:off x="558367" y="3595584"/>
              <a:ext cx="1203960" cy="4801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0" i="0" u="none" strike="noStrike" kern="0" cap="none" spc="150" normalizeH="0" baseline="0" noProof="0" dirty="0">
                  <a:ln>
                    <a:noFill/>
                  </a:ln>
                  <a:solidFill>
                    <a:srgbClr val="63666A">
                      <a:lumMod val="50000"/>
                    </a:srgbClr>
                  </a:solidFill>
                  <a:effectLst/>
                  <a:uLnTx/>
                  <a:uFillTx/>
                </a:rPr>
                <a:t>MEDICAL</a:t>
              </a:r>
              <a:br>
                <a:rPr kumimoji="0" lang="en-US" sz="1400" b="0" i="0" u="none" strike="noStrike" kern="0" cap="none" spc="150" normalizeH="0" baseline="0" noProof="0" dirty="0">
                  <a:ln>
                    <a:noFill/>
                  </a:ln>
                  <a:solidFill>
                    <a:srgbClr val="63666A">
                      <a:lumMod val="50000"/>
                    </a:srgbClr>
                  </a:solidFill>
                  <a:effectLst/>
                  <a:uLnTx/>
                  <a:uFillTx/>
                </a:rPr>
              </a:br>
              <a:r>
                <a:rPr kumimoji="0" lang="en-US" sz="1400" b="0" i="0" u="none" strike="noStrike" kern="0" cap="none" spc="150" normalizeH="0" baseline="0" noProof="0" dirty="0">
                  <a:ln>
                    <a:noFill/>
                  </a:ln>
                  <a:solidFill>
                    <a:srgbClr val="63666A">
                      <a:lumMod val="50000"/>
                    </a:srgbClr>
                  </a:solidFill>
                  <a:effectLst/>
                  <a:uLnTx/>
                  <a:uFillTx/>
                </a:rPr>
                <a:t>BENEFIT</a:t>
              </a:r>
            </a:p>
          </p:txBody>
        </p:sp>
        <p:sp>
          <p:nvSpPr>
            <p:cNvPr id="12" name="Rectangle 11">
              <a:extLst>
                <a:ext uri="{FF2B5EF4-FFF2-40B4-BE49-F238E27FC236}">
                  <a16:creationId xmlns:a16="http://schemas.microsoft.com/office/drawing/2014/main" id="{E2DAF754-222B-4703-BA51-242C9A7B4495}"/>
                </a:ext>
              </a:extLst>
            </p:cNvPr>
            <p:cNvSpPr/>
            <p:nvPr/>
          </p:nvSpPr>
          <p:spPr>
            <a:xfrm>
              <a:off x="558366" y="4021344"/>
              <a:ext cx="1540593" cy="4801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1" i="0" u="none" strike="noStrike" kern="0" cap="none" spc="0" normalizeH="0" baseline="0" noProof="0" dirty="0">
                  <a:ln>
                    <a:noFill/>
                  </a:ln>
                  <a:solidFill>
                    <a:srgbClr val="63666A">
                      <a:lumMod val="50000"/>
                    </a:srgbClr>
                  </a:solidFill>
                  <a:effectLst/>
                  <a:uLnTx/>
                  <a:uFillTx/>
                </a:rPr>
                <a:t>58</a:t>
              </a:r>
              <a:r>
                <a:rPr kumimoji="0" lang="en-US" sz="1400" b="1" i="0" u="none" strike="noStrike" kern="0" cap="none" spc="0" normalizeH="0" baseline="22000" noProof="0" dirty="0">
                  <a:ln>
                    <a:noFill/>
                  </a:ln>
                  <a:solidFill>
                    <a:srgbClr val="63666A">
                      <a:lumMod val="50000"/>
                    </a:srgbClr>
                  </a:solidFill>
                  <a:effectLst/>
                  <a:uLnTx/>
                  <a:uFillTx/>
                </a:rPr>
                <a:t>%</a:t>
              </a:r>
              <a:r>
                <a:rPr kumimoji="0" lang="en-US" sz="1400" b="1" i="0" u="none" strike="noStrike" kern="0" cap="none" spc="0" normalizeH="0" baseline="0" noProof="0" dirty="0">
                  <a:ln>
                    <a:noFill/>
                  </a:ln>
                  <a:solidFill>
                    <a:srgbClr val="63666A">
                      <a:lumMod val="50000"/>
                    </a:srgbClr>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specialty</a:t>
              </a:r>
            </a:p>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400" b="1" i="0" u="none" strike="noStrike" kern="0" cap="none" spc="0" normalizeH="0" baseline="0" noProof="0" dirty="0">
                  <a:ln>
                    <a:noFill/>
                  </a:ln>
                  <a:solidFill>
                    <a:srgbClr val="63666A">
                      <a:lumMod val="50000"/>
                    </a:srgbClr>
                  </a:solidFill>
                  <a:effectLst/>
                  <a:uLnTx/>
                  <a:uFillTx/>
                </a:rPr>
                <a:t>42</a:t>
              </a:r>
              <a:r>
                <a:rPr kumimoji="0" lang="en-US" sz="1400" b="1" i="0" u="none" strike="noStrike" kern="0" cap="none" spc="0" normalizeH="0" baseline="22000" noProof="0" dirty="0">
                  <a:ln>
                    <a:noFill/>
                  </a:ln>
                  <a:solidFill>
                    <a:srgbClr val="63666A">
                      <a:lumMod val="50000"/>
                    </a:srgbClr>
                  </a:solidFill>
                  <a:effectLst/>
                  <a:uLnTx/>
                  <a:uFillTx/>
                </a:rPr>
                <a:t>%</a:t>
              </a:r>
              <a:r>
                <a:rPr kumimoji="0" lang="en-US" sz="1400" b="1" i="0" u="none" strike="noStrike" kern="0" cap="none" spc="0" normalizeH="0" baseline="0" noProof="0" dirty="0">
                  <a:ln>
                    <a:noFill/>
                  </a:ln>
                  <a:solidFill>
                    <a:srgbClr val="63666A">
                      <a:lumMod val="50000"/>
                    </a:srgbClr>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non-specialty</a:t>
              </a:r>
            </a:p>
          </p:txBody>
        </p:sp>
      </p:grpSp>
      <p:graphicFrame>
        <p:nvGraphicFramePr>
          <p:cNvPr id="13" name="Chart 12">
            <a:extLst>
              <a:ext uri="{FF2B5EF4-FFF2-40B4-BE49-F238E27FC236}">
                <a16:creationId xmlns:a16="http://schemas.microsoft.com/office/drawing/2014/main" id="{07C6C3DC-E960-4EA1-8933-D0B2590799F7}"/>
              </a:ext>
            </a:extLst>
          </p:cNvPr>
          <p:cNvGraphicFramePr/>
          <p:nvPr>
            <p:extLst>
              <p:ext uri="{D42A27DB-BD31-4B8C-83A1-F6EECF244321}">
                <p14:modId xmlns:p14="http://schemas.microsoft.com/office/powerpoint/2010/main" val="1645193081"/>
              </p:ext>
            </p:extLst>
          </p:nvPr>
        </p:nvGraphicFramePr>
        <p:xfrm>
          <a:off x="1914721" y="2894027"/>
          <a:ext cx="2286000" cy="228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rot="16200000">
            <a:off x="2193066" y="2883367"/>
            <a:ext cx="1780541" cy="2295328"/>
            <a:chOff x="1915984" y="2001290"/>
            <a:chExt cx="1780541" cy="2295328"/>
          </a:xfrm>
        </p:grpSpPr>
        <p:sp>
          <p:nvSpPr>
            <p:cNvPr id="15" name="Rectangle 14">
              <a:extLst>
                <a:ext uri="{FF2B5EF4-FFF2-40B4-BE49-F238E27FC236}">
                  <a16:creationId xmlns:a16="http://schemas.microsoft.com/office/drawing/2014/main" id="{A2BE7F02-3464-4906-888D-4105BEC5E3F1}"/>
                </a:ext>
              </a:extLst>
            </p:cNvPr>
            <p:cNvSpPr/>
            <p:nvPr/>
          </p:nvSpPr>
          <p:spPr>
            <a:xfrm>
              <a:off x="1920173" y="2320080"/>
              <a:ext cx="1776352" cy="1976538"/>
            </a:xfrm>
            <a:prstGeom prst="rect">
              <a:avLst/>
            </a:prstGeom>
          </p:spPr>
          <p:txBody>
            <a:bodyPr wrap="square" lIns="0" r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
                  <a:srgbClr val="55565A"/>
                </a:buClr>
                <a:buSzTx/>
                <a:buFontTx/>
                <a:buNone/>
                <a:tabLst/>
                <a:defRPr/>
              </a:pPr>
              <a:r>
                <a:rPr kumimoji="0" lang="en-US" sz="1200" b="1" i="0" u="none" strike="noStrike" kern="0" cap="none" spc="0" normalizeH="0" baseline="0" noProof="0" dirty="0">
                  <a:ln>
                    <a:noFill/>
                  </a:ln>
                  <a:solidFill>
                    <a:srgbClr val="FFFFFF"/>
                  </a:solidFill>
                  <a:effectLst/>
                  <a:uLnTx/>
                  <a:uFillTx/>
                </a:rPr>
                <a:t>64</a:t>
              </a:r>
              <a:r>
                <a:rPr kumimoji="0" lang="en-US" sz="1200" b="1" i="0" u="none" strike="noStrike" kern="0" cap="none" spc="0" normalizeH="0" baseline="22000" noProof="0" dirty="0">
                  <a:ln>
                    <a:noFill/>
                  </a:ln>
                  <a:solidFill>
                    <a:srgbClr val="FFFFFF"/>
                  </a:solidFill>
                  <a:effectLst/>
                  <a:uLnTx/>
                  <a:uFillTx/>
                </a:rPr>
                <a:t>%</a:t>
              </a:r>
              <a:r>
                <a:rPr kumimoji="0" lang="en-US" sz="1200" b="1" i="0" u="none" strike="noStrike" kern="0" cap="none" spc="0" normalizeH="0" baseline="0" noProof="0" dirty="0">
                  <a:ln>
                    <a:noFill/>
                  </a:ln>
                  <a:solidFill>
                    <a:srgbClr val="FFFFFF"/>
                  </a:solidFill>
                  <a:effectLst/>
                  <a:uLnTx/>
                  <a:uFillTx/>
                </a:rPr>
                <a:t> </a:t>
              </a:r>
              <a:r>
                <a:rPr kumimoji="0" lang="en-US" sz="1200" b="0" i="0" u="none" strike="noStrike" kern="0" cap="none" spc="0" normalizeH="0" baseline="0" noProof="0" dirty="0">
                  <a:ln>
                    <a:noFill/>
                  </a:ln>
                  <a:solidFill>
                    <a:srgbClr val="FFFFFF"/>
                  </a:solidFill>
                  <a:effectLst/>
                  <a:uLnTx/>
                  <a:uFillTx/>
                </a:rPr>
                <a:t>Pharmacy Benefit</a:t>
              </a:r>
            </a:p>
          </p:txBody>
        </p:sp>
        <p:sp>
          <p:nvSpPr>
            <p:cNvPr id="16" name="Rectangle 15">
              <a:extLst>
                <a:ext uri="{FF2B5EF4-FFF2-40B4-BE49-F238E27FC236}">
                  <a16:creationId xmlns:a16="http://schemas.microsoft.com/office/drawing/2014/main" id="{6EA6CD53-E7C1-4DE9-97BD-4D8E67A4DB59}"/>
                </a:ext>
              </a:extLst>
            </p:cNvPr>
            <p:cNvSpPr/>
            <p:nvPr/>
          </p:nvSpPr>
          <p:spPr>
            <a:xfrm>
              <a:off x="1915984" y="2001290"/>
              <a:ext cx="1776352" cy="1976538"/>
            </a:xfrm>
            <a:prstGeom prst="rect">
              <a:avLst/>
            </a:prstGeom>
          </p:spPr>
          <p:txBody>
            <a:bodyPr wrap="square" lIns="0" rIns="0">
              <a:prstTxWarp prst="textArchDown">
                <a:avLst/>
              </a:prstTxWarp>
              <a:spAutoFit/>
            </a:bodyPr>
            <a:lstStyle/>
            <a:p>
              <a:pPr marL="0" marR="0" lvl="0" indent="0" algn="ctr" defTabSz="914400" eaLnBrk="1" fontAlgn="auto" latinLnBrk="0" hangingPunct="1">
                <a:lnSpc>
                  <a:spcPct val="100000"/>
                </a:lnSpc>
                <a:spcBef>
                  <a:spcPts val="0"/>
                </a:spcBef>
                <a:spcAft>
                  <a:spcPts val="0"/>
                </a:spcAft>
                <a:buClr>
                  <a:srgbClr val="55565A"/>
                </a:buClr>
                <a:buSzTx/>
                <a:buFontTx/>
                <a:buNone/>
                <a:tabLst/>
                <a:defRPr/>
              </a:pPr>
              <a:r>
                <a:rPr kumimoji="0" lang="en-US" sz="1200" b="1" i="0" u="none" strike="noStrike" kern="0" cap="none" spc="0" normalizeH="0" baseline="0" noProof="0" dirty="0">
                  <a:ln>
                    <a:noFill/>
                  </a:ln>
                  <a:solidFill>
                    <a:srgbClr val="FFFFFF"/>
                  </a:solidFill>
                  <a:effectLst/>
                  <a:uLnTx/>
                  <a:uFillTx/>
                </a:rPr>
                <a:t>36</a:t>
              </a:r>
              <a:r>
                <a:rPr kumimoji="0" lang="en-US" sz="1200" b="1" i="0" u="none" strike="noStrike" kern="0" cap="none" spc="0" normalizeH="0" baseline="22000" noProof="0" dirty="0">
                  <a:ln>
                    <a:noFill/>
                  </a:ln>
                  <a:solidFill>
                    <a:srgbClr val="FFFFFF"/>
                  </a:solidFill>
                  <a:effectLst/>
                  <a:uLnTx/>
                  <a:uFillTx/>
                </a:rPr>
                <a:t>%</a:t>
              </a:r>
              <a:r>
                <a:rPr kumimoji="0" lang="en-US" sz="1200" b="1" i="0" u="none" strike="noStrike" kern="0" cap="none" spc="0" normalizeH="0" baseline="0" noProof="0" dirty="0">
                  <a:ln>
                    <a:noFill/>
                  </a:ln>
                  <a:solidFill>
                    <a:srgbClr val="FFFFFF"/>
                  </a:solidFill>
                  <a:effectLst/>
                  <a:uLnTx/>
                  <a:uFillTx/>
                </a:rPr>
                <a:t> </a:t>
              </a:r>
              <a:r>
                <a:rPr kumimoji="0" lang="en-US" sz="1200" b="0" i="0" u="none" strike="noStrike" kern="0" cap="none" spc="0" normalizeH="0" baseline="0" noProof="0" dirty="0">
                  <a:ln>
                    <a:noFill/>
                  </a:ln>
                  <a:solidFill>
                    <a:srgbClr val="FFFFFF"/>
                  </a:solidFill>
                  <a:effectLst/>
                  <a:uLnTx/>
                  <a:uFillTx/>
                </a:rPr>
                <a:t>Medical Benefit</a:t>
              </a:r>
            </a:p>
          </p:txBody>
        </p:sp>
      </p:grpSp>
      <p:grpSp>
        <p:nvGrpSpPr>
          <p:cNvPr id="17" name="Group 16"/>
          <p:cNvGrpSpPr/>
          <p:nvPr/>
        </p:nvGrpSpPr>
        <p:grpSpPr>
          <a:xfrm>
            <a:off x="4723055" y="2531245"/>
            <a:ext cx="4284745" cy="2878955"/>
            <a:chOff x="4736909" y="1829269"/>
            <a:chExt cx="4284745" cy="2878955"/>
          </a:xfrm>
        </p:grpSpPr>
        <p:graphicFrame>
          <p:nvGraphicFramePr>
            <p:cNvPr id="18" name="Chart 17">
              <a:extLst>
                <a:ext uri="{FF2B5EF4-FFF2-40B4-BE49-F238E27FC236}">
                  <a16:creationId xmlns:a16="http://schemas.microsoft.com/office/drawing/2014/main" id="{1D1631B2-13A6-4FD7-8449-CD8633672820}"/>
                </a:ext>
              </a:extLst>
            </p:cNvPr>
            <p:cNvGraphicFramePr/>
            <p:nvPr>
              <p:extLst>
                <p:ext uri="{D42A27DB-BD31-4B8C-83A1-F6EECF244321}">
                  <p14:modId xmlns:p14="http://schemas.microsoft.com/office/powerpoint/2010/main" val="514238555"/>
                </p:ext>
              </p:extLst>
            </p:nvPr>
          </p:nvGraphicFramePr>
          <p:xfrm>
            <a:off x="5491978" y="2202170"/>
            <a:ext cx="22860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6EC2EE48-6CAB-4135-A13A-3A5B2B4BDEF8}"/>
                </a:ext>
              </a:extLst>
            </p:cNvPr>
            <p:cNvSpPr/>
            <p:nvPr/>
          </p:nvSpPr>
          <p:spPr>
            <a:xfrm>
              <a:off x="6039925" y="2973526"/>
              <a:ext cx="1203960" cy="784830"/>
            </a:xfrm>
            <a:prstGeom prst="rect">
              <a:avLst/>
            </a:prstGeom>
          </p:spPr>
          <p:txBody>
            <a:bodyPr wrap="square" lIns="0" rIns="0">
              <a:spAutoFit/>
            </a:bodyPr>
            <a:lstStyle/>
            <a:p>
              <a:pPr marL="0" marR="0" lvl="0" indent="0" algn="ctr" defTabSz="914400" eaLnBrk="1" fontAlgn="auto" latinLnBrk="0" hangingPunct="1">
                <a:lnSpc>
                  <a:spcPct val="90000"/>
                </a:lnSpc>
                <a:spcBef>
                  <a:spcPts val="0"/>
                </a:spcBef>
                <a:spcAft>
                  <a:spcPts val="0"/>
                </a:spcAft>
                <a:buClr>
                  <a:srgbClr val="55565A"/>
                </a:buClr>
                <a:buSzTx/>
                <a:buFontTx/>
                <a:buNone/>
                <a:tabLst/>
                <a:defRPr/>
              </a:pPr>
              <a:r>
                <a:rPr kumimoji="0" lang="en-US" sz="1000" b="0" i="0" u="none" strike="noStrike" kern="0" cap="none" spc="150" normalizeH="0" baseline="0" noProof="0" dirty="0">
                  <a:ln>
                    <a:noFill/>
                  </a:ln>
                  <a:solidFill>
                    <a:srgbClr val="63666A">
                      <a:lumMod val="50000"/>
                    </a:srgbClr>
                  </a:solidFill>
                  <a:effectLst/>
                  <a:uLnTx/>
                  <a:uFillTx/>
                </a:rPr>
                <a:t>SPECIALTY BENEFIT </a:t>
              </a:r>
              <a:br>
                <a:rPr kumimoji="0" lang="en-US" sz="1000" b="0" i="0" u="none" strike="noStrike" kern="0" cap="none" spc="150" normalizeH="0" baseline="0" noProof="0" dirty="0">
                  <a:ln>
                    <a:noFill/>
                  </a:ln>
                  <a:solidFill>
                    <a:srgbClr val="63666A">
                      <a:lumMod val="50000"/>
                    </a:srgbClr>
                  </a:solidFill>
                  <a:effectLst/>
                  <a:uLnTx/>
                  <a:uFillTx/>
                </a:rPr>
              </a:br>
              <a:r>
                <a:rPr kumimoji="0" lang="en-US" sz="1000" b="0" i="0" u="none" strike="noStrike" kern="0" cap="none" spc="150" normalizeH="0" baseline="0" noProof="0" dirty="0">
                  <a:ln>
                    <a:noFill/>
                  </a:ln>
                  <a:solidFill>
                    <a:srgbClr val="63666A">
                      <a:lumMod val="50000"/>
                    </a:srgbClr>
                  </a:solidFill>
                  <a:effectLst/>
                  <a:uLnTx/>
                  <a:uFillTx/>
                </a:rPr>
                <a:t>DRUG SPEND </a:t>
              </a:r>
              <a:br>
                <a:rPr kumimoji="0" lang="en-US" sz="1000" b="0" i="0" u="none" strike="noStrike" kern="0" cap="none" spc="150" normalizeH="0" baseline="0" noProof="0" dirty="0">
                  <a:ln>
                    <a:noFill/>
                  </a:ln>
                  <a:solidFill>
                    <a:srgbClr val="63666A">
                      <a:lumMod val="50000"/>
                    </a:srgbClr>
                  </a:solidFill>
                  <a:effectLst/>
                  <a:uLnTx/>
                  <a:uFillTx/>
                </a:rPr>
              </a:br>
              <a:r>
                <a:rPr kumimoji="0" lang="en-US" sz="1000" b="1" i="0" u="none" strike="noStrike" kern="0" cap="none" spc="150" normalizeH="0" baseline="0" noProof="0" dirty="0">
                  <a:ln>
                    <a:noFill/>
                  </a:ln>
                  <a:solidFill>
                    <a:srgbClr val="63666A">
                      <a:lumMod val="50000"/>
                    </a:srgbClr>
                  </a:solidFill>
                  <a:effectLst/>
                  <a:uLnTx/>
                  <a:uFillTx/>
                </a:rPr>
                <a:t>BY SITE </a:t>
              </a:r>
              <a:br>
                <a:rPr kumimoji="0" lang="en-US" sz="1000" b="1" i="0" u="none" strike="noStrike" kern="0" cap="none" spc="150" normalizeH="0" baseline="0" noProof="0" dirty="0">
                  <a:ln>
                    <a:noFill/>
                  </a:ln>
                  <a:solidFill>
                    <a:srgbClr val="63666A">
                      <a:lumMod val="50000"/>
                    </a:srgbClr>
                  </a:solidFill>
                  <a:effectLst/>
                  <a:uLnTx/>
                  <a:uFillTx/>
                </a:rPr>
              </a:br>
              <a:r>
                <a:rPr kumimoji="0" lang="en-US" sz="1000" b="1" i="0" u="none" strike="noStrike" kern="0" cap="none" spc="150" normalizeH="0" baseline="0" noProof="0" dirty="0">
                  <a:ln>
                    <a:noFill/>
                  </a:ln>
                  <a:solidFill>
                    <a:srgbClr val="63666A">
                      <a:lumMod val="50000"/>
                    </a:srgbClr>
                  </a:solidFill>
                  <a:effectLst/>
                  <a:uLnTx/>
                  <a:uFillTx/>
                </a:rPr>
                <a:t>OF </a:t>
              </a:r>
              <a:r>
                <a:rPr kumimoji="0" lang="en-US" sz="1000" b="1" i="0" u="none" strike="noStrike" kern="0" cap="none" spc="150" normalizeH="0" baseline="0" noProof="0" dirty="0" smtClean="0">
                  <a:ln>
                    <a:noFill/>
                  </a:ln>
                  <a:solidFill>
                    <a:srgbClr val="63666A">
                      <a:lumMod val="50000"/>
                    </a:srgbClr>
                  </a:solidFill>
                  <a:effectLst/>
                  <a:uLnTx/>
                  <a:uFillTx/>
                </a:rPr>
                <a:t>CARE</a:t>
              </a:r>
              <a:r>
                <a:rPr kumimoji="0" lang="en-US" sz="1000" b="1" i="0" u="none" strike="noStrike" kern="0" cap="none" spc="150" normalizeH="0" baseline="30000" noProof="0" dirty="0" smtClean="0">
                  <a:ln>
                    <a:noFill/>
                  </a:ln>
                  <a:solidFill>
                    <a:srgbClr val="63666A">
                      <a:lumMod val="50000"/>
                    </a:srgbClr>
                  </a:solidFill>
                  <a:effectLst/>
                  <a:uLnTx/>
                  <a:uFillTx/>
                </a:rPr>
                <a:t>2</a:t>
              </a:r>
              <a:endParaRPr kumimoji="0" lang="en-US" sz="1000" b="1" i="0" u="none" strike="noStrike" kern="0" cap="none" spc="150" normalizeH="0" baseline="30000" noProof="0" dirty="0">
                <a:ln>
                  <a:noFill/>
                </a:ln>
                <a:solidFill>
                  <a:srgbClr val="63666A">
                    <a:lumMod val="50000"/>
                  </a:srgbClr>
                </a:solidFill>
                <a:effectLst/>
                <a:uLnTx/>
                <a:uFillTx/>
              </a:endParaRPr>
            </a:p>
          </p:txBody>
        </p:sp>
        <p:sp>
          <p:nvSpPr>
            <p:cNvPr id="20" name="Rectangle 19">
              <a:extLst>
                <a:ext uri="{FF2B5EF4-FFF2-40B4-BE49-F238E27FC236}">
                  <a16:creationId xmlns:a16="http://schemas.microsoft.com/office/drawing/2014/main" id="{06D482CB-93E6-4A3C-A7A4-DCA7E527BB9F}"/>
                </a:ext>
              </a:extLst>
            </p:cNvPr>
            <p:cNvSpPr/>
            <p:nvPr/>
          </p:nvSpPr>
          <p:spPr>
            <a:xfrm>
              <a:off x="7036223" y="1829269"/>
              <a:ext cx="1740634" cy="5355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800" b="1" i="0" u="none" strike="noStrike" kern="0" cap="none" spc="0" normalizeH="0" baseline="0" noProof="0" dirty="0">
                  <a:ln>
                    <a:noFill/>
                  </a:ln>
                  <a:solidFill>
                    <a:srgbClr val="E87722"/>
                  </a:solidFill>
                  <a:effectLst/>
                  <a:uLnTx/>
                  <a:uFillTx/>
                </a:rPr>
                <a:t>11</a:t>
              </a:r>
              <a:r>
                <a:rPr kumimoji="0" lang="en-US" sz="1800" b="1" i="0" u="none" strike="noStrike" kern="0" cap="none" spc="0" normalizeH="0" baseline="22000" noProof="0" dirty="0">
                  <a:ln>
                    <a:noFill/>
                  </a:ln>
                  <a:solidFill>
                    <a:srgbClr val="E87722"/>
                  </a:solidFill>
                  <a:effectLst/>
                  <a:uLnTx/>
                  <a:uFillTx/>
                </a:rPr>
                <a:t>%</a:t>
              </a:r>
              <a:r>
                <a:rPr kumimoji="0" lang="en-US" sz="1800" b="1" i="0" u="none" strike="noStrike" kern="0" cap="none" spc="0" normalizeH="0" baseline="0" noProof="0" dirty="0">
                  <a:ln>
                    <a:noFill/>
                  </a:ln>
                  <a:solidFill>
                    <a:srgbClr val="E87722"/>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Specialty </a:t>
              </a:r>
              <a:br>
                <a:rPr kumimoji="0" lang="en-US" sz="1400" b="0" i="0" u="none" strike="noStrike" kern="0" cap="none" spc="0" normalizeH="0" baseline="0" noProof="0" dirty="0">
                  <a:ln>
                    <a:noFill/>
                  </a:ln>
                  <a:solidFill>
                    <a:srgbClr val="63666A">
                      <a:lumMod val="50000"/>
                    </a:srgbClr>
                  </a:solidFill>
                  <a:effectLst/>
                  <a:uLnTx/>
                  <a:uFillTx/>
                </a:rPr>
              </a:br>
              <a:r>
                <a:rPr kumimoji="0" lang="en-US" sz="1400" b="0" i="0" u="none" strike="noStrike" kern="0" cap="none" spc="0" normalizeH="0" baseline="0" noProof="0" dirty="0">
                  <a:ln>
                    <a:noFill/>
                  </a:ln>
                  <a:solidFill>
                    <a:srgbClr val="63666A">
                      <a:lumMod val="50000"/>
                    </a:srgbClr>
                  </a:solidFill>
                  <a:effectLst/>
                  <a:uLnTx/>
                  <a:uFillTx/>
                </a:rPr>
                <a:t>Pharmacy &amp; Infusion</a:t>
              </a:r>
              <a:endParaRPr kumimoji="0" lang="en-US" sz="1800" b="0" i="0" u="none" strike="noStrike" kern="0" cap="none" spc="0" normalizeH="0" baseline="0" noProof="0" dirty="0">
                <a:ln>
                  <a:noFill/>
                </a:ln>
                <a:solidFill>
                  <a:srgbClr val="63666A">
                    <a:lumMod val="50000"/>
                  </a:srgbClr>
                </a:solidFill>
                <a:effectLst/>
                <a:uLnTx/>
                <a:uFillTx/>
              </a:endParaRPr>
            </a:p>
          </p:txBody>
        </p:sp>
        <p:sp>
          <p:nvSpPr>
            <p:cNvPr id="21" name="Rectangle 20">
              <a:extLst>
                <a:ext uri="{FF2B5EF4-FFF2-40B4-BE49-F238E27FC236}">
                  <a16:creationId xmlns:a16="http://schemas.microsoft.com/office/drawing/2014/main" id="{EE5CD621-EC73-4451-A7B8-2CA47C5A4B65}"/>
                </a:ext>
              </a:extLst>
            </p:cNvPr>
            <p:cNvSpPr/>
            <p:nvPr/>
          </p:nvSpPr>
          <p:spPr>
            <a:xfrm>
              <a:off x="7430723" y="4172693"/>
              <a:ext cx="1590931" cy="535531"/>
            </a:xfrm>
            <a:prstGeom prst="rect">
              <a:avLst/>
            </a:prstGeom>
          </p:spPr>
          <p:txBody>
            <a:bodyPr wrap="square" lIns="0" rIns="0">
              <a:spAutoFit/>
            </a:bodyPr>
            <a:lstStyle/>
            <a:p>
              <a:pPr marL="0" marR="0" lvl="0" indent="0" defTabSz="914400" eaLnBrk="1" fontAlgn="auto" latinLnBrk="0" hangingPunct="1">
                <a:lnSpc>
                  <a:spcPct val="90000"/>
                </a:lnSpc>
                <a:spcBef>
                  <a:spcPts val="0"/>
                </a:spcBef>
                <a:spcAft>
                  <a:spcPts val="0"/>
                </a:spcAft>
                <a:buClr>
                  <a:srgbClr val="55565A"/>
                </a:buClr>
                <a:buSzTx/>
                <a:buFontTx/>
                <a:buNone/>
                <a:tabLst/>
                <a:defRPr/>
              </a:pPr>
              <a:r>
                <a:rPr kumimoji="0" lang="en-US" sz="1800" b="1" i="0" u="none" strike="noStrike" kern="0" cap="none" spc="0" normalizeH="0" baseline="0" noProof="0" dirty="0">
                  <a:ln>
                    <a:noFill/>
                  </a:ln>
                  <a:solidFill>
                    <a:srgbClr val="E87722"/>
                  </a:solidFill>
                  <a:effectLst/>
                  <a:uLnTx/>
                  <a:uFillTx/>
                </a:rPr>
                <a:t>47</a:t>
              </a:r>
              <a:r>
                <a:rPr kumimoji="0" lang="en-US" sz="1800" b="1" i="0" u="none" strike="noStrike" kern="0" cap="none" spc="0" normalizeH="0" baseline="22000" noProof="0" dirty="0">
                  <a:ln>
                    <a:noFill/>
                  </a:ln>
                  <a:solidFill>
                    <a:srgbClr val="E87722"/>
                  </a:solidFill>
                  <a:effectLst/>
                  <a:uLnTx/>
                  <a:uFillTx/>
                </a:rPr>
                <a:t>%</a:t>
              </a:r>
              <a:r>
                <a:rPr kumimoji="0" lang="en-US" sz="1800" b="1" i="0" u="none" strike="noStrike" kern="0" cap="none" spc="0" normalizeH="0" baseline="0" noProof="0" dirty="0">
                  <a:ln>
                    <a:noFill/>
                  </a:ln>
                  <a:solidFill>
                    <a:srgbClr val="E87722"/>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Hospital Outpatient</a:t>
              </a:r>
              <a:endParaRPr kumimoji="0" lang="en-US" sz="1800" b="0" i="0" u="none" strike="noStrike" kern="0" cap="none" spc="0" normalizeH="0" baseline="0" noProof="0" dirty="0">
                <a:ln>
                  <a:noFill/>
                </a:ln>
                <a:solidFill>
                  <a:srgbClr val="63666A">
                    <a:lumMod val="50000"/>
                  </a:srgbClr>
                </a:solidFill>
                <a:effectLst/>
                <a:uLnTx/>
                <a:uFillTx/>
              </a:endParaRPr>
            </a:p>
          </p:txBody>
        </p:sp>
        <p:sp>
          <p:nvSpPr>
            <p:cNvPr id="22" name="Rectangle 21">
              <a:extLst>
                <a:ext uri="{FF2B5EF4-FFF2-40B4-BE49-F238E27FC236}">
                  <a16:creationId xmlns:a16="http://schemas.microsoft.com/office/drawing/2014/main" id="{AD31DCAB-C4C8-4B13-9378-38ADC89CEAC4}"/>
                </a:ext>
              </a:extLst>
            </p:cNvPr>
            <p:cNvSpPr/>
            <p:nvPr/>
          </p:nvSpPr>
          <p:spPr>
            <a:xfrm>
              <a:off x="4736909" y="2125973"/>
              <a:ext cx="928231" cy="729430"/>
            </a:xfrm>
            <a:prstGeom prst="rect">
              <a:avLst/>
            </a:prstGeom>
          </p:spPr>
          <p:txBody>
            <a:bodyPr wrap="square" lIns="0" rIns="0">
              <a:spAutoFit/>
            </a:bodyPr>
            <a:lstStyle/>
            <a:p>
              <a:pPr marL="0" marR="0" lvl="0" indent="0" algn="r" defTabSz="914400" eaLnBrk="1" fontAlgn="auto" latinLnBrk="0" hangingPunct="1">
                <a:lnSpc>
                  <a:spcPct val="90000"/>
                </a:lnSpc>
                <a:spcBef>
                  <a:spcPts val="0"/>
                </a:spcBef>
                <a:spcAft>
                  <a:spcPts val="0"/>
                </a:spcAft>
                <a:buClr>
                  <a:srgbClr val="55565A"/>
                </a:buClr>
                <a:buSzTx/>
                <a:buFontTx/>
                <a:buNone/>
                <a:tabLst/>
                <a:defRPr/>
              </a:pPr>
              <a:r>
                <a:rPr kumimoji="0" lang="en-US" sz="1800" b="1" i="0" u="none" strike="noStrike" kern="0" cap="none" spc="0" normalizeH="0" baseline="0" noProof="0" dirty="0">
                  <a:ln>
                    <a:noFill/>
                  </a:ln>
                  <a:solidFill>
                    <a:srgbClr val="E87722"/>
                  </a:solidFill>
                  <a:effectLst/>
                  <a:uLnTx/>
                  <a:uFillTx/>
                </a:rPr>
                <a:t>42</a:t>
              </a:r>
              <a:r>
                <a:rPr kumimoji="0" lang="en-US" sz="1800" b="1" i="0" u="none" strike="noStrike" kern="0" cap="none" spc="0" normalizeH="0" baseline="22000" noProof="0" dirty="0">
                  <a:ln>
                    <a:noFill/>
                  </a:ln>
                  <a:solidFill>
                    <a:srgbClr val="E87722"/>
                  </a:solidFill>
                  <a:effectLst/>
                  <a:uLnTx/>
                  <a:uFillTx/>
                </a:rPr>
                <a:t>%</a:t>
              </a:r>
              <a:r>
                <a:rPr kumimoji="0" lang="en-US" sz="1800" b="1" i="0" u="none" strike="noStrike" kern="0" cap="none" spc="0" normalizeH="0" baseline="0" noProof="0" dirty="0">
                  <a:ln>
                    <a:noFill/>
                  </a:ln>
                  <a:solidFill>
                    <a:srgbClr val="E87722"/>
                  </a:solidFill>
                  <a:effectLst/>
                  <a:uLnTx/>
                  <a:uFillTx/>
                </a:rPr>
                <a:t> </a:t>
              </a:r>
              <a:r>
                <a:rPr kumimoji="0" lang="en-US" sz="1400" b="0" i="0" u="none" strike="noStrike" kern="0" cap="none" spc="0" normalizeH="0" baseline="0" noProof="0" dirty="0">
                  <a:ln>
                    <a:noFill/>
                  </a:ln>
                  <a:solidFill>
                    <a:srgbClr val="63666A">
                      <a:lumMod val="50000"/>
                    </a:srgbClr>
                  </a:solidFill>
                  <a:effectLst/>
                  <a:uLnTx/>
                  <a:uFillTx/>
                </a:rPr>
                <a:t>Physician Office</a:t>
              </a:r>
              <a:endParaRPr kumimoji="0" lang="en-US" sz="1800" b="0" i="0" u="none" strike="noStrike" kern="0" cap="none" spc="0" normalizeH="0" baseline="0" noProof="0" dirty="0">
                <a:ln>
                  <a:noFill/>
                </a:ln>
                <a:solidFill>
                  <a:srgbClr val="63666A">
                    <a:lumMod val="50000"/>
                  </a:srgbClr>
                </a:solidFill>
                <a:effectLst/>
                <a:uLnTx/>
                <a:uFillTx/>
              </a:endParaRPr>
            </a:p>
          </p:txBody>
        </p:sp>
      </p:grpSp>
      <p:sp>
        <p:nvSpPr>
          <p:cNvPr id="23" name="Rectangle 22">
            <a:extLst>
              <a:ext uri="{FF2B5EF4-FFF2-40B4-BE49-F238E27FC236}">
                <a16:creationId xmlns:a16="http://schemas.microsoft.com/office/drawing/2014/main" id="{8B77EAE8-ECF1-4759-AB5B-0411879BB7BD}"/>
              </a:ext>
            </a:extLst>
          </p:cNvPr>
          <p:cNvSpPr/>
          <p:nvPr/>
        </p:nvSpPr>
        <p:spPr>
          <a:xfrm>
            <a:off x="364411" y="1670836"/>
            <a:ext cx="8225411" cy="341632"/>
          </a:xfrm>
          <a:prstGeom prst="rect">
            <a:avLst/>
          </a:prstGeom>
        </p:spPr>
        <p:txBody>
          <a:bodyPr wrap="square" lIns="0" rIns="0">
            <a:spAutoFit/>
          </a:bodyPr>
          <a:lstStyle/>
          <a:p>
            <a:pPr marL="0" marR="0" lvl="0" indent="0" algn="ctr" defTabSz="914400" eaLnBrk="1" fontAlgn="auto" latinLnBrk="0" hangingPunct="1">
              <a:lnSpc>
                <a:spcPct val="90000"/>
              </a:lnSpc>
              <a:spcBef>
                <a:spcPts val="0"/>
              </a:spcBef>
              <a:spcAft>
                <a:spcPts val="0"/>
              </a:spcAft>
              <a:buClr>
                <a:srgbClr val="55565A"/>
              </a:buClr>
              <a:buSzTx/>
              <a:buFontTx/>
              <a:buNone/>
              <a:tabLst/>
              <a:defRPr/>
            </a:pPr>
            <a:r>
              <a:rPr kumimoji="0" lang="en-US" sz="1800" b="0" i="0" u="none" strike="noStrike" kern="0" cap="none" spc="0" normalizeH="0" baseline="0" noProof="0" dirty="0" smtClean="0">
                <a:ln>
                  <a:noFill/>
                </a:ln>
                <a:solidFill>
                  <a:srgbClr val="63666A">
                    <a:lumMod val="50000"/>
                  </a:srgbClr>
                </a:solidFill>
                <a:effectLst/>
                <a:uLnTx/>
                <a:uFillTx/>
              </a:rPr>
              <a:t>Specialty medications will reach nearly </a:t>
            </a:r>
            <a:r>
              <a:rPr kumimoji="0" lang="en-US" sz="1800" b="1" i="0" u="none" strike="noStrike" kern="0" cap="none" spc="0" normalizeH="0" baseline="0" noProof="0" dirty="0" smtClean="0">
                <a:ln>
                  <a:noFill/>
                </a:ln>
                <a:solidFill>
                  <a:srgbClr val="E87722"/>
                </a:solidFill>
                <a:effectLst/>
                <a:uLnTx/>
                <a:uFillTx/>
              </a:rPr>
              <a:t>52</a:t>
            </a:r>
            <a:r>
              <a:rPr kumimoji="0" lang="en-US" sz="1800" b="0" i="0" u="none" strike="noStrike" kern="0" cap="none" spc="0" normalizeH="0" baseline="22000" noProof="0" dirty="0" smtClean="0">
                <a:ln>
                  <a:noFill/>
                </a:ln>
                <a:solidFill>
                  <a:srgbClr val="E87722"/>
                </a:solidFill>
                <a:effectLst/>
                <a:uLnTx/>
                <a:uFillTx/>
              </a:rPr>
              <a:t>%</a:t>
            </a:r>
            <a:r>
              <a:rPr kumimoji="0" lang="en-US" sz="1800" b="1" i="0" u="none" strike="noStrike" kern="0" cap="none" spc="0" normalizeH="0" baseline="0" noProof="0" dirty="0" smtClean="0">
                <a:ln>
                  <a:noFill/>
                </a:ln>
                <a:solidFill>
                  <a:srgbClr val="E87722"/>
                </a:solidFill>
                <a:effectLst/>
                <a:uLnTx/>
                <a:uFillTx/>
              </a:rPr>
              <a:t> </a:t>
            </a:r>
            <a:r>
              <a:rPr kumimoji="0" lang="en-US" sz="1800" b="0" i="0" u="none" strike="noStrike" kern="0" cap="none" spc="0" normalizeH="0" baseline="0" noProof="0" dirty="0" smtClean="0">
                <a:ln>
                  <a:noFill/>
                </a:ln>
                <a:solidFill>
                  <a:srgbClr val="E87722"/>
                </a:solidFill>
                <a:effectLst/>
                <a:uLnTx/>
                <a:uFillTx/>
              </a:rPr>
              <a:t>of total drug spending by 2022</a:t>
            </a:r>
            <a:r>
              <a:rPr kumimoji="0" lang="en-US" sz="1800" b="0" i="0" u="none" strike="noStrike" kern="0" cap="none" spc="0" normalizeH="0" baseline="30000" noProof="0" dirty="0" smtClean="0">
                <a:ln>
                  <a:noFill/>
                </a:ln>
                <a:solidFill>
                  <a:srgbClr val="E87722"/>
                </a:solidFill>
                <a:effectLst/>
                <a:uLnTx/>
                <a:uFillTx/>
              </a:rPr>
              <a:t>1</a:t>
            </a:r>
            <a:endParaRPr kumimoji="0" lang="en-US" sz="1800" b="0" i="0" u="none" strike="noStrike" kern="0" cap="none" spc="0" normalizeH="0" baseline="30000" noProof="0" dirty="0" smtClean="0">
              <a:ln>
                <a:noFill/>
              </a:ln>
              <a:solidFill>
                <a:srgbClr val="63666A">
                  <a:lumMod val="50000"/>
                </a:srgbClr>
              </a:solidFill>
              <a:effectLst/>
              <a:uLnTx/>
              <a:uFillTx/>
            </a:endParaRPr>
          </a:p>
        </p:txBody>
      </p:sp>
      <p:sp>
        <p:nvSpPr>
          <p:cNvPr id="24" name="Rectangle 23">
            <a:extLst>
              <a:ext uri="{FF2B5EF4-FFF2-40B4-BE49-F238E27FC236}">
                <a16:creationId xmlns:a16="http://schemas.microsoft.com/office/drawing/2014/main" id="{A1AB608B-EDD3-4A4D-8321-0D53945A76B2}"/>
              </a:ext>
            </a:extLst>
          </p:cNvPr>
          <p:cNvSpPr/>
          <p:nvPr/>
        </p:nvSpPr>
        <p:spPr>
          <a:xfrm>
            <a:off x="2455741" y="3741562"/>
            <a:ext cx="1203960" cy="590931"/>
          </a:xfrm>
          <a:prstGeom prst="rect">
            <a:avLst/>
          </a:prstGeom>
        </p:spPr>
        <p:txBody>
          <a:bodyPr wrap="square" lIns="0" rIns="0" anchor="ctr">
            <a:spAutoFit/>
          </a:bodyPr>
          <a:lstStyle/>
          <a:p>
            <a:pPr marL="0" marR="0" lvl="0" indent="0" algn="ctr" defTabSz="914400" eaLnBrk="1" fontAlgn="auto" latinLnBrk="0" hangingPunct="1">
              <a:lnSpc>
                <a:spcPct val="90000"/>
              </a:lnSpc>
              <a:spcBef>
                <a:spcPts val="0"/>
              </a:spcBef>
              <a:spcAft>
                <a:spcPts val="0"/>
              </a:spcAft>
              <a:buClr>
                <a:srgbClr val="55565A"/>
              </a:buClr>
              <a:buSzTx/>
              <a:buFontTx/>
              <a:buNone/>
              <a:tabLst/>
              <a:defRPr/>
            </a:pPr>
            <a:r>
              <a:rPr kumimoji="0" lang="en-US" sz="1200" b="0" i="0" u="none" strike="noStrike" kern="0" cap="none" spc="150" normalizeH="0" baseline="0" noProof="0" dirty="0">
                <a:ln>
                  <a:noFill/>
                </a:ln>
                <a:solidFill>
                  <a:srgbClr val="63666A">
                    <a:lumMod val="50000"/>
                  </a:srgbClr>
                </a:solidFill>
                <a:effectLst/>
                <a:uLnTx/>
                <a:uFillTx/>
              </a:rPr>
              <a:t>TOTAL</a:t>
            </a:r>
            <a:br>
              <a:rPr kumimoji="0" lang="en-US" sz="1200" b="0" i="0" u="none" strike="noStrike" kern="0" cap="none" spc="150" normalizeH="0" baseline="0" noProof="0" dirty="0">
                <a:ln>
                  <a:noFill/>
                </a:ln>
                <a:solidFill>
                  <a:srgbClr val="63666A">
                    <a:lumMod val="50000"/>
                  </a:srgbClr>
                </a:solidFill>
                <a:effectLst/>
                <a:uLnTx/>
                <a:uFillTx/>
              </a:rPr>
            </a:br>
            <a:r>
              <a:rPr kumimoji="0" lang="en-US" sz="1200" b="0" i="0" u="none" strike="noStrike" kern="0" cap="none" spc="150" normalizeH="0" baseline="0" noProof="0" dirty="0">
                <a:ln>
                  <a:noFill/>
                </a:ln>
                <a:solidFill>
                  <a:srgbClr val="63666A">
                    <a:lumMod val="50000"/>
                  </a:srgbClr>
                </a:solidFill>
                <a:effectLst/>
                <a:uLnTx/>
                <a:uFillTx/>
              </a:rPr>
              <a:t>DRUG </a:t>
            </a:r>
            <a:br>
              <a:rPr kumimoji="0" lang="en-US" sz="1200" b="0" i="0" u="none" strike="noStrike" kern="0" cap="none" spc="150" normalizeH="0" baseline="0" noProof="0" dirty="0">
                <a:ln>
                  <a:noFill/>
                </a:ln>
                <a:solidFill>
                  <a:srgbClr val="63666A">
                    <a:lumMod val="50000"/>
                  </a:srgbClr>
                </a:solidFill>
                <a:effectLst/>
                <a:uLnTx/>
                <a:uFillTx/>
              </a:rPr>
            </a:br>
            <a:r>
              <a:rPr kumimoji="0" lang="en-US" sz="1200" b="0" i="0" u="none" strike="noStrike" kern="0" cap="none" spc="150" normalizeH="0" baseline="0" noProof="0" dirty="0" smtClean="0">
                <a:ln>
                  <a:noFill/>
                </a:ln>
                <a:solidFill>
                  <a:srgbClr val="63666A">
                    <a:lumMod val="50000"/>
                  </a:srgbClr>
                </a:solidFill>
                <a:effectLst/>
                <a:uLnTx/>
                <a:uFillTx/>
              </a:rPr>
              <a:t>SPEND</a:t>
            </a:r>
            <a:r>
              <a:rPr kumimoji="0" lang="en-US" sz="1200" b="0" i="0" u="none" strike="noStrike" kern="0" cap="none" spc="150" normalizeH="0" baseline="30000" noProof="0" dirty="0" smtClean="0">
                <a:ln>
                  <a:noFill/>
                </a:ln>
                <a:solidFill>
                  <a:srgbClr val="63666A">
                    <a:lumMod val="50000"/>
                  </a:srgbClr>
                </a:solidFill>
                <a:effectLst/>
                <a:uLnTx/>
                <a:uFillTx/>
              </a:rPr>
              <a:t>2</a:t>
            </a:r>
            <a:endParaRPr kumimoji="0" lang="en-US" sz="1200" b="0" i="0" u="none" strike="noStrike" kern="0" cap="none" spc="150" normalizeH="0" baseline="30000" noProof="0" dirty="0">
              <a:ln>
                <a:noFill/>
              </a:ln>
              <a:solidFill>
                <a:srgbClr val="63666A">
                  <a:lumMod val="50000"/>
                </a:srgbClr>
              </a:solidFill>
              <a:effectLst/>
              <a:uLnTx/>
              <a:uFillTx/>
            </a:endParaRPr>
          </a:p>
        </p:txBody>
      </p:sp>
      <p:pic>
        <p:nvPicPr>
          <p:cNvPr id="25" name="Picture 24" descr="spike_for_PPT.png"/>
          <p:cNvPicPr>
            <a:picLocks noChangeAspect="1"/>
          </p:cNvPicPr>
          <p:nvPr/>
        </p:nvPicPr>
        <p:blipFill>
          <a:blip r:embed="rId5" cstate="email">
            <a:alphaModFix amt="30000"/>
            <a:extLst>
              <a:ext uri="{28A0092B-C50C-407E-A947-70E740481C1C}">
                <a14:useLocalDpi xmlns:a14="http://schemas.microsoft.com/office/drawing/2010/main"/>
              </a:ext>
            </a:extLst>
          </a:blip>
          <a:stretch>
            <a:fillRect/>
          </a:stretch>
        </p:blipFill>
        <p:spPr>
          <a:xfrm>
            <a:off x="0" y="2211974"/>
            <a:ext cx="9144000" cy="954870"/>
          </a:xfrm>
          <a:prstGeom prst="rect">
            <a:avLst/>
          </a:prstGeom>
        </p:spPr>
      </p:pic>
      <p:sp>
        <p:nvSpPr>
          <p:cNvPr id="26" name="TextBox 25">
            <a:hlinkClick r:id="rId6"/>
          </p:cNvPr>
          <p:cNvSpPr txBox="1"/>
          <p:nvPr/>
        </p:nvSpPr>
        <p:spPr>
          <a:xfrm>
            <a:off x="1634924" y="6086477"/>
            <a:ext cx="7262310" cy="304800"/>
          </a:xfrm>
          <a:prstGeom prst="rect">
            <a:avLst/>
          </a:prstGeom>
          <a:noFill/>
        </p:spPr>
        <p:txBody>
          <a:bodyPr wrap="none" lIns="0" tIns="0" rIns="0" bIns="0" rtlCol="0">
            <a:noAutofit/>
          </a:bodyPr>
          <a:lstStyle/>
          <a:p>
            <a:pPr algn="r"/>
            <a:r>
              <a:rPr lang="en-US" sz="750" dirty="0" smtClean="0">
                <a:solidFill>
                  <a:srgbClr val="888B8D"/>
                </a:solidFill>
                <a:cs typeface="Arial" pitchFamily="34" charset="0"/>
              </a:rPr>
              <a:t>1.Drug </a:t>
            </a:r>
            <a:r>
              <a:rPr lang="en-US" sz="750" dirty="0">
                <a:solidFill>
                  <a:srgbClr val="888B8D"/>
                </a:solidFill>
                <a:cs typeface="Arial" pitchFamily="34" charset="0"/>
              </a:rPr>
              <a:t>Channels Institute estimates and projections (August </a:t>
            </a:r>
            <a:r>
              <a:rPr lang="en-US" sz="750" dirty="0" smtClean="0">
                <a:solidFill>
                  <a:srgbClr val="888B8D"/>
                </a:solidFill>
                <a:cs typeface="Arial" pitchFamily="34" charset="0"/>
              </a:rPr>
              <a:t>2018). 2. IQVIA</a:t>
            </a:r>
          </a:p>
        </p:txBody>
      </p:sp>
    </p:spTree>
    <p:extLst>
      <p:ext uri="{BB962C8B-B14F-4D97-AF65-F5344CB8AC3E}">
        <p14:creationId xmlns:p14="http://schemas.microsoft.com/office/powerpoint/2010/main" val="102100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19" dur="500"/>
                                        <p:tgtEl>
                                          <p:spTgt spid="13">
                                            <p:graphicEl>
                                              <a:chart seriesIdx="-3" categoryIdx="-3" bldStep="gridLegend"/>
                                            </p:graphic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graphicEl>
                                              <a:chart seriesIdx="0" categoryIdx="0" bldStep="ptInSeries"/>
                                            </p:graphicEl>
                                          </p:spTgt>
                                        </p:tgtEl>
                                        <p:attrNameLst>
                                          <p:attrName>style.visibility</p:attrName>
                                        </p:attrNameLst>
                                      </p:cBhvr>
                                      <p:to>
                                        <p:strVal val="visible"/>
                                      </p:to>
                                    </p:set>
                                    <p:animEffect transition="in" filter="fade">
                                      <p:cBhvr>
                                        <p:cTn id="22" dur="500"/>
                                        <p:tgtEl>
                                          <p:spTgt spid="13">
                                            <p:graphicEl>
                                              <a:chart seriesIdx="0" categoryIdx="0" bldStep="ptInSeries"/>
                                            </p:graphic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
                                            <p:graphicEl>
                                              <a:chart seriesIdx="0" categoryIdx="1" bldStep="ptInSeries"/>
                                            </p:graphicEl>
                                          </p:spTgt>
                                        </p:tgtEl>
                                        <p:attrNameLst>
                                          <p:attrName>style.visibility</p:attrName>
                                        </p:attrNameLst>
                                      </p:cBhvr>
                                      <p:to>
                                        <p:strVal val="visible"/>
                                      </p:to>
                                    </p:set>
                                    <p:animEffect transition="in" filter="fade">
                                      <p:cBhvr>
                                        <p:cTn id="25" dur="500"/>
                                        <p:tgtEl>
                                          <p:spTgt spid="13">
                                            <p:graphicEl>
                                              <a:chart seriesIdx="0" categoryIdx="1" bldStep="ptIn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0" nodeType="clickEffect">
                                  <p:stCondLst>
                                    <p:cond delay="0"/>
                                  </p:stCondLst>
                                  <p:childTnLst>
                                    <p:set>
                                      <p:cBhvr rctx="PPT">
                                        <p:cTn id="29" dur="indefinite"/>
                                        <p:tgtEl>
                                          <p:spTgt spid="13">
                                            <p:graphicEl>
                                              <a:chart seriesIdx="-3" categoryIdx="-3" bldStep="gridLegend"/>
                                            </p:graphicEl>
                                          </p:spTgt>
                                        </p:tgtEl>
                                        <p:attrNameLst>
                                          <p:attrName>style.opacity</p:attrName>
                                        </p:attrNameLst>
                                      </p:cBhvr>
                                      <p:to>
                                        <p:strVal val="0.25"/>
                                      </p:to>
                                    </p:set>
                                    <p:animEffect filter="image" prLst="opacity: 0.25">
                                      <p:cBhvr rctx="IE">
                                        <p:cTn id="30" dur="indefinite"/>
                                        <p:tgtEl>
                                          <p:spTgt spid="13">
                                            <p:graphicEl>
                                              <a:chart seriesIdx="-3" categoryIdx="-3" bldStep="gridLegend"/>
                                            </p:graphicEl>
                                          </p:spTgt>
                                        </p:tgtEl>
                                      </p:cBhvr>
                                    </p:animEffect>
                                  </p:childTnLst>
                                </p:cTn>
                              </p:par>
                              <p:par>
                                <p:cTn id="31" presetID="9" presetClass="emph" presetSubtype="0" grpId="0" nodeType="withEffect">
                                  <p:stCondLst>
                                    <p:cond delay="0"/>
                                  </p:stCondLst>
                                  <p:childTnLst>
                                    <p:set>
                                      <p:cBhvr rctx="PPT">
                                        <p:cTn id="32" dur="indefinite"/>
                                        <p:tgtEl>
                                          <p:spTgt spid="13">
                                            <p:graphicEl>
                                              <a:chart seriesIdx="0" categoryIdx="0" bldStep="ptInSeries"/>
                                            </p:graphicEl>
                                          </p:spTgt>
                                        </p:tgtEl>
                                        <p:attrNameLst>
                                          <p:attrName>style.opacity</p:attrName>
                                        </p:attrNameLst>
                                      </p:cBhvr>
                                      <p:to>
                                        <p:strVal val="0.25"/>
                                      </p:to>
                                    </p:set>
                                    <p:animEffect filter="image" prLst="opacity: 0.25">
                                      <p:cBhvr rctx="IE">
                                        <p:cTn id="33" dur="indefinite"/>
                                        <p:tgtEl>
                                          <p:spTgt spid="13">
                                            <p:graphicEl>
                                              <a:chart seriesIdx="0" categoryIdx="0" bldStep="ptIn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0" nodeType="clickEffect">
                                  <p:stCondLst>
                                    <p:cond delay="0"/>
                                  </p:stCondLst>
                                  <p:childTnLst>
                                    <p:set>
                                      <p:cBhvr rctx="PPT">
                                        <p:cTn id="37" dur="indefinite"/>
                                        <p:tgtEl>
                                          <p:spTgt spid="13">
                                            <p:graphicEl>
                                              <a:chart seriesIdx="0" categoryIdx="1" bldStep="ptInSeries"/>
                                            </p:graphicEl>
                                          </p:spTgt>
                                        </p:tgtEl>
                                        <p:attrNameLst>
                                          <p:attrName>style.opacity</p:attrName>
                                        </p:attrNameLst>
                                      </p:cBhvr>
                                      <p:to>
                                        <p:strVal val="0.25"/>
                                      </p:to>
                                    </p:set>
                                    <p:animEffect filter="image" prLst="opacity: 0.25">
                                      <p:cBhvr rctx="IE">
                                        <p:cTn id="38" dur="indefinite"/>
                                        <p:tgtEl>
                                          <p:spTgt spid="13">
                                            <p:graphicEl>
                                              <a:chart seriesIdx="0" categoryIdx="1" bldStep="ptInSeries"/>
                                            </p:graphicEl>
                                          </p:spTgt>
                                        </p:tgtEl>
                                      </p:cBhvr>
                                    </p:animEffec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El"/>
        </p:bldSub>
      </p:bldGraphic>
      <p:bldGraphic spid="13" grpId="1" uiExpand="1">
        <p:bldSub>
          <a:bldChart bld="seriesEl"/>
        </p:bldSub>
      </p:bldGraphic>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entagon 67"/>
          <p:cNvSpPr/>
          <p:nvPr/>
        </p:nvSpPr>
        <p:spPr>
          <a:xfrm>
            <a:off x="3711510" y="2085846"/>
            <a:ext cx="3354310" cy="1133933"/>
          </a:xfrm>
          <a:prstGeom prst="homePlate">
            <a:avLst>
              <a:gd name="adj" fmla="val 39527"/>
            </a:avLst>
          </a:prstGeom>
          <a:solidFill>
            <a:srgbClr val="EAEAEA"/>
          </a:solidFill>
          <a:ln w="19050" cap="flat" cmpd="sng" algn="ctr">
            <a:noFill/>
            <a:prstDash val="solid"/>
          </a:ln>
          <a:effectLst/>
        </p:spPr>
        <p:txBody>
          <a:bodyPr l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35"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800" b="0" i="0" u="none" strike="noStrike" kern="1200" cap="none" spc="0" normalizeH="0" baseline="0" noProof="0" smtClean="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55565A"/>
              </a:solidFill>
              <a:effectLst/>
              <a:uLnTx/>
              <a:uFillTx/>
              <a:latin typeface="Arial" pitchFamily="34" charset="0"/>
              <a:ea typeface="+mn-ea"/>
              <a:cs typeface="Arial" pitchFamily="34" charset="0"/>
            </a:endParaRPr>
          </a:p>
        </p:txBody>
      </p:sp>
      <p:sp>
        <p:nvSpPr>
          <p:cNvPr id="12" name="Text Placeholder 11"/>
          <p:cNvSpPr>
            <a:spLocks noGrp="1"/>
          </p:cNvSpPr>
          <p:nvPr>
            <p:ph type="body" sz="quarter" idx="13"/>
          </p:nvPr>
        </p:nvSpPr>
        <p:spPr/>
        <p:txBody>
          <a:bodyPr/>
          <a:lstStyle/>
          <a:p>
            <a:r>
              <a:rPr lang="en-US" smtClean="0"/>
              <a:t>Minimizing client financial impact and protect patient safety</a:t>
            </a:r>
            <a:endParaRPr lang="en-US"/>
          </a:p>
        </p:txBody>
      </p:sp>
      <p:sp>
        <p:nvSpPr>
          <p:cNvPr id="2" name="Title 1"/>
          <p:cNvSpPr>
            <a:spLocks noGrp="1"/>
          </p:cNvSpPr>
          <p:nvPr>
            <p:ph type="title"/>
          </p:nvPr>
        </p:nvSpPr>
        <p:spPr/>
        <p:txBody>
          <a:bodyPr/>
          <a:lstStyle/>
          <a:p>
            <a:pPr lvl="0"/>
            <a:r>
              <a:rPr lang="en-US" dirty="0" smtClean="0"/>
              <a:t>Ensuring patient safety</a:t>
            </a:r>
            <a:endParaRPr lang="en-US" b="0" dirty="0"/>
          </a:p>
        </p:txBody>
      </p:sp>
      <p:sp>
        <p:nvSpPr>
          <p:cNvPr id="136"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5565A"/>
                </a:solidFill>
                <a:effectLst/>
                <a:uLnTx/>
                <a:uFillTx/>
                <a:latin typeface="Arial"/>
                <a:ea typeface="+mn-ea"/>
                <a:cs typeface="+mn-cs"/>
              </a:rPr>
              <a:t>Confidential property of Optum. Do not distribute or reproduce without express permission from Optum.</a:t>
            </a:r>
          </a:p>
        </p:txBody>
      </p:sp>
      <p:grpSp>
        <p:nvGrpSpPr>
          <p:cNvPr id="9" name="Group 8"/>
          <p:cNvGrpSpPr/>
          <p:nvPr/>
        </p:nvGrpSpPr>
        <p:grpSpPr>
          <a:xfrm>
            <a:off x="558186" y="4111427"/>
            <a:ext cx="8152512" cy="1951947"/>
            <a:chOff x="558186" y="4343400"/>
            <a:chExt cx="8152512" cy="1951947"/>
          </a:xfrm>
        </p:grpSpPr>
        <p:grpSp>
          <p:nvGrpSpPr>
            <p:cNvPr id="19" name="Group 18"/>
            <p:cNvGrpSpPr/>
            <p:nvPr/>
          </p:nvGrpSpPr>
          <p:grpSpPr>
            <a:xfrm>
              <a:off x="558186" y="4343401"/>
              <a:ext cx="2550784" cy="1937993"/>
              <a:chOff x="679095" y="2520726"/>
              <a:chExt cx="2286000" cy="2015902"/>
            </a:xfrm>
          </p:grpSpPr>
          <p:sp>
            <p:nvSpPr>
              <p:cNvPr id="93" name="Rectangle 92"/>
              <p:cNvSpPr/>
              <p:nvPr/>
            </p:nvSpPr>
            <p:spPr>
              <a:xfrm>
                <a:off x="679095" y="2520726"/>
                <a:ext cx="2286000" cy="2015902"/>
              </a:xfrm>
              <a:prstGeom prst="rect">
                <a:avLst/>
              </a:prstGeom>
              <a:solidFill>
                <a:schemeClr val="bg1"/>
              </a:solidFill>
              <a:ln w="38100" cap="flat" cmpd="sng" algn="ctr">
                <a:solidFill>
                  <a:sysClr val="window" lastClr="FFFFFF"/>
                </a:solidFill>
                <a:prstDash val="solid"/>
              </a:ln>
              <a:effectLst>
                <a:outerShdw blurRad="190500" algn="ctr" rotWithShape="0">
                  <a:srgbClr val="000000">
                    <a:alpha val="35000"/>
                  </a:srgbClr>
                </a:outerShdw>
              </a:effectLst>
            </p:spPr>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mn-ea"/>
                  <a:cs typeface="+mn-cs"/>
                </a:endParaRPr>
              </a:p>
            </p:txBody>
          </p:sp>
          <p:sp>
            <p:nvSpPr>
              <p:cNvPr id="96" name="Rectangle 95"/>
              <p:cNvSpPr/>
              <p:nvPr/>
            </p:nvSpPr>
            <p:spPr>
              <a:xfrm>
                <a:off x="679095" y="3423925"/>
                <a:ext cx="2286000" cy="1018075"/>
              </a:xfrm>
              <a:prstGeom prst="rect">
                <a:avLst/>
              </a:prstGeom>
            </p:spPr>
            <p:txBody>
              <a:bodyPr wrap="square" lIns="274320" tIns="45720" rIns="274320" bIns="45720">
                <a:spAutoFit/>
              </a:bodyPr>
              <a:lstStyle/>
              <a:p>
                <a:pPr marL="0" marR="0" lvl="2" indent="0" algn="ctr" defTabSz="914400" rtl="0" eaLnBrk="1" fontAlgn="base" latinLnBrk="0" hangingPunct="1">
                  <a:lnSpc>
                    <a:spcPct val="120000"/>
                  </a:lnSpc>
                  <a:spcBef>
                    <a:spcPts val="0"/>
                  </a:spcBef>
                  <a:spcAft>
                    <a:spcPts val="900"/>
                  </a:spcAft>
                  <a:buClr>
                    <a:srgbClr val="D45D00"/>
                  </a:buClr>
                  <a:buSzTx/>
                  <a:buFontTx/>
                  <a:buNone/>
                  <a:tabLst/>
                  <a:defRPr/>
                </a:pPr>
                <a:r>
                  <a:rPr kumimoji="0" lang="en-US" sz="1200" b="0" i="0" u="none" strike="noStrike" kern="0" cap="none" spc="0" normalizeH="0" baseline="0" noProof="0">
                    <a:ln>
                      <a:noFill/>
                    </a:ln>
                    <a:solidFill>
                      <a:srgbClr val="444444"/>
                    </a:solidFill>
                    <a:effectLst/>
                    <a:uLnTx/>
                    <a:uFillTx/>
                    <a:latin typeface="Arial"/>
                    <a:ea typeface="+mn-ea"/>
                    <a:cs typeface="+mn-cs"/>
                  </a:rPr>
                  <a:t>Early detection and prioritization of pipeline </a:t>
                </a:r>
                <a:br>
                  <a:rPr kumimoji="0" lang="en-US" sz="1200" b="0" i="0" u="none" strike="noStrike" kern="0" cap="none" spc="0" normalizeH="0" baseline="0" noProof="0">
                    <a:ln>
                      <a:noFill/>
                    </a:ln>
                    <a:solidFill>
                      <a:srgbClr val="444444"/>
                    </a:solidFill>
                    <a:effectLst/>
                    <a:uLnTx/>
                    <a:uFillTx/>
                    <a:latin typeface="Arial"/>
                    <a:ea typeface="+mn-ea"/>
                    <a:cs typeface="+mn-cs"/>
                  </a:rPr>
                </a:br>
                <a:r>
                  <a:rPr kumimoji="0" lang="en-US" sz="1200" b="0" i="0" u="none" strike="noStrike" kern="0" cap="none" spc="0" normalizeH="0" baseline="0" noProof="0">
                    <a:ln>
                      <a:noFill/>
                    </a:ln>
                    <a:solidFill>
                      <a:srgbClr val="444444"/>
                    </a:solidFill>
                    <a:effectLst/>
                    <a:uLnTx/>
                    <a:uFillTx/>
                    <a:latin typeface="Arial"/>
                    <a:ea typeface="+mn-ea"/>
                    <a:cs typeface="+mn-cs"/>
                  </a:rPr>
                  <a:t>drugs 12-18 months prior </a:t>
                </a:r>
                <a:br>
                  <a:rPr kumimoji="0" lang="en-US" sz="1200" b="0" i="0" u="none" strike="noStrike" kern="0" cap="none" spc="0" normalizeH="0" baseline="0" noProof="0">
                    <a:ln>
                      <a:noFill/>
                    </a:ln>
                    <a:solidFill>
                      <a:srgbClr val="444444"/>
                    </a:solidFill>
                    <a:effectLst/>
                    <a:uLnTx/>
                    <a:uFillTx/>
                    <a:latin typeface="Arial"/>
                    <a:ea typeface="+mn-ea"/>
                    <a:cs typeface="+mn-cs"/>
                  </a:rPr>
                </a:br>
                <a:r>
                  <a:rPr kumimoji="0" lang="en-US" sz="1200" b="0" i="0" u="none" strike="noStrike" kern="0" cap="none" spc="0" normalizeH="0" baseline="0" noProof="0">
                    <a:ln>
                      <a:noFill/>
                    </a:ln>
                    <a:solidFill>
                      <a:srgbClr val="444444"/>
                    </a:solidFill>
                    <a:effectLst/>
                    <a:uLnTx/>
                    <a:uFillTx/>
                    <a:latin typeface="Arial"/>
                    <a:ea typeface="+mn-ea"/>
                    <a:cs typeface="+mn-cs"/>
                  </a:rPr>
                  <a:t>to FDA approval</a:t>
                </a:r>
              </a:p>
            </p:txBody>
          </p:sp>
          <p:pic>
            <p:nvPicPr>
              <p:cNvPr id="99" name="Picture 98" descr="spike_for_PPT.png"/>
              <p:cNvPicPr>
                <a:picLocks noChangeAspect="1"/>
              </p:cNvPicPr>
              <p:nvPr/>
            </p:nvPicPr>
            <p:blipFill>
              <a:blip r:embed="rId3" cstate="screen">
                <a:alphaModFix amt="30000"/>
                <a:extLst>
                  <a:ext uri="{28A0092B-C50C-407E-A947-70E740481C1C}">
                    <a14:useLocalDpi xmlns:a14="http://schemas.microsoft.com/office/drawing/2010/main" val="0"/>
                  </a:ext>
                </a:extLst>
              </a:blip>
              <a:stretch>
                <a:fillRect/>
              </a:stretch>
            </p:blipFill>
            <p:spPr>
              <a:xfrm>
                <a:off x="831330" y="3253781"/>
                <a:ext cx="1851934" cy="332906"/>
              </a:xfrm>
              <a:prstGeom prst="rect">
                <a:avLst/>
              </a:prstGeom>
            </p:spPr>
          </p:pic>
          <p:sp>
            <p:nvSpPr>
              <p:cNvPr id="14" name="Rectangle 13"/>
              <p:cNvSpPr/>
              <p:nvPr/>
            </p:nvSpPr>
            <p:spPr>
              <a:xfrm>
                <a:off x="679095" y="2601355"/>
                <a:ext cx="2286000" cy="5442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E87722"/>
                    </a:solidFill>
                    <a:effectLst/>
                    <a:uLnTx/>
                    <a:uFillTx/>
                    <a:latin typeface="Arial"/>
                    <a:ea typeface="+mn-ea"/>
                    <a:cs typeface="+mn-cs"/>
                  </a:rPr>
                  <a:t>Comprehensive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E87722"/>
                    </a:solidFill>
                    <a:effectLst/>
                    <a:uLnTx/>
                    <a:uFillTx/>
                    <a:latin typeface="Arial"/>
                    <a:ea typeface="+mn-ea"/>
                    <a:cs typeface="+mn-cs"/>
                  </a:rPr>
                  <a:t>Pipeline Monitoring</a:t>
                </a:r>
              </a:p>
            </p:txBody>
          </p:sp>
        </p:grpSp>
        <p:grpSp>
          <p:nvGrpSpPr>
            <p:cNvPr id="18" name="Group 17"/>
            <p:cNvGrpSpPr/>
            <p:nvPr/>
          </p:nvGrpSpPr>
          <p:grpSpPr>
            <a:xfrm>
              <a:off x="3338686" y="4343401"/>
              <a:ext cx="2571148" cy="1951946"/>
              <a:chOff x="3107803" y="2378822"/>
              <a:chExt cx="2301389" cy="2192153"/>
            </a:xfrm>
          </p:grpSpPr>
          <p:sp>
            <p:nvSpPr>
              <p:cNvPr id="102" name="Rectangle 101"/>
              <p:cNvSpPr/>
              <p:nvPr/>
            </p:nvSpPr>
            <p:spPr>
              <a:xfrm>
                <a:off x="3117495" y="2378822"/>
                <a:ext cx="2286000" cy="2192153"/>
              </a:xfrm>
              <a:prstGeom prst="rect">
                <a:avLst/>
              </a:prstGeom>
              <a:solidFill>
                <a:schemeClr val="bg1"/>
              </a:solidFill>
              <a:ln w="38100" cap="flat" cmpd="sng" algn="ctr">
                <a:solidFill>
                  <a:sysClr val="window" lastClr="FFFFFF"/>
                </a:solidFill>
                <a:prstDash val="solid"/>
              </a:ln>
              <a:effectLst>
                <a:outerShdw blurRad="190500" algn="ctr" rotWithShape="0">
                  <a:srgbClr val="000000">
                    <a:alpha val="35000"/>
                  </a:srgbClr>
                </a:outerShdw>
              </a:effectLst>
            </p:spPr>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Arial"/>
                  <a:ea typeface="+mn-ea"/>
                  <a:cs typeface="+mn-cs"/>
                </a:endParaRPr>
              </a:p>
            </p:txBody>
          </p:sp>
          <p:pic>
            <p:nvPicPr>
              <p:cNvPr id="103" name="Picture 102" descr="spike_for_PPT.png"/>
              <p:cNvPicPr>
                <a:picLocks noChangeAspect="1"/>
              </p:cNvPicPr>
              <p:nvPr/>
            </p:nvPicPr>
            <p:blipFill>
              <a:blip r:embed="rId4" cstate="screen">
                <a:alphaModFix amt="30000"/>
                <a:extLst>
                  <a:ext uri="{28A0092B-C50C-407E-A947-70E740481C1C}">
                    <a14:useLocalDpi xmlns:a14="http://schemas.microsoft.com/office/drawing/2010/main" val="0"/>
                  </a:ext>
                </a:extLst>
              </a:blip>
              <a:stretch>
                <a:fillRect/>
              </a:stretch>
            </p:blipFill>
            <p:spPr>
              <a:xfrm>
                <a:off x="3263128" y="3170272"/>
                <a:ext cx="1999457" cy="359424"/>
              </a:xfrm>
              <a:prstGeom prst="rect">
                <a:avLst/>
              </a:prstGeom>
            </p:spPr>
          </p:pic>
          <p:sp>
            <p:nvSpPr>
              <p:cNvPr id="15" name="Rectangle 14"/>
              <p:cNvSpPr/>
              <p:nvPr/>
            </p:nvSpPr>
            <p:spPr>
              <a:xfrm>
                <a:off x="3107803" y="2454519"/>
                <a:ext cx="2280303" cy="587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87722"/>
                    </a:solidFill>
                    <a:effectLst/>
                    <a:uLnTx/>
                    <a:uFillTx/>
                    <a:latin typeface="Arial"/>
                    <a:ea typeface="+mn-ea"/>
                    <a:cs typeface="+mn-cs"/>
                  </a:rPr>
                  <a:t>Proactive P&amp;T Review </a:t>
                </a:r>
                <a:br>
                  <a:rPr kumimoji="0" lang="en-US" sz="1400" b="0" i="0" u="none" strike="noStrike" kern="1200" cap="none" spc="0" normalizeH="0" baseline="0" noProof="0">
                    <a:ln>
                      <a:noFill/>
                    </a:ln>
                    <a:solidFill>
                      <a:srgbClr val="E87722"/>
                    </a:solidFill>
                    <a:effectLst/>
                    <a:uLnTx/>
                    <a:uFillTx/>
                    <a:latin typeface="Arial"/>
                    <a:ea typeface="+mn-ea"/>
                    <a:cs typeface="+mn-cs"/>
                  </a:rPr>
                </a:br>
                <a:r>
                  <a:rPr kumimoji="0" lang="en-US" sz="1400" b="0" i="0" u="none" strike="noStrike" kern="1200" cap="none" spc="0" normalizeH="0" baseline="0" noProof="0">
                    <a:ln>
                      <a:noFill/>
                    </a:ln>
                    <a:solidFill>
                      <a:srgbClr val="E87722"/>
                    </a:solidFill>
                    <a:effectLst/>
                    <a:uLnTx/>
                    <a:uFillTx/>
                    <a:latin typeface="Arial"/>
                    <a:ea typeface="+mn-ea"/>
                    <a:cs typeface="+mn-cs"/>
                  </a:rPr>
                  <a:t>Pre-FDA Approval</a:t>
                </a:r>
              </a:p>
            </p:txBody>
          </p:sp>
          <p:sp>
            <p:nvSpPr>
              <p:cNvPr id="98" name="Rectangle 97"/>
              <p:cNvSpPr/>
              <p:nvPr/>
            </p:nvSpPr>
            <p:spPr>
              <a:xfrm>
                <a:off x="3123192" y="3353967"/>
                <a:ext cx="2286000" cy="1099172"/>
              </a:xfrm>
              <a:prstGeom prst="rect">
                <a:avLst/>
              </a:prstGeom>
            </p:spPr>
            <p:txBody>
              <a:bodyPr wrap="square" lIns="274320" tIns="45720" rIns="274320" bIns="45720">
                <a:spAutoFit/>
              </a:bodyPr>
              <a:lstStyle/>
              <a:p>
                <a:pPr marL="0" marR="0" lvl="2" indent="0" algn="ctr" defTabSz="914400" rtl="0" eaLnBrk="1" fontAlgn="base" latinLnBrk="0" hangingPunct="1">
                  <a:lnSpc>
                    <a:spcPct val="120000"/>
                  </a:lnSpc>
                  <a:spcBef>
                    <a:spcPts val="0"/>
                  </a:spcBef>
                  <a:spcAft>
                    <a:spcPts val="900"/>
                  </a:spcAft>
                  <a:buClr>
                    <a:srgbClr val="D45D00"/>
                  </a:buClr>
                  <a:buSzTx/>
                  <a:buFontTx/>
                  <a:buNone/>
                  <a:tabLst/>
                  <a:defRPr/>
                </a:pPr>
                <a:r>
                  <a:rPr kumimoji="0" lang="en-US" sz="1200" b="0" i="0" u="none" strike="noStrike" kern="0" cap="none" spc="0" normalizeH="0" baseline="0" noProof="0">
                    <a:ln>
                      <a:noFill/>
                    </a:ln>
                    <a:solidFill>
                      <a:srgbClr val="444444"/>
                    </a:solidFill>
                    <a:effectLst/>
                    <a:uLnTx/>
                    <a:uFillTx/>
                    <a:latin typeface="Arial"/>
                    <a:ea typeface="+mn-ea"/>
                    <a:cs typeface="+mn-cs"/>
                  </a:rPr>
                  <a:t>Expedited P&amp;T clinical </a:t>
                </a:r>
                <a:br>
                  <a:rPr kumimoji="0" lang="en-US" sz="1200" b="0" i="0" u="none" strike="noStrike" kern="0" cap="none" spc="0" normalizeH="0" baseline="0" noProof="0">
                    <a:ln>
                      <a:noFill/>
                    </a:ln>
                    <a:solidFill>
                      <a:srgbClr val="444444"/>
                    </a:solidFill>
                    <a:effectLst/>
                    <a:uLnTx/>
                    <a:uFillTx/>
                    <a:latin typeface="Arial"/>
                    <a:ea typeface="+mn-ea"/>
                    <a:cs typeface="+mn-cs"/>
                  </a:rPr>
                </a:br>
                <a:r>
                  <a:rPr kumimoji="0" lang="en-US" sz="1200" b="0" i="0" u="none" strike="noStrike" kern="0" cap="none" spc="0" normalizeH="0" baseline="0" noProof="0">
                    <a:ln>
                      <a:noFill/>
                    </a:ln>
                    <a:solidFill>
                      <a:srgbClr val="444444"/>
                    </a:solidFill>
                    <a:effectLst/>
                    <a:uLnTx/>
                    <a:uFillTx/>
                    <a:latin typeface="Arial"/>
                    <a:ea typeface="+mn-ea"/>
                    <a:cs typeface="+mn-cs"/>
                  </a:rPr>
                  <a:t>review and implementation </a:t>
                </a:r>
                <a:br>
                  <a:rPr kumimoji="0" lang="en-US" sz="1200" b="0" i="0" u="none" strike="noStrike" kern="0" cap="none" spc="0" normalizeH="0" baseline="0" noProof="0">
                    <a:ln>
                      <a:noFill/>
                    </a:ln>
                    <a:solidFill>
                      <a:srgbClr val="444444"/>
                    </a:solidFill>
                    <a:effectLst/>
                    <a:uLnTx/>
                    <a:uFillTx/>
                    <a:latin typeface="Arial"/>
                    <a:ea typeface="+mn-ea"/>
                    <a:cs typeface="+mn-cs"/>
                  </a:rPr>
                </a:br>
                <a:r>
                  <a:rPr kumimoji="0" lang="en-US" sz="1200" b="0" i="0" u="none" strike="noStrike" kern="0" cap="none" spc="0" normalizeH="0" baseline="0" noProof="0">
                    <a:ln>
                      <a:noFill/>
                    </a:ln>
                    <a:solidFill>
                      <a:srgbClr val="444444"/>
                    </a:solidFill>
                    <a:effectLst/>
                    <a:uLnTx/>
                    <a:uFillTx/>
                    <a:latin typeface="Arial"/>
                    <a:ea typeface="+mn-ea"/>
                    <a:cs typeface="+mn-cs"/>
                  </a:rPr>
                  <a:t>of sound clinical / financial management strategies</a:t>
                </a:r>
              </a:p>
            </p:txBody>
          </p:sp>
        </p:grpSp>
        <p:grpSp>
          <p:nvGrpSpPr>
            <p:cNvPr id="17" name="Group 16"/>
            <p:cNvGrpSpPr/>
            <p:nvPr/>
          </p:nvGrpSpPr>
          <p:grpSpPr>
            <a:xfrm>
              <a:off x="6150378" y="4343400"/>
              <a:ext cx="2560320" cy="1933348"/>
              <a:chOff x="5564024" y="2380246"/>
              <a:chExt cx="2286000" cy="2192154"/>
            </a:xfrm>
          </p:grpSpPr>
          <p:sp>
            <p:nvSpPr>
              <p:cNvPr id="104" name="Rectangle 103"/>
              <p:cNvSpPr/>
              <p:nvPr/>
            </p:nvSpPr>
            <p:spPr>
              <a:xfrm>
                <a:off x="5564024" y="2380246"/>
                <a:ext cx="2286000" cy="2192154"/>
              </a:xfrm>
              <a:prstGeom prst="rect">
                <a:avLst/>
              </a:prstGeom>
              <a:solidFill>
                <a:schemeClr val="bg1"/>
              </a:solidFill>
              <a:ln w="38100" cap="flat" cmpd="sng" algn="ctr">
                <a:solidFill>
                  <a:sysClr val="window" lastClr="FFFFFF"/>
                </a:solidFill>
                <a:prstDash val="solid"/>
              </a:ln>
              <a:effectLst>
                <a:outerShdw blurRad="190500" algn="ctr" rotWithShape="0">
                  <a:srgbClr val="000000">
                    <a:alpha val="35000"/>
                  </a:srgbClr>
                </a:outerShdw>
              </a:effectLst>
            </p:spPr>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Arial"/>
                  <a:ea typeface="+mn-ea"/>
                  <a:cs typeface="+mn-cs"/>
                </a:endParaRPr>
              </a:p>
            </p:txBody>
          </p:sp>
          <p:sp>
            <p:nvSpPr>
              <p:cNvPr id="16" name="Rectangle 15"/>
              <p:cNvSpPr/>
              <p:nvPr/>
            </p:nvSpPr>
            <p:spPr>
              <a:xfrm>
                <a:off x="5564024" y="2456672"/>
                <a:ext cx="2286000" cy="5932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E87722"/>
                    </a:solidFill>
                    <a:effectLst/>
                    <a:uLnTx/>
                    <a:uFillTx/>
                    <a:latin typeface="Arial"/>
                    <a:ea typeface="+mn-ea"/>
                    <a:cs typeface="+mn-cs"/>
                  </a:rPr>
                  <a:t>Trend Modeling </a:t>
                </a:r>
                <a:br>
                  <a:rPr kumimoji="0" lang="en-US" sz="1400" b="0" i="0" u="none" strike="noStrike" kern="0" cap="none" spc="0" normalizeH="0" baseline="0" noProof="0">
                    <a:ln>
                      <a:noFill/>
                    </a:ln>
                    <a:solidFill>
                      <a:srgbClr val="E87722"/>
                    </a:solidFill>
                    <a:effectLst/>
                    <a:uLnTx/>
                    <a:uFillTx/>
                    <a:latin typeface="Arial"/>
                    <a:ea typeface="+mn-ea"/>
                    <a:cs typeface="+mn-cs"/>
                  </a:rPr>
                </a:br>
                <a:r>
                  <a:rPr kumimoji="0" lang="en-US" sz="1400" b="0" i="0" u="none" strike="noStrike" kern="0" cap="none" spc="0" normalizeH="0" baseline="0" noProof="0">
                    <a:ln>
                      <a:noFill/>
                    </a:ln>
                    <a:solidFill>
                      <a:srgbClr val="E87722"/>
                    </a:solidFill>
                    <a:effectLst/>
                    <a:uLnTx/>
                    <a:uFillTx/>
                    <a:latin typeface="Arial"/>
                    <a:ea typeface="+mn-ea"/>
                    <a:cs typeface="+mn-cs"/>
                  </a:rPr>
                  <a:t>and Forecasting </a:t>
                </a:r>
              </a:p>
            </p:txBody>
          </p:sp>
          <p:pic>
            <p:nvPicPr>
              <p:cNvPr id="106" name="Picture 105" descr="spike_for_PPT.png"/>
              <p:cNvPicPr>
                <a:picLocks noChangeAspect="1"/>
              </p:cNvPicPr>
              <p:nvPr/>
            </p:nvPicPr>
            <p:blipFill>
              <a:blip r:embed="rId5" cstate="screen">
                <a:alphaModFix amt="30000"/>
                <a:extLst>
                  <a:ext uri="{28A0092B-C50C-407E-A947-70E740481C1C}">
                    <a14:useLocalDpi xmlns:a14="http://schemas.microsoft.com/office/drawing/2010/main" val="0"/>
                  </a:ext>
                </a:extLst>
              </a:blip>
              <a:stretch>
                <a:fillRect/>
              </a:stretch>
            </p:blipFill>
            <p:spPr>
              <a:xfrm>
                <a:off x="5709862" y="3179310"/>
                <a:ext cx="2018693" cy="362882"/>
              </a:xfrm>
              <a:prstGeom prst="rect">
                <a:avLst/>
              </a:prstGeom>
            </p:spPr>
          </p:pic>
          <p:sp>
            <p:nvSpPr>
              <p:cNvPr id="97" name="Rectangle 96"/>
              <p:cNvSpPr/>
              <p:nvPr/>
            </p:nvSpPr>
            <p:spPr>
              <a:xfrm>
                <a:off x="5564024" y="3364773"/>
                <a:ext cx="2286000" cy="1057400"/>
              </a:xfrm>
              <a:prstGeom prst="rect">
                <a:avLst/>
              </a:prstGeom>
            </p:spPr>
            <p:txBody>
              <a:bodyPr wrap="square" lIns="274320" tIns="0" rIns="274320" bIns="45720">
                <a:spAutoFit/>
              </a:bodyPr>
              <a:lstStyle/>
              <a:p>
                <a:pPr marL="0" marR="0" lvl="2" indent="0" algn="ctr" defTabSz="914400" rtl="0" eaLnBrk="1" fontAlgn="base" latinLnBrk="0" hangingPunct="1">
                  <a:lnSpc>
                    <a:spcPct val="120000"/>
                  </a:lnSpc>
                  <a:spcBef>
                    <a:spcPts val="0"/>
                  </a:spcBef>
                  <a:spcAft>
                    <a:spcPts val="900"/>
                  </a:spcAft>
                  <a:buClr>
                    <a:srgbClr val="D45D00"/>
                  </a:buClr>
                  <a:buSzTx/>
                  <a:buFontTx/>
                  <a:buNone/>
                  <a:tabLst/>
                  <a:defRPr/>
                </a:pPr>
                <a:r>
                  <a:rPr kumimoji="0" lang="en-US" sz="1200" b="0" i="0" u="none" strike="noStrike" kern="0" cap="none" spc="0" normalizeH="0" baseline="0" noProof="0">
                    <a:ln>
                      <a:noFill/>
                    </a:ln>
                    <a:solidFill>
                      <a:srgbClr val="444444"/>
                    </a:solidFill>
                    <a:effectLst/>
                    <a:uLnTx/>
                    <a:uFillTx/>
                    <a:latin typeface="Arial"/>
                    <a:ea typeface="+mn-ea"/>
                    <a:cs typeface="+mn-cs"/>
                  </a:rPr>
                  <a:t>Robust analytics before and after drug launch to project and then monitor key clinical </a:t>
                </a:r>
                <a:br>
                  <a:rPr kumimoji="0" lang="en-US" sz="1200" b="0" i="0" u="none" strike="noStrike" kern="0" cap="none" spc="0" normalizeH="0" baseline="0" noProof="0">
                    <a:ln>
                      <a:noFill/>
                    </a:ln>
                    <a:solidFill>
                      <a:srgbClr val="444444"/>
                    </a:solidFill>
                    <a:effectLst/>
                    <a:uLnTx/>
                    <a:uFillTx/>
                    <a:latin typeface="Arial"/>
                    <a:ea typeface="+mn-ea"/>
                    <a:cs typeface="+mn-cs"/>
                  </a:rPr>
                </a:br>
                <a:r>
                  <a:rPr kumimoji="0" lang="en-US" sz="1200" b="0" i="0" u="none" strike="noStrike" kern="0" cap="none" spc="0" normalizeH="0" baseline="0" noProof="0">
                    <a:ln>
                      <a:noFill/>
                    </a:ln>
                    <a:solidFill>
                      <a:srgbClr val="444444"/>
                    </a:solidFill>
                    <a:effectLst/>
                    <a:uLnTx/>
                    <a:uFillTx/>
                    <a:latin typeface="Arial"/>
                    <a:ea typeface="+mn-ea"/>
                    <a:cs typeface="+mn-cs"/>
                  </a:rPr>
                  <a:t>and financial metrics</a:t>
                </a:r>
              </a:p>
            </p:txBody>
          </p:sp>
        </p:grpSp>
      </p:grpSp>
      <p:sp>
        <p:nvSpPr>
          <p:cNvPr id="110" name="Pentagon 109"/>
          <p:cNvSpPr/>
          <p:nvPr/>
        </p:nvSpPr>
        <p:spPr>
          <a:xfrm>
            <a:off x="1" y="2085846"/>
            <a:ext cx="2683822" cy="1133933"/>
          </a:xfrm>
          <a:prstGeom prst="homePlate">
            <a:avLst>
              <a:gd name="adj" fmla="val 39527"/>
            </a:avLst>
          </a:prstGeom>
          <a:solidFill>
            <a:srgbClr val="EAEAEA"/>
          </a:solidFill>
          <a:ln w="19050" cap="flat" cmpd="sng" algn="ctr">
            <a:noFill/>
            <a:prstDash val="solid"/>
          </a:ln>
          <a:effectLst/>
        </p:spPr>
        <p:txBody>
          <a:bodyPr l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4" name="Oval 5"/>
          <p:cNvSpPr>
            <a:spLocks noChangeArrowheads="1"/>
          </p:cNvSpPr>
          <p:nvPr/>
        </p:nvSpPr>
        <p:spPr bwMode="auto">
          <a:xfrm>
            <a:off x="7269223" y="1928750"/>
            <a:ext cx="1492320" cy="1455782"/>
          </a:xfrm>
          <a:prstGeom prst="ellipse">
            <a:avLst/>
          </a:prstGeom>
          <a:solidFill>
            <a:schemeClr val="bg1"/>
          </a:solidFill>
          <a:ln w="28575">
            <a:solidFill>
              <a:srgbClr val="E87722"/>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grpSp>
        <p:nvGrpSpPr>
          <p:cNvPr id="4" name="Group 3"/>
          <p:cNvGrpSpPr/>
          <p:nvPr/>
        </p:nvGrpSpPr>
        <p:grpSpPr>
          <a:xfrm>
            <a:off x="2856030" y="1930824"/>
            <a:ext cx="1492320" cy="1455783"/>
            <a:chOff x="3371258" y="1849810"/>
            <a:chExt cx="1367097" cy="1333625"/>
          </a:xfrm>
        </p:grpSpPr>
        <p:sp>
          <p:nvSpPr>
            <p:cNvPr id="178" name="Oval 5"/>
            <p:cNvSpPr>
              <a:spLocks noChangeArrowheads="1"/>
            </p:cNvSpPr>
            <p:nvPr/>
          </p:nvSpPr>
          <p:spPr bwMode="auto">
            <a:xfrm>
              <a:off x="3371258" y="1849810"/>
              <a:ext cx="1367097" cy="1333625"/>
            </a:xfrm>
            <a:prstGeom prst="ellipse">
              <a:avLst/>
            </a:prstGeom>
            <a:solidFill>
              <a:schemeClr val="bg1"/>
            </a:solidFill>
            <a:ln w="28575">
              <a:solidFill>
                <a:srgbClr val="E87722"/>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pic>
          <p:nvPicPr>
            <p:cNvPr id="175" name="Picture 174" descr="Tools-PRINT-2C-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8247" y="2127864"/>
              <a:ext cx="758060" cy="758059"/>
            </a:xfrm>
            <a:prstGeom prst="rect">
              <a:avLst/>
            </a:prstGeom>
          </p:spPr>
        </p:pic>
      </p:grpSp>
      <p:sp>
        <p:nvSpPr>
          <p:cNvPr id="134" name="TextBox 133"/>
          <p:cNvSpPr txBox="1"/>
          <p:nvPr/>
        </p:nvSpPr>
        <p:spPr>
          <a:xfrm>
            <a:off x="28777" y="3267857"/>
            <a:ext cx="1295399"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44444"/>
                </a:solidFill>
                <a:effectLst/>
                <a:uLnTx/>
                <a:uFillTx/>
                <a:latin typeface="Arial"/>
                <a:ea typeface="+mn-ea"/>
                <a:cs typeface="+mn-cs"/>
              </a:rPr>
              <a:t>Pharmacy and Medical Data</a:t>
            </a:r>
          </a:p>
        </p:txBody>
      </p:sp>
      <p:grpSp>
        <p:nvGrpSpPr>
          <p:cNvPr id="3" name="Group 2"/>
          <p:cNvGrpSpPr/>
          <p:nvPr/>
        </p:nvGrpSpPr>
        <p:grpSpPr>
          <a:xfrm>
            <a:off x="4653091" y="2243220"/>
            <a:ext cx="808770" cy="807798"/>
            <a:chOff x="5372100" y="2416313"/>
            <a:chExt cx="723552" cy="722682"/>
          </a:xfrm>
        </p:grpSpPr>
        <p:sp>
          <p:nvSpPr>
            <p:cNvPr id="162" name="Oval 5"/>
            <p:cNvSpPr>
              <a:spLocks noChangeArrowheads="1"/>
            </p:cNvSpPr>
            <p:nvPr/>
          </p:nvSpPr>
          <p:spPr bwMode="auto">
            <a:xfrm>
              <a:off x="5372100" y="2416313"/>
              <a:ext cx="723552" cy="72268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grpSp>
          <p:nvGrpSpPr>
            <p:cNvPr id="149" name="Group 148"/>
            <p:cNvGrpSpPr/>
            <p:nvPr/>
          </p:nvGrpSpPr>
          <p:grpSpPr>
            <a:xfrm>
              <a:off x="5519257" y="2524858"/>
              <a:ext cx="392765" cy="486345"/>
              <a:chOff x="4540982" y="3437714"/>
              <a:chExt cx="425061" cy="526336"/>
            </a:xfrm>
          </p:grpSpPr>
          <p:sp>
            <p:nvSpPr>
              <p:cNvPr id="153" name="Oval 152"/>
              <p:cNvSpPr/>
              <p:nvPr/>
            </p:nvSpPr>
            <p:spPr>
              <a:xfrm>
                <a:off x="4540982" y="3437714"/>
                <a:ext cx="335978" cy="335978"/>
              </a:xfrm>
              <a:prstGeom prst="ellipse">
                <a:avLst/>
              </a:prstGeom>
              <a:noFill/>
              <a:ln w="19050" cap="flat" cmpd="sng" algn="ctr">
                <a:solidFill>
                  <a:srgbClr val="888B8D"/>
                </a:solidFill>
                <a:prstDash val="solid"/>
              </a:ln>
              <a:effectLst/>
            </p:spPr>
            <p:txBody>
              <a:bodyPr lIns="91440" tIns="45720" rIns="91440" bIns="45720" rtlCol="0" anchor="ctr"/>
              <a:lstStyle/>
              <a:p>
                <a:pPr marL="0" marR="0" lvl="0" indent="0" algn="ctr" defTabSz="91407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a:ea typeface="+mn-ea"/>
                  <a:cs typeface="+mn-cs"/>
                </a:endParaRPr>
              </a:p>
            </p:txBody>
          </p:sp>
          <p:sp>
            <p:nvSpPr>
              <p:cNvPr id="155" name="Round Same Side Corner Rectangle 154"/>
              <p:cNvSpPr/>
              <p:nvPr/>
            </p:nvSpPr>
            <p:spPr>
              <a:xfrm rot="8126384">
                <a:off x="4910087" y="3761611"/>
                <a:ext cx="55956" cy="202439"/>
              </a:xfrm>
              <a:prstGeom prst="round2SameRect">
                <a:avLst>
                  <a:gd name="adj1" fmla="val 50000"/>
                  <a:gd name="adj2" fmla="val 0"/>
                </a:avLst>
              </a:prstGeom>
              <a:solidFill>
                <a:schemeClr val="bg1"/>
              </a:solidFill>
              <a:ln w="19050" cap="flat" cmpd="sng" algn="ctr">
                <a:solidFill>
                  <a:srgbClr val="E87722"/>
                </a:solidFill>
                <a:prstDash val="solid"/>
              </a:ln>
              <a:effectLst/>
            </p:spPr>
            <p:txBody>
              <a:bodyPr lIns="91440" tIns="45720" rIns="91440" bIns="45720" rtlCol="0" anchor="ctr"/>
              <a:lstStyle/>
              <a:p>
                <a:pPr marL="0" marR="0" lvl="0" indent="0" algn="ctr" defTabSz="91407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a:ea typeface="+mn-ea"/>
                  <a:cs typeface="+mn-cs"/>
                </a:endParaRPr>
              </a:p>
            </p:txBody>
          </p:sp>
          <p:sp>
            <p:nvSpPr>
              <p:cNvPr id="157" name="Rectangle 156"/>
              <p:cNvSpPr/>
              <p:nvPr/>
            </p:nvSpPr>
            <p:spPr>
              <a:xfrm rot="2729074">
                <a:off x="4811936" y="3760330"/>
                <a:ext cx="69460" cy="15436"/>
              </a:xfrm>
              <a:prstGeom prst="rect">
                <a:avLst/>
              </a:prstGeom>
              <a:solidFill>
                <a:srgbClr val="B1B3B3"/>
              </a:solidFill>
              <a:ln w="19050" cap="flat" cmpd="sng" algn="ctr">
                <a:solidFill>
                  <a:srgbClr val="888B8D"/>
                </a:solidFill>
                <a:prstDash val="solid"/>
              </a:ln>
              <a:effectLst/>
            </p:spPr>
            <p:txBody>
              <a:bodyPr lIns="91440" tIns="45720" rIns="91440" bIns="45720" rtlCol="0" anchor="ctr"/>
              <a:lstStyle/>
              <a:p>
                <a:pPr marL="0" marR="0" lvl="0" indent="0" algn="ctr" defTabSz="91407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a:ea typeface="+mn-ea"/>
                  <a:cs typeface="+mn-cs"/>
                </a:endParaRPr>
              </a:p>
            </p:txBody>
          </p:sp>
        </p:grpSp>
      </p:grpSp>
      <p:sp>
        <p:nvSpPr>
          <p:cNvPr id="151" name="TextBox 150"/>
          <p:cNvSpPr txBox="1"/>
          <p:nvPr/>
        </p:nvSpPr>
        <p:spPr>
          <a:xfrm>
            <a:off x="4028776" y="3267857"/>
            <a:ext cx="20574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44444"/>
                </a:solidFill>
                <a:effectLst/>
                <a:uLnTx/>
                <a:uFillTx/>
                <a:latin typeface="Arial"/>
                <a:ea typeface="+mn-ea"/>
                <a:cs typeface="+mn-cs"/>
              </a:rPr>
              <a:t>Clinical Assessment / </a:t>
            </a:r>
            <a:br>
              <a:rPr kumimoji="0" lang="en-US" sz="1000" b="0" i="0" u="none" strike="noStrike" kern="1200" cap="none" spc="0" normalizeH="0" baseline="0" noProof="0">
                <a:ln>
                  <a:noFill/>
                </a:ln>
                <a:solidFill>
                  <a:srgbClr val="444444"/>
                </a:solidFill>
                <a:effectLst/>
                <a:uLnTx/>
                <a:uFillTx/>
                <a:latin typeface="Arial"/>
                <a:ea typeface="+mn-ea"/>
                <a:cs typeface="+mn-cs"/>
              </a:rPr>
            </a:br>
            <a:r>
              <a:rPr kumimoji="0" lang="en-US" sz="1000" b="0" i="0" u="none" strike="noStrike" kern="1200" cap="none" spc="0" normalizeH="0" baseline="0" noProof="0">
                <a:ln>
                  <a:noFill/>
                </a:ln>
                <a:solidFill>
                  <a:srgbClr val="444444"/>
                </a:solidFill>
                <a:effectLst/>
                <a:uLnTx/>
                <a:uFillTx/>
                <a:latin typeface="Arial"/>
                <a:ea typeface="+mn-ea"/>
                <a:cs typeface="+mn-cs"/>
              </a:rPr>
              <a:t>Formulary Management Strategies</a:t>
            </a:r>
          </a:p>
        </p:txBody>
      </p:sp>
      <p:sp>
        <p:nvSpPr>
          <p:cNvPr id="176" name="TextBox 175"/>
          <p:cNvSpPr txBox="1"/>
          <p:nvPr/>
        </p:nvSpPr>
        <p:spPr>
          <a:xfrm>
            <a:off x="2972490" y="3422232"/>
            <a:ext cx="12172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7722"/>
                </a:solidFill>
                <a:effectLst/>
                <a:uLnTx/>
                <a:uFillTx/>
                <a:latin typeface="Arial"/>
                <a:ea typeface="+mn-ea"/>
                <a:cs typeface="+mn-cs"/>
              </a:rPr>
              <a:t>Modeling</a:t>
            </a:r>
          </a:p>
        </p:txBody>
      </p:sp>
      <p:sp>
        <p:nvSpPr>
          <p:cNvPr id="188" name="TextBox 187"/>
          <p:cNvSpPr txBox="1"/>
          <p:nvPr/>
        </p:nvSpPr>
        <p:spPr>
          <a:xfrm>
            <a:off x="1122001" y="3267857"/>
            <a:ext cx="13868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44444"/>
                </a:solidFill>
                <a:effectLst/>
                <a:uLnTx/>
                <a:uFillTx/>
                <a:latin typeface="Arial"/>
                <a:ea typeface="+mn-ea"/>
                <a:cs typeface="+mn-cs"/>
              </a:rPr>
              <a:t>Pipeline </a:t>
            </a:r>
            <a:br>
              <a:rPr kumimoji="0" lang="en-US" sz="1000" b="0" i="0" u="none" strike="noStrike" kern="1200" cap="none" spc="0" normalizeH="0" baseline="0" noProof="0">
                <a:ln>
                  <a:noFill/>
                </a:ln>
                <a:solidFill>
                  <a:srgbClr val="444444"/>
                </a:solidFill>
                <a:effectLst/>
                <a:uLnTx/>
                <a:uFillTx/>
                <a:latin typeface="Arial"/>
                <a:ea typeface="+mn-ea"/>
                <a:cs typeface="+mn-cs"/>
              </a:rPr>
            </a:br>
            <a:r>
              <a:rPr kumimoji="0" lang="en-US" sz="1000" b="0" i="0" u="none" strike="noStrike" kern="1200" cap="none" spc="0" normalizeH="0" baseline="0" noProof="0">
                <a:ln>
                  <a:noFill/>
                </a:ln>
                <a:solidFill>
                  <a:srgbClr val="444444"/>
                </a:solidFill>
                <a:effectLst/>
                <a:uLnTx/>
                <a:uFillTx/>
                <a:latin typeface="Arial"/>
                <a:ea typeface="+mn-ea"/>
                <a:cs typeface="+mn-cs"/>
              </a:rPr>
              <a:t>Forecast</a:t>
            </a:r>
          </a:p>
        </p:txBody>
      </p:sp>
      <p:sp>
        <p:nvSpPr>
          <p:cNvPr id="201" name="TextBox 200"/>
          <p:cNvSpPr txBox="1"/>
          <p:nvPr/>
        </p:nvSpPr>
        <p:spPr>
          <a:xfrm>
            <a:off x="7139083" y="3422232"/>
            <a:ext cx="17526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7722"/>
                </a:solidFill>
                <a:effectLst/>
                <a:uLnTx/>
                <a:uFillTx/>
                <a:latin typeface="Arial"/>
                <a:ea typeface="+mn-ea"/>
                <a:cs typeface="+mn-cs"/>
              </a:rPr>
              <a:t>Expedited </a:t>
            </a:r>
            <a:br>
              <a:rPr kumimoji="0" lang="en-US" sz="1000" b="0" i="0" u="none" strike="noStrike" kern="1200" cap="none" spc="0" normalizeH="0" baseline="0" noProof="0">
                <a:ln>
                  <a:noFill/>
                </a:ln>
                <a:solidFill>
                  <a:srgbClr val="E87722"/>
                </a:solidFill>
                <a:effectLst/>
                <a:uLnTx/>
                <a:uFillTx/>
                <a:latin typeface="Arial"/>
                <a:ea typeface="+mn-ea"/>
                <a:cs typeface="+mn-cs"/>
              </a:rPr>
            </a:br>
            <a:r>
              <a:rPr kumimoji="0" lang="en-US" sz="1000" b="0" i="0" u="none" strike="noStrike" kern="1200" cap="none" spc="0" normalizeH="0" baseline="0" noProof="0">
                <a:ln>
                  <a:noFill/>
                </a:ln>
                <a:solidFill>
                  <a:srgbClr val="E87722"/>
                </a:solidFill>
                <a:effectLst/>
                <a:uLnTx/>
                <a:uFillTx/>
                <a:latin typeface="Arial"/>
                <a:ea typeface="+mn-ea"/>
                <a:cs typeface="+mn-cs"/>
              </a:rPr>
              <a:t>Implementation </a:t>
            </a:r>
            <a:br>
              <a:rPr kumimoji="0" lang="en-US" sz="1000" b="0" i="0" u="none" strike="noStrike" kern="1200" cap="none" spc="0" normalizeH="0" baseline="0" noProof="0">
                <a:ln>
                  <a:noFill/>
                </a:ln>
                <a:solidFill>
                  <a:srgbClr val="E87722"/>
                </a:solidFill>
                <a:effectLst/>
                <a:uLnTx/>
                <a:uFillTx/>
                <a:latin typeface="Arial"/>
                <a:ea typeface="+mn-ea"/>
                <a:cs typeface="+mn-cs"/>
              </a:rPr>
            </a:br>
            <a:endParaRPr kumimoji="0" lang="en-US" sz="1000" b="0" i="0" u="none" strike="noStrike" kern="1200" cap="none" spc="0" normalizeH="0" baseline="0" noProof="0">
              <a:ln>
                <a:noFill/>
              </a:ln>
              <a:solidFill>
                <a:srgbClr val="E87722"/>
              </a:solidFill>
              <a:effectLst/>
              <a:uLnTx/>
              <a:uFillTx/>
              <a:latin typeface="Arial"/>
              <a:ea typeface="+mn-ea"/>
              <a:cs typeface="+mn-cs"/>
            </a:endParaRPr>
          </a:p>
        </p:txBody>
      </p:sp>
      <p:sp>
        <p:nvSpPr>
          <p:cNvPr id="194" name="TextBox 193"/>
          <p:cNvSpPr txBox="1"/>
          <p:nvPr/>
        </p:nvSpPr>
        <p:spPr>
          <a:xfrm>
            <a:off x="5638724" y="3267857"/>
            <a:ext cx="1295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44444"/>
                </a:solidFill>
                <a:effectLst/>
                <a:uLnTx/>
                <a:uFillTx/>
                <a:latin typeface="Arial"/>
                <a:ea typeface="+mn-ea"/>
                <a:cs typeface="+mn-cs"/>
              </a:rPr>
              <a:t>Drug </a:t>
            </a:r>
            <a:br>
              <a:rPr kumimoji="0" lang="en-US" sz="1000" b="0" i="0" u="none" strike="noStrike" kern="1200" cap="none" spc="0" normalizeH="0" baseline="0" noProof="0">
                <a:ln>
                  <a:noFill/>
                </a:ln>
                <a:solidFill>
                  <a:srgbClr val="444444"/>
                </a:solidFill>
                <a:effectLst/>
                <a:uLnTx/>
                <a:uFillTx/>
                <a:latin typeface="Arial"/>
                <a:ea typeface="+mn-ea"/>
                <a:cs typeface="+mn-cs"/>
              </a:rPr>
            </a:br>
            <a:r>
              <a:rPr kumimoji="0" lang="en-US" sz="1000" b="0" i="0" u="none" strike="noStrike" kern="1200" cap="none" spc="0" normalizeH="0" baseline="0" noProof="0">
                <a:ln>
                  <a:noFill/>
                </a:ln>
                <a:solidFill>
                  <a:srgbClr val="444444"/>
                </a:solidFill>
                <a:effectLst/>
                <a:uLnTx/>
                <a:uFillTx/>
                <a:latin typeface="Arial"/>
                <a:ea typeface="+mn-ea"/>
                <a:cs typeface="+mn-cs"/>
              </a:rPr>
              <a:t>Approval</a:t>
            </a:r>
          </a:p>
        </p:txBody>
      </p:sp>
      <p:grpSp>
        <p:nvGrpSpPr>
          <p:cNvPr id="7" name="Group 6"/>
          <p:cNvGrpSpPr/>
          <p:nvPr/>
        </p:nvGrpSpPr>
        <p:grpSpPr>
          <a:xfrm>
            <a:off x="279076" y="2243220"/>
            <a:ext cx="808770" cy="807798"/>
            <a:chOff x="533400" y="2416313"/>
            <a:chExt cx="723552" cy="722682"/>
          </a:xfrm>
        </p:grpSpPr>
        <p:sp>
          <p:nvSpPr>
            <p:cNvPr id="146" name="Oval 5"/>
            <p:cNvSpPr>
              <a:spLocks noChangeArrowheads="1"/>
            </p:cNvSpPr>
            <p:nvPr/>
          </p:nvSpPr>
          <p:spPr bwMode="auto">
            <a:xfrm>
              <a:off x="533400" y="2416313"/>
              <a:ext cx="723552" cy="72268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grpSp>
          <p:nvGrpSpPr>
            <p:cNvPr id="94" name="Group 93"/>
            <p:cNvGrpSpPr/>
            <p:nvPr/>
          </p:nvGrpSpPr>
          <p:grpSpPr>
            <a:xfrm>
              <a:off x="580212" y="2486542"/>
              <a:ext cx="629927" cy="584636"/>
              <a:chOff x="-1346200" y="5618163"/>
              <a:chExt cx="728663" cy="676274"/>
            </a:xfrm>
          </p:grpSpPr>
          <p:sp>
            <p:nvSpPr>
              <p:cNvPr id="95" name="Freeform 47"/>
              <p:cNvSpPr>
                <a:spLocks noEditPoints="1"/>
              </p:cNvSpPr>
              <p:nvPr/>
            </p:nvSpPr>
            <p:spPr bwMode="auto">
              <a:xfrm>
                <a:off x="-1160463" y="5778500"/>
                <a:ext cx="350838" cy="350837"/>
              </a:xfrm>
              <a:custGeom>
                <a:avLst/>
                <a:gdLst>
                  <a:gd name="T0" fmla="*/ 61 w 66"/>
                  <a:gd name="T1" fmla="*/ 23 h 66"/>
                  <a:gd name="T2" fmla="*/ 61 w 66"/>
                  <a:gd name="T3" fmla="*/ 43 h 66"/>
                  <a:gd name="T4" fmla="*/ 45 w 66"/>
                  <a:gd name="T5" fmla="*/ 43 h 66"/>
                  <a:gd name="T6" fmla="*/ 43 w 66"/>
                  <a:gd name="T7" fmla="*/ 45 h 66"/>
                  <a:gd name="T8" fmla="*/ 43 w 66"/>
                  <a:gd name="T9" fmla="*/ 61 h 66"/>
                  <a:gd name="T10" fmla="*/ 23 w 66"/>
                  <a:gd name="T11" fmla="*/ 61 h 66"/>
                  <a:gd name="T12" fmla="*/ 23 w 66"/>
                  <a:gd name="T13" fmla="*/ 45 h 66"/>
                  <a:gd name="T14" fmla="*/ 21 w 66"/>
                  <a:gd name="T15" fmla="*/ 43 h 66"/>
                  <a:gd name="T16" fmla="*/ 5 w 66"/>
                  <a:gd name="T17" fmla="*/ 43 h 66"/>
                  <a:gd name="T18" fmla="*/ 5 w 66"/>
                  <a:gd name="T19" fmla="*/ 23 h 66"/>
                  <a:gd name="T20" fmla="*/ 21 w 66"/>
                  <a:gd name="T21" fmla="*/ 23 h 66"/>
                  <a:gd name="T22" fmla="*/ 23 w 66"/>
                  <a:gd name="T23" fmla="*/ 21 h 66"/>
                  <a:gd name="T24" fmla="*/ 23 w 66"/>
                  <a:gd name="T25" fmla="*/ 5 h 66"/>
                  <a:gd name="T26" fmla="*/ 43 w 66"/>
                  <a:gd name="T27" fmla="*/ 5 h 66"/>
                  <a:gd name="T28" fmla="*/ 43 w 66"/>
                  <a:gd name="T29" fmla="*/ 21 h 66"/>
                  <a:gd name="T30" fmla="*/ 45 w 66"/>
                  <a:gd name="T31" fmla="*/ 23 h 66"/>
                  <a:gd name="T32" fmla="*/ 61 w 66"/>
                  <a:gd name="T33" fmla="*/ 23 h 66"/>
                  <a:gd name="T34" fmla="*/ 45 w 66"/>
                  <a:gd name="T35" fmla="*/ 0 h 66"/>
                  <a:gd name="T36" fmla="*/ 21 w 66"/>
                  <a:gd name="T37" fmla="*/ 0 h 66"/>
                  <a:gd name="T38" fmla="*/ 18 w 66"/>
                  <a:gd name="T39" fmla="*/ 3 h 66"/>
                  <a:gd name="T40" fmla="*/ 18 w 66"/>
                  <a:gd name="T41" fmla="*/ 18 h 66"/>
                  <a:gd name="T42" fmla="*/ 3 w 66"/>
                  <a:gd name="T43" fmla="*/ 18 h 66"/>
                  <a:gd name="T44" fmla="*/ 0 w 66"/>
                  <a:gd name="T45" fmla="*/ 21 h 66"/>
                  <a:gd name="T46" fmla="*/ 0 w 66"/>
                  <a:gd name="T47" fmla="*/ 45 h 66"/>
                  <a:gd name="T48" fmla="*/ 3 w 66"/>
                  <a:gd name="T49" fmla="*/ 48 h 66"/>
                  <a:gd name="T50" fmla="*/ 18 w 66"/>
                  <a:gd name="T51" fmla="*/ 48 h 66"/>
                  <a:gd name="T52" fmla="*/ 18 w 66"/>
                  <a:gd name="T53" fmla="*/ 63 h 66"/>
                  <a:gd name="T54" fmla="*/ 21 w 66"/>
                  <a:gd name="T55" fmla="*/ 66 h 66"/>
                  <a:gd name="T56" fmla="*/ 45 w 66"/>
                  <a:gd name="T57" fmla="*/ 66 h 66"/>
                  <a:gd name="T58" fmla="*/ 48 w 66"/>
                  <a:gd name="T59" fmla="*/ 63 h 66"/>
                  <a:gd name="T60" fmla="*/ 48 w 66"/>
                  <a:gd name="T61" fmla="*/ 48 h 66"/>
                  <a:gd name="T62" fmla="*/ 63 w 66"/>
                  <a:gd name="T63" fmla="*/ 48 h 66"/>
                  <a:gd name="T64" fmla="*/ 66 w 66"/>
                  <a:gd name="T65" fmla="*/ 45 h 66"/>
                  <a:gd name="T66" fmla="*/ 66 w 66"/>
                  <a:gd name="T67" fmla="*/ 21 h 66"/>
                  <a:gd name="T68" fmla="*/ 63 w 66"/>
                  <a:gd name="T69" fmla="*/ 18 h 66"/>
                  <a:gd name="T70" fmla="*/ 48 w 66"/>
                  <a:gd name="T71" fmla="*/ 18 h 66"/>
                  <a:gd name="T72" fmla="*/ 48 w 66"/>
                  <a:gd name="T73" fmla="*/ 3 h 66"/>
                  <a:gd name="T74" fmla="*/ 45 w 66"/>
                  <a:gd name="T7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1" y="23"/>
                    </a:moveTo>
                    <a:cubicBezTo>
                      <a:pt x="61" y="43"/>
                      <a:pt x="61" y="43"/>
                      <a:pt x="61" y="43"/>
                    </a:cubicBezTo>
                    <a:cubicBezTo>
                      <a:pt x="45" y="43"/>
                      <a:pt x="45" y="43"/>
                      <a:pt x="45" y="43"/>
                    </a:cubicBezTo>
                    <a:cubicBezTo>
                      <a:pt x="44" y="43"/>
                      <a:pt x="43" y="44"/>
                      <a:pt x="43" y="45"/>
                    </a:cubicBezTo>
                    <a:cubicBezTo>
                      <a:pt x="43" y="61"/>
                      <a:pt x="43" y="61"/>
                      <a:pt x="43" y="61"/>
                    </a:cubicBezTo>
                    <a:cubicBezTo>
                      <a:pt x="23" y="61"/>
                      <a:pt x="23" y="61"/>
                      <a:pt x="23" y="61"/>
                    </a:cubicBezTo>
                    <a:cubicBezTo>
                      <a:pt x="23" y="45"/>
                      <a:pt x="23" y="45"/>
                      <a:pt x="23" y="45"/>
                    </a:cubicBezTo>
                    <a:cubicBezTo>
                      <a:pt x="23" y="44"/>
                      <a:pt x="22" y="43"/>
                      <a:pt x="21" y="43"/>
                    </a:cubicBezTo>
                    <a:cubicBezTo>
                      <a:pt x="5" y="43"/>
                      <a:pt x="5" y="43"/>
                      <a:pt x="5" y="43"/>
                    </a:cubicBezTo>
                    <a:cubicBezTo>
                      <a:pt x="5" y="23"/>
                      <a:pt x="5" y="23"/>
                      <a:pt x="5" y="23"/>
                    </a:cubicBezTo>
                    <a:cubicBezTo>
                      <a:pt x="21" y="23"/>
                      <a:pt x="21" y="23"/>
                      <a:pt x="21" y="23"/>
                    </a:cubicBezTo>
                    <a:cubicBezTo>
                      <a:pt x="22" y="23"/>
                      <a:pt x="23" y="22"/>
                      <a:pt x="23" y="21"/>
                    </a:cubicBezTo>
                    <a:cubicBezTo>
                      <a:pt x="23" y="5"/>
                      <a:pt x="23" y="5"/>
                      <a:pt x="23" y="5"/>
                    </a:cubicBezTo>
                    <a:cubicBezTo>
                      <a:pt x="43" y="5"/>
                      <a:pt x="43" y="5"/>
                      <a:pt x="43" y="5"/>
                    </a:cubicBezTo>
                    <a:cubicBezTo>
                      <a:pt x="43" y="21"/>
                      <a:pt x="43" y="21"/>
                      <a:pt x="43" y="21"/>
                    </a:cubicBezTo>
                    <a:cubicBezTo>
                      <a:pt x="43" y="22"/>
                      <a:pt x="44" y="23"/>
                      <a:pt x="45" y="23"/>
                    </a:cubicBezTo>
                    <a:lnTo>
                      <a:pt x="61" y="23"/>
                    </a:lnTo>
                    <a:close/>
                    <a:moveTo>
                      <a:pt x="45" y="0"/>
                    </a:moveTo>
                    <a:cubicBezTo>
                      <a:pt x="21" y="0"/>
                      <a:pt x="21" y="0"/>
                      <a:pt x="21" y="0"/>
                    </a:cubicBezTo>
                    <a:cubicBezTo>
                      <a:pt x="19" y="0"/>
                      <a:pt x="18" y="1"/>
                      <a:pt x="18" y="3"/>
                    </a:cubicBezTo>
                    <a:cubicBezTo>
                      <a:pt x="18" y="18"/>
                      <a:pt x="18" y="18"/>
                      <a:pt x="18" y="18"/>
                    </a:cubicBezTo>
                    <a:cubicBezTo>
                      <a:pt x="3" y="18"/>
                      <a:pt x="3" y="18"/>
                      <a:pt x="3" y="18"/>
                    </a:cubicBezTo>
                    <a:cubicBezTo>
                      <a:pt x="1" y="18"/>
                      <a:pt x="0" y="19"/>
                      <a:pt x="0" y="21"/>
                    </a:cubicBezTo>
                    <a:cubicBezTo>
                      <a:pt x="0" y="45"/>
                      <a:pt x="0" y="45"/>
                      <a:pt x="0" y="45"/>
                    </a:cubicBezTo>
                    <a:cubicBezTo>
                      <a:pt x="0" y="47"/>
                      <a:pt x="1" y="48"/>
                      <a:pt x="3" y="48"/>
                    </a:cubicBezTo>
                    <a:cubicBezTo>
                      <a:pt x="18" y="48"/>
                      <a:pt x="18" y="48"/>
                      <a:pt x="18" y="48"/>
                    </a:cubicBezTo>
                    <a:cubicBezTo>
                      <a:pt x="18" y="63"/>
                      <a:pt x="18" y="63"/>
                      <a:pt x="18" y="63"/>
                    </a:cubicBezTo>
                    <a:cubicBezTo>
                      <a:pt x="18" y="65"/>
                      <a:pt x="19" y="66"/>
                      <a:pt x="21" y="66"/>
                    </a:cubicBezTo>
                    <a:cubicBezTo>
                      <a:pt x="45" y="66"/>
                      <a:pt x="45" y="66"/>
                      <a:pt x="45" y="66"/>
                    </a:cubicBezTo>
                    <a:cubicBezTo>
                      <a:pt x="47" y="66"/>
                      <a:pt x="48" y="65"/>
                      <a:pt x="48" y="63"/>
                    </a:cubicBezTo>
                    <a:cubicBezTo>
                      <a:pt x="48" y="48"/>
                      <a:pt x="48" y="48"/>
                      <a:pt x="48" y="48"/>
                    </a:cubicBezTo>
                    <a:cubicBezTo>
                      <a:pt x="63" y="48"/>
                      <a:pt x="63" y="48"/>
                      <a:pt x="63" y="48"/>
                    </a:cubicBezTo>
                    <a:cubicBezTo>
                      <a:pt x="65" y="48"/>
                      <a:pt x="66" y="47"/>
                      <a:pt x="66" y="45"/>
                    </a:cubicBezTo>
                    <a:cubicBezTo>
                      <a:pt x="66" y="21"/>
                      <a:pt x="66" y="21"/>
                      <a:pt x="66" y="21"/>
                    </a:cubicBezTo>
                    <a:cubicBezTo>
                      <a:pt x="66" y="19"/>
                      <a:pt x="65" y="18"/>
                      <a:pt x="63" y="18"/>
                    </a:cubicBezTo>
                    <a:cubicBezTo>
                      <a:pt x="48" y="18"/>
                      <a:pt x="48" y="18"/>
                      <a:pt x="48" y="18"/>
                    </a:cubicBezTo>
                    <a:cubicBezTo>
                      <a:pt x="48" y="3"/>
                      <a:pt x="48" y="3"/>
                      <a:pt x="48" y="3"/>
                    </a:cubicBezTo>
                    <a:cubicBezTo>
                      <a:pt x="48" y="1"/>
                      <a:pt x="47" y="0"/>
                      <a:pt x="45" y="0"/>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00" name="Freeform 48"/>
              <p:cNvSpPr>
                <a:spLocks/>
              </p:cNvSpPr>
              <p:nvPr/>
            </p:nvSpPr>
            <p:spPr bwMode="auto">
              <a:xfrm>
                <a:off x="-1346200" y="5746750"/>
                <a:ext cx="595313" cy="547687"/>
              </a:xfrm>
              <a:custGeom>
                <a:avLst/>
                <a:gdLst>
                  <a:gd name="T0" fmla="*/ 108 w 112"/>
                  <a:gd name="T1" fmla="*/ 83 h 103"/>
                  <a:gd name="T2" fmla="*/ 68 w 112"/>
                  <a:gd name="T3" fmla="*/ 98 h 103"/>
                  <a:gd name="T4" fmla="*/ 10 w 112"/>
                  <a:gd name="T5" fmla="*/ 40 h 103"/>
                  <a:gd name="T6" fmla="*/ 19 w 112"/>
                  <a:gd name="T7" fmla="*/ 8 h 103"/>
                  <a:gd name="T8" fmla="*/ 22 w 112"/>
                  <a:gd name="T9" fmla="*/ 21 h 103"/>
                  <a:gd name="T10" fmla="*/ 24 w 112"/>
                  <a:gd name="T11" fmla="*/ 22 h 103"/>
                  <a:gd name="T12" fmla="*/ 24 w 112"/>
                  <a:gd name="T13" fmla="*/ 22 h 103"/>
                  <a:gd name="T14" fmla="*/ 26 w 112"/>
                  <a:gd name="T15" fmla="*/ 20 h 103"/>
                  <a:gd name="T16" fmla="*/ 22 w 112"/>
                  <a:gd name="T17" fmla="*/ 2 h 103"/>
                  <a:gd name="T18" fmla="*/ 19 w 112"/>
                  <a:gd name="T19" fmla="*/ 0 h 103"/>
                  <a:gd name="T20" fmla="*/ 2 w 112"/>
                  <a:gd name="T21" fmla="*/ 4 h 103"/>
                  <a:gd name="T22" fmla="*/ 0 w 112"/>
                  <a:gd name="T23" fmla="*/ 7 h 103"/>
                  <a:gd name="T24" fmla="*/ 3 w 112"/>
                  <a:gd name="T25" fmla="*/ 9 h 103"/>
                  <a:gd name="T26" fmla="*/ 15 w 112"/>
                  <a:gd name="T27" fmla="*/ 6 h 103"/>
                  <a:gd name="T28" fmla="*/ 5 w 112"/>
                  <a:gd name="T29" fmla="*/ 40 h 103"/>
                  <a:gd name="T30" fmla="*/ 68 w 112"/>
                  <a:gd name="T31" fmla="*/ 103 h 103"/>
                  <a:gd name="T32" fmla="*/ 111 w 112"/>
                  <a:gd name="T33" fmla="*/ 86 h 103"/>
                  <a:gd name="T34" fmla="*/ 111 w 112"/>
                  <a:gd name="T35" fmla="*/ 83 h 103"/>
                  <a:gd name="T36" fmla="*/ 108 w 112"/>
                  <a:gd name="T37"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03">
                    <a:moveTo>
                      <a:pt x="108" y="83"/>
                    </a:moveTo>
                    <a:cubicBezTo>
                      <a:pt x="97" y="93"/>
                      <a:pt x="83" y="98"/>
                      <a:pt x="68" y="98"/>
                    </a:cubicBezTo>
                    <a:cubicBezTo>
                      <a:pt x="36" y="98"/>
                      <a:pt x="10" y="72"/>
                      <a:pt x="10" y="40"/>
                    </a:cubicBezTo>
                    <a:cubicBezTo>
                      <a:pt x="10" y="28"/>
                      <a:pt x="13" y="18"/>
                      <a:pt x="19" y="8"/>
                    </a:cubicBezTo>
                    <a:cubicBezTo>
                      <a:pt x="22" y="21"/>
                      <a:pt x="22" y="21"/>
                      <a:pt x="22" y="21"/>
                    </a:cubicBezTo>
                    <a:cubicBezTo>
                      <a:pt x="22" y="22"/>
                      <a:pt x="23" y="22"/>
                      <a:pt x="24" y="22"/>
                    </a:cubicBezTo>
                    <a:cubicBezTo>
                      <a:pt x="24" y="22"/>
                      <a:pt x="24" y="22"/>
                      <a:pt x="24" y="22"/>
                    </a:cubicBezTo>
                    <a:cubicBezTo>
                      <a:pt x="25" y="22"/>
                      <a:pt x="26" y="21"/>
                      <a:pt x="26" y="20"/>
                    </a:cubicBezTo>
                    <a:cubicBezTo>
                      <a:pt x="22" y="2"/>
                      <a:pt x="22" y="2"/>
                      <a:pt x="22" y="2"/>
                    </a:cubicBezTo>
                    <a:cubicBezTo>
                      <a:pt x="22" y="1"/>
                      <a:pt x="21" y="0"/>
                      <a:pt x="19" y="0"/>
                    </a:cubicBezTo>
                    <a:cubicBezTo>
                      <a:pt x="2" y="4"/>
                      <a:pt x="2" y="4"/>
                      <a:pt x="2" y="4"/>
                    </a:cubicBezTo>
                    <a:cubicBezTo>
                      <a:pt x="1" y="5"/>
                      <a:pt x="0" y="6"/>
                      <a:pt x="0" y="7"/>
                    </a:cubicBezTo>
                    <a:cubicBezTo>
                      <a:pt x="1" y="8"/>
                      <a:pt x="2" y="9"/>
                      <a:pt x="3" y="9"/>
                    </a:cubicBezTo>
                    <a:cubicBezTo>
                      <a:pt x="15" y="6"/>
                      <a:pt x="15" y="6"/>
                      <a:pt x="15" y="6"/>
                    </a:cubicBezTo>
                    <a:cubicBezTo>
                      <a:pt x="9" y="16"/>
                      <a:pt x="5" y="28"/>
                      <a:pt x="5" y="40"/>
                    </a:cubicBezTo>
                    <a:cubicBezTo>
                      <a:pt x="5" y="74"/>
                      <a:pt x="33" y="103"/>
                      <a:pt x="68" y="103"/>
                    </a:cubicBezTo>
                    <a:cubicBezTo>
                      <a:pt x="84" y="103"/>
                      <a:pt x="99" y="97"/>
                      <a:pt x="111" y="86"/>
                    </a:cubicBezTo>
                    <a:cubicBezTo>
                      <a:pt x="112" y="85"/>
                      <a:pt x="112" y="84"/>
                      <a:pt x="111" y="83"/>
                    </a:cubicBezTo>
                    <a:cubicBezTo>
                      <a:pt x="110" y="82"/>
                      <a:pt x="109" y="82"/>
                      <a:pt x="108" y="83"/>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01" name="Freeform 49"/>
              <p:cNvSpPr>
                <a:spLocks/>
              </p:cNvSpPr>
              <p:nvPr/>
            </p:nvSpPr>
            <p:spPr bwMode="auto">
              <a:xfrm>
                <a:off x="-1203325" y="5618163"/>
                <a:ext cx="585788" cy="544512"/>
              </a:xfrm>
              <a:custGeom>
                <a:avLst/>
                <a:gdLst>
                  <a:gd name="T0" fmla="*/ 110 w 110"/>
                  <a:gd name="T1" fmla="*/ 94 h 102"/>
                  <a:gd name="T2" fmla="*/ 107 w 110"/>
                  <a:gd name="T3" fmla="*/ 93 h 102"/>
                  <a:gd name="T4" fmla="*/ 96 w 110"/>
                  <a:gd name="T5" fmla="*/ 96 h 102"/>
                  <a:gd name="T6" fmla="*/ 105 w 110"/>
                  <a:gd name="T7" fmla="*/ 64 h 102"/>
                  <a:gd name="T8" fmla="*/ 41 w 110"/>
                  <a:gd name="T9" fmla="*/ 0 h 102"/>
                  <a:gd name="T10" fmla="*/ 1 w 110"/>
                  <a:gd name="T11" fmla="*/ 15 h 102"/>
                  <a:gd name="T12" fmla="*/ 1 w 110"/>
                  <a:gd name="T13" fmla="*/ 18 h 102"/>
                  <a:gd name="T14" fmla="*/ 4 w 110"/>
                  <a:gd name="T15" fmla="*/ 18 h 102"/>
                  <a:gd name="T16" fmla="*/ 41 w 110"/>
                  <a:gd name="T17" fmla="*/ 5 h 102"/>
                  <a:gd name="T18" fmla="*/ 100 w 110"/>
                  <a:gd name="T19" fmla="*/ 64 h 102"/>
                  <a:gd name="T20" fmla="*/ 92 w 110"/>
                  <a:gd name="T21" fmla="*/ 94 h 102"/>
                  <a:gd name="T22" fmla="*/ 88 w 110"/>
                  <a:gd name="T23" fmla="*/ 81 h 102"/>
                  <a:gd name="T24" fmla="*/ 85 w 110"/>
                  <a:gd name="T25" fmla="*/ 80 h 102"/>
                  <a:gd name="T26" fmla="*/ 84 w 110"/>
                  <a:gd name="T27" fmla="*/ 82 h 102"/>
                  <a:gd name="T28" fmla="*/ 89 w 110"/>
                  <a:gd name="T29" fmla="*/ 100 h 102"/>
                  <a:gd name="T30" fmla="*/ 91 w 110"/>
                  <a:gd name="T31" fmla="*/ 102 h 102"/>
                  <a:gd name="T32" fmla="*/ 91 w 110"/>
                  <a:gd name="T33" fmla="*/ 101 h 102"/>
                  <a:gd name="T34" fmla="*/ 109 w 110"/>
                  <a:gd name="T35" fmla="*/ 97 h 102"/>
                  <a:gd name="T36" fmla="*/ 110 w 110"/>
                  <a:gd name="T37"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2">
                    <a:moveTo>
                      <a:pt x="110" y="94"/>
                    </a:moveTo>
                    <a:cubicBezTo>
                      <a:pt x="110" y="93"/>
                      <a:pt x="109" y="92"/>
                      <a:pt x="107" y="93"/>
                    </a:cubicBezTo>
                    <a:cubicBezTo>
                      <a:pt x="96" y="96"/>
                      <a:pt x="96" y="96"/>
                      <a:pt x="96" y="96"/>
                    </a:cubicBezTo>
                    <a:cubicBezTo>
                      <a:pt x="101" y="86"/>
                      <a:pt x="105" y="75"/>
                      <a:pt x="105" y="64"/>
                    </a:cubicBezTo>
                    <a:cubicBezTo>
                      <a:pt x="105" y="29"/>
                      <a:pt x="76" y="0"/>
                      <a:pt x="41" y="0"/>
                    </a:cubicBezTo>
                    <a:cubicBezTo>
                      <a:pt x="27" y="0"/>
                      <a:pt x="12" y="6"/>
                      <a:pt x="1" y="15"/>
                    </a:cubicBezTo>
                    <a:cubicBezTo>
                      <a:pt x="0" y="16"/>
                      <a:pt x="0" y="17"/>
                      <a:pt x="1" y="18"/>
                    </a:cubicBezTo>
                    <a:cubicBezTo>
                      <a:pt x="2" y="19"/>
                      <a:pt x="3" y="19"/>
                      <a:pt x="4" y="18"/>
                    </a:cubicBezTo>
                    <a:cubicBezTo>
                      <a:pt x="14" y="10"/>
                      <a:pt x="28" y="5"/>
                      <a:pt x="41" y="5"/>
                    </a:cubicBezTo>
                    <a:cubicBezTo>
                      <a:pt x="74" y="5"/>
                      <a:pt x="100" y="31"/>
                      <a:pt x="100" y="64"/>
                    </a:cubicBezTo>
                    <a:cubicBezTo>
                      <a:pt x="100" y="74"/>
                      <a:pt x="97" y="85"/>
                      <a:pt x="92" y="94"/>
                    </a:cubicBezTo>
                    <a:cubicBezTo>
                      <a:pt x="88" y="81"/>
                      <a:pt x="88" y="81"/>
                      <a:pt x="88" y="81"/>
                    </a:cubicBezTo>
                    <a:cubicBezTo>
                      <a:pt x="88" y="80"/>
                      <a:pt x="87" y="79"/>
                      <a:pt x="85" y="80"/>
                    </a:cubicBezTo>
                    <a:cubicBezTo>
                      <a:pt x="84" y="80"/>
                      <a:pt x="84" y="81"/>
                      <a:pt x="84" y="82"/>
                    </a:cubicBezTo>
                    <a:cubicBezTo>
                      <a:pt x="89" y="100"/>
                      <a:pt x="89" y="100"/>
                      <a:pt x="89" y="100"/>
                    </a:cubicBezTo>
                    <a:cubicBezTo>
                      <a:pt x="89" y="101"/>
                      <a:pt x="90" y="102"/>
                      <a:pt x="91" y="102"/>
                    </a:cubicBezTo>
                    <a:cubicBezTo>
                      <a:pt x="91" y="102"/>
                      <a:pt x="91" y="102"/>
                      <a:pt x="91" y="101"/>
                    </a:cubicBezTo>
                    <a:cubicBezTo>
                      <a:pt x="109" y="97"/>
                      <a:pt x="109" y="97"/>
                      <a:pt x="109" y="97"/>
                    </a:cubicBezTo>
                    <a:cubicBezTo>
                      <a:pt x="110" y="97"/>
                      <a:pt x="110" y="95"/>
                      <a:pt x="110" y="94"/>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grpSp>
      </p:grpSp>
      <p:grpSp>
        <p:nvGrpSpPr>
          <p:cNvPr id="8" name="Group 7"/>
          <p:cNvGrpSpPr/>
          <p:nvPr/>
        </p:nvGrpSpPr>
        <p:grpSpPr>
          <a:xfrm>
            <a:off x="1418047" y="2243220"/>
            <a:ext cx="808770" cy="807798"/>
            <a:chOff x="1572422" y="2417018"/>
            <a:chExt cx="723552" cy="722682"/>
          </a:xfrm>
        </p:grpSpPr>
        <p:sp>
          <p:nvSpPr>
            <p:cNvPr id="190" name="Oval 5"/>
            <p:cNvSpPr>
              <a:spLocks noChangeArrowheads="1"/>
            </p:cNvSpPr>
            <p:nvPr/>
          </p:nvSpPr>
          <p:spPr bwMode="auto">
            <a:xfrm>
              <a:off x="1572422" y="2417018"/>
              <a:ext cx="723552" cy="72268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grpSp>
          <p:nvGrpSpPr>
            <p:cNvPr id="113" name="Group 112"/>
            <p:cNvGrpSpPr/>
            <p:nvPr/>
          </p:nvGrpSpPr>
          <p:grpSpPr>
            <a:xfrm>
              <a:off x="1636085" y="2498959"/>
              <a:ext cx="596226" cy="558800"/>
              <a:chOff x="-1344613" y="5613400"/>
              <a:chExt cx="733426" cy="687388"/>
            </a:xfrm>
          </p:grpSpPr>
          <p:sp>
            <p:nvSpPr>
              <p:cNvPr id="114" name="Freeform 54"/>
              <p:cNvSpPr>
                <a:spLocks/>
              </p:cNvSpPr>
              <p:nvPr/>
            </p:nvSpPr>
            <p:spPr bwMode="auto">
              <a:xfrm>
                <a:off x="-1344613" y="5741988"/>
                <a:ext cx="563563" cy="558800"/>
              </a:xfrm>
              <a:custGeom>
                <a:avLst/>
                <a:gdLst>
                  <a:gd name="T0" fmla="*/ 103 w 106"/>
                  <a:gd name="T1" fmla="*/ 90 h 105"/>
                  <a:gd name="T2" fmla="*/ 69 w 106"/>
                  <a:gd name="T3" fmla="*/ 100 h 105"/>
                  <a:gd name="T4" fmla="*/ 9 w 106"/>
                  <a:gd name="T5" fmla="*/ 41 h 105"/>
                  <a:gd name="T6" fmla="*/ 19 w 106"/>
                  <a:gd name="T7" fmla="*/ 9 h 105"/>
                  <a:gd name="T8" fmla="*/ 22 w 106"/>
                  <a:gd name="T9" fmla="*/ 21 h 105"/>
                  <a:gd name="T10" fmla="*/ 24 w 106"/>
                  <a:gd name="T11" fmla="*/ 23 h 105"/>
                  <a:gd name="T12" fmla="*/ 24 w 106"/>
                  <a:gd name="T13" fmla="*/ 23 h 105"/>
                  <a:gd name="T14" fmla="*/ 26 w 106"/>
                  <a:gd name="T15" fmla="*/ 20 h 105"/>
                  <a:gd name="T16" fmla="*/ 22 w 106"/>
                  <a:gd name="T17" fmla="*/ 2 h 105"/>
                  <a:gd name="T18" fmla="*/ 19 w 106"/>
                  <a:gd name="T19" fmla="*/ 1 h 105"/>
                  <a:gd name="T20" fmla="*/ 2 w 106"/>
                  <a:gd name="T21" fmla="*/ 5 h 105"/>
                  <a:gd name="T22" fmla="*/ 0 w 106"/>
                  <a:gd name="T23" fmla="*/ 7 h 105"/>
                  <a:gd name="T24" fmla="*/ 3 w 106"/>
                  <a:gd name="T25" fmla="*/ 9 h 105"/>
                  <a:gd name="T26" fmla="*/ 15 w 106"/>
                  <a:gd name="T27" fmla="*/ 6 h 105"/>
                  <a:gd name="T28" fmla="*/ 5 w 106"/>
                  <a:gd name="T29" fmla="*/ 41 h 105"/>
                  <a:gd name="T30" fmla="*/ 69 w 106"/>
                  <a:gd name="T31" fmla="*/ 105 h 105"/>
                  <a:gd name="T32" fmla="*/ 105 w 106"/>
                  <a:gd name="T33" fmla="*/ 94 h 105"/>
                  <a:gd name="T34" fmla="*/ 106 w 106"/>
                  <a:gd name="T35" fmla="*/ 90 h 105"/>
                  <a:gd name="T36" fmla="*/ 103 w 106"/>
                  <a:gd name="T3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05">
                    <a:moveTo>
                      <a:pt x="103" y="90"/>
                    </a:moveTo>
                    <a:cubicBezTo>
                      <a:pt x="93" y="97"/>
                      <a:pt x="81" y="100"/>
                      <a:pt x="69" y="100"/>
                    </a:cubicBezTo>
                    <a:cubicBezTo>
                      <a:pt x="36" y="100"/>
                      <a:pt x="9" y="73"/>
                      <a:pt x="9" y="41"/>
                    </a:cubicBezTo>
                    <a:cubicBezTo>
                      <a:pt x="9" y="29"/>
                      <a:pt x="13" y="18"/>
                      <a:pt x="19" y="9"/>
                    </a:cubicBezTo>
                    <a:cubicBezTo>
                      <a:pt x="22" y="21"/>
                      <a:pt x="22" y="21"/>
                      <a:pt x="22" y="21"/>
                    </a:cubicBezTo>
                    <a:cubicBezTo>
                      <a:pt x="22" y="22"/>
                      <a:pt x="23" y="23"/>
                      <a:pt x="24" y="23"/>
                    </a:cubicBezTo>
                    <a:cubicBezTo>
                      <a:pt x="24" y="23"/>
                      <a:pt x="24" y="23"/>
                      <a:pt x="24" y="23"/>
                    </a:cubicBezTo>
                    <a:cubicBezTo>
                      <a:pt x="25" y="23"/>
                      <a:pt x="26" y="22"/>
                      <a:pt x="26" y="20"/>
                    </a:cubicBezTo>
                    <a:cubicBezTo>
                      <a:pt x="22" y="2"/>
                      <a:pt x="22" y="2"/>
                      <a:pt x="22" y="2"/>
                    </a:cubicBezTo>
                    <a:cubicBezTo>
                      <a:pt x="22" y="1"/>
                      <a:pt x="20" y="0"/>
                      <a:pt x="19" y="1"/>
                    </a:cubicBezTo>
                    <a:cubicBezTo>
                      <a:pt x="2" y="5"/>
                      <a:pt x="2" y="5"/>
                      <a:pt x="2" y="5"/>
                    </a:cubicBezTo>
                    <a:cubicBezTo>
                      <a:pt x="0" y="5"/>
                      <a:pt x="0" y="6"/>
                      <a:pt x="0" y="7"/>
                    </a:cubicBezTo>
                    <a:cubicBezTo>
                      <a:pt x="0" y="9"/>
                      <a:pt x="1" y="9"/>
                      <a:pt x="3" y="9"/>
                    </a:cubicBezTo>
                    <a:cubicBezTo>
                      <a:pt x="15" y="6"/>
                      <a:pt x="15" y="6"/>
                      <a:pt x="15" y="6"/>
                    </a:cubicBezTo>
                    <a:cubicBezTo>
                      <a:pt x="8" y="17"/>
                      <a:pt x="5" y="28"/>
                      <a:pt x="5" y="41"/>
                    </a:cubicBezTo>
                    <a:cubicBezTo>
                      <a:pt x="5" y="76"/>
                      <a:pt x="34" y="105"/>
                      <a:pt x="69" y="105"/>
                    </a:cubicBezTo>
                    <a:cubicBezTo>
                      <a:pt x="82" y="105"/>
                      <a:pt x="94" y="101"/>
                      <a:pt x="105" y="94"/>
                    </a:cubicBezTo>
                    <a:cubicBezTo>
                      <a:pt x="106" y="93"/>
                      <a:pt x="106" y="92"/>
                      <a:pt x="106" y="90"/>
                    </a:cubicBezTo>
                    <a:cubicBezTo>
                      <a:pt x="105" y="89"/>
                      <a:pt x="104" y="89"/>
                      <a:pt x="103" y="90"/>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15" name="Freeform 55"/>
              <p:cNvSpPr>
                <a:spLocks/>
              </p:cNvSpPr>
              <p:nvPr/>
            </p:nvSpPr>
            <p:spPr bwMode="auto">
              <a:xfrm>
                <a:off x="-1181100" y="5613400"/>
                <a:ext cx="569913" cy="558800"/>
              </a:xfrm>
              <a:custGeom>
                <a:avLst/>
                <a:gdLst>
                  <a:gd name="T0" fmla="*/ 104 w 107"/>
                  <a:gd name="T1" fmla="*/ 99 h 105"/>
                  <a:gd name="T2" fmla="*/ 91 w 107"/>
                  <a:gd name="T3" fmla="*/ 100 h 105"/>
                  <a:gd name="T4" fmla="*/ 91 w 107"/>
                  <a:gd name="T5" fmla="*/ 100 h 105"/>
                  <a:gd name="T6" fmla="*/ 102 w 107"/>
                  <a:gd name="T7" fmla="*/ 65 h 105"/>
                  <a:gd name="T8" fmla="*/ 38 w 107"/>
                  <a:gd name="T9" fmla="*/ 0 h 105"/>
                  <a:gd name="T10" fmla="*/ 3 w 107"/>
                  <a:gd name="T11" fmla="*/ 11 h 105"/>
                  <a:gd name="T12" fmla="*/ 1 w 107"/>
                  <a:gd name="T13" fmla="*/ 12 h 105"/>
                  <a:gd name="T14" fmla="*/ 0 w 107"/>
                  <a:gd name="T15" fmla="*/ 15 h 105"/>
                  <a:gd name="T16" fmla="*/ 4 w 107"/>
                  <a:gd name="T17" fmla="*/ 16 h 105"/>
                  <a:gd name="T18" fmla="*/ 6 w 107"/>
                  <a:gd name="T19" fmla="*/ 14 h 105"/>
                  <a:gd name="T20" fmla="*/ 38 w 107"/>
                  <a:gd name="T21" fmla="*/ 5 h 105"/>
                  <a:gd name="T22" fmla="*/ 98 w 107"/>
                  <a:gd name="T23" fmla="*/ 65 h 105"/>
                  <a:gd name="T24" fmla="*/ 88 w 107"/>
                  <a:gd name="T25" fmla="*/ 97 h 105"/>
                  <a:gd name="T26" fmla="*/ 87 w 107"/>
                  <a:gd name="T27" fmla="*/ 85 h 105"/>
                  <a:gd name="T28" fmla="*/ 84 w 107"/>
                  <a:gd name="T29" fmla="*/ 83 h 105"/>
                  <a:gd name="T30" fmla="*/ 82 w 107"/>
                  <a:gd name="T31" fmla="*/ 85 h 105"/>
                  <a:gd name="T32" fmla="*/ 84 w 107"/>
                  <a:gd name="T33" fmla="*/ 103 h 105"/>
                  <a:gd name="T34" fmla="*/ 85 w 107"/>
                  <a:gd name="T35" fmla="*/ 105 h 105"/>
                  <a:gd name="T36" fmla="*/ 86 w 107"/>
                  <a:gd name="T37" fmla="*/ 105 h 105"/>
                  <a:gd name="T38" fmla="*/ 87 w 107"/>
                  <a:gd name="T39" fmla="*/ 105 h 105"/>
                  <a:gd name="T40" fmla="*/ 105 w 107"/>
                  <a:gd name="T41" fmla="*/ 104 h 105"/>
                  <a:gd name="T42" fmla="*/ 107 w 107"/>
                  <a:gd name="T43" fmla="*/ 101 h 105"/>
                  <a:gd name="T44" fmla="*/ 104 w 107"/>
                  <a:gd name="T45"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05">
                    <a:moveTo>
                      <a:pt x="104" y="99"/>
                    </a:moveTo>
                    <a:cubicBezTo>
                      <a:pt x="91" y="100"/>
                      <a:pt x="91" y="100"/>
                      <a:pt x="91" y="100"/>
                    </a:cubicBezTo>
                    <a:cubicBezTo>
                      <a:pt x="91" y="100"/>
                      <a:pt x="91" y="100"/>
                      <a:pt x="91" y="100"/>
                    </a:cubicBezTo>
                    <a:cubicBezTo>
                      <a:pt x="98" y="90"/>
                      <a:pt x="102" y="77"/>
                      <a:pt x="102" y="65"/>
                    </a:cubicBezTo>
                    <a:cubicBezTo>
                      <a:pt x="102" y="29"/>
                      <a:pt x="73" y="0"/>
                      <a:pt x="38" y="0"/>
                    </a:cubicBezTo>
                    <a:cubicBezTo>
                      <a:pt x="26" y="0"/>
                      <a:pt x="14" y="4"/>
                      <a:pt x="3" y="11"/>
                    </a:cubicBezTo>
                    <a:cubicBezTo>
                      <a:pt x="2" y="11"/>
                      <a:pt x="2" y="12"/>
                      <a:pt x="1" y="12"/>
                    </a:cubicBezTo>
                    <a:cubicBezTo>
                      <a:pt x="0" y="13"/>
                      <a:pt x="0" y="14"/>
                      <a:pt x="0" y="15"/>
                    </a:cubicBezTo>
                    <a:cubicBezTo>
                      <a:pt x="1" y="16"/>
                      <a:pt x="3" y="17"/>
                      <a:pt x="4" y="16"/>
                    </a:cubicBezTo>
                    <a:cubicBezTo>
                      <a:pt x="4" y="15"/>
                      <a:pt x="5" y="15"/>
                      <a:pt x="6" y="14"/>
                    </a:cubicBezTo>
                    <a:cubicBezTo>
                      <a:pt x="15" y="8"/>
                      <a:pt x="26" y="5"/>
                      <a:pt x="38" y="5"/>
                    </a:cubicBezTo>
                    <a:cubicBezTo>
                      <a:pt x="71" y="5"/>
                      <a:pt x="98" y="32"/>
                      <a:pt x="98" y="65"/>
                    </a:cubicBezTo>
                    <a:cubicBezTo>
                      <a:pt x="98" y="76"/>
                      <a:pt x="94" y="88"/>
                      <a:pt x="88" y="97"/>
                    </a:cubicBezTo>
                    <a:cubicBezTo>
                      <a:pt x="87" y="85"/>
                      <a:pt x="87" y="85"/>
                      <a:pt x="87" y="85"/>
                    </a:cubicBezTo>
                    <a:cubicBezTo>
                      <a:pt x="87" y="83"/>
                      <a:pt x="86" y="82"/>
                      <a:pt x="84" y="83"/>
                    </a:cubicBezTo>
                    <a:cubicBezTo>
                      <a:pt x="83" y="83"/>
                      <a:pt x="82" y="84"/>
                      <a:pt x="82" y="85"/>
                    </a:cubicBezTo>
                    <a:cubicBezTo>
                      <a:pt x="84" y="103"/>
                      <a:pt x="84" y="103"/>
                      <a:pt x="84" y="103"/>
                    </a:cubicBezTo>
                    <a:cubicBezTo>
                      <a:pt x="84" y="104"/>
                      <a:pt x="84" y="105"/>
                      <a:pt x="85" y="105"/>
                    </a:cubicBezTo>
                    <a:cubicBezTo>
                      <a:pt x="85" y="105"/>
                      <a:pt x="86" y="105"/>
                      <a:pt x="86" y="105"/>
                    </a:cubicBezTo>
                    <a:cubicBezTo>
                      <a:pt x="86" y="105"/>
                      <a:pt x="86" y="105"/>
                      <a:pt x="87" y="105"/>
                    </a:cubicBezTo>
                    <a:cubicBezTo>
                      <a:pt x="105" y="104"/>
                      <a:pt x="105" y="104"/>
                      <a:pt x="105" y="104"/>
                    </a:cubicBezTo>
                    <a:cubicBezTo>
                      <a:pt x="106" y="104"/>
                      <a:pt x="107" y="102"/>
                      <a:pt x="107" y="101"/>
                    </a:cubicBezTo>
                    <a:cubicBezTo>
                      <a:pt x="106" y="100"/>
                      <a:pt x="105" y="99"/>
                      <a:pt x="104" y="99"/>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16" name="Freeform 56"/>
              <p:cNvSpPr>
                <a:spLocks/>
              </p:cNvSpPr>
              <p:nvPr/>
            </p:nvSpPr>
            <p:spPr bwMode="auto">
              <a:xfrm>
                <a:off x="-1084263" y="5726113"/>
                <a:ext cx="207963" cy="468312"/>
              </a:xfrm>
              <a:custGeom>
                <a:avLst/>
                <a:gdLst>
                  <a:gd name="T0" fmla="*/ 20 w 39"/>
                  <a:gd name="T1" fmla="*/ 71 h 88"/>
                  <a:gd name="T2" fmla="*/ 5 w 39"/>
                  <a:gd name="T3" fmla="*/ 62 h 88"/>
                  <a:gd name="T4" fmla="*/ 5 w 39"/>
                  <a:gd name="T5" fmla="*/ 59 h 88"/>
                  <a:gd name="T6" fmla="*/ 3 w 39"/>
                  <a:gd name="T7" fmla="*/ 56 h 88"/>
                  <a:gd name="T8" fmla="*/ 0 w 39"/>
                  <a:gd name="T9" fmla="*/ 59 h 88"/>
                  <a:gd name="T10" fmla="*/ 1 w 39"/>
                  <a:gd name="T11" fmla="*/ 63 h 88"/>
                  <a:gd name="T12" fmla="*/ 17 w 39"/>
                  <a:gd name="T13" fmla="*/ 75 h 88"/>
                  <a:gd name="T14" fmla="*/ 17 w 39"/>
                  <a:gd name="T15" fmla="*/ 86 h 88"/>
                  <a:gd name="T16" fmla="*/ 19 w 39"/>
                  <a:gd name="T17" fmla="*/ 88 h 88"/>
                  <a:gd name="T18" fmla="*/ 21 w 39"/>
                  <a:gd name="T19" fmla="*/ 86 h 88"/>
                  <a:gd name="T20" fmla="*/ 21 w 39"/>
                  <a:gd name="T21" fmla="*/ 76 h 88"/>
                  <a:gd name="T22" fmla="*/ 39 w 39"/>
                  <a:gd name="T23" fmla="*/ 59 h 88"/>
                  <a:gd name="T24" fmla="*/ 22 w 39"/>
                  <a:gd name="T25" fmla="*/ 42 h 88"/>
                  <a:gd name="T26" fmla="*/ 16 w 39"/>
                  <a:gd name="T27" fmla="*/ 41 h 88"/>
                  <a:gd name="T28" fmla="*/ 5 w 39"/>
                  <a:gd name="T29" fmla="*/ 29 h 88"/>
                  <a:gd name="T30" fmla="*/ 20 w 39"/>
                  <a:gd name="T31" fmla="*/ 16 h 88"/>
                  <a:gd name="T32" fmla="*/ 32 w 39"/>
                  <a:gd name="T33" fmla="*/ 21 h 88"/>
                  <a:gd name="T34" fmla="*/ 35 w 39"/>
                  <a:gd name="T35" fmla="*/ 22 h 88"/>
                  <a:gd name="T36" fmla="*/ 35 w 39"/>
                  <a:gd name="T37" fmla="*/ 19 h 88"/>
                  <a:gd name="T38" fmla="*/ 21 w 39"/>
                  <a:gd name="T39" fmla="*/ 12 h 88"/>
                  <a:gd name="T40" fmla="*/ 21 w 39"/>
                  <a:gd name="T41" fmla="*/ 3 h 88"/>
                  <a:gd name="T42" fmla="*/ 19 w 39"/>
                  <a:gd name="T43" fmla="*/ 0 h 88"/>
                  <a:gd name="T44" fmla="*/ 17 w 39"/>
                  <a:gd name="T45" fmla="*/ 3 h 88"/>
                  <a:gd name="T46" fmla="*/ 17 w 39"/>
                  <a:gd name="T47" fmla="*/ 12 h 88"/>
                  <a:gd name="T48" fmla="*/ 0 w 39"/>
                  <a:gd name="T49" fmla="*/ 29 h 88"/>
                  <a:gd name="T50" fmla="*/ 15 w 39"/>
                  <a:gd name="T51" fmla="*/ 45 h 88"/>
                  <a:gd name="T52" fmla="*/ 22 w 39"/>
                  <a:gd name="T53" fmla="*/ 46 h 88"/>
                  <a:gd name="T54" fmla="*/ 34 w 39"/>
                  <a:gd name="T55" fmla="*/ 59 h 88"/>
                  <a:gd name="T56" fmla="*/ 20 w 39"/>
                  <a:gd name="T5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88">
                    <a:moveTo>
                      <a:pt x="20" y="71"/>
                    </a:moveTo>
                    <a:cubicBezTo>
                      <a:pt x="13" y="71"/>
                      <a:pt x="7" y="67"/>
                      <a:pt x="5" y="62"/>
                    </a:cubicBezTo>
                    <a:cubicBezTo>
                      <a:pt x="5" y="61"/>
                      <a:pt x="5" y="60"/>
                      <a:pt x="5" y="59"/>
                    </a:cubicBezTo>
                    <a:cubicBezTo>
                      <a:pt x="5" y="57"/>
                      <a:pt x="4" y="56"/>
                      <a:pt x="3" y="56"/>
                    </a:cubicBezTo>
                    <a:cubicBezTo>
                      <a:pt x="1" y="56"/>
                      <a:pt x="0" y="57"/>
                      <a:pt x="0" y="59"/>
                    </a:cubicBezTo>
                    <a:cubicBezTo>
                      <a:pt x="0" y="60"/>
                      <a:pt x="1" y="61"/>
                      <a:pt x="1" y="63"/>
                    </a:cubicBezTo>
                    <a:cubicBezTo>
                      <a:pt x="3" y="69"/>
                      <a:pt x="9" y="74"/>
                      <a:pt x="17" y="75"/>
                    </a:cubicBezTo>
                    <a:cubicBezTo>
                      <a:pt x="17" y="86"/>
                      <a:pt x="17" y="86"/>
                      <a:pt x="17" y="86"/>
                    </a:cubicBezTo>
                    <a:cubicBezTo>
                      <a:pt x="17" y="87"/>
                      <a:pt x="18" y="88"/>
                      <a:pt x="19" y="88"/>
                    </a:cubicBezTo>
                    <a:cubicBezTo>
                      <a:pt x="20" y="88"/>
                      <a:pt x="21" y="87"/>
                      <a:pt x="21" y="86"/>
                    </a:cubicBezTo>
                    <a:cubicBezTo>
                      <a:pt x="21" y="76"/>
                      <a:pt x="21" y="76"/>
                      <a:pt x="21" y="76"/>
                    </a:cubicBezTo>
                    <a:cubicBezTo>
                      <a:pt x="31" y="75"/>
                      <a:pt x="39" y="68"/>
                      <a:pt x="39" y="59"/>
                    </a:cubicBezTo>
                    <a:cubicBezTo>
                      <a:pt x="39" y="51"/>
                      <a:pt x="32" y="44"/>
                      <a:pt x="22" y="42"/>
                    </a:cubicBezTo>
                    <a:cubicBezTo>
                      <a:pt x="16" y="41"/>
                      <a:pt x="16" y="41"/>
                      <a:pt x="16" y="41"/>
                    </a:cubicBezTo>
                    <a:cubicBezTo>
                      <a:pt x="10" y="39"/>
                      <a:pt x="5" y="34"/>
                      <a:pt x="5" y="29"/>
                    </a:cubicBezTo>
                    <a:cubicBezTo>
                      <a:pt x="5" y="22"/>
                      <a:pt x="12" y="16"/>
                      <a:pt x="20" y="16"/>
                    </a:cubicBezTo>
                    <a:cubicBezTo>
                      <a:pt x="24" y="16"/>
                      <a:pt x="29" y="18"/>
                      <a:pt x="32" y="21"/>
                    </a:cubicBezTo>
                    <a:cubicBezTo>
                      <a:pt x="32" y="22"/>
                      <a:pt x="34" y="23"/>
                      <a:pt x="35" y="22"/>
                    </a:cubicBezTo>
                    <a:cubicBezTo>
                      <a:pt x="36" y="21"/>
                      <a:pt x="36" y="19"/>
                      <a:pt x="35" y="19"/>
                    </a:cubicBezTo>
                    <a:cubicBezTo>
                      <a:pt x="32" y="15"/>
                      <a:pt x="27" y="12"/>
                      <a:pt x="21" y="12"/>
                    </a:cubicBezTo>
                    <a:cubicBezTo>
                      <a:pt x="21" y="3"/>
                      <a:pt x="21" y="3"/>
                      <a:pt x="21" y="3"/>
                    </a:cubicBezTo>
                    <a:cubicBezTo>
                      <a:pt x="21" y="1"/>
                      <a:pt x="20" y="0"/>
                      <a:pt x="19" y="0"/>
                    </a:cubicBezTo>
                    <a:cubicBezTo>
                      <a:pt x="18" y="0"/>
                      <a:pt x="17" y="1"/>
                      <a:pt x="17" y="3"/>
                    </a:cubicBezTo>
                    <a:cubicBezTo>
                      <a:pt x="17" y="12"/>
                      <a:pt x="17" y="12"/>
                      <a:pt x="17" y="12"/>
                    </a:cubicBezTo>
                    <a:cubicBezTo>
                      <a:pt x="7" y="13"/>
                      <a:pt x="0" y="20"/>
                      <a:pt x="0" y="29"/>
                    </a:cubicBezTo>
                    <a:cubicBezTo>
                      <a:pt x="0" y="36"/>
                      <a:pt x="6" y="43"/>
                      <a:pt x="15" y="45"/>
                    </a:cubicBezTo>
                    <a:cubicBezTo>
                      <a:pt x="22" y="46"/>
                      <a:pt x="22" y="46"/>
                      <a:pt x="22" y="46"/>
                    </a:cubicBezTo>
                    <a:cubicBezTo>
                      <a:pt x="30" y="48"/>
                      <a:pt x="34" y="53"/>
                      <a:pt x="34" y="59"/>
                    </a:cubicBezTo>
                    <a:cubicBezTo>
                      <a:pt x="34" y="66"/>
                      <a:pt x="28" y="71"/>
                      <a:pt x="20" y="71"/>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grpSp>
      </p:grpSp>
      <p:grpSp>
        <p:nvGrpSpPr>
          <p:cNvPr id="6" name="Group 5"/>
          <p:cNvGrpSpPr/>
          <p:nvPr/>
        </p:nvGrpSpPr>
        <p:grpSpPr>
          <a:xfrm>
            <a:off x="5882039" y="2243220"/>
            <a:ext cx="808770" cy="807798"/>
            <a:chOff x="5829648" y="2416313"/>
            <a:chExt cx="723552" cy="722682"/>
          </a:xfrm>
        </p:grpSpPr>
        <p:sp>
          <p:nvSpPr>
            <p:cNvPr id="192" name="Oval 5"/>
            <p:cNvSpPr>
              <a:spLocks noChangeArrowheads="1"/>
            </p:cNvSpPr>
            <p:nvPr/>
          </p:nvSpPr>
          <p:spPr bwMode="auto">
            <a:xfrm>
              <a:off x="5829648" y="2416313"/>
              <a:ext cx="723552" cy="72268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a typeface="+mn-ea"/>
                <a:cs typeface="+mn-cs"/>
              </a:endParaRPr>
            </a:p>
          </p:txBody>
        </p:sp>
        <p:grpSp>
          <p:nvGrpSpPr>
            <p:cNvPr id="117" name="Group 116"/>
            <p:cNvGrpSpPr/>
            <p:nvPr/>
          </p:nvGrpSpPr>
          <p:grpSpPr>
            <a:xfrm>
              <a:off x="6019800" y="2525723"/>
              <a:ext cx="379797" cy="506746"/>
              <a:chOff x="-1055688" y="5334000"/>
              <a:chExt cx="574675" cy="766763"/>
            </a:xfrm>
          </p:grpSpPr>
          <p:sp>
            <p:nvSpPr>
              <p:cNvPr id="118" name="Freeform 112"/>
              <p:cNvSpPr>
                <a:spLocks noEditPoints="1"/>
              </p:cNvSpPr>
              <p:nvPr/>
            </p:nvSpPr>
            <p:spPr bwMode="auto">
              <a:xfrm>
                <a:off x="-1055688" y="5334000"/>
                <a:ext cx="574675" cy="766763"/>
              </a:xfrm>
              <a:custGeom>
                <a:avLst/>
                <a:gdLst>
                  <a:gd name="T0" fmla="*/ 103 w 108"/>
                  <a:gd name="T1" fmla="*/ 27 h 144"/>
                  <a:gd name="T2" fmla="*/ 94 w 108"/>
                  <a:gd name="T3" fmla="*/ 27 h 144"/>
                  <a:gd name="T4" fmla="*/ 13 w 108"/>
                  <a:gd name="T5" fmla="*/ 27 h 144"/>
                  <a:gd name="T6" fmla="*/ 4 w 108"/>
                  <a:gd name="T7" fmla="*/ 27 h 144"/>
                  <a:gd name="T8" fmla="*/ 4 w 108"/>
                  <a:gd name="T9" fmla="*/ 13 h 144"/>
                  <a:gd name="T10" fmla="*/ 103 w 108"/>
                  <a:gd name="T11" fmla="*/ 13 h 144"/>
                  <a:gd name="T12" fmla="*/ 103 w 108"/>
                  <a:gd name="T13" fmla="*/ 27 h 144"/>
                  <a:gd name="T14" fmla="*/ 94 w 108"/>
                  <a:gd name="T15" fmla="*/ 139 h 144"/>
                  <a:gd name="T16" fmla="*/ 13 w 108"/>
                  <a:gd name="T17" fmla="*/ 139 h 144"/>
                  <a:gd name="T18" fmla="*/ 13 w 108"/>
                  <a:gd name="T19" fmla="*/ 31 h 144"/>
                  <a:gd name="T20" fmla="*/ 94 w 108"/>
                  <a:gd name="T21" fmla="*/ 31 h 144"/>
                  <a:gd name="T22" fmla="*/ 94 w 108"/>
                  <a:gd name="T23" fmla="*/ 139 h 144"/>
                  <a:gd name="T24" fmla="*/ 18 w 108"/>
                  <a:gd name="T25" fmla="*/ 4 h 144"/>
                  <a:gd name="T26" fmla="*/ 90 w 108"/>
                  <a:gd name="T27" fmla="*/ 4 h 144"/>
                  <a:gd name="T28" fmla="*/ 90 w 108"/>
                  <a:gd name="T29" fmla="*/ 9 h 144"/>
                  <a:gd name="T30" fmla="*/ 18 w 108"/>
                  <a:gd name="T31" fmla="*/ 9 h 144"/>
                  <a:gd name="T32" fmla="*/ 18 w 108"/>
                  <a:gd name="T33" fmla="*/ 4 h 144"/>
                  <a:gd name="T34" fmla="*/ 103 w 108"/>
                  <a:gd name="T35" fmla="*/ 9 h 144"/>
                  <a:gd name="T36" fmla="*/ 94 w 108"/>
                  <a:gd name="T37" fmla="*/ 9 h 144"/>
                  <a:gd name="T38" fmla="*/ 94 w 108"/>
                  <a:gd name="T39" fmla="*/ 2 h 144"/>
                  <a:gd name="T40" fmla="*/ 92 w 108"/>
                  <a:gd name="T41" fmla="*/ 0 h 144"/>
                  <a:gd name="T42" fmla="*/ 15 w 108"/>
                  <a:gd name="T43" fmla="*/ 0 h 144"/>
                  <a:gd name="T44" fmla="*/ 13 w 108"/>
                  <a:gd name="T45" fmla="*/ 2 h 144"/>
                  <a:gd name="T46" fmla="*/ 13 w 108"/>
                  <a:gd name="T47" fmla="*/ 9 h 144"/>
                  <a:gd name="T48" fmla="*/ 4 w 108"/>
                  <a:gd name="T49" fmla="*/ 9 h 144"/>
                  <a:gd name="T50" fmla="*/ 0 w 108"/>
                  <a:gd name="T51" fmla="*/ 13 h 144"/>
                  <a:gd name="T52" fmla="*/ 0 w 108"/>
                  <a:gd name="T53" fmla="*/ 27 h 144"/>
                  <a:gd name="T54" fmla="*/ 4 w 108"/>
                  <a:gd name="T55" fmla="*/ 31 h 144"/>
                  <a:gd name="T56" fmla="*/ 9 w 108"/>
                  <a:gd name="T57" fmla="*/ 31 h 144"/>
                  <a:gd name="T58" fmla="*/ 9 w 108"/>
                  <a:gd name="T59" fmla="*/ 139 h 144"/>
                  <a:gd name="T60" fmla="*/ 13 w 108"/>
                  <a:gd name="T61" fmla="*/ 144 h 144"/>
                  <a:gd name="T62" fmla="*/ 94 w 108"/>
                  <a:gd name="T63" fmla="*/ 144 h 144"/>
                  <a:gd name="T64" fmla="*/ 99 w 108"/>
                  <a:gd name="T65" fmla="*/ 139 h 144"/>
                  <a:gd name="T66" fmla="*/ 99 w 108"/>
                  <a:gd name="T67" fmla="*/ 31 h 144"/>
                  <a:gd name="T68" fmla="*/ 103 w 108"/>
                  <a:gd name="T69" fmla="*/ 31 h 144"/>
                  <a:gd name="T70" fmla="*/ 108 w 108"/>
                  <a:gd name="T71" fmla="*/ 27 h 144"/>
                  <a:gd name="T72" fmla="*/ 108 w 108"/>
                  <a:gd name="T73" fmla="*/ 13 h 144"/>
                  <a:gd name="T74" fmla="*/ 103 w 108"/>
                  <a:gd name="T75"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44">
                    <a:moveTo>
                      <a:pt x="103" y="27"/>
                    </a:moveTo>
                    <a:cubicBezTo>
                      <a:pt x="94" y="27"/>
                      <a:pt x="94" y="27"/>
                      <a:pt x="94" y="27"/>
                    </a:cubicBezTo>
                    <a:cubicBezTo>
                      <a:pt x="13" y="27"/>
                      <a:pt x="13" y="27"/>
                      <a:pt x="13" y="27"/>
                    </a:cubicBezTo>
                    <a:cubicBezTo>
                      <a:pt x="4" y="27"/>
                      <a:pt x="4" y="27"/>
                      <a:pt x="4" y="27"/>
                    </a:cubicBezTo>
                    <a:cubicBezTo>
                      <a:pt x="4" y="13"/>
                      <a:pt x="4" y="13"/>
                      <a:pt x="4" y="13"/>
                    </a:cubicBezTo>
                    <a:cubicBezTo>
                      <a:pt x="103" y="13"/>
                      <a:pt x="103" y="13"/>
                      <a:pt x="103" y="13"/>
                    </a:cubicBezTo>
                    <a:lnTo>
                      <a:pt x="103" y="27"/>
                    </a:lnTo>
                    <a:close/>
                    <a:moveTo>
                      <a:pt x="94" y="139"/>
                    </a:moveTo>
                    <a:cubicBezTo>
                      <a:pt x="13" y="139"/>
                      <a:pt x="13" y="139"/>
                      <a:pt x="13" y="139"/>
                    </a:cubicBezTo>
                    <a:cubicBezTo>
                      <a:pt x="13" y="31"/>
                      <a:pt x="13" y="31"/>
                      <a:pt x="13" y="31"/>
                    </a:cubicBezTo>
                    <a:cubicBezTo>
                      <a:pt x="94" y="31"/>
                      <a:pt x="94" y="31"/>
                      <a:pt x="94" y="31"/>
                    </a:cubicBezTo>
                    <a:lnTo>
                      <a:pt x="94" y="139"/>
                    </a:lnTo>
                    <a:close/>
                    <a:moveTo>
                      <a:pt x="18" y="4"/>
                    </a:moveTo>
                    <a:cubicBezTo>
                      <a:pt x="90" y="4"/>
                      <a:pt x="90" y="4"/>
                      <a:pt x="90" y="4"/>
                    </a:cubicBezTo>
                    <a:cubicBezTo>
                      <a:pt x="90" y="9"/>
                      <a:pt x="90" y="9"/>
                      <a:pt x="90" y="9"/>
                    </a:cubicBezTo>
                    <a:cubicBezTo>
                      <a:pt x="18" y="9"/>
                      <a:pt x="18" y="9"/>
                      <a:pt x="18" y="9"/>
                    </a:cubicBezTo>
                    <a:lnTo>
                      <a:pt x="18" y="4"/>
                    </a:lnTo>
                    <a:close/>
                    <a:moveTo>
                      <a:pt x="103" y="9"/>
                    </a:moveTo>
                    <a:cubicBezTo>
                      <a:pt x="94" y="9"/>
                      <a:pt x="94" y="9"/>
                      <a:pt x="94" y="9"/>
                    </a:cubicBezTo>
                    <a:cubicBezTo>
                      <a:pt x="94" y="2"/>
                      <a:pt x="94" y="2"/>
                      <a:pt x="94" y="2"/>
                    </a:cubicBezTo>
                    <a:cubicBezTo>
                      <a:pt x="94" y="1"/>
                      <a:pt x="93" y="0"/>
                      <a:pt x="92" y="0"/>
                    </a:cubicBezTo>
                    <a:cubicBezTo>
                      <a:pt x="15" y="0"/>
                      <a:pt x="15" y="0"/>
                      <a:pt x="15" y="0"/>
                    </a:cubicBezTo>
                    <a:cubicBezTo>
                      <a:pt x="14" y="0"/>
                      <a:pt x="13" y="1"/>
                      <a:pt x="13" y="2"/>
                    </a:cubicBezTo>
                    <a:cubicBezTo>
                      <a:pt x="13" y="9"/>
                      <a:pt x="13" y="9"/>
                      <a:pt x="13" y="9"/>
                    </a:cubicBezTo>
                    <a:cubicBezTo>
                      <a:pt x="4" y="9"/>
                      <a:pt x="4" y="9"/>
                      <a:pt x="4" y="9"/>
                    </a:cubicBezTo>
                    <a:cubicBezTo>
                      <a:pt x="1" y="9"/>
                      <a:pt x="0" y="11"/>
                      <a:pt x="0" y="13"/>
                    </a:cubicBezTo>
                    <a:cubicBezTo>
                      <a:pt x="0" y="27"/>
                      <a:pt x="0" y="27"/>
                      <a:pt x="0" y="27"/>
                    </a:cubicBezTo>
                    <a:cubicBezTo>
                      <a:pt x="0" y="29"/>
                      <a:pt x="1" y="31"/>
                      <a:pt x="4" y="31"/>
                    </a:cubicBezTo>
                    <a:cubicBezTo>
                      <a:pt x="9" y="31"/>
                      <a:pt x="9" y="31"/>
                      <a:pt x="9" y="31"/>
                    </a:cubicBezTo>
                    <a:cubicBezTo>
                      <a:pt x="9" y="139"/>
                      <a:pt x="9" y="139"/>
                      <a:pt x="9" y="139"/>
                    </a:cubicBezTo>
                    <a:cubicBezTo>
                      <a:pt x="9" y="142"/>
                      <a:pt x="10" y="144"/>
                      <a:pt x="13" y="144"/>
                    </a:cubicBezTo>
                    <a:cubicBezTo>
                      <a:pt x="94" y="144"/>
                      <a:pt x="94" y="144"/>
                      <a:pt x="94" y="144"/>
                    </a:cubicBezTo>
                    <a:cubicBezTo>
                      <a:pt x="96" y="144"/>
                      <a:pt x="99" y="142"/>
                      <a:pt x="99" y="139"/>
                    </a:cubicBezTo>
                    <a:cubicBezTo>
                      <a:pt x="99" y="31"/>
                      <a:pt x="99" y="31"/>
                      <a:pt x="99" y="31"/>
                    </a:cubicBezTo>
                    <a:cubicBezTo>
                      <a:pt x="103" y="31"/>
                      <a:pt x="103" y="31"/>
                      <a:pt x="103" y="31"/>
                    </a:cubicBezTo>
                    <a:cubicBezTo>
                      <a:pt x="105" y="31"/>
                      <a:pt x="108" y="29"/>
                      <a:pt x="108" y="27"/>
                    </a:cubicBezTo>
                    <a:cubicBezTo>
                      <a:pt x="108" y="13"/>
                      <a:pt x="108" y="13"/>
                      <a:pt x="108" y="13"/>
                    </a:cubicBezTo>
                    <a:cubicBezTo>
                      <a:pt x="108" y="11"/>
                      <a:pt x="105" y="9"/>
                      <a:pt x="103" y="9"/>
                    </a:cubicBezTo>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19" name="Freeform 113"/>
              <p:cNvSpPr>
                <a:spLocks noEditPoints="1"/>
              </p:cNvSpPr>
              <p:nvPr/>
            </p:nvSpPr>
            <p:spPr bwMode="auto">
              <a:xfrm>
                <a:off x="-922338" y="5641975"/>
                <a:ext cx="303213" cy="287338"/>
              </a:xfrm>
              <a:custGeom>
                <a:avLst/>
                <a:gdLst>
                  <a:gd name="T0" fmla="*/ 48 w 57"/>
                  <a:gd name="T1" fmla="*/ 47 h 54"/>
                  <a:gd name="T2" fmla="*/ 48 w 57"/>
                  <a:gd name="T3" fmla="*/ 47 h 54"/>
                  <a:gd name="T4" fmla="*/ 42 w 57"/>
                  <a:gd name="T5" fmla="*/ 50 h 54"/>
                  <a:gd name="T6" fmla="*/ 35 w 57"/>
                  <a:gd name="T7" fmla="*/ 47 h 54"/>
                  <a:gd name="T8" fmla="*/ 24 w 57"/>
                  <a:gd name="T9" fmla="*/ 35 h 54"/>
                  <a:gd name="T10" fmla="*/ 37 w 57"/>
                  <a:gd name="T11" fmla="*/ 22 h 54"/>
                  <a:gd name="T12" fmla="*/ 48 w 57"/>
                  <a:gd name="T13" fmla="*/ 34 h 54"/>
                  <a:gd name="T14" fmla="*/ 48 w 57"/>
                  <a:gd name="T15" fmla="*/ 47 h 54"/>
                  <a:gd name="T16" fmla="*/ 9 w 57"/>
                  <a:gd name="T17" fmla="*/ 8 h 54"/>
                  <a:gd name="T18" fmla="*/ 9 w 57"/>
                  <a:gd name="T19" fmla="*/ 7 h 54"/>
                  <a:gd name="T20" fmla="*/ 16 w 57"/>
                  <a:gd name="T21" fmla="*/ 5 h 54"/>
                  <a:gd name="T22" fmla="*/ 22 w 57"/>
                  <a:gd name="T23" fmla="*/ 7 h 54"/>
                  <a:gd name="T24" fmla="*/ 34 w 57"/>
                  <a:gd name="T25" fmla="*/ 19 h 54"/>
                  <a:gd name="T26" fmla="*/ 20 w 57"/>
                  <a:gd name="T27" fmla="*/ 32 h 54"/>
                  <a:gd name="T28" fmla="*/ 9 w 57"/>
                  <a:gd name="T29" fmla="*/ 20 h 54"/>
                  <a:gd name="T30" fmla="*/ 9 w 57"/>
                  <a:gd name="T31" fmla="*/ 8 h 54"/>
                  <a:gd name="T32" fmla="*/ 52 w 57"/>
                  <a:gd name="T33" fmla="*/ 31 h 54"/>
                  <a:gd name="T34" fmla="*/ 25 w 57"/>
                  <a:gd name="T35" fmla="*/ 4 h 54"/>
                  <a:gd name="T36" fmla="*/ 16 w 57"/>
                  <a:gd name="T37" fmla="*/ 0 h 54"/>
                  <a:gd name="T38" fmla="*/ 6 w 57"/>
                  <a:gd name="T39" fmla="*/ 4 h 54"/>
                  <a:gd name="T40" fmla="*/ 6 w 57"/>
                  <a:gd name="T41" fmla="*/ 4 h 54"/>
                  <a:gd name="T42" fmla="*/ 6 w 57"/>
                  <a:gd name="T43" fmla="*/ 24 h 54"/>
                  <a:gd name="T44" fmla="*/ 32 w 57"/>
                  <a:gd name="T45" fmla="*/ 50 h 54"/>
                  <a:gd name="T46" fmla="*/ 42 w 57"/>
                  <a:gd name="T47" fmla="*/ 54 h 54"/>
                  <a:gd name="T48" fmla="*/ 51 w 57"/>
                  <a:gd name="T49" fmla="*/ 50 h 54"/>
                  <a:gd name="T50" fmla="*/ 52 w 57"/>
                  <a:gd name="T51" fmla="*/ 50 h 54"/>
                  <a:gd name="T52" fmla="*/ 52 w 57"/>
                  <a:gd name="T53"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54">
                    <a:moveTo>
                      <a:pt x="48" y="47"/>
                    </a:moveTo>
                    <a:cubicBezTo>
                      <a:pt x="48" y="47"/>
                      <a:pt x="48" y="47"/>
                      <a:pt x="48" y="47"/>
                    </a:cubicBezTo>
                    <a:cubicBezTo>
                      <a:pt x="46" y="49"/>
                      <a:pt x="44" y="50"/>
                      <a:pt x="42" y="50"/>
                    </a:cubicBezTo>
                    <a:cubicBezTo>
                      <a:pt x="39" y="50"/>
                      <a:pt x="37" y="49"/>
                      <a:pt x="35" y="47"/>
                    </a:cubicBezTo>
                    <a:cubicBezTo>
                      <a:pt x="24" y="35"/>
                      <a:pt x="24" y="35"/>
                      <a:pt x="24" y="35"/>
                    </a:cubicBezTo>
                    <a:cubicBezTo>
                      <a:pt x="37" y="22"/>
                      <a:pt x="37" y="22"/>
                      <a:pt x="37" y="22"/>
                    </a:cubicBezTo>
                    <a:cubicBezTo>
                      <a:pt x="48" y="34"/>
                      <a:pt x="48" y="34"/>
                      <a:pt x="48" y="34"/>
                    </a:cubicBezTo>
                    <a:cubicBezTo>
                      <a:pt x="52" y="37"/>
                      <a:pt x="52" y="43"/>
                      <a:pt x="48" y="47"/>
                    </a:cubicBezTo>
                    <a:moveTo>
                      <a:pt x="9" y="8"/>
                    </a:moveTo>
                    <a:cubicBezTo>
                      <a:pt x="9" y="7"/>
                      <a:pt x="9" y="7"/>
                      <a:pt x="9" y="7"/>
                    </a:cubicBezTo>
                    <a:cubicBezTo>
                      <a:pt x="11" y="5"/>
                      <a:pt x="13" y="5"/>
                      <a:pt x="16" y="5"/>
                    </a:cubicBezTo>
                    <a:cubicBezTo>
                      <a:pt x="18" y="5"/>
                      <a:pt x="20" y="5"/>
                      <a:pt x="22" y="7"/>
                    </a:cubicBezTo>
                    <a:cubicBezTo>
                      <a:pt x="34" y="19"/>
                      <a:pt x="34" y="19"/>
                      <a:pt x="34" y="19"/>
                    </a:cubicBezTo>
                    <a:cubicBezTo>
                      <a:pt x="20" y="32"/>
                      <a:pt x="20" y="32"/>
                      <a:pt x="20" y="32"/>
                    </a:cubicBezTo>
                    <a:cubicBezTo>
                      <a:pt x="9" y="20"/>
                      <a:pt x="9" y="20"/>
                      <a:pt x="9" y="20"/>
                    </a:cubicBezTo>
                    <a:cubicBezTo>
                      <a:pt x="5" y="17"/>
                      <a:pt x="5" y="11"/>
                      <a:pt x="9" y="8"/>
                    </a:cubicBezTo>
                    <a:moveTo>
                      <a:pt x="52" y="31"/>
                    </a:moveTo>
                    <a:cubicBezTo>
                      <a:pt x="25" y="4"/>
                      <a:pt x="25" y="4"/>
                      <a:pt x="25" y="4"/>
                    </a:cubicBezTo>
                    <a:cubicBezTo>
                      <a:pt x="23" y="1"/>
                      <a:pt x="19" y="0"/>
                      <a:pt x="16" y="0"/>
                    </a:cubicBezTo>
                    <a:cubicBezTo>
                      <a:pt x="12" y="0"/>
                      <a:pt x="9" y="1"/>
                      <a:pt x="6" y="4"/>
                    </a:cubicBezTo>
                    <a:cubicBezTo>
                      <a:pt x="6" y="4"/>
                      <a:pt x="6" y="4"/>
                      <a:pt x="6" y="4"/>
                    </a:cubicBezTo>
                    <a:cubicBezTo>
                      <a:pt x="0" y="10"/>
                      <a:pt x="0" y="18"/>
                      <a:pt x="6" y="24"/>
                    </a:cubicBezTo>
                    <a:cubicBezTo>
                      <a:pt x="32" y="50"/>
                      <a:pt x="32" y="50"/>
                      <a:pt x="32" y="50"/>
                    </a:cubicBezTo>
                    <a:cubicBezTo>
                      <a:pt x="35" y="53"/>
                      <a:pt x="38" y="54"/>
                      <a:pt x="42" y="54"/>
                    </a:cubicBezTo>
                    <a:cubicBezTo>
                      <a:pt x="45" y="54"/>
                      <a:pt x="49" y="53"/>
                      <a:pt x="51" y="50"/>
                    </a:cubicBezTo>
                    <a:cubicBezTo>
                      <a:pt x="52" y="50"/>
                      <a:pt x="52" y="50"/>
                      <a:pt x="52" y="50"/>
                    </a:cubicBezTo>
                    <a:cubicBezTo>
                      <a:pt x="57" y="44"/>
                      <a:pt x="57" y="36"/>
                      <a:pt x="52" y="31"/>
                    </a:cubicBezTo>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grpSp>
      </p:grpSp>
      <p:grpSp>
        <p:nvGrpSpPr>
          <p:cNvPr id="120" name="Group 119"/>
          <p:cNvGrpSpPr/>
          <p:nvPr/>
        </p:nvGrpSpPr>
        <p:grpSpPr>
          <a:xfrm>
            <a:off x="7672450" y="2219470"/>
            <a:ext cx="884833" cy="884832"/>
            <a:chOff x="12542838" y="5205413"/>
            <a:chExt cx="766763" cy="766762"/>
          </a:xfrm>
        </p:grpSpPr>
        <p:sp>
          <p:nvSpPr>
            <p:cNvPr id="121" name="Freeform 60"/>
            <p:cNvSpPr>
              <a:spLocks/>
            </p:cNvSpPr>
            <p:nvPr/>
          </p:nvSpPr>
          <p:spPr bwMode="auto">
            <a:xfrm>
              <a:off x="12542838" y="5205413"/>
              <a:ext cx="563563" cy="766762"/>
            </a:xfrm>
            <a:custGeom>
              <a:avLst/>
              <a:gdLst>
                <a:gd name="T0" fmla="*/ 0 w 355"/>
                <a:gd name="T1" fmla="*/ 0 h 483"/>
                <a:gd name="T2" fmla="*/ 0 w 355"/>
                <a:gd name="T3" fmla="*/ 483 h 483"/>
                <a:gd name="T4" fmla="*/ 355 w 355"/>
                <a:gd name="T5" fmla="*/ 483 h 483"/>
                <a:gd name="T6" fmla="*/ 355 w 355"/>
                <a:gd name="T7" fmla="*/ 385 h 483"/>
                <a:gd name="T8" fmla="*/ 342 w 355"/>
                <a:gd name="T9" fmla="*/ 385 h 483"/>
                <a:gd name="T10" fmla="*/ 342 w 355"/>
                <a:gd name="T11" fmla="*/ 466 h 483"/>
                <a:gd name="T12" fmla="*/ 13 w 355"/>
                <a:gd name="T13" fmla="*/ 466 h 483"/>
                <a:gd name="T14" fmla="*/ 13 w 355"/>
                <a:gd name="T15" fmla="*/ 13 h 483"/>
                <a:gd name="T16" fmla="*/ 342 w 355"/>
                <a:gd name="T17" fmla="*/ 13 h 483"/>
                <a:gd name="T18" fmla="*/ 342 w 355"/>
                <a:gd name="T19" fmla="*/ 224 h 483"/>
                <a:gd name="T20" fmla="*/ 355 w 355"/>
                <a:gd name="T21" fmla="*/ 224 h 483"/>
                <a:gd name="T22" fmla="*/ 355 w 355"/>
                <a:gd name="T23" fmla="*/ 0 h 483"/>
                <a:gd name="T24" fmla="*/ 0 w 355"/>
                <a:gd name="T2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3">
                  <a:moveTo>
                    <a:pt x="0" y="0"/>
                  </a:moveTo>
                  <a:lnTo>
                    <a:pt x="0" y="483"/>
                  </a:lnTo>
                  <a:lnTo>
                    <a:pt x="355" y="483"/>
                  </a:lnTo>
                  <a:lnTo>
                    <a:pt x="355" y="385"/>
                  </a:lnTo>
                  <a:lnTo>
                    <a:pt x="342" y="385"/>
                  </a:lnTo>
                  <a:lnTo>
                    <a:pt x="342" y="466"/>
                  </a:lnTo>
                  <a:lnTo>
                    <a:pt x="13" y="466"/>
                  </a:lnTo>
                  <a:lnTo>
                    <a:pt x="13" y="13"/>
                  </a:lnTo>
                  <a:lnTo>
                    <a:pt x="342" y="13"/>
                  </a:lnTo>
                  <a:lnTo>
                    <a:pt x="342" y="224"/>
                  </a:lnTo>
                  <a:lnTo>
                    <a:pt x="355" y="224"/>
                  </a:lnTo>
                  <a:lnTo>
                    <a:pt x="355" y="0"/>
                  </a:lnTo>
                  <a:lnTo>
                    <a:pt x="0" y="0"/>
                  </a:lnTo>
                  <a:close/>
                </a:path>
              </a:pathLst>
            </a:custGeom>
            <a:solidFill>
              <a:srgbClr val="8B8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22" name="Rectangle 61"/>
            <p:cNvSpPr>
              <a:spLocks noChangeArrowheads="1"/>
            </p:cNvSpPr>
            <p:nvPr/>
          </p:nvSpPr>
          <p:spPr bwMode="auto">
            <a:xfrm>
              <a:off x="12633325" y="5375275"/>
              <a:ext cx="190500" cy="2063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23" name="Rectangle 62"/>
            <p:cNvSpPr>
              <a:spLocks noChangeArrowheads="1"/>
            </p:cNvSpPr>
            <p:nvPr/>
          </p:nvSpPr>
          <p:spPr bwMode="auto">
            <a:xfrm>
              <a:off x="12633325" y="5678488"/>
              <a:ext cx="196850" cy="2698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24" name="Rectangle 63"/>
            <p:cNvSpPr>
              <a:spLocks noChangeArrowheads="1"/>
            </p:cNvSpPr>
            <p:nvPr/>
          </p:nvSpPr>
          <p:spPr bwMode="auto">
            <a:xfrm>
              <a:off x="12633325" y="5768975"/>
              <a:ext cx="196850" cy="22225"/>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25" name="Rectangle 64"/>
            <p:cNvSpPr>
              <a:spLocks noChangeArrowheads="1"/>
            </p:cNvSpPr>
            <p:nvPr/>
          </p:nvSpPr>
          <p:spPr bwMode="auto">
            <a:xfrm>
              <a:off x="12633325" y="5599113"/>
              <a:ext cx="196850" cy="26987"/>
            </a:xfrm>
            <a:prstGeom prst="rect">
              <a:avLst/>
            </a:prstGeom>
            <a:solidFill>
              <a:srgbClr val="8B8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sp>
          <p:nvSpPr>
            <p:cNvPr id="126" name="Freeform 65"/>
            <p:cNvSpPr>
              <a:spLocks/>
            </p:cNvSpPr>
            <p:nvPr/>
          </p:nvSpPr>
          <p:spPr bwMode="auto">
            <a:xfrm>
              <a:off x="12882563" y="5481638"/>
              <a:ext cx="427038" cy="298450"/>
            </a:xfrm>
            <a:custGeom>
              <a:avLst/>
              <a:gdLst>
                <a:gd name="T0" fmla="*/ 91 w 269"/>
                <a:gd name="T1" fmla="*/ 188 h 188"/>
                <a:gd name="T2" fmla="*/ 0 w 269"/>
                <a:gd name="T3" fmla="*/ 101 h 188"/>
                <a:gd name="T4" fmla="*/ 14 w 269"/>
                <a:gd name="T5" fmla="*/ 87 h 188"/>
                <a:gd name="T6" fmla="*/ 91 w 269"/>
                <a:gd name="T7" fmla="*/ 168 h 188"/>
                <a:gd name="T8" fmla="*/ 255 w 269"/>
                <a:gd name="T9" fmla="*/ 0 h 188"/>
                <a:gd name="T10" fmla="*/ 269 w 269"/>
                <a:gd name="T11" fmla="*/ 10 h 188"/>
                <a:gd name="T12" fmla="*/ 91 w 269"/>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269" h="188">
                  <a:moveTo>
                    <a:pt x="91" y="188"/>
                  </a:moveTo>
                  <a:lnTo>
                    <a:pt x="0" y="101"/>
                  </a:lnTo>
                  <a:lnTo>
                    <a:pt x="14" y="87"/>
                  </a:lnTo>
                  <a:lnTo>
                    <a:pt x="91" y="168"/>
                  </a:lnTo>
                  <a:lnTo>
                    <a:pt x="255" y="0"/>
                  </a:lnTo>
                  <a:lnTo>
                    <a:pt x="269" y="10"/>
                  </a:lnTo>
                  <a:lnTo>
                    <a:pt x="91" y="188"/>
                  </a:lnTo>
                  <a:close/>
                </a:path>
              </a:pathLst>
            </a:custGeom>
            <a:solidFill>
              <a:srgbClr val="F5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A"/>
                </a:solidFill>
                <a:effectLst/>
                <a:uLnTx/>
                <a:uFillTx/>
                <a:latin typeface="Arial"/>
                <a:ea typeface="+mn-ea"/>
                <a:cs typeface="+mn-cs"/>
              </a:endParaRPr>
            </a:p>
          </p:txBody>
        </p:sp>
      </p:grpSp>
      <p:pic>
        <p:nvPicPr>
          <p:cNvPr id="70" name="Picture 6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44848" y="1383152"/>
            <a:ext cx="1292528" cy="462719"/>
          </a:xfrm>
          <a:prstGeom prst="rect">
            <a:avLst/>
          </a:prstGeom>
        </p:spPr>
      </p:pic>
    </p:spTree>
    <p:extLst>
      <p:ext uri="{BB962C8B-B14F-4D97-AF65-F5344CB8AC3E}">
        <p14:creationId xmlns:p14="http://schemas.microsoft.com/office/powerpoint/2010/main" val="75409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91000" y="1360455"/>
            <a:ext cx="3728700" cy="2640174"/>
            <a:chOff x="4191000" y="1360455"/>
            <a:chExt cx="3728700" cy="2640174"/>
          </a:xfrm>
        </p:grpSpPr>
        <p:cxnSp>
          <p:nvCxnSpPr>
            <p:cNvPr id="106" name="Straight Connector 105"/>
            <p:cNvCxnSpPr/>
            <p:nvPr/>
          </p:nvCxnSpPr>
          <p:spPr>
            <a:xfrm>
              <a:off x="5354153" y="2988493"/>
              <a:ext cx="0" cy="997011"/>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99" name="Content Placeholder 50"/>
            <p:cNvSpPr txBox="1">
              <a:spLocks/>
            </p:cNvSpPr>
            <p:nvPr/>
          </p:nvSpPr>
          <p:spPr>
            <a:xfrm>
              <a:off x="4303250" y="1360455"/>
              <a:ext cx="2972623" cy="426649"/>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Diroximel fumarate – Relapsing MS</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10/17/2019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cxnSp>
          <p:nvCxnSpPr>
            <p:cNvPr id="100" name="Straight Connector 99"/>
            <p:cNvCxnSpPr/>
            <p:nvPr/>
          </p:nvCxnSpPr>
          <p:spPr>
            <a:xfrm>
              <a:off x="4191000" y="1563962"/>
              <a:ext cx="0" cy="2377440"/>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101" name="Content Placeholder 50"/>
            <p:cNvSpPr txBox="1">
              <a:spLocks/>
            </p:cNvSpPr>
            <p:nvPr/>
          </p:nvSpPr>
          <p:spPr>
            <a:xfrm>
              <a:off x="4569348" y="1679792"/>
              <a:ext cx="2751791" cy="462434"/>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Darolutamide – Prostate cancer</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10/27/2019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cxnSp>
          <p:nvCxnSpPr>
            <p:cNvPr id="102" name="Straight Connector 101"/>
            <p:cNvCxnSpPr/>
            <p:nvPr/>
          </p:nvCxnSpPr>
          <p:spPr>
            <a:xfrm>
              <a:off x="4747100" y="2264193"/>
              <a:ext cx="0" cy="1704455"/>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448045" y="1897509"/>
              <a:ext cx="0" cy="2103120"/>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104" name="Content Placeholder 50"/>
            <p:cNvSpPr txBox="1">
              <a:spLocks/>
            </p:cNvSpPr>
            <p:nvPr/>
          </p:nvSpPr>
          <p:spPr>
            <a:xfrm>
              <a:off x="4885928" y="2132298"/>
              <a:ext cx="2412492" cy="357858"/>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Lasmiditan – Acute migraine </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11/14/2019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105" name="Content Placeholder 50"/>
            <p:cNvSpPr txBox="1">
              <a:spLocks/>
            </p:cNvSpPr>
            <p:nvPr/>
          </p:nvSpPr>
          <p:spPr>
            <a:xfrm>
              <a:off x="5562600" y="2866346"/>
              <a:ext cx="2357100" cy="313345"/>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Ubrogepant</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 </a:t>
              </a: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 Acute </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migraine </a:t>
              </a:r>
              <a:endPar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12/2019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cxnSp>
          <p:nvCxnSpPr>
            <p:cNvPr id="61" name="Straight Connector 60"/>
            <p:cNvCxnSpPr/>
            <p:nvPr/>
          </p:nvCxnSpPr>
          <p:spPr>
            <a:xfrm>
              <a:off x="5593262" y="3353785"/>
              <a:ext cx="0" cy="614863"/>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62" name="Content Placeholder 50"/>
            <p:cNvSpPr txBox="1">
              <a:spLocks/>
            </p:cNvSpPr>
            <p:nvPr/>
          </p:nvSpPr>
          <p:spPr>
            <a:xfrm>
              <a:off x="5791200" y="3234120"/>
              <a:ext cx="1800358" cy="383598"/>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Lemborexant –  </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Insomnia</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rPr>
                <a:t>PDUFA = </a:t>
              </a: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12/27/2019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cxnSp>
          <p:nvCxnSpPr>
            <p:cNvPr id="66" name="Straight Connector 65"/>
            <p:cNvCxnSpPr/>
            <p:nvPr/>
          </p:nvCxnSpPr>
          <p:spPr>
            <a:xfrm>
              <a:off x="5013441" y="2657583"/>
              <a:ext cx="0" cy="1271327"/>
            </a:xfrm>
            <a:prstGeom prst="line">
              <a:avLst/>
            </a:prstGeom>
            <a:ln w="34925" cap="rnd">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68" name="Content Placeholder 50"/>
            <p:cNvSpPr txBox="1">
              <a:spLocks/>
            </p:cNvSpPr>
            <p:nvPr/>
          </p:nvSpPr>
          <p:spPr>
            <a:xfrm>
              <a:off x="5181600" y="2525254"/>
              <a:ext cx="2357100" cy="313345"/>
            </a:xfrm>
            <a:prstGeom prst="rect">
              <a:avLst/>
            </a:prstGeom>
          </p:spPr>
          <p:txBody>
            <a:bodyPr vert="horz" lIns="0" tIns="0" rIns="0" bIns="0" rtlCol="0" anchor="b">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Brolucizumab – Neovascular AMD</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11/15/2019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grpSp>
      <p:grpSp>
        <p:nvGrpSpPr>
          <p:cNvPr id="2" name="Group 1"/>
          <p:cNvGrpSpPr/>
          <p:nvPr/>
        </p:nvGrpSpPr>
        <p:grpSpPr>
          <a:xfrm>
            <a:off x="737988" y="4038600"/>
            <a:ext cx="3633889" cy="2382958"/>
            <a:chOff x="737988" y="4038600"/>
            <a:chExt cx="3633889" cy="2382958"/>
          </a:xfrm>
        </p:grpSpPr>
        <p:cxnSp>
          <p:nvCxnSpPr>
            <p:cNvPr id="93" name="Straight Connector 92"/>
            <p:cNvCxnSpPr/>
            <p:nvPr/>
          </p:nvCxnSpPr>
          <p:spPr>
            <a:xfrm flipV="1">
              <a:off x="1455654" y="4081621"/>
              <a:ext cx="0" cy="1193940"/>
            </a:xfrm>
            <a:prstGeom prst="line">
              <a:avLst/>
            </a:prstGeom>
            <a:ln w="34925" cap="rnd">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687319" y="4039660"/>
              <a:ext cx="0" cy="867092"/>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7988" y="4072567"/>
              <a:ext cx="0" cy="2096466"/>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116311" y="4072568"/>
              <a:ext cx="0" cy="1655192"/>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209503" y="4038600"/>
              <a:ext cx="0" cy="445399"/>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96" name="Content Placeholder 50"/>
            <p:cNvSpPr txBox="1">
              <a:spLocks/>
            </p:cNvSpPr>
            <p:nvPr/>
          </p:nvSpPr>
          <p:spPr>
            <a:xfrm>
              <a:off x="1816840" y="4800600"/>
              <a:ext cx="1673755" cy="418051"/>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Upadacitinib – RA</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8/20/2019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90" name="Content Placeholder 50"/>
            <p:cNvSpPr txBox="1">
              <a:spLocks/>
            </p:cNvSpPr>
            <p:nvPr/>
          </p:nvSpPr>
          <p:spPr>
            <a:xfrm>
              <a:off x="858791" y="6019800"/>
              <a:ext cx="3394025" cy="401758"/>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Tafamidis – ATTR cardiomyopathy</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7/2019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92" name="Content Placeholder 50"/>
            <p:cNvSpPr txBox="1">
              <a:spLocks/>
            </p:cNvSpPr>
            <p:nvPr/>
          </p:nvSpPr>
          <p:spPr>
            <a:xfrm>
              <a:off x="1255221" y="5638800"/>
              <a:ext cx="2374203" cy="378541"/>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Entrectinib – NTRK+ solid tumors</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8/18/2019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94" name="Content Placeholder 50"/>
            <p:cNvSpPr txBox="1">
              <a:spLocks/>
            </p:cNvSpPr>
            <p:nvPr/>
          </p:nvSpPr>
          <p:spPr>
            <a:xfrm>
              <a:off x="1601328" y="5181600"/>
              <a:ext cx="2171461" cy="377173"/>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accent2"/>
                  </a:solidFill>
                  <a:effectLst/>
                  <a:uLnTx/>
                  <a:uFillTx/>
                  <a:latin typeface="Arial" panose="020B0604020202020204"/>
                  <a:ea typeface="+mn-ea"/>
                  <a:cs typeface="+mn-cs"/>
                </a:rPr>
                <a:t>Golodirsen – DMD</a:t>
              </a:r>
              <a:endPar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8/19/2019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58" name="Content Placeholder 50"/>
            <p:cNvSpPr txBox="1">
              <a:spLocks/>
            </p:cNvSpPr>
            <p:nvPr/>
          </p:nvSpPr>
          <p:spPr>
            <a:xfrm>
              <a:off x="2320835" y="4390725"/>
              <a:ext cx="2051042" cy="415923"/>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Oral semaglutide – T2DM</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PDUFA = 9/20/2019</a:t>
              </a:r>
              <a:endPar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grpSp>
      <p:sp>
        <p:nvSpPr>
          <p:cNvPr id="3" name="Text Placeholder 2"/>
          <p:cNvSpPr>
            <a:spLocks noGrp="1"/>
          </p:cNvSpPr>
          <p:nvPr>
            <p:ph type="body" sz="quarter" idx="13"/>
          </p:nvPr>
        </p:nvSpPr>
        <p:spPr/>
        <p:txBody>
          <a:bodyPr/>
          <a:lstStyle/>
          <a:p>
            <a:r>
              <a:rPr lang="en-US" dirty="0"/>
              <a:t>Expected 2Q:2019 to 1Q:2020</a:t>
            </a:r>
          </a:p>
        </p:txBody>
      </p:sp>
      <p:sp>
        <p:nvSpPr>
          <p:cNvPr id="9" name="Title 8">
            <a:extLst>
              <a:ext uri="{FF2B5EF4-FFF2-40B4-BE49-F238E27FC236}">
                <a16:creationId xmlns:a16="http://schemas.microsoft.com/office/drawing/2014/main" id="{6E2A46B1-3DC6-472A-9DE1-0B4E0D5E9E37}"/>
              </a:ext>
            </a:extLst>
          </p:cNvPr>
          <p:cNvSpPr>
            <a:spLocks noGrp="1"/>
          </p:cNvSpPr>
          <p:nvPr>
            <p:ph type="title"/>
          </p:nvPr>
        </p:nvSpPr>
        <p:spPr/>
        <p:txBody>
          <a:bodyPr/>
          <a:lstStyle/>
          <a:p>
            <a:r>
              <a:rPr lang="en-US" dirty="0" smtClean="0"/>
              <a:t>Pipeline Drugs</a:t>
            </a:r>
            <a:endParaRPr lang="en-US" dirty="0"/>
          </a:p>
        </p:txBody>
      </p:sp>
      <p:sp>
        <p:nvSpPr>
          <p:cNvPr id="17" name="Pentagon 41"/>
          <p:cNvSpPr/>
          <p:nvPr/>
        </p:nvSpPr>
        <p:spPr bwMode="ltGray">
          <a:xfrm>
            <a:off x="285750" y="3935145"/>
            <a:ext cx="8629650" cy="292451"/>
          </a:xfrm>
          <a:prstGeom prst="homePlate">
            <a:avLst>
              <a:gd name="adj" fmla="val 43321"/>
            </a:avLst>
          </a:prstGeom>
          <a:solidFill>
            <a:schemeClr val="accent1"/>
          </a:solidFill>
          <a:ln w="10795" cap="flat" cmpd="sng" algn="ctr">
            <a:noFill/>
            <a:prstDash val="solid"/>
          </a:ln>
          <a:effectLst/>
        </p:spPr>
        <p:txBody>
          <a:bodyPr rtlCol="0" anchor="ctr"/>
          <a:lstStyle/>
          <a:p>
            <a:pPr marL="0" marR="0" lvl="0" indent="0" algn="ctr" defTabSz="504459" rtl="0" eaLnBrk="1" fontAlgn="auto" latinLnBrk="0" hangingPunct="1">
              <a:lnSpc>
                <a:spcPct val="9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57" name="Group 56"/>
          <p:cNvGrpSpPr/>
          <p:nvPr/>
        </p:nvGrpSpPr>
        <p:grpSpPr>
          <a:xfrm>
            <a:off x="2414282" y="3706302"/>
            <a:ext cx="297140" cy="529041"/>
            <a:chOff x="711501" y="3037685"/>
            <a:chExt cx="396187" cy="705388"/>
          </a:xfrm>
        </p:grpSpPr>
        <p:sp>
          <p:nvSpPr>
            <p:cNvPr id="59" name="Oval 58"/>
            <p:cNvSpPr>
              <a:spLocks noChangeAspect="1"/>
            </p:cNvSpPr>
            <p:nvPr/>
          </p:nvSpPr>
          <p:spPr>
            <a:xfrm>
              <a:off x="711501" y="3346885"/>
              <a:ext cx="396187" cy="396188"/>
            </a:xfrm>
            <a:prstGeom prst="ellipse">
              <a:avLst/>
            </a:prstGeom>
            <a:solidFill>
              <a:srgbClr val="FFFFFF">
                <a:alpha val="94000"/>
              </a:srgbClr>
            </a:solidFill>
            <a:ln w="76200" cap="flat" cmpd="sng" algn="ctr">
              <a:noFill/>
              <a:prstDash val="solid"/>
            </a:ln>
            <a:effectLst>
              <a:outerShdw blurRad="63500" dist="38100" dir="2700000" algn="tl" rotWithShape="0">
                <a:prstClr val="black">
                  <a:alpha val="20000"/>
                </a:prstClr>
              </a:outerShdw>
            </a:effectLst>
          </p:spPr>
          <p:txBody>
            <a:bodyPr rtlCol="0" anchor="ctr"/>
            <a:lstStyle/>
            <a:p>
              <a:pPr marL="0" marR="0" lvl="0" indent="0" algn="ctr" defTabSz="504459" rtl="0" eaLnBrk="1" fontAlgn="auto" latinLnBrk="0" hangingPunct="1">
                <a:lnSpc>
                  <a:spcPct val="9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0" name="TextBox 59"/>
            <p:cNvSpPr txBox="1"/>
            <p:nvPr/>
          </p:nvSpPr>
          <p:spPr>
            <a:xfrm>
              <a:off x="711501" y="3037685"/>
              <a:ext cx="396187" cy="244479"/>
            </a:xfrm>
            <a:prstGeom prst="rect">
              <a:avLst/>
            </a:prstGeom>
            <a:noFill/>
          </p:spPr>
          <p:txBody>
            <a:bodyPr wrap="none" rtlCol="0" anchor="b">
              <a:noAutofit/>
            </a:bodyPr>
            <a:lstStyle/>
            <a:p>
              <a:pPr marL="0" marR="0" lvl="0" indent="0" algn="ctr" defTabSz="699362"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gradFill>
                  <a:gsLst>
                    <a:gs pos="1770">
                      <a:srgbClr val="55565A"/>
                    </a:gs>
                    <a:gs pos="24000">
                      <a:srgbClr val="55565A"/>
                    </a:gs>
                  </a:gsLst>
                  <a:lin ang="5400000" scaled="0"/>
                </a:gradFill>
                <a:effectLst/>
                <a:uLnTx/>
                <a:uFillTx/>
                <a:latin typeface="Arial" panose="020B0604020202020204"/>
                <a:ea typeface="+mn-ea"/>
                <a:cs typeface="Arial" panose="020B0604020202020204" pitchFamily="34" charset="0"/>
              </a:endParaRPr>
            </a:p>
          </p:txBody>
        </p:sp>
      </p:grpSp>
      <p:grpSp>
        <p:nvGrpSpPr>
          <p:cNvPr id="67" name="Group 66"/>
          <p:cNvGrpSpPr/>
          <p:nvPr/>
        </p:nvGrpSpPr>
        <p:grpSpPr>
          <a:xfrm>
            <a:off x="6076834" y="3721292"/>
            <a:ext cx="297140" cy="510935"/>
            <a:chOff x="711501" y="3037685"/>
            <a:chExt cx="396187" cy="681247"/>
          </a:xfrm>
        </p:grpSpPr>
        <p:sp>
          <p:nvSpPr>
            <p:cNvPr id="69" name="Oval 68"/>
            <p:cNvSpPr>
              <a:spLocks noChangeAspect="1"/>
            </p:cNvSpPr>
            <p:nvPr/>
          </p:nvSpPr>
          <p:spPr>
            <a:xfrm>
              <a:off x="711501" y="3322744"/>
              <a:ext cx="396187" cy="396188"/>
            </a:xfrm>
            <a:prstGeom prst="ellipse">
              <a:avLst/>
            </a:prstGeom>
            <a:solidFill>
              <a:srgbClr val="FFFFFF">
                <a:alpha val="94000"/>
              </a:srgbClr>
            </a:solidFill>
            <a:ln w="76200" cap="flat" cmpd="sng" algn="ctr">
              <a:noFill/>
              <a:prstDash val="solid"/>
            </a:ln>
            <a:effectLst>
              <a:outerShdw blurRad="63500" dist="38100" dir="2700000" algn="tl" rotWithShape="0">
                <a:prstClr val="black">
                  <a:alpha val="20000"/>
                </a:prstClr>
              </a:outerShdw>
            </a:effectLst>
          </p:spPr>
          <p:txBody>
            <a:bodyPr rtlCol="0" anchor="ctr"/>
            <a:lstStyle/>
            <a:p>
              <a:pPr marL="0" marR="0" lvl="0" indent="0" algn="ctr" defTabSz="504459" rtl="0" eaLnBrk="1" fontAlgn="auto" latinLnBrk="0" hangingPunct="1">
                <a:lnSpc>
                  <a:spcPct val="9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0" name="TextBox 69"/>
            <p:cNvSpPr txBox="1"/>
            <p:nvPr/>
          </p:nvSpPr>
          <p:spPr>
            <a:xfrm>
              <a:off x="711501" y="3037685"/>
              <a:ext cx="396187" cy="244479"/>
            </a:xfrm>
            <a:prstGeom prst="rect">
              <a:avLst/>
            </a:prstGeom>
            <a:noFill/>
          </p:spPr>
          <p:txBody>
            <a:bodyPr wrap="none" rtlCol="0" anchor="b">
              <a:noAutofit/>
            </a:bodyPr>
            <a:lstStyle/>
            <a:p>
              <a:pPr marL="0" marR="0" lvl="0" indent="0" algn="ctr" defTabSz="699362"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gradFill>
                  <a:gsLst>
                    <a:gs pos="1770">
                      <a:srgbClr val="55565A"/>
                    </a:gs>
                    <a:gs pos="24000">
                      <a:srgbClr val="55565A"/>
                    </a:gs>
                  </a:gsLst>
                  <a:lin ang="5400000" scaled="0"/>
                </a:gradFill>
                <a:effectLst/>
                <a:uLnTx/>
                <a:uFillTx/>
                <a:latin typeface="Arial" panose="020B0604020202020204"/>
                <a:ea typeface="+mn-ea"/>
                <a:cs typeface="Arial" panose="020B0604020202020204" pitchFamily="34" charset="0"/>
              </a:endParaRPr>
            </a:p>
          </p:txBody>
        </p:sp>
      </p:grpSp>
      <p:sp>
        <p:nvSpPr>
          <p:cNvPr id="75" name="TextBox 74"/>
          <p:cNvSpPr txBox="1"/>
          <p:nvPr/>
        </p:nvSpPr>
        <p:spPr>
          <a:xfrm>
            <a:off x="7494088" y="3939575"/>
            <a:ext cx="1497512" cy="286610"/>
          </a:xfrm>
          <a:prstGeom prst="rect">
            <a:avLst/>
          </a:prstGeom>
          <a:noFill/>
        </p:spPr>
        <p:txBody>
          <a:bodyPr wrap="none" rtlCol="0" anchor="ctr">
            <a:noAutofit/>
          </a:bodyPr>
          <a:lstStyle/>
          <a:p>
            <a:pPr marL="0" marR="0" lvl="0" indent="0" algn="ctr" defTabSz="699362"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2020</a:t>
            </a:r>
          </a:p>
        </p:txBody>
      </p:sp>
      <p:sp>
        <p:nvSpPr>
          <p:cNvPr id="83" name="Content Placeholder 50"/>
          <p:cNvSpPr txBox="1">
            <a:spLocks/>
          </p:cNvSpPr>
          <p:nvPr/>
        </p:nvSpPr>
        <p:spPr>
          <a:xfrm>
            <a:off x="381000" y="3939575"/>
            <a:ext cx="2230519" cy="286610"/>
          </a:xfrm>
          <a:prstGeom prst="rect">
            <a:avLst/>
          </a:prstGeom>
        </p:spPr>
        <p:txBody>
          <a:bodyPr vert="horz" lIns="0" tIns="0" rIns="0" bIns="0" rtlCol="0" anchor="ctr">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24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3Q:2019</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4" name="Content Placeholder 50"/>
          <p:cNvSpPr txBox="1">
            <a:spLocks/>
          </p:cNvSpPr>
          <p:nvPr/>
        </p:nvSpPr>
        <p:spPr>
          <a:xfrm>
            <a:off x="3733800" y="3939575"/>
            <a:ext cx="2183838" cy="286610"/>
          </a:xfrm>
          <a:prstGeom prst="rect">
            <a:avLst/>
          </a:prstGeom>
        </p:spPr>
        <p:txBody>
          <a:bodyPr vert="horz" lIns="0" tIns="0" rIns="0" bIns="0" rtlCol="0" anchor="ctr">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24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4Q:2019</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Rectangle 86"/>
          <p:cNvSpPr/>
          <p:nvPr/>
        </p:nvSpPr>
        <p:spPr>
          <a:xfrm>
            <a:off x="2169636" y="3690515"/>
            <a:ext cx="80823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gradFill>
                  <a:gsLst>
                    <a:gs pos="1770">
                      <a:srgbClr val="55565A"/>
                    </a:gs>
                    <a:gs pos="24000">
                      <a:srgbClr val="55565A"/>
                    </a:gs>
                  </a:gsLst>
                  <a:lin ang="5400000" scaled="0"/>
                </a:gradFill>
                <a:effectLst/>
                <a:uLnTx/>
                <a:uFillTx/>
                <a:latin typeface="Arial" panose="020B0604020202020204"/>
                <a:ea typeface="+mn-ea"/>
                <a:cs typeface="Arial" panose="020B0604020202020204" pitchFamily="34" charset="0"/>
              </a:rPr>
              <a:t>September</a:t>
            </a:r>
            <a:endParaRPr kumimoji="0" lang="en-US" sz="18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88" name="Rectangle 87"/>
          <p:cNvSpPr/>
          <p:nvPr/>
        </p:nvSpPr>
        <p:spPr>
          <a:xfrm>
            <a:off x="5878990" y="3690515"/>
            <a:ext cx="77457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gradFill>
                  <a:gsLst>
                    <a:gs pos="1770">
                      <a:srgbClr val="55565A"/>
                    </a:gs>
                    <a:gs pos="24000">
                      <a:srgbClr val="55565A"/>
                    </a:gs>
                  </a:gsLst>
                  <a:lin ang="5400000" scaled="0"/>
                </a:gradFill>
                <a:effectLst/>
                <a:uLnTx/>
                <a:uFillTx/>
                <a:latin typeface="Arial" panose="020B0604020202020204"/>
                <a:ea typeface="+mn-ea"/>
                <a:cs typeface="Arial" panose="020B0604020202020204" pitchFamily="34" charset="0"/>
              </a:rPr>
              <a:t>December</a:t>
            </a:r>
            <a:endParaRPr kumimoji="0" lang="en-US" sz="18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grpSp>
        <p:nvGrpSpPr>
          <p:cNvPr id="6" name="Group 5"/>
          <p:cNvGrpSpPr/>
          <p:nvPr/>
        </p:nvGrpSpPr>
        <p:grpSpPr>
          <a:xfrm>
            <a:off x="6400800" y="4114800"/>
            <a:ext cx="2386417" cy="2361449"/>
            <a:chOff x="6400800" y="4114800"/>
            <a:chExt cx="2386417" cy="2361449"/>
          </a:xfrm>
        </p:grpSpPr>
        <p:cxnSp>
          <p:nvCxnSpPr>
            <p:cNvPr id="112" name="Straight Connector 111"/>
            <p:cNvCxnSpPr/>
            <p:nvPr/>
          </p:nvCxnSpPr>
          <p:spPr>
            <a:xfrm flipV="1">
              <a:off x="7710548" y="4114800"/>
              <a:ext cx="0" cy="352870"/>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111" name="Content Placeholder 50"/>
            <p:cNvSpPr txBox="1">
              <a:spLocks/>
            </p:cNvSpPr>
            <p:nvPr/>
          </p:nvSpPr>
          <p:spPr>
            <a:xfrm>
              <a:off x="6400800" y="4572000"/>
              <a:ext cx="2386417" cy="1904249"/>
            </a:xfrm>
            <a:prstGeom prst="rect">
              <a:avLst/>
            </a:prstGeom>
          </p:spPr>
          <p:txBody>
            <a:bodyPr vert="horz" lIns="0" tIns="0" rIns="0" bIns="0" rtlCol="0" anchor="t">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Char char="​"/>
                <a:defRPr sz="1600" kern="1200">
                  <a:solidFill>
                    <a:schemeClr val="accent1"/>
                  </a:solidFill>
                  <a:latin typeface="+mn-lt"/>
                  <a:ea typeface="+mn-ea"/>
                  <a:cs typeface="+mn-cs"/>
                </a:defRPr>
              </a:lvl1pPr>
              <a:lvl2pPr marL="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228600" indent="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2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AR101 – Peanut allergy</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rPr>
                <a:t>PDUFA = </a:t>
              </a: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1/2020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Bempedoic </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acid </a:t>
              </a: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Hypercholesterolemia</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rPr>
                <a:t>PDUFA = </a:t>
              </a: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2/20/2020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Ozanimod </a:t>
              </a:r>
              <a:r>
                <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rPr>
                <a:t>–  </a:t>
              </a:r>
              <a:r>
                <a:rPr kumimoji="0" lang="en-US" sz="1200" b="0" i="0" u="none" strike="noStrike" kern="1200" cap="none" spc="0" normalizeH="0" baseline="0" noProof="0" dirty="0" smtClean="0">
                  <a:ln>
                    <a:noFill/>
                  </a:ln>
                  <a:solidFill>
                    <a:srgbClr val="E87722"/>
                  </a:solidFill>
                  <a:effectLst/>
                  <a:uLnTx/>
                  <a:uFillTx/>
                  <a:latin typeface="Arial" panose="020B0604020202020204"/>
                  <a:ea typeface="+mn-ea"/>
                  <a:cs typeface="+mn-cs"/>
                </a:rPr>
                <a:t>Relapsing MS</a:t>
              </a:r>
              <a:endParaRPr kumimoji="0" lang="en-US" sz="1200" b="0" i="0" u="none" strike="noStrike" kern="1200" cap="none" spc="0" normalizeH="0" baseline="0" noProof="0" dirty="0">
                <a:ln>
                  <a:noFill/>
                </a:ln>
                <a:solidFill>
                  <a:srgbClr val="E87722"/>
                </a:solidFill>
                <a:effectLst/>
                <a:uLnTx/>
                <a:uFillTx/>
                <a:latin typeface="Arial" panose="020B0604020202020204"/>
                <a:ea typeface="+mn-ea"/>
                <a:cs typeface="+mn-cs"/>
              </a:endParaRP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5565A"/>
                  </a:solidFill>
                  <a:effectLst/>
                  <a:uLnTx/>
                  <a:uFillTx/>
                  <a:latin typeface="Arial" panose="020B0604020202020204"/>
                  <a:ea typeface="+mn-ea"/>
                  <a:cs typeface="+mn-cs"/>
                </a:rPr>
                <a:t>PDUFA </a:t>
              </a:r>
              <a:r>
                <a:rPr kumimoji="0" lang="en-US" sz="1050" b="0" i="0" u="none" strike="noStrike" kern="1200" cap="none" spc="0" normalizeH="0" baseline="0" noProof="0" dirty="0" smtClean="0">
                  <a:ln>
                    <a:noFill/>
                  </a:ln>
                  <a:solidFill>
                    <a:srgbClr val="55565A"/>
                  </a:solidFill>
                  <a:effectLst/>
                  <a:uLnTx/>
                  <a:uFillTx/>
                  <a:latin typeface="Arial" panose="020B0604020202020204"/>
                  <a:ea typeface="+mn-ea"/>
                  <a:cs typeface="+mn-cs"/>
                </a:rPr>
                <a:t>3/25/2020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srgbClr val="E87722"/>
                  </a:solidFill>
                  <a:effectLst/>
                  <a:uLnTx/>
                  <a:uFillTx/>
                  <a:latin typeface="Arial" panose="020B0604020202020204"/>
                  <a:ea typeface="+mn-ea"/>
                  <a:cs typeface="+mn-cs"/>
                </a:rPr>
                <a:t>Rimegepant </a:t>
              </a:r>
              <a:r>
                <a:rPr kumimoji="0" lang="en-US" sz="1200" b="0" i="1" u="none" strike="noStrike" kern="1200" cap="none" spc="0" normalizeH="0" baseline="0" noProof="0" dirty="0">
                  <a:ln>
                    <a:noFill/>
                  </a:ln>
                  <a:solidFill>
                    <a:srgbClr val="E87722"/>
                  </a:solidFill>
                  <a:effectLst/>
                  <a:uLnTx/>
                  <a:uFillTx/>
                  <a:latin typeface="Arial" panose="020B0604020202020204"/>
                  <a:ea typeface="+mn-ea"/>
                  <a:cs typeface="+mn-cs"/>
                </a:rPr>
                <a:t>–  </a:t>
              </a:r>
              <a:r>
                <a:rPr kumimoji="0" lang="en-US" sz="1200" b="0" i="1" u="none" strike="noStrike" kern="1200" cap="none" spc="0" normalizeH="0" baseline="0" noProof="0" dirty="0" smtClean="0">
                  <a:ln>
                    <a:noFill/>
                  </a:ln>
                  <a:solidFill>
                    <a:srgbClr val="E87722"/>
                  </a:solidFill>
                  <a:effectLst/>
                  <a:uLnTx/>
                  <a:uFillTx/>
                  <a:latin typeface="Arial" panose="020B0604020202020204"/>
                  <a:ea typeface="+mn-ea"/>
                  <a:cs typeface="+mn-cs"/>
                </a:rPr>
                <a:t>Acute </a:t>
              </a:r>
              <a:r>
                <a:rPr kumimoji="0" lang="en-US" sz="1200" b="0" i="1" u="none" strike="noStrike" kern="1200" cap="none" spc="0" normalizeH="0" baseline="0" noProof="0" dirty="0">
                  <a:ln>
                    <a:noFill/>
                  </a:ln>
                  <a:solidFill>
                    <a:srgbClr val="E87722"/>
                  </a:solidFill>
                  <a:effectLst/>
                  <a:uLnTx/>
                  <a:uFillTx/>
                  <a:latin typeface="Arial" panose="020B0604020202020204"/>
                  <a:ea typeface="+mn-ea"/>
                  <a:cs typeface="+mn-cs"/>
                </a:rPr>
                <a:t>Migraine</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050" b="0" i="1" u="none" strike="noStrike" kern="1200" cap="none" spc="0" normalizeH="0" baseline="0" noProof="0" dirty="0">
                  <a:ln>
                    <a:noFill/>
                  </a:ln>
                  <a:solidFill>
                    <a:srgbClr val="55565A"/>
                  </a:solidFill>
                  <a:effectLst/>
                  <a:uLnTx/>
                  <a:uFillTx/>
                  <a:latin typeface="Arial" panose="020B0604020202020204"/>
                  <a:ea typeface="+mn-ea"/>
                  <a:cs typeface="+mn-cs"/>
                </a:rPr>
                <a:t>Filing soon, expect approval </a:t>
              </a:r>
              <a:r>
                <a:rPr kumimoji="0" lang="en-US" sz="1050" b="0" i="1" u="none" strike="noStrike" kern="1200" cap="none" spc="0" normalizeH="0" baseline="0" noProof="0" dirty="0" smtClean="0">
                  <a:ln>
                    <a:noFill/>
                  </a:ln>
                  <a:solidFill>
                    <a:srgbClr val="55565A"/>
                  </a:solidFill>
                  <a:effectLst/>
                  <a:uLnTx/>
                  <a:uFillTx/>
                  <a:latin typeface="Arial" panose="020B0604020202020204"/>
                  <a:ea typeface="+mn-ea"/>
                  <a:cs typeface="+mn-cs"/>
                </a:rPr>
                <a:t>early 2020</a:t>
              </a:r>
              <a:endParaRPr kumimoji="0" lang="en-US" sz="1050" b="0" i="1" u="none" strike="noStrike" kern="1200" cap="none" spc="0" normalizeH="0" baseline="0" noProof="0" dirty="0">
                <a:ln>
                  <a:noFill/>
                </a:ln>
                <a:solidFill>
                  <a:srgbClr val="55565A"/>
                </a:solidFill>
                <a:effectLst/>
                <a:uLnTx/>
                <a:uFillTx/>
                <a:latin typeface="Arial" panose="020B0604020202020204"/>
                <a:ea typeface="+mn-ea"/>
                <a:cs typeface="+mn-cs"/>
              </a:endParaRPr>
            </a:p>
          </p:txBody>
        </p:sp>
      </p:grpSp>
      <p:cxnSp>
        <p:nvCxnSpPr>
          <p:cNvPr id="56" name="Straight Connector 55"/>
          <p:cNvCxnSpPr/>
          <p:nvPr/>
        </p:nvCxnSpPr>
        <p:spPr>
          <a:xfrm>
            <a:off x="496848" y="1881818"/>
            <a:ext cx="0" cy="271609"/>
          </a:xfrm>
          <a:prstGeom prst="line">
            <a:avLst/>
          </a:prstGeom>
          <a:ln w="34925" cap="rnd">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6848" y="2272204"/>
            <a:ext cx="0" cy="272052"/>
          </a:xfrm>
          <a:prstGeom prst="line">
            <a:avLst/>
          </a:prstGeom>
          <a:ln w="34925" cap="rnd">
            <a:solidFill>
              <a:srgbClr val="E87722"/>
            </a:solidFill>
            <a:head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3482" y="1769190"/>
            <a:ext cx="101822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accent2"/>
                </a:solidFill>
                <a:effectLst/>
                <a:uLnTx/>
                <a:uFillTx/>
                <a:latin typeface="Arial" panose="020B0604020202020204"/>
                <a:ea typeface="+mn-ea"/>
                <a:cs typeface="+mn-cs"/>
              </a:rPr>
              <a:t>Medical benefit</a:t>
            </a:r>
            <a:endParaRPr kumimoji="0" lang="en-US" sz="9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65" name="TextBox 64"/>
          <p:cNvSpPr txBox="1"/>
          <p:nvPr/>
        </p:nvSpPr>
        <p:spPr>
          <a:xfrm>
            <a:off x="503482" y="2168537"/>
            <a:ext cx="114646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E87722"/>
                </a:solidFill>
                <a:effectLst/>
                <a:uLnTx/>
                <a:uFillTx/>
                <a:latin typeface="Arial" panose="020B0604020202020204"/>
                <a:ea typeface="+mn-ea"/>
                <a:cs typeface="+mn-cs"/>
              </a:rPr>
              <a:t>Pharmacy benefit</a:t>
            </a:r>
            <a:endParaRPr kumimoji="0" lang="en-US" sz="900" b="1" i="0" u="none" strike="noStrike" kern="1200" cap="none" spc="0" normalizeH="0" baseline="0" noProof="0" dirty="0">
              <a:ln>
                <a:noFill/>
              </a:ln>
              <a:solidFill>
                <a:srgbClr val="E87722"/>
              </a:solidFill>
              <a:effectLst/>
              <a:uLnTx/>
              <a:uFillTx/>
              <a:latin typeface="Arial" panose="020B0604020202020204"/>
              <a:ea typeface="+mn-ea"/>
              <a:cs typeface="+mn-cs"/>
            </a:endParaRPr>
          </a:p>
        </p:txBody>
      </p:sp>
      <p:sp>
        <p:nvSpPr>
          <p:cNvPr id="71" name="Slide Number Placeholder 2"/>
          <p:cNvSpPr txBox="1">
            <a:spLocks/>
          </p:cNvSpPr>
          <p:nvPr/>
        </p:nvSpPr>
        <p:spPr>
          <a:xfrm>
            <a:off x="4238168" y="6431946"/>
            <a:ext cx="4336484" cy="179309"/>
          </a:xfrm>
          <a:prstGeom prst="rect">
            <a:avLst/>
          </a:prstGeom>
        </p:spPr>
        <p:txBody>
          <a:bodyPr vert="horz" lIns="0" tIns="0" rIns="0" bIns="0" rtlCol="0" anchor="b" anchorCtr="0"/>
          <a:lstStyle>
            <a:defPPr>
              <a:defRPr lang="en-US"/>
            </a:defPPr>
            <a:lvl1pPr marL="0" algn="r" defTabSz="932742" rtl="0" eaLnBrk="1" latinLnBrk="0" hangingPunct="1">
              <a:defRPr lang="en-US" sz="700" kern="1200" smtClean="0">
                <a:gradFill>
                  <a:gsLst>
                    <a:gs pos="15929">
                      <a:schemeClr val="tx1"/>
                    </a:gs>
                    <a:gs pos="44000">
                      <a:schemeClr val="tx1"/>
                    </a:gs>
                  </a:gsLst>
                  <a:lin ang="5400000" scaled="1"/>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sz="600" dirty="0">
                <a:solidFill>
                  <a:srgbClr val="55565A"/>
                </a:solidFill>
              </a:rPr>
              <a:t>Confidential property of Optum. Do not distribute or reproduce without express permission from </a:t>
            </a:r>
            <a:r>
              <a:rPr sz="600" dirty="0" err="1">
                <a:solidFill>
                  <a:srgbClr val="55565A"/>
                </a:solidFill>
              </a:rPr>
              <a:t>Optum</a:t>
            </a:r>
            <a:r>
              <a:rPr sz="600" dirty="0">
                <a:solidFill>
                  <a:srgbClr val="55565A"/>
                </a:solidFill>
              </a:rPr>
              <a:t>.</a:t>
            </a:r>
          </a:p>
        </p:txBody>
      </p:sp>
      <p:sp>
        <p:nvSpPr>
          <p:cNvPr id="5" name="Slide Number Placeholder 4"/>
          <p:cNvSpPr>
            <a:spLocks noGrp="1"/>
          </p:cNvSpPr>
          <p:nvPr>
            <p:ph type="sldNum" sz="quarter" idx="12"/>
          </p:nvPr>
        </p:nvSpPr>
        <p:spPr/>
        <p:txBody>
          <a:bodyPr/>
          <a:lstStyle/>
          <a:p>
            <a:fld id="{F18F5FCC-583C-47C6-9953-2F6AD74D46AE}" type="slidenum">
              <a:rPr lang="en-US" smtClean="0">
                <a:solidFill>
                  <a:srgbClr val="55565A"/>
                </a:solidFill>
              </a:rPr>
              <a:pPr/>
              <a:t>9</a:t>
            </a:fld>
            <a:endParaRPr lang="en-US" dirty="0">
              <a:solidFill>
                <a:srgbClr val="55565A"/>
              </a:solidFill>
            </a:endParaRPr>
          </a:p>
        </p:txBody>
      </p:sp>
    </p:spTree>
    <p:extLst>
      <p:ext uri="{BB962C8B-B14F-4D97-AF65-F5344CB8AC3E}">
        <p14:creationId xmlns:p14="http://schemas.microsoft.com/office/powerpoint/2010/main" val="7860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IO_GUID" val="7ef8adce-2751-480b-a184-bca10e1e18c6"/>
  <p:tag name="MIO_EK" val="1985"/>
  <p:tag name="MIO_EKGUID" val="c369a527-6cf3-46e1-aee1-ef048af6b680"/>
  <p:tag name="MIO_UPDATE" val="True"/>
  <p:tag name="MIO_VERSION" val="22.06.2017 21:46:24"/>
  <p:tag name="MIO_DBID" val="105C9A49-0F00-47E0-A9B9-86E2A99454C8"/>
  <p:tag name="MIO_LASTDOWNLOADED" val="12.07.2018 11:25:16"/>
  <p:tag name="MIO_OBJECTNAME" val="Textbox right"/>
  <p:tag name="MIO_LASTEDITORNAME" val="empower enterprise"/>
  <p:tag name="EMPOWERBULLETV2" val="empowerBulletV2"/>
</p:tagLst>
</file>

<file path=ppt/theme/theme1.xml><?xml version="1.0" encoding="utf-8"?>
<a:theme xmlns:a="http://schemas.openxmlformats.org/drawingml/2006/main" name="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10.xml><?xml version="1.0" encoding="utf-8"?>
<a:theme xmlns:a="http://schemas.openxmlformats.org/drawingml/2006/main" name="8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11.xml><?xml version="1.0" encoding="utf-8"?>
<a:theme xmlns:a="http://schemas.openxmlformats.org/drawingml/2006/main" name="4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ptumRx_PPT Template_Standard_FINAL.pptx" id="{49FB301F-2A93-4155-B590-EBD838FA32F1}" vid="{1413BA01-626F-435D-A4A3-C28893B3A60E}"/>
    </a:ext>
  </a:extLst>
</a:theme>
</file>

<file path=ppt/theme/theme12.xml><?xml version="1.0" encoding="utf-8"?>
<a:theme xmlns:a="http://schemas.openxmlformats.org/drawingml/2006/main" name="6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13.xml><?xml version="1.0" encoding="utf-8"?>
<a:theme xmlns:a="http://schemas.openxmlformats.org/drawingml/2006/main" name="7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14.xml><?xml version="1.0" encoding="utf-8"?>
<a:theme xmlns:a="http://schemas.openxmlformats.org/drawingml/2006/main" name="7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15.xml><?xml version="1.0" encoding="utf-8"?>
<a:theme xmlns:a="http://schemas.openxmlformats.org/drawingml/2006/main" name="Optum Rx Standard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16.xml><?xml version="1.0" encoding="utf-8"?>
<a:theme xmlns:a="http://schemas.openxmlformats.org/drawingml/2006/main" name="2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17.xml><?xml version="1.0" encoding="utf-8"?>
<a:theme xmlns:a="http://schemas.openxmlformats.org/drawingml/2006/main" name="OptumRx Template Standard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18.xml><?xml version="1.0" encoding="utf-8"?>
<a:theme xmlns:a="http://schemas.openxmlformats.org/drawingml/2006/main" name="Optum_template2">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esentation1" id="{58E11B4E-B1C1-4849-95F8-5349B752CAB0}" vid="{98EED4C3-6EB0-4866-AB43-82500D3A891B}"/>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3.xml><?xml version="1.0" encoding="utf-8"?>
<a:theme xmlns:a="http://schemas.openxmlformats.org/drawingml/2006/main" name="3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4.xml><?xml version="1.0" encoding="utf-8"?>
<a:theme xmlns:a="http://schemas.openxmlformats.org/drawingml/2006/main" name="2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5.xml><?xml version="1.0" encoding="utf-8"?>
<a:theme xmlns:a="http://schemas.openxmlformats.org/drawingml/2006/main" name="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ptumRx_PPT Template_Standard_FINAL.pptx" id="{49FB301F-2A93-4155-B590-EBD838FA32F1}" vid="{1413BA01-626F-435D-A4A3-C28893B3A60E}"/>
    </a:ext>
  </a:extLst>
</a:theme>
</file>

<file path=ppt/theme/theme6.xml><?xml version="1.0" encoding="utf-8"?>
<a:theme xmlns:a="http://schemas.openxmlformats.org/drawingml/2006/main" name="3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7.xml><?xml version="1.0" encoding="utf-8"?>
<a:theme xmlns:a="http://schemas.openxmlformats.org/drawingml/2006/main" name="1_OptumRx_Standard">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8.xml><?xml version="1.0" encoding="utf-8"?>
<a:theme xmlns:a="http://schemas.openxmlformats.org/drawingml/2006/main" name="4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9.xml><?xml version="1.0" encoding="utf-8"?>
<a:theme xmlns:a="http://schemas.openxmlformats.org/drawingml/2006/main" name="5_OptumRx Theme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Override1.xml><?xml version="1.0" encoding="utf-8"?>
<a:themeOverride xmlns:a="http://schemas.openxmlformats.org/drawingml/2006/main">
  <a:clrScheme name="Forum 2019-v1">
    <a:dk1>
      <a:srgbClr val="63666A"/>
    </a:dk1>
    <a:lt1>
      <a:srgbClr val="FFFFFF"/>
    </a:lt1>
    <a:dk2>
      <a:srgbClr val="E87722"/>
    </a:dk2>
    <a:lt2>
      <a:srgbClr val="D0D0CE"/>
    </a:lt2>
    <a:accent1>
      <a:srgbClr val="E87722"/>
    </a:accent1>
    <a:accent2>
      <a:srgbClr val="422E88"/>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orum 2019-v1">
    <a:dk1>
      <a:srgbClr val="63666A"/>
    </a:dk1>
    <a:lt1>
      <a:srgbClr val="FFFFFF"/>
    </a:lt1>
    <a:dk2>
      <a:srgbClr val="E87722"/>
    </a:dk2>
    <a:lt2>
      <a:srgbClr val="D0D0CE"/>
    </a:lt2>
    <a:accent1>
      <a:srgbClr val="E87722"/>
    </a:accent1>
    <a:accent2>
      <a:srgbClr val="422E88"/>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2378</TotalTime>
  <Words>2794</Words>
  <Application>Microsoft Office PowerPoint</Application>
  <PresentationFormat>On-screen Show (4:3)</PresentationFormat>
  <Paragraphs>576</Paragraphs>
  <Slides>22</Slides>
  <Notes>17</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22</vt:i4>
      </vt:variant>
    </vt:vector>
  </HeadingPairs>
  <TitlesOfParts>
    <vt:vector size="51" baseType="lpstr">
      <vt:lpstr>ＭＳ Ｐゴシック</vt:lpstr>
      <vt:lpstr>Arial</vt:lpstr>
      <vt:lpstr>Arial Unicode MS</vt:lpstr>
      <vt:lpstr>Calibri</vt:lpstr>
      <vt:lpstr>Courier New</vt:lpstr>
      <vt:lpstr>Frutiger LT Pro 45 Light</vt:lpstr>
      <vt:lpstr>Geneva</vt:lpstr>
      <vt:lpstr>Helvetica</vt:lpstr>
      <vt:lpstr>Symbol</vt:lpstr>
      <vt:lpstr>Times New Roman</vt:lpstr>
      <vt:lpstr>Wingdings</vt:lpstr>
      <vt:lpstr>OptumRx Theme 2017</vt:lpstr>
      <vt:lpstr>1_OptumRx Theme 2017</vt:lpstr>
      <vt:lpstr>3_OptumRx Theme 2017</vt:lpstr>
      <vt:lpstr>2_OptumRx Theme 2017</vt:lpstr>
      <vt:lpstr>OptumRx_Standard</vt:lpstr>
      <vt:lpstr>3_OptumRx_Standard</vt:lpstr>
      <vt:lpstr>1_OptumRx_Standard</vt:lpstr>
      <vt:lpstr>4_OptumRx Theme 2017</vt:lpstr>
      <vt:lpstr>5_OptumRx Theme 2017</vt:lpstr>
      <vt:lpstr>8_OptumRx_Standard</vt:lpstr>
      <vt:lpstr>4_OptumRx_Standard</vt:lpstr>
      <vt:lpstr>6_OptumRx Theme 2017</vt:lpstr>
      <vt:lpstr>7_OptumRx Theme 2017</vt:lpstr>
      <vt:lpstr>7_OptumRx_Standard</vt:lpstr>
      <vt:lpstr>Optum Rx Standard 2017</vt:lpstr>
      <vt:lpstr>2_OptumRx_Standard</vt:lpstr>
      <vt:lpstr>OptumRx Template Standard 2017</vt:lpstr>
      <vt:lpstr>Optum_template2</vt:lpstr>
      <vt:lpstr>OptumRx: Empowering better  choices for members,  care providers, and  plan sponsors </vt:lpstr>
      <vt:lpstr>Tackling the biggest challenges in health care</vt:lpstr>
      <vt:lpstr>PowerPoint Presentation</vt:lpstr>
      <vt:lpstr>PowerPoint Presentation</vt:lpstr>
      <vt:lpstr>OptumRx pharmacy care services</vt:lpstr>
      <vt:lpstr>Specialty drug overview</vt:lpstr>
      <vt:lpstr>Specialty costs continue to rise</vt:lpstr>
      <vt:lpstr>Ensuring patient safety</vt:lpstr>
      <vt:lpstr>Pipeline Drugs</vt:lpstr>
      <vt:lpstr>Gene therapy tsunami</vt:lpstr>
      <vt:lpstr>Gene therapy: Million dollar treatments</vt:lpstr>
      <vt:lpstr>OptumRx has the resources to help</vt:lpstr>
      <vt:lpstr>Going beyond the traditional specialty approach</vt:lpstr>
      <vt:lpstr>BriovaRx Infusion Services</vt:lpstr>
      <vt:lpstr>Avella and OptumRx: Better together</vt:lpstr>
      <vt:lpstr>Avella + BriovaRx: </vt:lpstr>
      <vt:lpstr>BriovaRx Therapy Solutions video</vt:lpstr>
      <vt:lpstr>Therapy Solutions – making a difference</vt:lpstr>
      <vt:lpstr>Oncology Therapy Solutions video </vt:lpstr>
      <vt:lpstr>Oncology Therapy Solutions</vt:lpstr>
      <vt:lpstr>Flexible options to lower total cost of care</vt:lpstr>
      <vt:lpstr>PowerPoint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Sandra K</dc:creator>
  <cp:lastModifiedBy>Griffith, Erin P</cp:lastModifiedBy>
  <cp:revision>99</cp:revision>
  <dcterms:created xsi:type="dcterms:W3CDTF">2019-05-10T04:33:20Z</dcterms:created>
  <dcterms:modified xsi:type="dcterms:W3CDTF">2019-07-17T16:08:23Z</dcterms:modified>
</cp:coreProperties>
</file>