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1349" r:id="rId6"/>
    <p:sldId id="1376" r:id="rId7"/>
    <p:sldId id="779" r:id="rId8"/>
    <p:sldId id="1352" r:id="rId9"/>
    <p:sldId id="1353" r:id="rId10"/>
    <p:sldId id="1448943976" r:id="rId11"/>
    <p:sldId id="1355" r:id="rId12"/>
    <p:sldId id="1356" r:id="rId13"/>
    <p:sldId id="1358" r:id="rId14"/>
    <p:sldId id="1359" r:id="rId15"/>
    <p:sldId id="1360" r:id="rId16"/>
    <p:sldId id="1448943979" r:id="rId17"/>
    <p:sldId id="1357" r:id="rId18"/>
    <p:sldId id="1448943980" r:id="rId19"/>
    <p:sldId id="1363" r:id="rId20"/>
    <p:sldId id="1364" r:id="rId21"/>
    <p:sldId id="1365" r:id="rId22"/>
    <p:sldId id="1366" r:id="rId23"/>
    <p:sldId id="1367" r:id="rId24"/>
    <p:sldId id="1368" r:id="rId25"/>
    <p:sldId id="1369" r:id="rId26"/>
    <p:sldId id="1370" r:id="rId27"/>
    <p:sldId id="1448943982" r:id="rId28"/>
    <p:sldId id="1372" r:id="rId29"/>
    <p:sldId id="1448943984" r:id="rId30"/>
    <p:sldId id="1448943986" r:id="rId31"/>
    <p:sldId id="1448943987" r:id="rId32"/>
    <p:sldId id="281"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lesnik, Steven" initials="NS" lastIdx="9" clrIdx="0">
    <p:extLst>
      <p:ext uri="{19B8F6BF-5375-455C-9EA6-DF929625EA0E}">
        <p15:presenceInfo xmlns:p15="http://schemas.microsoft.com/office/powerpoint/2012/main" userId="S-1-5-21-6776287-2050709898-976960199-426104" providerId="AD"/>
      </p:ext>
    </p:extLst>
  </p:cmAuthor>
  <p:cmAuthor id="2" name="Jon Condry" initials="JC" lastIdx="1" clrIdx="1">
    <p:extLst>
      <p:ext uri="{19B8F6BF-5375-455C-9EA6-DF929625EA0E}">
        <p15:presenceInfo xmlns:p15="http://schemas.microsoft.com/office/powerpoint/2012/main" userId="S::jon.condry@slidegenius.com::86498750-3522-431b-b1c0-74291737d1f8" providerId="AD"/>
      </p:ext>
    </p:extLst>
  </p:cmAuthor>
  <p:cmAuthor id="3" name="Paul Pastoral" initials="PP" lastIdx="20" clrIdx="2">
    <p:extLst>
      <p:ext uri="{19B8F6BF-5375-455C-9EA6-DF929625EA0E}">
        <p15:presenceInfo xmlns:p15="http://schemas.microsoft.com/office/powerpoint/2012/main" userId="S::paul.pastoral@slidegenius.com::32370433-3b62-44fa-b7e1-515ee25e6ebb" providerId="AD"/>
      </p:ext>
    </p:extLst>
  </p:cmAuthor>
  <p:cmAuthor id="4" name="Yates, Rebecca" initials="YR" lastIdx="1" clrIdx="3"/>
  <p:cmAuthor id="5" name="Kathryn" initials="K" lastIdx="1" clrIdx="4"/>
  <p:cmAuthor id="6" name="Alex Burridge" initials="AB" lastIdx="3"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8D6"/>
    <a:srgbClr val="DFE1DF"/>
    <a:srgbClr val="0F2557"/>
    <a:srgbClr val="32589E"/>
    <a:srgbClr val="F8F8F8"/>
    <a:srgbClr val="002D72"/>
    <a:srgbClr val="003062"/>
    <a:srgbClr val="055A98"/>
    <a:srgbClr val="CB1743"/>
    <a:srgbClr val="273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78408" autoAdjust="0"/>
  </p:normalViewPr>
  <p:slideViewPr>
    <p:cSldViewPr snapToGrid="0">
      <p:cViewPr varScale="1">
        <p:scale>
          <a:sx n="70" d="100"/>
          <a:sy n="70" d="100"/>
        </p:scale>
        <p:origin x="1884" y="72"/>
      </p:cViewPr>
      <p:guideLst/>
    </p:cSldViewPr>
  </p:slideViewPr>
  <p:notesTextViewPr>
    <p:cViewPr>
      <p:scale>
        <a:sx n="100" d="100"/>
        <a:sy n="100" d="100"/>
      </p:scale>
      <p:origin x="0" y="0"/>
    </p:cViewPr>
  </p:notesTextViewPr>
  <p:sorterViewPr>
    <p:cViewPr>
      <p:scale>
        <a:sx n="67" d="100"/>
        <a:sy n="67" d="100"/>
      </p:scale>
      <p:origin x="0" y="-6864"/>
    </p:cViewPr>
  </p:sorterViewPr>
  <p:notesViewPr>
    <p:cSldViewPr snapToGrid="0" snapToObjects="1">
      <p:cViewPr varScale="1">
        <p:scale>
          <a:sx n="125" d="100"/>
          <a:sy n="125" d="100"/>
        </p:scale>
        <p:origin x="-2312"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0671787141351698E-3"/>
          <c:w val="1"/>
          <c:h val="0.75383905457633749"/>
        </c:manualLayout>
      </c:layout>
      <c:barChart>
        <c:barDir val="col"/>
        <c:grouping val="clustered"/>
        <c:varyColors val="0"/>
        <c:ser>
          <c:idx val="0"/>
          <c:order val="0"/>
          <c:tx>
            <c:strRef>
              <c:f>Sheet1!$B$1</c:f>
              <c:strCache>
                <c:ptCount val="1"/>
                <c:pt idx="0">
                  <c:v>Public sector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Employee satisfaction</c:v>
                </c:pt>
                <c:pt idx="1">
                  <c:v>Employee engagement</c:v>
                </c:pt>
                <c:pt idx="2">
                  <c:v>Employment well-being</c:v>
                </c:pt>
              </c:strCache>
            </c:strRef>
          </c:cat>
          <c:val>
            <c:numRef>
              <c:f>Sheet1!$B$2:$B$4</c:f>
              <c:numCache>
                <c:formatCode>0%</c:formatCode>
                <c:ptCount val="3"/>
                <c:pt idx="0">
                  <c:v>0.50084620928269996</c:v>
                </c:pt>
                <c:pt idx="1">
                  <c:v>0.53408062844969995</c:v>
                </c:pt>
                <c:pt idx="2">
                  <c:v>0.53361488786809996</c:v>
                </c:pt>
              </c:numCache>
            </c:numRef>
          </c:val>
          <c:extLst>
            <c:ext xmlns:c16="http://schemas.microsoft.com/office/drawing/2014/chart" uri="{C3380CC4-5D6E-409C-BE32-E72D297353CC}">
              <c16:uniqueId val="{00000000-C192-4153-80C3-2BAB3ABC3263}"/>
            </c:ext>
          </c:extLst>
        </c:ser>
        <c:ser>
          <c:idx val="1"/>
          <c:order val="1"/>
          <c:tx>
            <c:strRef>
              <c:f>Sheet1!$C$1</c:f>
              <c:strCache>
                <c:ptCount val="1"/>
                <c:pt idx="0">
                  <c:v>All employers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Employee satisfaction</c:v>
                </c:pt>
                <c:pt idx="1">
                  <c:v>Employee engagement</c:v>
                </c:pt>
                <c:pt idx="2">
                  <c:v>Employment well-being</c:v>
                </c:pt>
              </c:strCache>
            </c:strRef>
          </c:cat>
          <c:val>
            <c:numRef>
              <c:f>Sheet1!$C$2:$C$4</c:f>
              <c:numCache>
                <c:formatCode>0%</c:formatCode>
                <c:ptCount val="3"/>
                <c:pt idx="0">
                  <c:v>0.73747596850230002</c:v>
                </c:pt>
                <c:pt idx="1">
                  <c:v>0.74175125012099996</c:v>
                </c:pt>
                <c:pt idx="2">
                  <c:v>0.74594790701460001</c:v>
                </c:pt>
              </c:numCache>
            </c:numRef>
          </c:val>
          <c:extLst>
            <c:ext xmlns:c16="http://schemas.microsoft.com/office/drawing/2014/chart" uri="{C3380CC4-5D6E-409C-BE32-E72D297353CC}">
              <c16:uniqueId val="{00000001-C192-4153-80C3-2BAB3ABC3263}"/>
            </c:ext>
          </c:extLst>
        </c:ser>
        <c:dLbls>
          <c:showLegendKey val="0"/>
          <c:showVal val="0"/>
          <c:showCatName val="0"/>
          <c:showSerName val="0"/>
          <c:showPercent val="0"/>
          <c:showBubbleSize val="0"/>
        </c:dLbls>
        <c:gapWidth val="200"/>
        <c:overlap val="-30"/>
        <c:axId val="2144299416"/>
        <c:axId val="2072712824"/>
      </c:barChart>
      <c:catAx>
        <c:axId val="214429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072712824"/>
        <c:crosses val="autoZero"/>
        <c:auto val="1"/>
        <c:lblAlgn val="ctr"/>
        <c:lblOffset val="100"/>
        <c:noMultiLvlLbl val="0"/>
      </c:catAx>
      <c:valAx>
        <c:axId val="2072712824"/>
        <c:scaling>
          <c:orientation val="minMax"/>
          <c:max val="1"/>
        </c:scaling>
        <c:delete val="1"/>
        <c:axPos val="l"/>
        <c:numFmt formatCode="0%" sourceLinked="1"/>
        <c:majorTickMark val="none"/>
        <c:minorTickMark val="none"/>
        <c:tickLblPos val="nextTo"/>
        <c:crossAx val="2144299416"/>
        <c:crosses val="autoZero"/>
        <c:crossBetween val="between"/>
      </c:valAx>
      <c:spPr>
        <a:noFill/>
        <a:ln>
          <a:noFill/>
        </a:ln>
        <a:effectLst/>
      </c:spPr>
    </c:plotArea>
    <c:legend>
      <c:legendPos val="b"/>
      <c:layout>
        <c:manualLayout>
          <c:xMode val="edge"/>
          <c:yMode val="edge"/>
          <c:x val="0.29008717182067822"/>
          <c:y val="0.90004179473430967"/>
          <c:w val="0.4151960317920329"/>
          <c:h val="8.579112895609099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solidFill>
                <a:schemeClr val="bg1"/>
              </a:solidFill>
            </a:ln>
          </c:spPr>
          <c:dPt>
            <c:idx val="0"/>
            <c:bubble3D val="0"/>
            <c:spPr>
              <a:solidFill>
                <a:schemeClr val="bg1"/>
              </a:solidFill>
              <a:ln w="12700">
                <a:solidFill>
                  <a:schemeClr val="bg1"/>
                </a:solidFill>
              </a:ln>
              <a:effectLst/>
            </c:spPr>
            <c:extLst>
              <c:ext xmlns:c16="http://schemas.microsoft.com/office/drawing/2014/chart" uri="{C3380CC4-5D6E-409C-BE32-E72D297353CC}">
                <c16:uniqueId val="{00000002-9D62-4E21-A983-1B895277488E}"/>
              </c:ext>
            </c:extLst>
          </c:dPt>
          <c:dPt>
            <c:idx val="1"/>
            <c:bubble3D val="0"/>
            <c:spPr>
              <a:noFill/>
              <a:ln w="12700">
                <a:solidFill>
                  <a:schemeClr val="bg1"/>
                </a:solidFill>
              </a:ln>
              <a:effectLst/>
            </c:spPr>
            <c:extLst>
              <c:ext xmlns:c16="http://schemas.microsoft.com/office/drawing/2014/chart" uri="{C3380CC4-5D6E-409C-BE32-E72D297353CC}">
                <c16:uniqueId val="{00000003-9D62-4E21-A983-1B895277488E}"/>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0-9D62-4E21-A983-1B89527748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a:ln w="12700">
              <a:noFill/>
            </a:ln>
          </c:spPr>
          <c:dPt>
            <c:idx val="0"/>
            <c:bubble3D val="0"/>
            <c:spPr>
              <a:solidFill>
                <a:schemeClr val="accent2"/>
              </a:solidFill>
              <a:ln w="12700">
                <a:noFill/>
              </a:ln>
              <a:effectLst/>
            </c:spPr>
            <c:extLst>
              <c:ext xmlns:c16="http://schemas.microsoft.com/office/drawing/2014/chart" uri="{C3380CC4-5D6E-409C-BE32-E72D297353CC}">
                <c16:uniqueId val="{00000002-9D62-4E21-A983-1B895277488E}"/>
              </c:ext>
            </c:extLst>
          </c:dPt>
          <c:dPt>
            <c:idx val="1"/>
            <c:bubble3D val="0"/>
            <c:spPr>
              <a:solidFill>
                <a:schemeClr val="bg2">
                  <a:lumMod val="40000"/>
                  <a:lumOff val="60000"/>
                </a:schemeClr>
              </a:solidFill>
              <a:ln w="12700">
                <a:noFill/>
              </a:ln>
              <a:effectLst/>
            </c:spPr>
            <c:extLst>
              <c:ext xmlns:c16="http://schemas.microsoft.com/office/drawing/2014/chart" uri="{C3380CC4-5D6E-409C-BE32-E72D297353CC}">
                <c16:uniqueId val="{00000003-9D62-4E21-A983-1B895277488E}"/>
              </c:ext>
            </c:extLst>
          </c:dPt>
          <c:cat>
            <c:strRef>
              <c:f>Sheet1!$A$2:$A$3</c:f>
              <c:strCache>
                <c:ptCount val="2"/>
                <c:pt idx="0">
                  <c:v>1st Qtr</c:v>
                </c:pt>
                <c:pt idx="1">
                  <c:v>2nd Qtr</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0-9D62-4E21-A983-1B89527748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5300261096605744"/>
          <c:h val="0.9192286380869058"/>
        </c:manualLayout>
      </c:layout>
      <c:barChart>
        <c:barDir val="col"/>
        <c:grouping val="clustered"/>
        <c:varyColors val="0"/>
        <c:ser>
          <c:idx val="0"/>
          <c:order val="0"/>
          <c:tx>
            <c:strRef>
              <c:f>Sheet1!$B$1</c:f>
              <c:strCache>
                <c:ptCount val="1"/>
                <c:pt idx="0">
                  <c:v>All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0.40090288650080003</c:v>
                </c:pt>
              </c:numCache>
            </c:numRef>
          </c:val>
          <c:extLst>
            <c:ext xmlns:c16="http://schemas.microsoft.com/office/drawing/2014/chart" uri="{C3380CC4-5D6E-409C-BE32-E72D297353CC}">
              <c16:uniqueId val="{00000000-7C3A-42DD-8E25-B325717E6B76}"/>
            </c:ext>
          </c:extLst>
        </c:ser>
        <c:ser>
          <c:idx val="1"/>
          <c:order val="1"/>
          <c:tx>
            <c:strRef>
              <c:f>Sheet1!$C$1</c:f>
              <c:strCache>
                <c:ptCount val="1"/>
                <c:pt idx="0">
                  <c:v>Public sector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0.61183124472789996</c:v>
                </c:pt>
              </c:numCache>
            </c:numRef>
          </c:val>
          <c:extLst>
            <c:ext xmlns:c16="http://schemas.microsoft.com/office/drawing/2014/chart" uri="{C3380CC4-5D6E-409C-BE32-E72D297353CC}">
              <c16:uniqueId val="{00000001-7C3A-42DD-8E25-B325717E6B76}"/>
            </c:ext>
          </c:extLst>
        </c:ser>
        <c:ser>
          <c:idx val="2"/>
          <c:order val="2"/>
          <c:tx>
            <c:strRef>
              <c:f>Sheet1!$D$1</c:f>
              <c:strCache>
                <c:ptCount val="1"/>
                <c:pt idx="0">
                  <c:v>Government (excluding Fed)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0.50108519333299995</c:v>
                </c:pt>
              </c:numCache>
            </c:numRef>
          </c:val>
          <c:extLst>
            <c:ext xmlns:c16="http://schemas.microsoft.com/office/drawing/2014/chart" uri="{C3380CC4-5D6E-409C-BE32-E72D297353CC}">
              <c16:uniqueId val="{00000002-7C3A-42DD-8E25-B325717E6B76}"/>
            </c:ext>
          </c:extLst>
        </c:ser>
        <c:ser>
          <c:idx val="3"/>
          <c:order val="3"/>
          <c:tx>
            <c:strRef>
              <c:f>Sheet1!$E$1</c:f>
              <c:strCache>
                <c:ptCount val="1"/>
                <c:pt idx="0">
                  <c:v>Public education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0.65544360172110006</c:v>
                </c:pt>
              </c:numCache>
            </c:numRef>
          </c:val>
          <c:extLst>
            <c:ext xmlns:c16="http://schemas.microsoft.com/office/drawing/2014/chart" uri="{C3380CC4-5D6E-409C-BE32-E72D297353CC}">
              <c16:uniqueId val="{00000003-7C3A-42DD-8E25-B325717E6B76}"/>
            </c:ext>
          </c:extLst>
        </c:ser>
        <c:dLbls>
          <c:showLegendKey val="0"/>
          <c:showVal val="0"/>
          <c:showCatName val="0"/>
          <c:showSerName val="0"/>
          <c:showPercent val="0"/>
          <c:showBubbleSize val="0"/>
        </c:dLbls>
        <c:gapWidth val="100"/>
        <c:overlap val="-50"/>
        <c:axId val="2143323160"/>
        <c:axId val="2143319576"/>
      </c:barChart>
      <c:catAx>
        <c:axId val="214332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143319576"/>
        <c:crosses val="autoZero"/>
        <c:auto val="1"/>
        <c:lblAlgn val="ctr"/>
        <c:lblOffset val="100"/>
        <c:noMultiLvlLbl val="0"/>
      </c:catAx>
      <c:valAx>
        <c:axId val="2143319576"/>
        <c:scaling>
          <c:orientation val="minMax"/>
          <c:max val="1"/>
        </c:scaling>
        <c:delete val="1"/>
        <c:axPos val="l"/>
        <c:numFmt formatCode="0%" sourceLinked="1"/>
        <c:majorTickMark val="none"/>
        <c:minorTickMark val="none"/>
        <c:tickLblPos val="nextTo"/>
        <c:crossAx val="2143323160"/>
        <c:crosses val="autoZero"/>
        <c:crossBetween val="between"/>
        <c:majorUnit val="0.2"/>
      </c:valAx>
      <c:spPr>
        <a:noFill/>
        <a:ln>
          <a:noFill/>
        </a:ln>
        <a:effectLst/>
      </c:spPr>
    </c:plotArea>
    <c:legend>
      <c:legendPos val="r"/>
      <c:layout>
        <c:manualLayout>
          <c:xMode val="edge"/>
          <c:yMode val="edge"/>
          <c:x val="0.5680744639296067"/>
          <c:y val="0.44867454068241469"/>
          <c:w val="0.4319255360703933"/>
          <c:h val="0.52359069699620886"/>
        </c:manualLayout>
      </c:layout>
      <c:overlay val="0"/>
      <c:txPr>
        <a:bodyPr/>
        <a:lstStyle/>
        <a:p>
          <a:pPr>
            <a:defRPr baseline="0">
              <a:solidFill>
                <a:schemeClr val="tx1"/>
              </a:solidFil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9841866689284068E-2"/>
          <c:w val="1"/>
          <c:h val="0.79276551669189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21AD-49C0-9712-384D8CC2A7F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7-21AD-49C0-9712-384D8CC2A7F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8-21AD-49C0-9712-384D8CC2A7F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Public Sector</c:v>
                </c:pt>
                <c:pt idx="1">
                  <c:v>Govt.</c:v>
                </c:pt>
                <c:pt idx="2">
                  <c:v>Public Ed.</c:v>
                </c:pt>
              </c:strCache>
            </c:strRef>
          </c:cat>
          <c:val>
            <c:numRef>
              <c:f>Sheet1!$B$2:$B$4</c:f>
              <c:numCache>
                <c:formatCode>0%</c:formatCode>
                <c:ptCount val="3"/>
                <c:pt idx="0">
                  <c:v>0.57999999999999996</c:v>
                </c:pt>
                <c:pt idx="1">
                  <c:v>0.61</c:v>
                </c:pt>
                <c:pt idx="2">
                  <c:v>0.56000000000000005</c:v>
                </c:pt>
              </c:numCache>
            </c:numRef>
          </c:val>
          <c:extLst>
            <c:ext xmlns:c16="http://schemas.microsoft.com/office/drawing/2014/chart" uri="{C3380CC4-5D6E-409C-BE32-E72D297353CC}">
              <c16:uniqueId val="{00000000-21AD-49C0-9712-384D8CC2A7F8}"/>
            </c:ext>
          </c:extLst>
        </c:ser>
        <c:dLbls>
          <c:showLegendKey val="0"/>
          <c:showVal val="0"/>
          <c:showCatName val="0"/>
          <c:showSerName val="0"/>
          <c:showPercent val="0"/>
          <c:showBubbleSize val="0"/>
        </c:dLbls>
        <c:gapWidth val="120"/>
        <c:axId val="85557440"/>
        <c:axId val="85558272"/>
      </c:barChart>
      <c:catAx>
        <c:axId val="8555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5558272"/>
        <c:crosses val="autoZero"/>
        <c:auto val="1"/>
        <c:lblAlgn val="ctr"/>
        <c:lblOffset val="100"/>
        <c:noMultiLvlLbl val="0"/>
      </c:catAx>
      <c:valAx>
        <c:axId val="85558272"/>
        <c:scaling>
          <c:orientation val="minMax"/>
        </c:scaling>
        <c:delete val="1"/>
        <c:axPos val="l"/>
        <c:numFmt formatCode="0%" sourceLinked="1"/>
        <c:majorTickMark val="none"/>
        <c:minorTickMark val="none"/>
        <c:tickLblPos val="nextTo"/>
        <c:crossAx val="8555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29474093516088E-2"/>
          <c:y val="2.2228464895689956E-2"/>
          <c:w val="0.93107052590648387"/>
          <c:h val="0.45889186276784766"/>
        </c:manualLayout>
      </c:layout>
      <c:barChart>
        <c:barDir val="col"/>
        <c:grouping val="clustered"/>
        <c:varyColors val="0"/>
        <c:ser>
          <c:idx val="0"/>
          <c:order val="0"/>
          <c:tx>
            <c:strRef>
              <c:f>Sheet1!$B$1</c:f>
              <c:strCache>
                <c:ptCount val="1"/>
                <c:pt idx="0">
                  <c:v>Public sector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Medical (health) insurance</c:v>
                </c:pt>
                <c:pt idx="1">
                  <c:v>Dental insurance</c:v>
                </c:pt>
                <c:pt idx="2">
                  <c:v>401(k) or similar</c:v>
                </c:pt>
                <c:pt idx="3">
                  <c:v>Paid / unpaid leave</c:v>
                </c:pt>
                <c:pt idx="4">
                  <c:v>Vision care insurance/discount</c:v>
                </c:pt>
                <c:pt idx="5">
                  <c:v>Defined Benefit Pension plan</c:v>
                </c:pt>
                <c:pt idx="6">
                  <c:v>Life insurance</c:v>
                </c:pt>
                <c:pt idx="7">
                  <c:v>Disability insurance</c:v>
                </c:pt>
                <c:pt idx="8">
                  <c:v>Health Savings Account (HSA)</c:v>
                </c:pt>
                <c:pt idx="9">
                  <c:v>Critical Illness insurance</c:v>
                </c:pt>
                <c:pt idx="10">
                  <c:v>AD &amp; D</c:v>
                </c:pt>
                <c:pt idx="11">
                  <c:v>Accident insurance</c:v>
                </c:pt>
                <c:pt idx="12">
                  <c:v>Flexible Spending Account</c:v>
                </c:pt>
                <c:pt idx="13">
                  <c:v>Cancer insurance</c:v>
                </c:pt>
                <c:pt idx="14">
                  <c:v>EAPs</c:v>
                </c:pt>
              </c:strCache>
            </c:strRef>
          </c:cat>
          <c:val>
            <c:numRef>
              <c:f>Sheet1!$B$2:$B$16</c:f>
              <c:numCache>
                <c:formatCode>0%</c:formatCode>
                <c:ptCount val="15"/>
                <c:pt idx="0">
                  <c:v>0.88683633394060002</c:v>
                </c:pt>
                <c:pt idx="1">
                  <c:v>0.73668304267490003</c:v>
                </c:pt>
                <c:pt idx="2">
                  <c:v>0.7362990986097</c:v>
                </c:pt>
                <c:pt idx="3">
                  <c:v>0.71707647323449997</c:v>
                </c:pt>
                <c:pt idx="4">
                  <c:v>0.66269530429080004</c:v>
                </c:pt>
                <c:pt idx="5">
                  <c:v>0.61836369359529997</c:v>
                </c:pt>
                <c:pt idx="6">
                  <c:v>0.57194210629109998</c:v>
                </c:pt>
                <c:pt idx="7">
                  <c:v>0.4448312624529</c:v>
                </c:pt>
                <c:pt idx="8">
                  <c:v>0.41706135355230001</c:v>
                </c:pt>
                <c:pt idx="9">
                  <c:v>0.3973015515869</c:v>
                </c:pt>
                <c:pt idx="10">
                  <c:v>0.38411009098850002</c:v>
                </c:pt>
                <c:pt idx="11">
                  <c:v>0.35576003550450003</c:v>
                </c:pt>
                <c:pt idx="12">
                  <c:v>0.35507051469720002</c:v>
                </c:pt>
                <c:pt idx="13">
                  <c:v>0.34923428915389998</c:v>
                </c:pt>
                <c:pt idx="14">
                  <c:v>0.34582718934829998</c:v>
                </c:pt>
              </c:numCache>
            </c:numRef>
          </c:val>
          <c:extLst>
            <c:ext xmlns:c16="http://schemas.microsoft.com/office/drawing/2014/chart" uri="{C3380CC4-5D6E-409C-BE32-E72D297353CC}">
              <c16:uniqueId val="{00000000-C0EE-47C3-BCD6-8D2EA72CC045}"/>
            </c:ext>
          </c:extLst>
        </c:ser>
        <c:ser>
          <c:idx val="1"/>
          <c:order val="1"/>
          <c:tx>
            <c:strRef>
              <c:f>Sheet1!$C$1</c:f>
              <c:strCache>
                <c:ptCount val="1"/>
                <c:pt idx="0">
                  <c:v>All employees</c:v>
                </c:pt>
              </c:strCache>
            </c:strRef>
          </c:tx>
          <c:spPr>
            <a:solidFill>
              <a:schemeClr val="accent3"/>
            </a:solidFill>
            <a:ln>
              <a:noFill/>
            </a:ln>
            <a:effectLst/>
          </c:spPr>
          <c:invertIfNegative val="0"/>
          <c:dLbls>
            <c:dLbl>
              <c:idx val="0"/>
              <c:layout>
                <c:manualLayout>
                  <c:x val="3.08641975308641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EE-47C3-BCD6-8D2EA72CC045}"/>
                </c:ext>
              </c:extLst>
            </c:dLbl>
            <c:dLbl>
              <c:idx val="1"/>
              <c:layout>
                <c:manualLayout>
                  <c:x val="3.08641975308641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EE-47C3-BCD6-8D2EA72CC045}"/>
                </c:ext>
              </c:extLst>
            </c:dLbl>
            <c:dLbl>
              <c:idx val="2"/>
              <c:layout>
                <c:manualLayout>
                  <c:x val="3.08641975308641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EE-47C3-BCD6-8D2EA72CC045}"/>
                </c:ext>
              </c:extLst>
            </c:dLbl>
            <c:dLbl>
              <c:idx val="3"/>
              <c:layout>
                <c:manualLayout>
                  <c:x val="3.08641975308641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EE-47C3-BCD6-8D2EA72CC045}"/>
                </c:ext>
              </c:extLst>
            </c:dLbl>
            <c:dLbl>
              <c:idx val="4"/>
              <c:layout>
                <c:manualLayout>
                  <c:x val="1.54320987654315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EE-47C3-BCD6-8D2EA72CC045}"/>
                </c:ext>
              </c:extLst>
            </c:dLbl>
            <c:dLbl>
              <c:idx val="5"/>
              <c:layout>
                <c:manualLayout>
                  <c:x val="1.5432098765431532E-3"/>
                  <c:y val="-2.43574418986041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EE-47C3-BCD6-8D2EA72CC045}"/>
                </c:ext>
              </c:extLst>
            </c:dLbl>
            <c:dLbl>
              <c:idx val="6"/>
              <c:layout>
                <c:manualLayout>
                  <c:x val="1.54320987654315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EE-47C3-BCD6-8D2EA72CC045}"/>
                </c:ext>
              </c:extLst>
            </c:dLbl>
            <c:dLbl>
              <c:idx val="7"/>
              <c:layout>
                <c:manualLayout>
                  <c:x val="-1.1316741696017772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EE-47C3-BCD6-8D2EA72CC045}"/>
                </c:ext>
              </c:extLst>
            </c:dLbl>
            <c:dLbl>
              <c:idx val="8"/>
              <c:layout>
                <c:manualLayout>
                  <c:x val="3.08641975308641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EE-47C3-BCD6-8D2EA72CC045}"/>
                </c:ext>
              </c:extLst>
            </c:dLbl>
            <c:dLbl>
              <c:idx val="9"/>
              <c:layout>
                <c:manualLayout>
                  <c:x val="3.0864197530864196E-3"/>
                  <c:y val="-2.43574418986041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EE-47C3-BCD6-8D2EA72CC045}"/>
                </c:ext>
              </c:extLst>
            </c:dLbl>
            <c:dLbl>
              <c:idx val="1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EE-47C3-BCD6-8D2EA72CC045}"/>
                </c:ext>
              </c:extLst>
            </c:dLbl>
            <c:dLbl>
              <c:idx val="11"/>
              <c:layout>
                <c:manualLayout>
                  <c:x val="1.54320987654320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EE-47C3-BCD6-8D2EA72CC04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Medical (health) insurance</c:v>
                </c:pt>
                <c:pt idx="1">
                  <c:v>Dental insurance</c:v>
                </c:pt>
                <c:pt idx="2">
                  <c:v>401(k) or similar</c:v>
                </c:pt>
                <c:pt idx="3">
                  <c:v>Paid / unpaid leave</c:v>
                </c:pt>
                <c:pt idx="4">
                  <c:v>Vision care insurance/discount</c:v>
                </c:pt>
                <c:pt idx="5">
                  <c:v>Defined Benefit Pension plan</c:v>
                </c:pt>
                <c:pt idx="6">
                  <c:v>Life insurance</c:v>
                </c:pt>
                <c:pt idx="7">
                  <c:v>Disability insurance</c:v>
                </c:pt>
                <c:pt idx="8">
                  <c:v>Health Savings Account (HSA)</c:v>
                </c:pt>
                <c:pt idx="9">
                  <c:v>Critical Illness insurance</c:v>
                </c:pt>
                <c:pt idx="10">
                  <c:v>AD &amp; D</c:v>
                </c:pt>
                <c:pt idx="11">
                  <c:v>Accident insurance</c:v>
                </c:pt>
                <c:pt idx="12">
                  <c:v>Flexible Spending Account</c:v>
                </c:pt>
                <c:pt idx="13">
                  <c:v>Cancer insurance</c:v>
                </c:pt>
                <c:pt idx="14">
                  <c:v>EAPs</c:v>
                </c:pt>
              </c:strCache>
            </c:strRef>
          </c:cat>
          <c:val>
            <c:numRef>
              <c:f>Sheet1!$C$2:$C$16</c:f>
              <c:numCache>
                <c:formatCode>0%</c:formatCode>
                <c:ptCount val="15"/>
                <c:pt idx="0">
                  <c:v>0.85141163244969997</c:v>
                </c:pt>
                <c:pt idx="1">
                  <c:v>0.70363608388940002</c:v>
                </c:pt>
                <c:pt idx="2">
                  <c:v>0.77912955797609995</c:v>
                </c:pt>
                <c:pt idx="3">
                  <c:v>0.7067734900264</c:v>
                </c:pt>
                <c:pt idx="4">
                  <c:v>0.67071077569659998</c:v>
                </c:pt>
                <c:pt idx="5">
                  <c:v>0.48053078044789999</c:v>
                </c:pt>
                <c:pt idx="6">
                  <c:v>0.60747272138099995</c:v>
                </c:pt>
                <c:pt idx="7">
                  <c:v>0.51007008539050003</c:v>
                </c:pt>
                <c:pt idx="8">
                  <c:v>0.45661594692539997</c:v>
                </c:pt>
                <c:pt idx="9">
                  <c:v>0.44175711741700002</c:v>
                </c:pt>
                <c:pt idx="10">
                  <c:v>0.46088258490709999</c:v>
                </c:pt>
                <c:pt idx="11">
                  <c:v>0.41834930839090001</c:v>
                </c:pt>
                <c:pt idx="12">
                  <c:v>0.41982955592830001</c:v>
                </c:pt>
                <c:pt idx="13">
                  <c:v>0.35349112389920001</c:v>
                </c:pt>
                <c:pt idx="14">
                  <c:v>0.38875141204870001</c:v>
                </c:pt>
              </c:numCache>
            </c:numRef>
          </c:val>
          <c:extLst>
            <c:ext xmlns:c16="http://schemas.microsoft.com/office/drawing/2014/chart" uri="{C3380CC4-5D6E-409C-BE32-E72D297353CC}">
              <c16:uniqueId val="{00000001-C0EE-47C3-BCD6-8D2EA72CC045}"/>
            </c:ext>
          </c:extLst>
        </c:ser>
        <c:dLbls>
          <c:showLegendKey val="0"/>
          <c:showVal val="0"/>
          <c:showCatName val="0"/>
          <c:showSerName val="0"/>
          <c:showPercent val="0"/>
          <c:showBubbleSize val="0"/>
        </c:dLbls>
        <c:gapWidth val="60"/>
        <c:overlap val="-40"/>
        <c:axId val="-2144900824"/>
        <c:axId val="-2144897240"/>
      </c:barChart>
      <c:catAx>
        <c:axId val="-214490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2144897240"/>
        <c:crosses val="autoZero"/>
        <c:auto val="1"/>
        <c:lblAlgn val="ctr"/>
        <c:lblOffset val="100"/>
        <c:noMultiLvlLbl val="0"/>
      </c:catAx>
      <c:valAx>
        <c:axId val="-2144897240"/>
        <c:scaling>
          <c:orientation val="minMax"/>
          <c:max val="1"/>
        </c:scaling>
        <c:delete val="1"/>
        <c:axPos val="l"/>
        <c:numFmt formatCode="0%" sourceLinked="1"/>
        <c:majorTickMark val="none"/>
        <c:minorTickMark val="none"/>
        <c:tickLblPos val="nextTo"/>
        <c:crossAx val="-2144900824"/>
        <c:crosses val="autoZero"/>
        <c:crossBetween val="between"/>
      </c:valAx>
      <c:spPr>
        <a:noFill/>
        <a:ln>
          <a:noFill/>
        </a:ln>
        <a:effectLst/>
      </c:spPr>
    </c:plotArea>
    <c:legend>
      <c:legendPos val="b"/>
      <c:layout>
        <c:manualLayout>
          <c:xMode val="edge"/>
          <c:yMode val="edge"/>
          <c:x val="0.37664652743149374"/>
          <c:y val="0.93090450898858124"/>
          <c:w val="0.24670682917212669"/>
          <c:h val="6.1846404995590618E-2"/>
        </c:manualLayout>
      </c:layout>
      <c:overlay val="0"/>
      <c:txPr>
        <a:bodyPr/>
        <a:lstStyle/>
        <a:p>
          <a:pPr>
            <a:defRPr sz="8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2002361149329381E-2"/>
          <c:w val="0.99749550403421794"/>
          <c:h val="0.58454847967452839"/>
        </c:manualLayout>
      </c:layout>
      <c:barChart>
        <c:barDir val="col"/>
        <c:grouping val="clustered"/>
        <c:varyColors val="0"/>
        <c:ser>
          <c:idx val="0"/>
          <c:order val="0"/>
          <c:tx>
            <c:strRef>
              <c:f>Sheet1!$B$1</c:f>
              <c:strCache>
                <c:ptCount val="1"/>
                <c:pt idx="0">
                  <c:v>Public Sector</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Paid and unpaid leave benefits</c:v>
                </c:pt>
                <c:pt idx="1">
                  <c:v>Work-life management benefits/programs</c:v>
                </c:pt>
                <c:pt idx="2">
                  <c:v>Career development benefits/programs</c:v>
                </c:pt>
                <c:pt idx="3">
                  <c:v>Mental wellness benefits/programs</c:v>
                </c:pt>
                <c:pt idx="4">
                  <c:v>Physical wellness benefits/programs</c:v>
                </c:pt>
                <c:pt idx="5">
                  <c:v>Financial wellness benefits/programs for all your financial needs</c:v>
                </c:pt>
                <c:pt idx="6">
                  <c:v>Family/caregiver benefits/programs</c:v>
                </c:pt>
                <c:pt idx="7">
                  <c:v>Social wellness benefits/programs</c:v>
                </c:pt>
              </c:strCache>
            </c:strRef>
          </c:cat>
          <c:val>
            <c:numRef>
              <c:f>Sheet1!$B$2:$B$9</c:f>
              <c:numCache>
                <c:formatCode>0%</c:formatCode>
                <c:ptCount val="8"/>
                <c:pt idx="0">
                  <c:v>0.76</c:v>
                </c:pt>
                <c:pt idx="1">
                  <c:v>0.51</c:v>
                </c:pt>
                <c:pt idx="2">
                  <c:v>0.56999999999999995</c:v>
                </c:pt>
                <c:pt idx="3">
                  <c:v>0.54</c:v>
                </c:pt>
                <c:pt idx="4">
                  <c:v>0.47</c:v>
                </c:pt>
                <c:pt idx="5">
                  <c:v>0.49</c:v>
                </c:pt>
                <c:pt idx="6">
                  <c:v>0.48</c:v>
                </c:pt>
                <c:pt idx="7">
                  <c:v>0.38</c:v>
                </c:pt>
              </c:numCache>
            </c:numRef>
          </c:val>
          <c:extLst>
            <c:ext xmlns:c16="http://schemas.microsoft.com/office/drawing/2014/chart" uri="{C3380CC4-5D6E-409C-BE32-E72D297353CC}">
              <c16:uniqueId val="{00000000-E720-4C4E-AE0D-D5B303989131}"/>
            </c:ext>
          </c:extLst>
        </c:ser>
        <c:ser>
          <c:idx val="1"/>
          <c:order val="1"/>
          <c:tx>
            <c:strRef>
              <c:f>Sheet1!$C$1</c:f>
              <c:strCache>
                <c:ptCount val="1"/>
                <c:pt idx="0">
                  <c:v>Total</c:v>
                </c:pt>
              </c:strCache>
            </c:strRef>
          </c:tx>
          <c:spPr>
            <a:solidFill>
              <a:schemeClr val="accent3"/>
            </a:solidFill>
            <a:ln>
              <a:noFill/>
            </a:ln>
            <a:effectLst/>
          </c:spPr>
          <c:invertIfNegative val="0"/>
          <c:dLbls>
            <c:dLbl>
              <c:idx val="0"/>
              <c:layout>
                <c:manualLayout>
                  <c:x val="6.17283950617283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20-4C4E-AE0D-D5B303989131}"/>
                </c:ext>
              </c:extLst>
            </c:dLbl>
            <c:dLbl>
              <c:idx val="1"/>
              <c:layout>
                <c:manualLayout>
                  <c:x val="7.7160493827160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20-4C4E-AE0D-D5B303989131}"/>
                </c:ext>
              </c:extLst>
            </c:dLbl>
            <c:dLbl>
              <c:idx val="2"/>
              <c:layout>
                <c:manualLayout>
                  <c:x val="4.629629629629629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20-4C4E-AE0D-D5B303989131}"/>
                </c:ext>
              </c:extLst>
            </c:dLbl>
            <c:dLbl>
              <c:idx val="3"/>
              <c:layout>
                <c:manualLayout>
                  <c:x val="7.7160493827160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20-4C4E-AE0D-D5B303989131}"/>
                </c:ext>
              </c:extLst>
            </c:dLbl>
            <c:dLbl>
              <c:idx val="4"/>
              <c:layout>
                <c:manualLayout>
                  <c:x val="6.17283950617283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20-4C4E-AE0D-D5B303989131}"/>
                </c:ext>
              </c:extLst>
            </c:dLbl>
            <c:dLbl>
              <c:idx val="5"/>
              <c:layout>
                <c:manualLayout>
                  <c:x val="4.6296296296296294E-3"/>
                  <c:y val="-1.291700935438264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20-4C4E-AE0D-D5B303989131}"/>
                </c:ext>
              </c:extLst>
            </c:dLbl>
            <c:dLbl>
              <c:idx val="6"/>
              <c:layout>
                <c:manualLayout>
                  <c:x val="6.17283950617283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20-4C4E-AE0D-D5B303989131}"/>
                </c:ext>
              </c:extLst>
            </c:dLbl>
            <c:dLbl>
              <c:idx val="7"/>
              <c:layout>
                <c:manualLayout>
                  <c:x val="4.629629629629516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20-4C4E-AE0D-D5B303989131}"/>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Paid and unpaid leave benefits</c:v>
                </c:pt>
                <c:pt idx="1">
                  <c:v>Work-life management benefits/programs</c:v>
                </c:pt>
                <c:pt idx="2">
                  <c:v>Career development benefits/programs</c:v>
                </c:pt>
                <c:pt idx="3">
                  <c:v>Mental wellness benefits/programs</c:v>
                </c:pt>
                <c:pt idx="4">
                  <c:v>Physical wellness benefits/programs</c:v>
                </c:pt>
                <c:pt idx="5">
                  <c:v>Financial wellness benefits/programs for all your financial needs</c:v>
                </c:pt>
                <c:pt idx="6">
                  <c:v>Family/caregiver benefits/programs</c:v>
                </c:pt>
                <c:pt idx="7">
                  <c:v>Social wellness benefits/programs</c:v>
                </c:pt>
              </c:strCache>
            </c:strRef>
          </c:cat>
          <c:val>
            <c:numRef>
              <c:f>Sheet1!$C$2:$C$9</c:f>
              <c:numCache>
                <c:formatCode>0%\ \ \ \ \ \ \ \ </c:formatCode>
                <c:ptCount val="8"/>
                <c:pt idx="0">
                  <c:v>0.75214633888039995</c:v>
                </c:pt>
                <c:pt idx="1">
                  <c:v>0.63839891686020001</c:v>
                </c:pt>
                <c:pt idx="2">
                  <c:v>0.61822812666549998</c:v>
                </c:pt>
                <c:pt idx="3">
                  <c:v>0.60137746558640004</c:v>
                </c:pt>
                <c:pt idx="4">
                  <c:v>0.59936074160800001</c:v>
                </c:pt>
                <c:pt idx="5">
                  <c:v>0.58886481385010003</c:v>
                </c:pt>
                <c:pt idx="6">
                  <c:v>0.56544801710619996</c:v>
                </c:pt>
                <c:pt idx="7">
                  <c:v>0.52997595739400005</c:v>
                </c:pt>
              </c:numCache>
            </c:numRef>
          </c:val>
          <c:extLst>
            <c:ext xmlns:c16="http://schemas.microsoft.com/office/drawing/2014/chart" uri="{C3380CC4-5D6E-409C-BE32-E72D297353CC}">
              <c16:uniqueId val="{00000002-E720-4C4E-AE0D-D5B303989131}"/>
            </c:ext>
          </c:extLst>
        </c:ser>
        <c:dLbls>
          <c:dLblPos val="outEnd"/>
          <c:showLegendKey val="0"/>
          <c:showVal val="1"/>
          <c:showCatName val="0"/>
          <c:showSerName val="0"/>
          <c:showPercent val="0"/>
          <c:showBubbleSize val="0"/>
        </c:dLbls>
        <c:gapWidth val="100"/>
        <c:overlap val="-27"/>
        <c:axId val="-2144801720"/>
        <c:axId val="-2144797992"/>
      </c:barChart>
      <c:catAx>
        <c:axId val="-214480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44797992"/>
        <c:crosses val="autoZero"/>
        <c:auto val="1"/>
        <c:lblAlgn val="ctr"/>
        <c:lblOffset val="100"/>
        <c:noMultiLvlLbl val="0"/>
      </c:catAx>
      <c:valAx>
        <c:axId val="-2144797992"/>
        <c:scaling>
          <c:orientation val="minMax"/>
        </c:scaling>
        <c:delete val="1"/>
        <c:axPos val="l"/>
        <c:numFmt formatCode="0%" sourceLinked="1"/>
        <c:majorTickMark val="none"/>
        <c:minorTickMark val="none"/>
        <c:tickLblPos val="nextTo"/>
        <c:crossAx val="-2144801720"/>
        <c:crosses val="autoZero"/>
        <c:crossBetween val="between"/>
      </c:valAx>
      <c:spPr>
        <a:noFill/>
        <a:ln>
          <a:noFill/>
        </a:ln>
        <a:effectLst/>
      </c:spPr>
    </c:plotArea>
    <c:legend>
      <c:legendPos val="b"/>
      <c:layout>
        <c:manualLayout>
          <c:xMode val="edge"/>
          <c:yMode val="edge"/>
          <c:x val="0.39645061728395053"/>
          <c:y val="0.92485775406765669"/>
          <c:w val="0.201977799650044"/>
          <c:h val="7.514210137795279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8.4363065086187752E-2"/>
          <c:w val="0.96604938271604934"/>
          <c:h val="0.46704380942416812"/>
        </c:manualLayout>
      </c:layout>
      <c:barChart>
        <c:barDir val="col"/>
        <c:grouping val="clustered"/>
        <c:varyColors val="0"/>
        <c:ser>
          <c:idx val="0"/>
          <c:order val="0"/>
          <c:tx>
            <c:strRef>
              <c:f>Sheet1!$B$1</c:f>
              <c:strCache>
                <c:ptCount val="1"/>
                <c:pt idx="0">
                  <c:v>% Public Sector EEs owning benefit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Hospital Indemnity insurance</c:v>
                </c:pt>
                <c:pt idx="1">
                  <c:v>Cancer insurance</c:v>
                </c:pt>
                <c:pt idx="2">
                  <c:v>Critical Illness insurance</c:v>
                </c:pt>
                <c:pt idx="3">
                  <c:v>Access to subsidized care options (e.g. child, dependent, pet) </c:v>
                </c:pt>
                <c:pt idx="4">
                  <c:v>Health Savings Account (HSA)</c:v>
                </c:pt>
                <c:pt idx="5">
                  <c:v>Flexible Spending Account (FSA)</c:v>
                </c:pt>
                <c:pt idx="6">
                  <c:v>Legal services</c:v>
                </c:pt>
                <c:pt idx="7">
                  <c:v>Commuter benefits</c:v>
                </c:pt>
              </c:strCache>
            </c:strRef>
          </c:cat>
          <c:val>
            <c:numRef>
              <c:f>Sheet1!$B$2:$B$9</c:f>
              <c:numCache>
                <c:formatCode>0%</c:formatCode>
                <c:ptCount val="8"/>
                <c:pt idx="0">
                  <c:v>0.25195000000000001</c:v>
                </c:pt>
                <c:pt idx="1">
                  <c:v>0.29010399999999997</c:v>
                </c:pt>
                <c:pt idx="2">
                  <c:v>0.320884</c:v>
                </c:pt>
                <c:pt idx="3">
                  <c:v>0.1996</c:v>
                </c:pt>
                <c:pt idx="4">
                  <c:v>0.35922500000000002</c:v>
                </c:pt>
                <c:pt idx="5">
                  <c:v>0.37857099999999999</c:v>
                </c:pt>
                <c:pt idx="6">
                  <c:v>0.30052899999999999</c:v>
                </c:pt>
                <c:pt idx="7">
                  <c:v>0.21951899999999999</c:v>
                </c:pt>
              </c:numCache>
            </c:numRef>
          </c:val>
          <c:extLst>
            <c:ext xmlns:c16="http://schemas.microsoft.com/office/drawing/2014/chart" uri="{C3380CC4-5D6E-409C-BE32-E72D297353CC}">
              <c16:uniqueId val="{00000000-3EB9-4211-9CC5-FAF5A5239D9A}"/>
            </c:ext>
          </c:extLst>
        </c:ser>
        <c:ser>
          <c:idx val="1"/>
          <c:order val="1"/>
          <c:tx>
            <c:strRef>
              <c:f>Sheet1!$C$1</c:f>
              <c:strCache>
                <c:ptCount val="1"/>
                <c:pt idx="0">
                  <c:v>% Public Sector EEs interested in benefit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Hospital Indemnity insurance</c:v>
                </c:pt>
                <c:pt idx="1">
                  <c:v>Cancer insurance</c:v>
                </c:pt>
                <c:pt idx="2">
                  <c:v>Critical Illness insurance</c:v>
                </c:pt>
                <c:pt idx="3">
                  <c:v>Access to subsidized care options (e.g. child, dependent, pet) </c:v>
                </c:pt>
                <c:pt idx="4">
                  <c:v>Health Savings Account (HSA)</c:v>
                </c:pt>
                <c:pt idx="5">
                  <c:v>Flexible Spending Account (FSA)</c:v>
                </c:pt>
                <c:pt idx="6">
                  <c:v>Legal services</c:v>
                </c:pt>
                <c:pt idx="7">
                  <c:v>Commuter benefits</c:v>
                </c:pt>
              </c:strCache>
            </c:strRef>
          </c:cat>
          <c:val>
            <c:numRef>
              <c:f>Sheet1!$C$2:$C$9</c:f>
              <c:numCache>
                <c:formatCode>0%</c:formatCode>
                <c:ptCount val="8"/>
                <c:pt idx="0">
                  <c:v>0.86131095069329999</c:v>
                </c:pt>
                <c:pt idx="1">
                  <c:v>0.88050825497160001</c:v>
                </c:pt>
                <c:pt idx="2">
                  <c:v>0.90523115187140002</c:v>
                </c:pt>
                <c:pt idx="3">
                  <c:v>0.71976581398109996</c:v>
                </c:pt>
                <c:pt idx="4">
                  <c:v>0.84412731852309997</c:v>
                </c:pt>
                <c:pt idx="5">
                  <c:v>0.84415622935650003</c:v>
                </c:pt>
                <c:pt idx="6">
                  <c:v>0.75790532030869995</c:v>
                </c:pt>
                <c:pt idx="7">
                  <c:v>0.65874047040130002</c:v>
                </c:pt>
              </c:numCache>
            </c:numRef>
          </c:val>
          <c:extLst>
            <c:ext xmlns:c16="http://schemas.microsoft.com/office/drawing/2014/chart" uri="{C3380CC4-5D6E-409C-BE32-E72D297353CC}">
              <c16:uniqueId val="{00000001-3EB9-4211-9CC5-FAF5A5239D9A}"/>
            </c:ext>
          </c:extLst>
        </c:ser>
        <c:dLbls>
          <c:showLegendKey val="0"/>
          <c:showVal val="0"/>
          <c:showCatName val="0"/>
          <c:showSerName val="0"/>
          <c:showPercent val="0"/>
          <c:showBubbleSize val="0"/>
        </c:dLbls>
        <c:gapWidth val="219"/>
        <c:overlap val="-27"/>
        <c:axId val="2141248632"/>
        <c:axId val="2141205560"/>
      </c:barChart>
      <c:catAx>
        <c:axId val="214124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41205560"/>
        <c:crosses val="autoZero"/>
        <c:auto val="1"/>
        <c:lblAlgn val="ctr"/>
        <c:lblOffset val="100"/>
        <c:noMultiLvlLbl val="0"/>
      </c:catAx>
      <c:valAx>
        <c:axId val="2141205560"/>
        <c:scaling>
          <c:orientation val="minMax"/>
        </c:scaling>
        <c:delete val="1"/>
        <c:axPos val="l"/>
        <c:numFmt formatCode="0%" sourceLinked="1"/>
        <c:majorTickMark val="none"/>
        <c:minorTickMark val="none"/>
        <c:tickLblPos val="nextTo"/>
        <c:crossAx val="2141248632"/>
        <c:crosses val="autoZero"/>
        <c:crossBetween val="between"/>
      </c:valAx>
      <c:spPr>
        <a:noFill/>
        <a:ln>
          <a:noFill/>
        </a:ln>
        <a:effectLst/>
      </c:spPr>
    </c:plotArea>
    <c:legend>
      <c:legendPos val="b"/>
      <c:layout>
        <c:manualLayout>
          <c:xMode val="edge"/>
          <c:yMode val="edge"/>
          <c:x val="0.12273123845630408"/>
          <c:y val="0.86034043908565205"/>
          <c:w val="0.75538264314182957"/>
          <c:h val="6.1725266448587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latin typeface="MetLife Circular Light" charset="0"/>
              <a:cs typeface="MetLife Circular Light"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latin typeface="MetLife Circular Light" charset="0"/>
                <a:cs typeface="MetLife Circular Light" charset="0"/>
              </a:rPr>
              <a:t>3/16/2022</a:t>
            </a:fld>
            <a:endParaRPr lang="en-US" sz="1000" dirty="0">
              <a:latin typeface="MetLife Circular Light" charset="0"/>
              <a:cs typeface="MetLife Circular Light"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latin typeface="MetLife Circular Light" charset="0"/>
              <a:cs typeface="MetLife Circular Light"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latin typeface="MetLife Circular Light" charset="0"/>
                <a:cs typeface="MetLife Circular Light" charset="0"/>
              </a:rPr>
              <a:t>‹#›</a:t>
            </a:fld>
            <a:endParaRPr lang="en-US" sz="1000" dirty="0">
              <a:latin typeface="MetLife Circular Light" charset="0"/>
              <a:cs typeface="MetLife Circular Light"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b="0" i="0">
                <a:latin typeface="MetLife Circular Light" charset="0"/>
                <a:cs typeface="MetLife Circular Light"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b="0" i="0">
                <a:latin typeface="MetLife Circular Light" charset="0"/>
                <a:cs typeface="MetLife Circular Light" charset="0"/>
              </a:defRPr>
            </a:lvl1pPr>
          </a:lstStyle>
          <a:p>
            <a:fld id="{EC2C7003-A6A9-A249-88AD-8CFDA7DED64B}" type="datetimeFigureOut">
              <a:rPr lang="en-US" smtClean="0"/>
              <a:pPr/>
              <a:t>3/16/2022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b="0" i="0">
                <a:latin typeface="MetLife Circular Light" charset="0"/>
                <a:cs typeface="MetLife Circular Light"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b="0" i="0">
                <a:latin typeface="MetLife Circular Light" charset="0"/>
                <a:cs typeface="MetLife Circular Light"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MetLife Circular Light" charset="0"/>
        <a:ea typeface="+mn-ea"/>
        <a:cs typeface="MetLife Circular Light" charset="0"/>
      </a:defRPr>
    </a:lvl1pPr>
    <a:lvl2pPr marL="457200" algn="l" defTabSz="457200" rtl="0" eaLnBrk="1" latinLnBrk="0" hangingPunct="1">
      <a:defRPr sz="1200" b="0" i="0" kern="1200">
        <a:solidFill>
          <a:schemeClr val="tx1"/>
        </a:solidFill>
        <a:latin typeface="MetLife Circular Light" charset="0"/>
        <a:ea typeface="+mn-ea"/>
        <a:cs typeface="MetLife Circular Light" charset="0"/>
      </a:defRPr>
    </a:lvl2pPr>
    <a:lvl3pPr marL="914400" algn="l" defTabSz="457200" rtl="0" eaLnBrk="1" latinLnBrk="0" hangingPunct="1">
      <a:defRPr sz="1200" b="0" i="0" kern="1200">
        <a:solidFill>
          <a:schemeClr val="tx1"/>
        </a:solidFill>
        <a:latin typeface="MetLife Circular Light" charset="0"/>
        <a:ea typeface="+mn-ea"/>
        <a:cs typeface="MetLife Circular Light" charset="0"/>
      </a:defRPr>
    </a:lvl3pPr>
    <a:lvl4pPr marL="1371600" algn="l" defTabSz="457200" rtl="0" eaLnBrk="1" latinLnBrk="0" hangingPunct="1">
      <a:defRPr sz="1200" b="0" i="0" kern="1200">
        <a:solidFill>
          <a:schemeClr val="tx1"/>
        </a:solidFill>
        <a:latin typeface="MetLife Circular Light" charset="0"/>
        <a:ea typeface="+mn-ea"/>
        <a:cs typeface="MetLife Circular Light" charset="0"/>
      </a:defRPr>
    </a:lvl4pPr>
    <a:lvl5pPr marL="1828800" algn="l" defTabSz="457200" rtl="0" eaLnBrk="1" latinLnBrk="0" hangingPunct="1">
      <a:defRPr sz="1200" b="0" i="0" kern="1200">
        <a:solidFill>
          <a:schemeClr val="tx1"/>
        </a:solidFill>
        <a:latin typeface="MetLife Circular Light" charset="0"/>
        <a:ea typeface="+mn-ea"/>
        <a:cs typeface="MetLife Circular Light"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Arial" charset="0"/>
              </a:rPr>
              <a:t>Due to rising stress and a changing environment, public sector employees are more concerned about their well-being and have seen their mental health worsen in the past year. </a:t>
            </a:r>
          </a:p>
          <a:p>
            <a:endParaRPr lang="en-GB" sz="1200" b="0" i="0" kern="1200" dirty="0">
              <a:solidFill>
                <a:schemeClr val="tx1"/>
              </a:solidFill>
              <a:effectLst/>
              <a:latin typeface="Arial" charset="0"/>
              <a:ea typeface="+mn-ea"/>
              <a:cs typeface="Arial" charset="0"/>
            </a:endParaRPr>
          </a:p>
          <a:p>
            <a:r>
              <a:rPr lang="en-GB" sz="1200" b="0" i="0" kern="1200" dirty="0">
                <a:solidFill>
                  <a:schemeClr val="tx1"/>
                </a:solidFill>
                <a:effectLst/>
                <a:latin typeface="Arial" charset="0"/>
                <a:ea typeface="+mn-ea"/>
                <a:cs typeface="Arial" charset="0"/>
              </a:rPr>
              <a:t>65% of public sector employees are concerned about their well-being in the wake of COVID</a:t>
            </a:r>
            <a:r>
              <a:rPr lang="en-US" sz="1200" b="0" i="0" kern="1200" dirty="0">
                <a:solidFill>
                  <a:schemeClr val="tx1"/>
                </a:solidFill>
                <a:effectLst/>
                <a:latin typeface="Arial" charset="0"/>
                <a:ea typeface="+mn-ea"/>
                <a:cs typeface="Arial" charset="0"/>
              </a:rPr>
              <a:t>:</a:t>
            </a:r>
          </a:p>
          <a:p>
            <a:pPr marL="171450" indent="-171450">
              <a:buFont typeface="Arial" panose="020B0604020202020204" pitchFamily="34" charset="0"/>
              <a:buChar char="•"/>
            </a:pPr>
            <a:r>
              <a:rPr lang="en-US" sz="1200" b="0" i="1" kern="1200" dirty="0">
                <a:solidFill>
                  <a:schemeClr val="tx1"/>
                </a:solidFill>
                <a:effectLst/>
                <a:latin typeface="Arial" charset="0"/>
                <a:ea typeface="+mn-ea"/>
                <a:cs typeface="Arial" charset="0"/>
              </a:rPr>
              <a:t>62% for government employees</a:t>
            </a:r>
          </a:p>
          <a:p>
            <a:pPr marL="171450" indent="-171450">
              <a:buFont typeface="Arial" panose="020B0604020202020204" pitchFamily="34" charset="0"/>
              <a:buChar char="•"/>
            </a:pPr>
            <a:r>
              <a:rPr lang="en-US" sz="1200" b="0" i="1" kern="1200" dirty="0">
                <a:solidFill>
                  <a:schemeClr val="tx1"/>
                </a:solidFill>
                <a:effectLst/>
                <a:latin typeface="Arial" charset="0"/>
                <a:ea typeface="+mn-ea"/>
                <a:cs typeface="Arial" charset="0"/>
              </a:rPr>
              <a:t>65% for public education</a:t>
            </a:r>
          </a:p>
          <a:p>
            <a:pPr marL="171450" indent="-171450">
              <a:buFont typeface="Arial" panose="020B0604020202020204" pitchFamily="34" charset="0"/>
              <a:buChar char="•"/>
            </a:pPr>
            <a:endParaRPr lang="en-US" sz="1200" b="0" i="0" kern="1200" dirty="0">
              <a:solidFill>
                <a:schemeClr val="tx1"/>
              </a:solidFill>
              <a:effectLst/>
              <a:latin typeface="Arial" charset="0"/>
              <a:ea typeface="+mn-ea"/>
              <a:cs typeface="Arial" charset="0"/>
            </a:endParaRPr>
          </a:p>
          <a:p>
            <a:pPr marL="0" indent="0">
              <a:buFontTx/>
              <a:buNone/>
            </a:pPr>
            <a:r>
              <a:rPr lang="en-US" sz="1200" b="0" i="0" kern="1200" dirty="0">
                <a:solidFill>
                  <a:schemeClr val="tx1"/>
                </a:solidFill>
                <a:effectLst/>
                <a:latin typeface="Arial" charset="0"/>
                <a:ea typeface="+mn-ea"/>
                <a:cs typeface="Arial" charset="0"/>
              </a:rPr>
              <a:t>1/3 of employees have seen their mental health worsen – a significant change from 1 in 5 last year. This is an even greater concern for certain groups. Those less likely to be mentally healthy are:</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Arial" charset="0"/>
              </a:rPr>
              <a:t>Public education: 67%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charset="0"/>
                <a:ea typeface="+mn-ea"/>
                <a:cs typeface="Arial" charset="0"/>
              </a:rPr>
              <a:t>Higher education: 64%</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Arial" charset="0"/>
              </a:rPr>
              <a:t>Younger employees (under 45): 60%</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Arial" charset="0"/>
              </a:rPr>
              <a:t>Females: 64%</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Arial" charset="0"/>
              </a:rPr>
              <a:t>Those with kids at home: 64%</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Arial" charset="0"/>
              </a:rPr>
              <a:t>African Americans: 60%</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Arial" charset="0"/>
              </a:rPr>
              <a:t>Those who lost someone to COVID: 57%</a:t>
            </a:r>
            <a:endParaRPr lang="en-US" sz="1200" b="1" i="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4</a:t>
            </a:fld>
            <a:endParaRPr lang="en-US" dirty="0"/>
          </a:p>
        </p:txBody>
      </p:sp>
    </p:spTree>
    <p:extLst>
      <p:ext uri="{BB962C8B-B14F-4D97-AF65-F5344CB8AC3E}">
        <p14:creationId xmlns:p14="http://schemas.microsoft.com/office/powerpoint/2010/main" val="49400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Instilling and investing in a positive workplace culture is a big opportunity for public sector employers today. Managers in particular play an important role in supporting employees, making them feel comfortable, improving work-life balance and driving an overall positive culture.:</a:t>
            </a:r>
          </a:p>
          <a:p>
            <a:pPr marL="0" indent="0">
              <a:buFontTx/>
              <a:buNone/>
            </a:pPr>
            <a:endParaRPr lang="en-US" sz="1200" dirty="0"/>
          </a:p>
          <a:p>
            <a:pPr marL="0" indent="0">
              <a:buFontTx/>
              <a:buNone/>
            </a:pPr>
            <a:r>
              <a:rPr lang="en-US" sz="1200" b="0" dirty="0"/>
              <a:t>Desire for a more open, supportive environment:</a:t>
            </a:r>
          </a:p>
          <a:p>
            <a:pPr marL="171450" indent="-171450">
              <a:buFont typeface="Arial" panose="020B0604020202020204" pitchFamily="34" charset="0"/>
              <a:buChar char="•"/>
            </a:pPr>
            <a:r>
              <a:rPr lang="en-US" sz="1200" b="0" dirty="0"/>
              <a:t>Only 49% say that their organization has a work culture that is very open and supportive (vs. 57% all employees). </a:t>
            </a:r>
          </a:p>
          <a:p>
            <a:pPr marL="628650" lvl="1" indent="-171450">
              <a:buFont typeface="Arial" panose="020B0604020202020204" pitchFamily="34" charset="0"/>
              <a:buChar char="•"/>
            </a:pPr>
            <a:r>
              <a:rPr lang="en-US" sz="1200" b="0" i="1" dirty="0"/>
              <a:t>Govt: 39% - Govt. in particular has an opportunity to establish a culture that’s open and supportive</a:t>
            </a:r>
          </a:p>
          <a:p>
            <a:pPr marL="628650" lvl="1" indent="-171450">
              <a:buFont typeface="Arial" panose="020B0604020202020204" pitchFamily="34" charset="0"/>
              <a:buChar char="•"/>
            </a:pPr>
            <a:r>
              <a:rPr lang="en-US" sz="1200" b="0" i="1" dirty="0"/>
              <a:t>Public Ed: 53%</a:t>
            </a:r>
          </a:p>
          <a:p>
            <a:pPr marL="171450" indent="-171450">
              <a:buFont typeface="Arial" panose="020B0604020202020204" pitchFamily="34" charset="0"/>
              <a:buChar char="•"/>
            </a:pPr>
            <a:r>
              <a:rPr lang="en-US" sz="1200" b="0" dirty="0"/>
              <a:t>And 31% say their managers aren’t equipped to support employees dealing with mental health issues (vs. 37% all employees).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51% say their manager has a high level of empathy with them (vs. 55% total).</a:t>
            </a:r>
          </a:p>
          <a:p>
            <a:endParaRPr lang="en-US" sz="1200" b="0" dirty="0"/>
          </a:p>
          <a:p>
            <a:r>
              <a:rPr lang="en-US" sz="1200" b="0" dirty="0"/>
              <a:t>Overcoming stigma and empowering important conversations:</a:t>
            </a:r>
          </a:p>
          <a:p>
            <a:r>
              <a:rPr lang="en-US" sz="1200" b="0" dirty="0"/>
              <a:t>51% say their manager </a:t>
            </a:r>
            <a:r>
              <a:rPr lang="en-US" sz="1200" dirty="0"/>
              <a:t>has a high level of empathy with them (vs. 55% total).</a:t>
            </a:r>
          </a:p>
          <a:p>
            <a:endParaRPr lang="en-US" sz="1200" dirty="0"/>
          </a:p>
          <a:p>
            <a:r>
              <a:rPr lang="en-US" sz="1200" dirty="0"/>
              <a:t>Driving work life balance through time off:</a:t>
            </a:r>
          </a:p>
          <a:p>
            <a:pPr marL="171450" indent="-171450">
              <a:buFont typeface="Arial" panose="020B0604020202020204" pitchFamily="34" charset="0"/>
              <a:buChar char="•"/>
            </a:pPr>
            <a:r>
              <a:rPr lang="en-US" sz="1200" b="1" dirty="0"/>
              <a:t>33% </a:t>
            </a:r>
            <a:r>
              <a:rPr lang="en-US" sz="1200" dirty="0"/>
              <a:t>of </a:t>
            </a:r>
            <a:r>
              <a:rPr lang="en-US" sz="1200" dirty="0" err="1"/>
              <a:t>of</a:t>
            </a:r>
            <a:r>
              <a:rPr lang="en-US" sz="1200" dirty="0"/>
              <a:t> public sector employees took less time off last year (vs. 27% all employees). </a:t>
            </a:r>
          </a:p>
          <a:p>
            <a:pPr marL="171450" indent="-171450">
              <a:buFont typeface="Arial" panose="020B0604020202020204" pitchFamily="34" charset="0"/>
              <a:buChar char="•"/>
            </a:pPr>
            <a:r>
              <a:rPr lang="en-US" sz="1200" dirty="0"/>
              <a:t>Those who took less time off were </a:t>
            </a:r>
            <a:r>
              <a:rPr lang="en-US" sz="1200" b="1" dirty="0"/>
              <a:t>40% more likely </a:t>
            </a:r>
            <a:r>
              <a:rPr lang="en-US" sz="1200" dirty="0"/>
              <a:t>to say their mental health got worse.</a:t>
            </a:r>
          </a:p>
          <a:p>
            <a:pPr marL="0" indent="0">
              <a:buFontTx/>
              <a:buNone/>
            </a:pPr>
            <a:endParaRPr lang="en-US" sz="1200" dirty="0"/>
          </a:p>
          <a:p>
            <a:pPr marL="0" indent="0">
              <a:buFontTx/>
              <a:buNone/>
            </a:pPr>
            <a:r>
              <a:rPr lang="en-US" sz="1200" dirty="0"/>
              <a:t>Addressing aspects of empathy, stigma and work-life balance has the potential to improve well-being, productivity and engagement.</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14</a:t>
            </a:fld>
            <a:endParaRPr lang="en-US" dirty="0"/>
          </a:p>
        </p:txBody>
      </p:sp>
    </p:spTree>
    <p:extLst>
      <p:ext uri="{BB962C8B-B14F-4D97-AF65-F5344CB8AC3E}">
        <p14:creationId xmlns:p14="http://schemas.microsoft.com/office/powerpoint/2010/main" val="334224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dirty="0"/>
          </a:p>
        </p:txBody>
      </p:sp>
    </p:spTree>
    <p:extLst>
      <p:ext uri="{BB962C8B-B14F-4D97-AF65-F5344CB8AC3E}">
        <p14:creationId xmlns:p14="http://schemas.microsoft.com/office/powerpoint/2010/main" val="295768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improving culture, benefits are also of increased importance as employees look to support their safety and holistic well-being. They are a source of confidence, peace of mind and a way to reduce overall stress</a:t>
            </a:r>
          </a:p>
          <a:p>
            <a:pPr marL="171450" indent="-171450">
              <a:buFont typeface="Arial" panose="020B0604020202020204" pitchFamily="34" charset="0"/>
              <a:buChar char="•"/>
            </a:pPr>
            <a:r>
              <a:rPr lang="en-GB" sz="1200" b="0" i="0" strike="noStrike" kern="1200" dirty="0">
                <a:solidFill>
                  <a:schemeClr val="tx1"/>
                </a:solidFill>
                <a:effectLst/>
                <a:latin typeface="Arial" charset="0"/>
                <a:ea typeface="+mn-ea"/>
                <a:cs typeface="Arial" charset="0"/>
              </a:rPr>
              <a:t>Public sector employees are significantly more likely to say that the benefits they receive give them peace of mind for the unexpected (87% vs 81% total). This is true for govt (92%.) and public ed. (86%).</a:t>
            </a:r>
          </a:p>
          <a:p>
            <a:pPr marL="628650" lvl="1" indent="-171450">
              <a:buFont typeface="Arial" panose="020B0604020202020204" pitchFamily="34" charset="0"/>
              <a:buChar char="•"/>
            </a:pPr>
            <a:r>
              <a:rPr lang="en-US" i="1" dirty="0"/>
              <a:t>Govt (92%)</a:t>
            </a:r>
          </a:p>
          <a:p>
            <a:pPr marL="628650" lvl="1" indent="-171450">
              <a:buFont typeface="Arial" panose="020B0604020202020204" pitchFamily="34" charset="0"/>
              <a:buChar char="•"/>
            </a:pPr>
            <a:r>
              <a:rPr lang="en-US" i="1" dirty="0"/>
              <a:t>Public Education (86%)</a:t>
            </a:r>
            <a:endParaRPr lang="en-GB" sz="1200" b="0" i="1" strike="noStrike" kern="1200" dirty="0">
              <a:solidFill>
                <a:schemeClr val="tx1"/>
              </a:solidFill>
              <a:effectLst/>
              <a:latin typeface="Arial" charset="0"/>
              <a:ea typeface="+mn-ea"/>
              <a:cs typeface="Arial" charset="0"/>
            </a:endParaRPr>
          </a:p>
          <a:p>
            <a:pPr marL="171450" indent="-171450">
              <a:buFont typeface="Arial" panose="020B0604020202020204" pitchFamily="34" charset="0"/>
              <a:buChar char="•"/>
            </a:pPr>
            <a:r>
              <a:rPr lang="en-GB" sz="1200" b="0" i="0" strike="noStrike" kern="1200" dirty="0">
                <a:solidFill>
                  <a:schemeClr val="tx1"/>
                </a:solidFill>
                <a:effectLst/>
                <a:latin typeface="Arial" charset="0"/>
                <a:ea typeface="+mn-ea"/>
                <a:cs typeface="Arial" charset="0"/>
              </a:rPr>
              <a:t>74% say their current benefits package helps them reduce their overall stress (vs. 68% total)</a:t>
            </a:r>
          </a:p>
          <a:p>
            <a:pPr marL="628650" lvl="1" indent="-171450">
              <a:buFont typeface="Arial" panose="020B0604020202020204" pitchFamily="34" charset="0"/>
              <a:buChar char="•"/>
            </a:pPr>
            <a:r>
              <a:rPr lang="en-US" i="1" dirty="0"/>
              <a:t>86% govt</a:t>
            </a:r>
          </a:p>
          <a:p>
            <a:pPr marL="628650" lvl="1" indent="-171450">
              <a:buFont typeface="Arial" panose="020B0604020202020204" pitchFamily="34" charset="0"/>
              <a:buChar char="•"/>
            </a:pPr>
            <a:r>
              <a:rPr lang="en-US" i="1" dirty="0"/>
              <a:t>71% public ed</a:t>
            </a:r>
            <a:endParaRPr lang="en-US" sz="1200" b="0" i="1" strike="noStrike" kern="1200" dirty="0">
              <a:solidFill>
                <a:schemeClr val="tx1"/>
              </a:solidFill>
              <a:effectLst/>
              <a:latin typeface="Arial" charset="0"/>
              <a:ea typeface="+mn-ea"/>
              <a:cs typeface="Arial" charset="0"/>
            </a:endParaRPr>
          </a:p>
          <a:p>
            <a:pPr marL="0" indent="0">
              <a:buFontTx/>
              <a:buNone/>
            </a:pPr>
            <a:endParaRPr lang="en-GB" sz="1200" b="0" i="0" strike="noStrike" kern="1200" dirty="0">
              <a:solidFill>
                <a:schemeClr val="tx1"/>
              </a:solidFill>
              <a:effectLst/>
              <a:latin typeface="Arial" charset="0"/>
              <a:ea typeface="+mn-ea"/>
              <a:cs typeface="Arial" charset="0"/>
            </a:endParaRPr>
          </a:p>
          <a:p>
            <a:pPr marL="0" indent="0">
              <a:buFontTx/>
              <a:buNone/>
            </a:pPr>
            <a:endParaRPr lang="en-GB" sz="1200" b="0" i="0" strike="noStrike" kern="1200" dirty="0">
              <a:solidFill>
                <a:schemeClr val="tx1"/>
              </a:solidFill>
              <a:effectLst/>
              <a:latin typeface="Arial" charset="0"/>
              <a:ea typeface="+mn-ea"/>
              <a:cs typeface="Arial" charset="0"/>
            </a:endParaRPr>
          </a:p>
          <a:p>
            <a:pPr marL="0" indent="0">
              <a:buFontTx/>
              <a:buNone/>
            </a:pPr>
            <a:r>
              <a:rPr lang="en-GB" sz="1200" b="0" i="0" strike="noStrike" kern="1200" dirty="0">
                <a:solidFill>
                  <a:schemeClr val="tx1"/>
                </a:solidFill>
                <a:effectLst/>
                <a:latin typeface="Arial" charset="0"/>
                <a:ea typeface="+mn-ea"/>
                <a:cs typeface="Arial" charset="0"/>
              </a:rPr>
              <a:t>For those that choose a life of service, benefits are a critical element of their stability.</a:t>
            </a:r>
            <a:r>
              <a:rPr lang="en-GB" sz="900" b="0" i="0" strike="noStrike" kern="1200" dirty="0">
                <a:solidFill>
                  <a:schemeClr val="tx1"/>
                </a:solidFill>
                <a:effectLst/>
                <a:latin typeface="Arial" charset="0"/>
                <a:ea typeface="+mn-ea"/>
                <a:cs typeface="Arial" charset="0"/>
              </a:rPr>
              <a:t>  </a:t>
            </a:r>
            <a:endParaRPr lang="en-US" sz="1200" b="0" i="0" strike="noStrike"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16</a:t>
            </a:fld>
            <a:endParaRPr lang="en-US" dirty="0"/>
          </a:p>
        </p:txBody>
      </p:sp>
    </p:spTree>
    <p:extLst>
      <p:ext uri="{BB962C8B-B14F-4D97-AF65-F5344CB8AC3E}">
        <p14:creationId xmlns:p14="http://schemas.microsoft.com/office/powerpoint/2010/main" val="386449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Finances are a key pain point and area of concern for public sector employees today. Only 58% feel financially health, 5% lower than last year. </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18</a:t>
            </a:fld>
            <a:endParaRPr lang="en-US" dirty="0"/>
          </a:p>
        </p:txBody>
      </p:sp>
    </p:spTree>
    <p:extLst>
      <p:ext uri="{BB962C8B-B14F-4D97-AF65-F5344CB8AC3E}">
        <p14:creationId xmlns:p14="http://schemas.microsoft.com/office/powerpoint/2010/main" val="328739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Arial" charset="0"/>
                <a:ea typeface="+mn-ea"/>
                <a:cs typeface="Arial" charset="0"/>
              </a:rPr>
              <a:t>Public Sector employees are reliant on their benefits – and are interested in a wide range of them. 82% of public sector employees have 8+ benefits, compared to 74% for the average employee.</a:t>
            </a:r>
            <a:r>
              <a:rPr lang="en-GB" sz="900" b="0" i="0" kern="1200" dirty="0">
                <a:solidFill>
                  <a:schemeClr val="tx1"/>
                </a:solidFill>
                <a:effectLst/>
                <a:latin typeface="Arial" charset="0"/>
                <a:ea typeface="+mn-ea"/>
                <a:cs typeface="Arial" charset="0"/>
              </a:rPr>
              <a:t> They expect the numerous benefits they own to help meet their needs.</a:t>
            </a:r>
          </a:p>
          <a:p>
            <a:pPr lvl="0"/>
            <a:endParaRPr lang="en-GB" sz="1050" b="0" i="0" kern="1200" dirty="0">
              <a:solidFill>
                <a:schemeClr val="tx1"/>
              </a:solidFill>
              <a:effectLst/>
              <a:latin typeface="Arial" charset="0"/>
              <a:ea typeface="+mn-ea"/>
              <a:cs typeface="Arial" charset="0"/>
            </a:endParaRPr>
          </a:p>
          <a:p>
            <a:r>
              <a:rPr lang="en-GB" sz="1200" b="1" i="0" kern="1200" dirty="0">
                <a:solidFill>
                  <a:schemeClr val="tx1"/>
                </a:solidFill>
                <a:effectLst/>
                <a:latin typeface="Arial" charset="0"/>
                <a:ea typeface="+mn-ea"/>
                <a:cs typeface="Arial" charset="0"/>
              </a:rPr>
              <a:t>Today, their top 8 most common employer-provided benefits for public sector workers (in order) are:</a:t>
            </a:r>
            <a:endParaRPr lang="en-US" sz="1200" b="1"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Medical (health) insurance</a:t>
            </a:r>
            <a:endParaRPr lang="en-US" sz="1200" b="0"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Defined Benefit Pension plan</a:t>
            </a:r>
            <a:endParaRPr lang="en-US" sz="1200" b="0"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Dental insurance</a:t>
            </a:r>
            <a:endParaRPr lang="en-US" sz="1200" b="0"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Vision care insurance or discount program</a:t>
            </a:r>
            <a:endParaRPr lang="en-US" sz="1200" b="0"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401(k) or other defined contribution retirement plan (such as a 403(b) or 457 plan)</a:t>
            </a:r>
            <a:endParaRPr lang="en-US" sz="1200" b="0"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Life insurance</a:t>
            </a:r>
            <a:endParaRPr lang="en-US" sz="1200" b="0"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Disability insurance</a:t>
            </a:r>
            <a:endParaRPr lang="en-US" sz="1200" b="0" i="0" kern="1200" dirty="0">
              <a:solidFill>
                <a:schemeClr val="tx1"/>
              </a:solidFill>
              <a:effectLst/>
              <a:latin typeface="Arial" charset="0"/>
              <a:ea typeface="+mn-ea"/>
              <a:cs typeface="Arial" charset="0"/>
            </a:endParaRPr>
          </a:p>
          <a:p>
            <a:pPr lvl="0"/>
            <a:r>
              <a:rPr lang="en-GB" sz="1200" b="0" i="0" kern="1200" dirty="0">
                <a:solidFill>
                  <a:schemeClr val="tx1"/>
                </a:solidFill>
                <a:effectLst/>
                <a:latin typeface="Arial" charset="0"/>
                <a:ea typeface="+mn-ea"/>
                <a:cs typeface="Arial" charset="0"/>
              </a:rPr>
              <a:t>Employee Assistance Programs</a:t>
            </a:r>
            <a:endParaRPr lang="en-US" sz="1200" b="0" i="0" kern="1200" dirty="0">
              <a:solidFill>
                <a:schemeClr val="tx1"/>
              </a:solidFill>
              <a:effectLst/>
              <a:latin typeface="Arial" charset="0"/>
              <a:ea typeface="+mn-ea"/>
              <a:cs typeface="Arial" charset="0"/>
            </a:endParaRPr>
          </a:p>
          <a:p>
            <a:endParaRPr lang="en-US" dirty="0"/>
          </a:p>
          <a:p>
            <a:r>
              <a:rPr lang="en-US" dirty="0"/>
              <a:t>There is high interest, demand and desire for a range of benefits across the board. In particular:</a:t>
            </a:r>
          </a:p>
          <a:p>
            <a:pPr marL="171450" indent="-171450">
              <a:buFont typeface="Arial" panose="020B0604020202020204" pitchFamily="34" charset="0"/>
              <a:buChar char="•"/>
            </a:pPr>
            <a:r>
              <a:rPr lang="en-US" dirty="0"/>
              <a:t>Cancer, AD&amp;D, Critical Illness and AP insurance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Retirement: </a:t>
            </a:r>
            <a:r>
              <a:rPr lang="en-GB" sz="1200" b="0" i="0" kern="1200" dirty="0">
                <a:solidFill>
                  <a:schemeClr val="tx1"/>
                </a:solidFill>
                <a:effectLst/>
                <a:latin typeface="Arial" charset="0"/>
                <a:ea typeface="+mn-ea"/>
                <a:cs typeface="Arial" charset="0"/>
              </a:rPr>
              <a:t>they are more interested in access to guaranteed income in retirement through retirement plans (85% vs 78%) and defined benefit pension plans (62% vs 47%)</a:t>
            </a:r>
            <a:endParaRPr lang="en-US" dirty="0"/>
          </a:p>
          <a:p>
            <a:pPr marL="171450" indent="-171450">
              <a:buFont typeface="Arial" panose="020B0604020202020204" pitchFamily="34" charset="0"/>
              <a:buChar char="•"/>
            </a:pPr>
            <a:r>
              <a:rPr lang="en-US" dirty="0"/>
              <a:t>Physical: </a:t>
            </a:r>
            <a:r>
              <a:rPr lang="en-GB" sz="1200" b="0" i="0" kern="1200" dirty="0">
                <a:solidFill>
                  <a:schemeClr val="tx1"/>
                </a:solidFill>
                <a:effectLst/>
                <a:latin typeface="Arial" charset="0"/>
                <a:ea typeface="+mn-ea"/>
                <a:cs typeface="Arial" charset="0"/>
              </a:rPr>
              <a:t>Out of all 4 forms of health, public sector employees are most likely – and much more likely than the average employee – to say physical wellness benefits would most improve their wellbeing (82% vs 72%) </a:t>
            </a:r>
            <a:endParaRPr lang="en-GB" sz="1200" b="1" i="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19</a:t>
            </a:fld>
            <a:endParaRPr lang="en-US" dirty="0"/>
          </a:p>
        </p:txBody>
      </p:sp>
    </p:spTree>
    <p:extLst>
      <p:ext uri="{BB962C8B-B14F-4D97-AF65-F5344CB8AC3E}">
        <p14:creationId xmlns:p14="http://schemas.microsoft.com/office/powerpoint/2010/main" val="387676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Arial" charset="0"/>
                <a:ea typeface="+mn-ea"/>
                <a:cs typeface="Arial" charset="0"/>
              </a:rPr>
              <a:t>There is currently a gap in how well current benefits are meeting public sector employee needs. Satisfaction with benefits is low – and behind the total average.</a:t>
            </a:r>
          </a:p>
          <a:p>
            <a:pPr lvl="0"/>
            <a:r>
              <a:rPr lang="en-GB" sz="1200" b="0" i="0" kern="1200" dirty="0">
                <a:solidFill>
                  <a:schemeClr val="tx1"/>
                </a:solidFill>
                <a:effectLst/>
                <a:latin typeface="Arial" charset="0"/>
                <a:ea typeface="+mn-ea"/>
                <a:cs typeface="Arial" charset="0"/>
              </a:rPr>
              <a:t>Some disagree about how well benefits meet their needs.</a:t>
            </a:r>
          </a:p>
          <a:p>
            <a:pPr lvl="0"/>
            <a:endParaRPr lang="en-GB" sz="1200" b="1" i="0" kern="1200" dirty="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en-GB" sz="1200" b="0" i="0" kern="1200" dirty="0">
                <a:solidFill>
                  <a:schemeClr val="tx1"/>
                </a:solidFill>
                <a:effectLst/>
                <a:latin typeface="Arial" charset="0"/>
                <a:ea typeface="+mn-ea"/>
                <a:cs typeface="Arial" charset="0"/>
              </a:rPr>
              <a:t>Government and public education diverge on how well their employer’s benefit programs meet their needs</a:t>
            </a:r>
            <a:endParaRPr lang="en-US" sz="1200" b="0" i="0" kern="1200" dirty="0">
              <a:solidFill>
                <a:schemeClr val="tx1"/>
              </a:solidFill>
              <a:effectLst/>
              <a:latin typeface="Arial" charset="0"/>
              <a:ea typeface="+mn-ea"/>
              <a:cs typeface="Arial" charset="0"/>
            </a:endParaRPr>
          </a:p>
          <a:p>
            <a:pPr marL="628650" lvl="1" indent="-171450">
              <a:buFont typeface="Arial" panose="020B0604020202020204" pitchFamily="34" charset="0"/>
              <a:buChar char="•"/>
            </a:pPr>
            <a:r>
              <a:rPr lang="en-GB" sz="1200" b="0" i="0" kern="1200" dirty="0">
                <a:solidFill>
                  <a:schemeClr val="tx1"/>
                </a:solidFill>
                <a:effectLst/>
                <a:latin typeface="Arial" charset="0"/>
                <a:ea typeface="+mn-ea"/>
                <a:cs typeface="Arial" charset="0"/>
              </a:rPr>
              <a:t>83% of govt EE say that their benefits package meet their personal &amp; HH needs, but only 66% of public education do (in line with total EE). Also 85% of govt EE say that their benefits package helps reduce their financial stress, vs 67% of public ed</a:t>
            </a:r>
            <a:endParaRPr lang="en-US" sz="1200" b="0" i="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20</a:t>
            </a:fld>
            <a:endParaRPr lang="en-US" dirty="0"/>
          </a:p>
        </p:txBody>
      </p:sp>
    </p:spTree>
    <p:extLst>
      <p:ext uri="{BB962C8B-B14F-4D97-AF65-F5344CB8AC3E}">
        <p14:creationId xmlns:p14="http://schemas.microsoft.com/office/powerpoint/2010/main" val="322858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strike="noStrike" kern="1200" dirty="0">
                <a:solidFill>
                  <a:schemeClr val="tx1"/>
                </a:solidFill>
                <a:effectLst/>
                <a:latin typeface="Arial" charset="0"/>
                <a:ea typeface="+mn-ea"/>
                <a:cs typeface="Arial" charset="0"/>
              </a:rPr>
              <a:t>Public sector employees want AND need benefits. There’s an opportunity to reassess benefits plans and communications to better meet evolving needs.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strike="noStrike" kern="1200" dirty="0">
              <a:solidFill>
                <a:schemeClr val="tx1"/>
              </a:solidFill>
              <a:effectLst/>
              <a:latin typeface="Arial"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strike="noStrike" kern="1200" dirty="0">
                <a:solidFill>
                  <a:schemeClr val="tx1"/>
                </a:solidFill>
                <a:effectLst/>
                <a:latin typeface="Arial" charset="0"/>
                <a:ea typeface="+mn-ea"/>
                <a:cs typeface="Arial" charset="0"/>
              </a:rPr>
              <a:t>If employees are introduced and communicated in a way that makes sense, they are more likely to be satisfied with the benefits they receive. </a:t>
            </a:r>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21</a:t>
            </a:fld>
            <a:endParaRPr lang="en-US" dirty="0"/>
          </a:p>
        </p:txBody>
      </p:sp>
    </p:spTree>
    <p:extLst>
      <p:ext uri="{BB962C8B-B14F-4D97-AF65-F5344CB8AC3E}">
        <p14:creationId xmlns:p14="http://schemas.microsoft.com/office/powerpoint/2010/main" val="27375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high ownership and interest in benefits, there’s still a significant gap between benefits employees are interested in and those they own today. There is still a lot of space to expand benefits offerings and drive a better understanding of what they are, how they relate to their life and how they work together.</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22</a:t>
            </a:fld>
            <a:endParaRPr lang="en-US" dirty="0"/>
          </a:p>
        </p:txBody>
      </p:sp>
    </p:spTree>
    <p:extLst>
      <p:ext uri="{BB962C8B-B14F-4D97-AF65-F5344CB8AC3E}">
        <p14:creationId xmlns:p14="http://schemas.microsoft.com/office/powerpoint/2010/main" val="407269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sector employees have high expectations when it comes to their benefits – they want them to be easy to use and work together. </a:t>
            </a:r>
          </a:p>
          <a:p>
            <a:endParaRPr lang="en-US" dirty="0"/>
          </a:p>
          <a:p>
            <a:r>
              <a:rPr lang="en-US" dirty="0"/>
              <a:t>87% expect their benefits to be easy to 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92% govt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86% public 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83% say they want their benefits to work together: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87% govt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82% public ed</a:t>
            </a:r>
          </a:p>
        </p:txBody>
      </p:sp>
      <p:sp>
        <p:nvSpPr>
          <p:cNvPr id="4" name="Slide Number Placeholder 3"/>
          <p:cNvSpPr>
            <a:spLocks noGrp="1"/>
          </p:cNvSpPr>
          <p:nvPr>
            <p:ph type="sldNum" sz="quarter" idx="5"/>
          </p:nvPr>
        </p:nvSpPr>
        <p:spPr/>
        <p:txBody>
          <a:bodyPr/>
          <a:lstStyle/>
          <a:p>
            <a:fld id="{50AD15A5-6128-B84F-818D-8AA5BDD9AF9D}" type="slidenum">
              <a:rPr lang="en-US" smtClean="0"/>
              <a:pPr/>
              <a:t>23</a:t>
            </a:fld>
            <a:endParaRPr lang="en-US" dirty="0"/>
          </a:p>
        </p:txBody>
      </p:sp>
    </p:spTree>
    <p:extLst>
      <p:ext uri="{BB962C8B-B14F-4D97-AF65-F5344CB8AC3E}">
        <p14:creationId xmlns:p14="http://schemas.microsoft.com/office/powerpoint/2010/main" val="4079414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Public service employees are likely to accept benefits that are communicated clearly. By appropriately introducing benefit frameworks and appealing to shifting mindsets, employees can develop a better understanding of how their well-being is protected.</a:t>
            </a:r>
            <a:br>
              <a:rPr lang="en-US" dirty="0"/>
            </a:b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mn-ea"/>
                <a:cs typeface="Arial" charset="0"/>
              </a:rPr>
              <a:t>Presenting them in a more holistic view recognizes and supports the interconnectedness of benefits and their ability to support all aspects of health - physical, mental, social and financial.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charset="0"/>
                <a:ea typeface="+mn-ea"/>
                <a:cs typeface="Arial" charset="0"/>
              </a:rPr>
              <a:t>By using a framework an EE understands, employers can better present their offerings and give employees an opportunity to extend or enhance coverage where it makes sense for them.</a:t>
            </a:r>
            <a:endParaRPr lang="en-US" sz="1200" b="0" i="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24</a:t>
            </a:fld>
            <a:endParaRPr lang="en-US" dirty="0"/>
          </a:p>
        </p:txBody>
      </p:sp>
    </p:spTree>
    <p:extLst>
      <p:ext uri="{BB962C8B-B14F-4D97-AF65-F5344CB8AC3E}">
        <p14:creationId xmlns:p14="http://schemas.microsoft.com/office/powerpoint/2010/main" val="228323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While many things are contributing to this, balancing home and work life has become a leading cause of declining mental health. 33% of public sector employees cite work-life balance as a top reason for poor mental health – falling just behind COVID-19 health concerns.</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5</a:t>
            </a:fld>
            <a:endParaRPr lang="en-US" dirty="0"/>
          </a:p>
        </p:txBody>
      </p:sp>
    </p:spTree>
    <p:extLst>
      <p:ext uri="{BB962C8B-B14F-4D97-AF65-F5344CB8AC3E}">
        <p14:creationId xmlns:p14="http://schemas.microsoft.com/office/powerpoint/2010/main" val="1794511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Public service employees are likely to accept benefits that are communicated clearly. By appropriately introducing benefit frameworks and appealing to shifting mindsets, employees can develop a better understanding of how their well-being is protected.</a:t>
            </a:r>
            <a:br>
              <a:rPr lang="en-US" dirty="0"/>
            </a:b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mn-ea"/>
                <a:cs typeface="Arial" charset="0"/>
              </a:rPr>
              <a:t>Presenting them in a more holistic view recognizes and supports the interconnectedness of benefits and their ability to support all aspects of health - physical, mental, social and financial.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charset="0"/>
                <a:ea typeface="+mn-ea"/>
                <a:cs typeface="Arial" charset="0"/>
              </a:rPr>
              <a:t>By using a framework an EE understands, employers can better present their offerings and give employees an opportunity to extend or enhance coverage where it makes sense for them.</a:t>
            </a:r>
            <a:endParaRPr lang="en-US" sz="1200" b="0" i="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25</a:t>
            </a:fld>
            <a:endParaRPr lang="en-US" dirty="0"/>
          </a:p>
        </p:txBody>
      </p:sp>
    </p:spTree>
    <p:extLst>
      <p:ext uri="{BB962C8B-B14F-4D97-AF65-F5344CB8AC3E}">
        <p14:creationId xmlns:p14="http://schemas.microsoft.com/office/powerpoint/2010/main" val="270761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helps increase employees’ satisfaction. Those that communicate benefits well see a direct increase in satisfaction.</a:t>
            </a:r>
          </a:p>
          <a:p>
            <a:pPr marL="171450" indent="-171450">
              <a:buFont typeface="Arial" panose="020B0604020202020204" pitchFamily="34" charset="0"/>
              <a:buChar char="•"/>
            </a:pPr>
            <a:r>
              <a:rPr lang="en-US" dirty="0"/>
              <a:t>When benefits communications are easy to understand, employees are 2x more likely to be satisfied with the benefits they receive</a:t>
            </a:r>
          </a:p>
          <a:p>
            <a:pPr marL="171450" indent="-171450">
              <a:buFont typeface="Arial" panose="020B0604020202020204" pitchFamily="34" charset="0"/>
              <a:buChar char="•"/>
            </a:pPr>
            <a:r>
              <a:rPr lang="en-US" dirty="0"/>
              <a:t>2/3 of public sector employees want their employer to communicate with them about benefits AFTER they have enrolled, yet only half say their employer is doing that today</a:t>
            </a:r>
          </a:p>
          <a:p>
            <a:endParaRPr lang="en-US" dirty="0"/>
          </a:p>
          <a:p>
            <a:endParaRPr lang="en-US" dirty="0"/>
          </a:p>
          <a:p>
            <a:pPr marL="171450" lvl="0" indent="-171450">
              <a:buFont typeface="Arial" panose="020B0604020202020204" pitchFamily="34" charset="0"/>
              <a:buChar char="•"/>
            </a:pPr>
            <a:r>
              <a:rPr lang="en-GB" sz="1200" b="0" i="1" kern="1200" dirty="0">
                <a:solidFill>
                  <a:schemeClr val="tx1"/>
                </a:solidFill>
                <a:effectLst/>
                <a:latin typeface="Arial" charset="0"/>
                <a:ea typeface="+mn-ea"/>
                <a:cs typeface="Arial" charset="0"/>
              </a:rPr>
              <a:t>Government and public education diverge on how well they communicate about benefits</a:t>
            </a:r>
            <a:endParaRPr lang="en-US" sz="1200" b="0" i="1" kern="1200" dirty="0">
              <a:solidFill>
                <a:schemeClr val="tx1"/>
              </a:solidFill>
              <a:effectLst/>
              <a:latin typeface="Arial" charset="0"/>
              <a:ea typeface="+mn-ea"/>
              <a:cs typeface="Arial" charset="0"/>
            </a:endParaRPr>
          </a:p>
          <a:p>
            <a:pPr marL="628650" lvl="1" indent="-171450">
              <a:buFont typeface="Arial" panose="020B0604020202020204" pitchFamily="34" charset="0"/>
              <a:buChar char="•"/>
            </a:pPr>
            <a:r>
              <a:rPr lang="en-GB" sz="1200" b="0" i="1" kern="1200" dirty="0">
                <a:solidFill>
                  <a:schemeClr val="tx1"/>
                </a:solidFill>
                <a:effectLst/>
                <a:latin typeface="Arial" charset="0"/>
                <a:ea typeface="+mn-ea"/>
                <a:cs typeface="Arial" charset="0"/>
              </a:rPr>
              <a:t>78% of government employees say that their employer's benefit communications help them understand how their benefits work (above the 67% average) vs just 57% of public education employees (well below average)</a:t>
            </a:r>
            <a:endParaRPr lang="en-US" sz="1200" b="0" i="1"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26</a:t>
            </a:fld>
            <a:endParaRPr lang="en-US" dirty="0"/>
          </a:p>
        </p:txBody>
      </p:sp>
    </p:spTree>
    <p:extLst>
      <p:ext uri="{BB962C8B-B14F-4D97-AF65-F5344CB8AC3E}">
        <p14:creationId xmlns:p14="http://schemas.microsoft.com/office/powerpoint/2010/main" val="217163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Arial" charset="0"/>
                <a:ea typeface="+mn-ea"/>
                <a:cs typeface="Arial" charset="0"/>
              </a:rPr>
              <a:t>Protect your employees' wellbeing as we return to normalcy. We are at a critical stage, calling for improved benefits and services that meet the ever-growing needs of public service employees. Leading with empathy and an employee-first approach will empower a positive workplace and experience.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27</a:t>
            </a:fld>
            <a:endParaRPr lang="en-US" dirty="0"/>
          </a:p>
        </p:txBody>
      </p:sp>
    </p:spTree>
    <p:extLst>
      <p:ext uri="{BB962C8B-B14F-4D97-AF65-F5344CB8AC3E}">
        <p14:creationId xmlns:p14="http://schemas.microsoft.com/office/powerpoint/2010/main" val="156248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28: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The state of well-being is impacting the workplace and putting greater pressure on employers. Declining health and stress is not only impacting employees, but also impacting employee productivity, engagement and retention among the public sector in particular.</a:t>
            </a:r>
          </a:p>
          <a:p>
            <a:pPr marL="171450" indent="-171450">
              <a:buFont typeface="Arial" panose="020B0604020202020204" pitchFamily="34" charset="0"/>
              <a:buChar char="•"/>
            </a:pPr>
            <a:r>
              <a:rPr lang="en-US" dirty="0"/>
              <a:t>67% are concerned about employee stress (vs. 62% all employers)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64% are concerned about employee engagement (vs. 59% all employers)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65% are concerned about employee productivity (vs. 63% all employers)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63% are concerned about employee engagement (vs. 59% all employers)</a:t>
            </a:r>
          </a:p>
        </p:txBody>
      </p:sp>
      <p:sp>
        <p:nvSpPr>
          <p:cNvPr id="4" name="Slide Number Placeholder 3"/>
          <p:cNvSpPr>
            <a:spLocks noGrp="1"/>
          </p:cNvSpPr>
          <p:nvPr>
            <p:ph type="sldNum" sz="quarter" idx="10"/>
          </p:nvPr>
        </p:nvSpPr>
        <p:spPr/>
        <p:txBody>
          <a:bodyPr/>
          <a:lstStyle/>
          <a:p>
            <a:fld id="{50AD15A5-6128-B84F-818D-8AA5BDD9AF9D}" type="slidenum">
              <a:rPr lang="en-US" smtClean="0"/>
              <a:pPr/>
              <a:t>6</a:t>
            </a:fld>
            <a:endParaRPr lang="en-US" dirty="0"/>
          </a:p>
        </p:txBody>
      </p:sp>
    </p:spTree>
    <p:extLst>
      <p:ext uri="{BB962C8B-B14F-4D97-AF65-F5344CB8AC3E}">
        <p14:creationId xmlns:p14="http://schemas.microsoft.com/office/powerpoint/2010/main" val="77350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efforts, public sector employers are less confident in their performance when it comes to employee satisfaction, engagement and well-being. Less likely than the average employer to say they’re performing well in addressing:</a:t>
            </a:r>
          </a:p>
          <a:p>
            <a:pPr marL="171450" indent="-171450">
              <a:buFont typeface="Arial" panose="020B0604020202020204" pitchFamily="34" charset="0"/>
              <a:buChar char="•"/>
            </a:pPr>
            <a:r>
              <a:rPr lang="en-US" dirty="0"/>
              <a:t>Satisfaction (51% public sector employers vs. 73% all employers)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Engagement (55% public sector employers vs. 74% all employers)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Well-being (55% public sector employers vs. 74% all employers)</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7</a:t>
            </a:fld>
            <a:endParaRPr lang="en-US" dirty="0"/>
          </a:p>
        </p:txBody>
      </p:sp>
    </p:spTree>
    <p:extLst>
      <p:ext uri="{BB962C8B-B14F-4D97-AF65-F5344CB8AC3E}">
        <p14:creationId xmlns:p14="http://schemas.microsoft.com/office/powerpoint/2010/main" val="57272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many, public sector employers are operating within a workforce model that no one has planned. Today, there is a new need, demand and responsibility for public sector employers to support holistic health and well-being. </a:t>
            </a:r>
          </a:p>
          <a:p>
            <a:endParaRPr lang="en-US" dirty="0"/>
          </a:p>
          <a:p>
            <a:r>
              <a:rPr lang="en-US" dirty="0"/>
              <a:t>71% agree that employers have a responsibility for the health and well-being of their employees. </a:t>
            </a:r>
          </a:p>
          <a:p>
            <a:pPr marL="171450" indent="-171450">
              <a:buFont typeface="Arial" panose="020B0604020202020204" pitchFamily="34" charset="0"/>
              <a:buChar char="•"/>
            </a:pPr>
            <a:r>
              <a:rPr lang="en-US" i="1" dirty="0"/>
              <a:t>66% for government</a:t>
            </a:r>
          </a:p>
          <a:p>
            <a:pPr marL="171450" indent="-171450">
              <a:buFont typeface="Arial" panose="020B0604020202020204" pitchFamily="34" charset="0"/>
              <a:buChar char="•"/>
            </a:pPr>
            <a:r>
              <a:rPr lang="en-US" i="1" dirty="0"/>
              <a:t>73% for public education</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8</a:t>
            </a:fld>
            <a:endParaRPr lang="en-US" dirty="0"/>
          </a:p>
        </p:txBody>
      </p:sp>
    </p:spTree>
    <p:extLst>
      <p:ext uri="{BB962C8B-B14F-4D97-AF65-F5344CB8AC3E}">
        <p14:creationId xmlns:p14="http://schemas.microsoft.com/office/powerpoint/2010/main" val="48012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sector employees have undergone a more dramatic shift and disruption to their industry and work environment than others – and many feel their employers don’t provide them with the flexibility they need:</a:t>
            </a:r>
          </a:p>
          <a:p>
            <a:pPr marL="171450" indent="-171450">
              <a:buFont typeface="Arial" panose="020B0604020202020204" pitchFamily="34" charset="0"/>
              <a:buChar char="•"/>
            </a:pPr>
            <a:r>
              <a:rPr lang="en-US" dirty="0"/>
              <a:t>Over half agree that COVID-19 significantly disrupted the public sector industry – vs. 38% of all employees.</a:t>
            </a:r>
          </a:p>
          <a:p>
            <a:pPr marL="171450" indent="-171450">
              <a:buFont typeface="Arial" panose="020B0604020202020204" pitchFamily="34" charset="0"/>
              <a:buChar char="•"/>
            </a:pPr>
            <a:r>
              <a:rPr lang="en-US" dirty="0"/>
              <a:t>Only 18% of public sector workers could work remotely pre-pandemic – now 57% can.</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9</a:t>
            </a:fld>
            <a:endParaRPr lang="en-US" dirty="0"/>
          </a:p>
        </p:txBody>
      </p:sp>
    </p:spTree>
    <p:extLst>
      <p:ext uri="{BB962C8B-B14F-4D97-AF65-F5344CB8AC3E}">
        <p14:creationId xmlns:p14="http://schemas.microsoft.com/office/powerpoint/2010/main" val="11042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strike="noStrike" kern="1200" dirty="0">
                <a:solidFill>
                  <a:schemeClr val="tx1"/>
                </a:solidFill>
                <a:effectLst/>
                <a:latin typeface="Arial" charset="0"/>
                <a:ea typeface="+mn-ea"/>
                <a:cs typeface="Arial" charset="0"/>
              </a:rPr>
              <a:t>Returning to work in this new normal is also increasing the demand and desire for greater flexibility – and work/life management benefits. Only about half of public sector employees feel like they have a good work-life balance and are satisfied with their work-life management benefits today.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i="0" strike="noStrike" kern="1200" dirty="0">
              <a:solidFill>
                <a:schemeClr val="tx1"/>
              </a:solidFill>
              <a:effectLst/>
              <a:latin typeface="Arial"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strike="noStrike" kern="1200" dirty="0">
                <a:solidFill>
                  <a:schemeClr val="tx1"/>
                </a:solidFill>
                <a:effectLst/>
                <a:latin typeface="Arial" charset="0"/>
                <a:ea typeface="+mn-ea"/>
                <a:cs typeface="Arial" charset="0"/>
              </a:rPr>
              <a:t>And only 52% of public sector employees agree that their employer provides them the flexibility they need to manage both their work and life: (vs 60% of all employees):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strike="noStrike" kern="1200" dirty="0">
                <a:solidFill>
                  <a:schemeClr val="tx1"/>
                </a:solidFill>
                <a:effectLst/>
                <a:latin typeface="Arial" charset="0"/>
                <a:ea typeface="+mn-ea"/>
                <a:cs typeface="Arial" charset="0"/>
              </a:rPr>
              <a:t>61% for govt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strike="noStrike" kern="1200" dirty="0">
                <a:solidFill>
                  <a:schemeClr val="tx1"/>
                </a:solidFill>
                <a:effectLst/>
                <a:latin typeface="Arial" charset="0"/>
                <a:ea typeface="+mn-ea"/>
                <a:cs typeface="Arial" charset="0"/>
              </a:rPr>
              <a:t>48% for K-12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strike="noStrike" kern="1200" dirty="0">
                <a:solidFill>
                  <a:schemeClr val="tx1"/>
                </a:solidFill>
                <a:effectLst/>
                <a:latin typeface="Arial" charset="0"/>
                <a:ea typeface="+mn-ea"/>
                <a:cs typeface="Arial" charset="0"/>
              </a:rPr>
              <a:t>51% for higher ed.</a:t>
            </a:r>
            <a:endParaRPr lang="en-US" sz="1200" b="0" i="0" strike="noStrike"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10</a:t>
            </a:fld>
            <a:endParaRPr lang="en-US" dirty="0"/>
          </a:p>
        </p:txBody>
      </p:sp>
    </p:spTree>
    <p:extLst>
      <p:ext uri="{BB962C8B-B14F-4D97-AF65-F5344CB8AC3E}">
        <p14:creationId xmlns:p14="http://schemas.microsoft.com/office/powerpoint/2010/main" val="258070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are feeling less resilient than ever before – just since July of 2020, employee resilience has declined 5%. </a:t>
            </a:r>
          </a:p>
          <a:p>
            <a:endParaRPr lang="en-US" dirty="0"/>
          </a:p>
          <a:p>
            <a:r>
              <a:rPr lang="en-US" dirty="0"/>
              <a:t>Adapting to change, stress and the current state of well-being will be key to improving well-being – and ultimately driving greater workplace productivity, engagement and satisfaction.</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12</a:t>
            </a:fld>
            <a:endParaRPr lang="en-US" dirty="0"/>
          </a:p>
        </p:txBody>
      </p:sp>
    </p:spTree>
    <p:extLst>
      <p:ext uri="{BB962C8B-B14F-4D97-AF65-F5344CB8AC3E}">
        <p14:creationId xmlns:p14="http://schemas.microsoft.com/office/powerpoint/2010/main" val="192276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lower feelings of resilience, public sector employees are passionate and loyal. Most employees in this sector are driven by a common purpose. </a:t>
            </a:r>
          </a:p>
          <a:p>
            <a:endParaRPr lang="en-US" dirty="0"/>
          </a:p>
          <a:p>
            <a:r>
              <a:rPr lang="en-US" dirty="0"/>
              <a:t>61% of public sector employees agree that the work they are involved with allows them to make an impact on the lives of others.</a:t>
            </a:r>
          </a:p>
          <a:p>
            <a:pPr marL="171450" indent="-171450">
              <a:buFont typeface="Arial" panose="020B0604020202020204" pitchFamily="34" charset="0"/>
              <a:buChar char="•"/>
            </a:pPr>
            <a:r>
              <a:rPr lang="en-US" i="1" dirty="0"/>
              <a:t>50% for govt</a:t>
            </a:r>
          </a:p>
          <a:p>
            <a:pPr marL="171450" indent="-171450">
              <a:buFont typeface="Arial" panose="020B0604020202020204" pitchFamily="34" charset="0"/>
              <a:buChar char="•"/>
            </a:pPr>
            <a:r>
              <a:rPr lang="en-US" i="1" dirty="0"/>
              <a:t>66% for public education</a:t>
            </a:r>
          </a:p>
          <a:p>
            <a:endParaRPr lang="en-US" dirty="0"/>
          </a:p>
          <a:p>
            <a:r>
              <a:rPr lang="en-US" dirty="0"/>
              <a:t>41% agree that it’s very important for their employer to contribute to the community, compared to 33% of all other employees.</a:t>
            </a:r>
          </a:p>
          <a:p>
            <a:pPr marL="171450" indent="-171450">
              <a:buFont typeface="Arial" panose="020B0604020202020204" pitchFamily="34" charset="0"/>
              <a:buChar char="•"/>
            </a:pPr>
            <a:r>
              <a:rPr lang="en-US" i="1" dirty="0"/>
              <a:t>34% for government</a:t>
            </a:r>
          </a:p>
          <a:p>
            <a:pPr marL="171450" indent="-171450">
              <a:buFont typeface="Arial" panose="020B0604020202020204" pitchFamily="34" charset="0"/>
              <a:buChar char="•"/>
            </a:pPr>
            <a:r>
              <a:rPr lang="en-US" i="1" dirty="0"/>
              <a:t>43% for public education</a:t>
            </a:r>
          </a:p>
          <a:p>
            <a:endParaRPr lang="en-US" dirty="0"/>
          </a:p>
          <a:p>
            <a:r>
              <a:rPr lang="en-US" dirty="0"/>
              <a:t>This sense of purpose is driving greater loyalty. 82% of public sector employees plan to be at their company in a year, compared to 75% of all employees</a:t>
            </a:r>
          </a:p>
        </p:txBody>
      </p:sp>
      <p:sp>
        <p:nvSpPr>
          <p:cNvPr id="4" name="Slide Number Placeholder 3"/>
          <p:cNvSpPr>
            <a:spLocks noGrp="1"/>
          </p:cNvSpPr>
          <p:nvPr>
            <p:ph type="sldNum" sz="quarter" idx="5"/>
          </p:nvPr>
        </p:nvSpPr>
        <p:spPr/>
        <p:txBody>
          <a:bodyPr/>
          <a:lstStyle/>
          <a:p>
            <a:fld id="{50AD15A5-6128-B84F-818D-8AA5BDD9AF9D}" type="slidenum">
              <a:rPr lang="en-US" smtClean="0"/>
              <a:pPr/>
              <a:t>13</a:t>
            </a:fld>
            <a:endParaRPr lang="en-US" dirty="0"/>
          </a:p>
        </p:txBody>
      </p:sp>
    </p:spTree>
    <p:extLst>
      <p:ext uri="{BB962C8B-B14F-4D97-AF65-F5344CB8AC3E}">
        <p14:creationId xmlns:p14="http://schemas.microsoft.com/office/powerpoint/2010/main" val="191160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2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3821220"/>
          </a:xfrm>
          <a:solidFill>
            <a:schemeClr val="bg1">
              <a:lumMod val="95000"/>
            </a:schemeClr>
          </a:solidFill>
        </p:spPr>
        <p:txBody>
          <a:bodyPr anchor="ctr"/>
          <a:lstStyle>
            <a:lvl1pPr algn="ctr">
              <a:defRPr sz="2000" b="0" i="0">
                <a:solidFill>
                  <a:schemeClr val="bg1">
                    <a:lumMod val="85000"/>
                  </a:schemeClr>
                </a:solidFill>
                <a:latin typeface="+mn-lt"/>
                <a:ea typeface="MetLife Circular Normal" charset="0"/>
                <a:cs typeface="MetLife Circular Normal" charset="0"/>
              </a:defRPr>
            </a:lvl1pPr>
          </a:lstStyle>
          <a:p>
            <a:r>
              <a:rPr lang="en-US" dirty="0"/>
              <a:t>IMAGE</a:t>
            </a:r>
          </a:p>
        </p:txBody>
      </p:sp>
      <p:sp>
        <p:nvSpPr>
          <p:cNvPr id="10" name="Title 1"/>
          <p:cNvSpPr>
            <a:spLocks noGrp="1"/>
          </p:cNvSpPr>
          <p:nvPr>
            <p:ph type="ctrTitle" hasCustomPrompt="1"/>
          </p:nvPr>
        </p:nvSpPr>
        <p:spPr bwMode="white">
          <a:xfrm>
            <a:off x="457200" y="3886199"/>
            <a:ext cx="8229600" cy="1361873"/>
          </a:xfrm>
        </p:spPr>
        <p:txBody>
          <a:bodyPr anchor="b"/>
          <a:lstStyle>
            <a:lvl1pPr algn="l">
              <a:lnSpc>
                <a:spcPct val="90000"/>
              </a:lnSpc>
              <a:defRPr sz="4000" b="0" i="0" cap="none" baseline="0">
                <a:solidFill>
                  <a:schemeClr val="tx1"/>
                </a:solidFill>
                <a:latin typeface="+mj-lt"/>
                <a:cs typeface="Georgia" panose="02040502050405020303" pitchFamily="18" charset="0"/>
              </a:defRPr>
            </a:lvl1pPr>
          </a:lstStyle>
          <a:p>
            <a:r>
              <a:rPr lang="en-US" dirty="0"/>
              <a:t>Presentation Title</a:t>
            </a:r>
          </a:p>
        </p:txBody>
      </p:sp>
      <p:sp>
        <p:nvSpPr>
          <p:cNvPr id="9" name="Subtitle 2"/>
          <p:cNvSpPr>
            <a:spLocks noGrp="1"/>
          </p:cNvSpPr>
          <p:nvPr>
            <p:ph type="subTitle" idx="1" hasCustomPrompt="1"/>
          </p:nvPr>
        </p:nvSpPr>
        <p:spPr bwMode="white">
          <a:xfrm>
            <a:off x="457201" y="5257800"/>
            <a:ext cx="3200400" cy="457200"/>
          </a:xfrm>
        </p:spPr>
        <p:txBody>
          <a:bodyPr tIns="91440" anchor="t">
            <a:noAutofit/>
          </a:bodyPr>
          <a:lstStyle>
            <a:lvl1pPr marL="0" indent="0" algn="l">
              <a:spcBef>
                <a:spcPts val="225"/>
              </a:spcBef>
              <a:buNone/>
              <a:defRPr sz="1400" b="0" i="0" cap="none" spc="0" baseline="0">
                <a:solidFill>
                  <a:schemeClr val="accent2"/>
                </a:solidFill>
                <a:latin typeface="+mn-lt"/>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date</a:t>
            </a:r>
          </a:p>
        </p:txBody>
      </p:sp>
      <p:sp>
        <p:nvSpPr>
          <p:cNvPr id="14" name="Rectangle 13">
            <a:extLst>
              <a:ext uri="{FF2B5EF4-FFF2-40B4-BE49-F238E27FC236}">
                <a16:creationId xmlns:a16="http://schemas.microsoft.com/office/drawing/2014/main" id="{70028B8F-49F7-4B31-BA62-0829B04CD4E6}"/>
              </a:ext>
            </a:extLst>
          </p:cNvPr>
          <p:cNvSpPr/>
          <p:nvPr userDrawn="1"/>
        </p:nvSpPr>
        <p:spPr>
          <a:xfrm>
            <a:off x="-2" y="3821219"/>
            <a:ext cx="9144001" cy="64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endParaRPr lang="en-US" sz="2000" dirty="0">
              <a:solidFill>
                <a:schemeClr val="bg1"/>
              </a:solidFill>
              <a:cs typeface="Open Sans Bold"/>
            </a:endParaRPr>
          </a:p>
        </p:txBody>
      </p:sp>
      <p:pic>
        <p:nvPicPr>
          <p:cNvPr id="7" name="Picture 6">
            <a:extLst>
              <a:ext uri="{FF2B5EF4-FFF2-40B4-BE49-F238E27FC236}">
                <a16:creationId xmlns:a16="http://schemas.microsoft.com/office/drawing/2014/main" id="{2F33A063-99AE-46DA-B3F3-8A389AEBB0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8054" y="5622467"/>
            <a:ext cx="2153671" cy="843836"/>
          </a:xfrm>
          <a:prstGeom prst="rect">
            <a:avLst/>
          </a:prstGeom>
        </p:spPr>
      </p:pic>
    </p:spTree>
    <p:extLst>
      <p:ext uri="{BB962C8B-B14F-4D97-AF65-F5344CB8AC3E}">
        <p14:creationId xmlns:p14="http://schemas.microsoft.com/office/powerpoint/2010/main" val="371929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92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D8A744-E148-4F66-A9EC-F04C9049F57B}"/>
              </a:ext>
            </a:extLst>
          </p:cNvPr>
          <p:cNvSpPr/>
          <p:nvPr userDrawn="1"/>
        </p:nvSpPr>
        <p:spPr>
          <a:xfrm>
            <a:off x="-1" y="1600198"/>
            <a:ext cx="9144001" cy="3592621"/>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185AD7DD-497D-4490-9D47-F2379B4A52B2}"/>
              </a:ext>
            </a:extLst>
          </p:cNvPr>
          <p:cNvSpPr/>
          <p:nvPr userDrawn="1"/>
        </p:nvSpPr>
        <p:spPr>
          <a:xfrm>
            <a:off x="0" y="5192820"/>
            <a:ext cx="9144000" cy="64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endParaRPr lang="en-US" sz="2000" dirty="0">
              <a:solidFill>
                <a:schemeClr val="bg1"/>
              </a:solidFill>
              <a:cs typeface="Open Sans Bold"/>
            </a:endParaRPr>
          </a:p>
        </p:txBody>
      </p:sp>
      <p:sp>
        <p:nvSpPr>
          <p:cNvPr id="6" name="Picture Placeholder 5">
            <a:extLst>
              <a:ext uri="{FF2B5EF4-FFF2-40B4-BE49-F238E27FC236}">
                <a16:creationId xmlns:a16="http://schemas.microsoft.com/office/drawing/2014/main" id="{88E766DD-5A71-420C-BCD1-8C77DD9384AB}"/>
              </a:ext>
            </a:extLst>
          </p:cNvPr>
          <p:cNvSpPr>
            <a:spLocks noGrp="1"/>
          </p:cNvSpPr>
          <p:nvPr>
            <p:ph type="pic" sz="quarter" idx="10"/>
          </p:nvPr>
        </p:nvSpPr>
        <p:spPr>
          <a:xfrm>
            <a:off x="6099175" y="1600199"/>
            <a:ext cx="3044825" cy="3592619"/>
          </a:xfrm>
        </p:spPr>
        <p:txBody>
          <a:bodyPr anchor="ctr"/>
          <a:lstStyle>
            <a:lvl1pPr marL="0" indent="0" algn="ctr">
              <a:buFont typeface="Arial" panose="020B0604020202020204" pitchFamily="34" charset="0"/>
              <a:buNone/>
              <a:defRPr>
                <a:solidFill>
                  <a:schemeClr val="bg1"/>
                </a:solidFill>
              </a:defRPr>
            </a:lvl1pPr>
          </a:lstStyle>
          <a:p>
            <a:endParaRPr lang="en-US" dirty="0"/>
          </a:p>
        </p:txBody>
      </p:sp>
      <p:sp>
        <p:nvSpPr>
          <p:cNvPr id="9" name="Text Placeholder 8">
            <a:extLst>
              <a:ext uri="{FF2B5EF4-FFF2-40B4-BE49-F238E27FC236}">
                <a16:creationId xmlns:a16="http://schemas.microsoft.com/office/drawing/2014/main" id="{9B1A0DCA-A2E6-438B-96C4-16DB5B1F0CF4}"/>
              </a:ext>
            </a:extLst>
          </p:cNvPr>
          <p:cNvSpPr>
            <a:spLocks noGrp="1"/>
          </p:cNvSpPr>
          <p:nvPr>
            <p:ph type="body" sz="quarter" idx="11"/>
          </p:nvPr>
        </p:nvSpPr>
        <p:spPr>
          <a:xfrm>
            <a:off x="457200" y="2514600"/>
            <a:ext cx="5029200" cy="1828800"/>
          </a:xfrm>
        </p:spPr>
        <p:txBody>
          <a:bodyPr anchor="ctr"/>
          <a:lstStyle>
            <a:lvl1pPr>
              <a:lnSpc>
                <a:spcPct val="85000"/>
              </a:lnSpc>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528574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2 Image | Subtitl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3429000"/>
          </a:xfrm>
          <a:solidFill>
            <a:schemeClr val="bg1">
              <a:lumMod val="95000"/>
            </a:schemeClr>
          </a:solidFill>
        </p:spPr>
        <p:txBody>
          <a:bodyPr anchor="ctr"/>
          <a:lstStyle>
            <a:lvl1pPr algn="ctr">
              <a:defRPr sz="2000" b="0" i="0">
                <a:solidFill>
                  <a:schemeClr val="bg1">
                    <a:lumMod val="85000"/>
                  </a:schemeClr>
                </a:solidFill>
                <a:latin typeface="+mn-lt"/>
                <a:ea typeface="MetLife Circular Normal" charset="0"/>
                <a:cs typeface="MetLife Circular Normal" charset="0"/>
              </a:defRPr>
            </a:lvl1pPr>
          </a:lstStyle>
          <a:p>
            <a:r>
              <a:rPr lang="en-US" dirty="0"/>
              <a:t>IMAGE</a:t>
            </a:r>
          </a:p>
        </p:txBody>
      </p:sp>
      <p:sp>
        <p:nvSpPr>
          <p:cNvPr id="10" name="Title 1"/>
          <p:cNvSpPr>
            <a:spLocks noGrp="1"/>
          </p:cNvSpPr>
          <p:nvPr>
            <p:ph type="ctrTitle" hasCustomPrompt="1"/>
          </p:nvPr>
        </p:nvSpPr>
        <p:spPr bwMode="white">
          <a:xfrm>
            <a:off x="457200" y="3886199"/>
            <a:ext cx="8229600" cy="1361873"/>
          </a:xfrm>
        </p:spPr>
        <p:txBody>
          <a:bodyPr anchor="b"/>
          <a:lstStyle>
            <a:lvl1pPr algn="l">
              <a:lnSpc>
                <a:spcPct val="90000"/>
              </a:lnSpc>
              <a:defRPr sz="4000" b="0" i="0" cap="none" baseline="0">
                <a:solidFill>
                  <a:schemeClr val="tx1"/>
                </a:solidFill>
                <a:latin typeface="+mj-lt"/>
                <a:cs typeface="Georgia" panose="02040502050405020303" pitchFamily="18" charset="0"/>
              </a:defRPr>
            </a:lvl1pPr>
          </a:lstStyle>
          <a:p>
            <a:r>
              <a:rPr lang="en-US" dirty="0"/>
              <a:t>Presentation Title</a:t>
            </a:r>
          </a:p>
        </p:txBody>
      </p:sp>
      <p:pic>
        <p:nvPicPr>
          <p:cNvPr id="11" name="Picture 10">
            <a:extLst>
              <a:ext uri="{FF2B5EF4-FFF2-40B4-BE49-F238E27FC236}">
                <a16:creationId xmlns:a16="http://schemas.microsoft.com/office/drawing/2014/main" id="{D56D890F-1394-454C-B4A0-4590548F38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8054" y="5622467"/>
            <a:ext cx="2153671" cy="843836"/>
          </a:xfrm>
          <a:prstGeom prst="rect">
            <a:avLst/>
          </a:prstGeom>
        </p:spPr>
      </p:pic>
      <p:sp>
        <p:nvSpPr>
          <p:cNvPr id="7" name="Rectangle 6">
            <a:extLst>
              <a:ext uri="{FF2B5EF4-FFF2-40B4-BE49-F238E27FC236}">
                <a16:creationId xmlns:a16="http://schemas.microsoft.com/office/drawing/2014/main" id="{70470719-17F1-41D4-A3F5-6AEAE3A73D49}"/>
              </a:ext>
            </a:extLst>
          </p:cNvPr>
          <p:cNvSpPr/>
          <p:nvPr userDrawn="1"/>
        </p:nvSpPr>
        <p:spPr>
          <a:xfrm>
            <a:off x="0" y="3429000"/>
            <a:ext cx="9144000" cy="45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3" name="Text Placeholder 2">
            <a:extLst>
              <a:ext uri="{FF2B5EF4-FFF2-40B4-BE49-F238E27FC236}">
                <a16:creationId xmlns:a16="http://schemas.microsoft.com/office/drawing/2014/main" id="{D2F3B838-47DD-46F8-A6DD-7541DCD09AA9}"/>
              </a:ext>
            </a:extLst>
          </p:cNvPr>
          <p:cNvSpPr>
            <a:spLocks noGrp="1"/>
          </p:cNvSpPr>
          <p:nvPr>
            <p:ph type="body" sz="quarter" idx="11" hasCustomPrompt="1"/>
          </p:nvPr>
        </p:nvSpPr>
        <p:spPr>
          <a:xfrm>
            <a:off x="4284980" y="3429000"/>
            <a:ext cx="4389120" cy="457199"/>
          </a:xfrm>
        </p:spPr>
        <p:txBody>
          <a:bodyPr anchor="ctr"/>
          <a:lstStyle>
            <a:lvl1pPr algn="r">
              <a:defRPr sz="1800">
                <a:solidFill>
                  <a:schemeClr val="bg1"/>
                </a:solidFill>
                <a:latin typeface="+mn-lt"/>
              </a:defRPr>
            </a:lvl1pPr>
            <a:lvl2pPr marL="0" indent="0">
              <a:buNone/>
              <a:defRPr/>
            </a:lvl2pPr>
          </a:lstStyle>
          <a:p>
            <a:pPr lvl="0"/>
            <a:r>
              <a:rPr lang="en-US" dirty="0"/>
              <a:t>Subtitle</a:t>
            </a:r>
          </a:p>
        </p:txBody>
      </p:sp>
      <p:sp>
        <p:nvSpPr>
          <p:cNvPr id="8" name="Subtitle 2">
            <a:extLst>
              <a:ext uri="{FF2B5EF4-FFF2-40B4-BE49-F238E27FC236}">
                <a16:creationId xmlns:a16="http://schemas.microsoft.com/office/drawing/2014/main" id="{E04D6561-3EE1-42DB-A6F6-B3C09BE17FE3}"/>
              </a:ext>
            </a:extLst>
          </p:cNvPr>
          <p:cNvSpPr>
            <a:spLocks noGrp="1"/>
          </p:cNvSpPr>
          <p:nvPr>
            <p:ph type="subTitle" idx="1" hasCustomPrompt="1"/>
          </p:nvPr>
        </p:nvSpPr>
        <p:spPr bwMode="white">
          <a:xfrm>
            <a:off x="457201" y="5257800"/>
            <a:ext cx="3200400" cy="457200"/>
          </a:xfrm>
        </p:spPr>
        <p:txBody>
          <a:bodyPr tIns="91440" anchor="t">
            <a:noAutofit/>
          </a:bodyPr>
          <a:lstStyle>
            <a:lvl1pPr marL="0" indent="0" algn="l">
              <a:spcBef>
                <a:spcPts val="225"/>
              </a:spcBef>
              <a:buNone/>
              <a:defRPr sz="1400" b="0" i="0" cap="none" spc="0" baseline="0">
                <a:solidFill>
                  <a:schemeClr val="accent2"/>
                </a:solidFill>
                <a:latin typeface="+mn-lt"/>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date</a:t>
            </a:r>
          </a:p>
        </p:txBody>
      </p:sp>
    </p:spTree>
    <p:extLst>
      <p:ext uri="{BB962C8B-B14F-4D97-AF65-F5344CB8AC3E}">
        <p14:creationId xmlns:p14="http://schemas.microsoft.com/office/powerpoint/2010/main" val="1426250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1143000"/>
          </a:xfrm>
        </p:spPr>
        <p:txBody>
          <a:bodyPr anchor="t"/>
          <a:lstStyle>
            <a:lvl1pPr>
              <a:defRPr sz="3800">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457200" y="2057400"/>
            <a:ext cx="8229600" cy="3657600"/>
          </a:xfrm>
        </p:spPr>
        <p:txBody>
          <a:bodyPr/>
          <a:lstStyle>
            <a:lvl1pPr>
              <a:spcBef>
                <a:spcPts val="1200"/>
              </a:spcBef>
              <a:defRPr sz="1400">
                <a:solidFill>
                  <a:schemeClr val="tx1"/>
                </a:solidFill>
              </a:defRPr>
            </a:lvl1pPr>
            <a:lvl2pPr marL="137160" indent="-137160">
              <a:spcBef>
                <a:spcPts val="600"/>
              </a:spcBef>
              <a:defRPr sz="1200">
                <a:solidFill>
                  <a:schemeClr val="tx1"/>
                </a:solidFill>
              </a:defRPr>
            </a:lvl2pPr>
            <a:lvl3pPr marL="274320" indent="-137160">
              <a:spcBef>
                <a:spcPts val="300"/>
              </a:spcBef>
              <a:defRPr sz="1100">
                <a:solidFill>
                  <a:schemeClr val="tx1"/>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
        <p:nvSpPr>
          <p:cNvPr id="5" name="Text Placeholder 3">
            <a:extLst>
              <a:ext uri="{FF2B5EF4-FFF2-40B4-BE49-F238E27FC236}">
                <a16:creationId xmlns:a16="http://schemas.microsoft.com/office/drawing/2014/main" id="{9D8A9CB8-82A1-4391-BE8E-066C225ECB74}"/>
              </a:ext>
            </a:extLst>
          </p:cNvPr>
          <p:cNvSpPr>
            <a:spLocks noGrp="1"/>
          </p:cNvSpPr>
          <p:nvPr>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377627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57200"/>
            <a:ext cx="8229599" cy="429491"/>
          </a:xfrm>
        </p:spPr>
        <p:txBody>
          <a:bodyPr anchor="t"/>
          <a:lstStyle>
            <a:lvl1pPr>
              <a:defRPr sz="3800">
                <a:solidFill>
                  <a:schemeClr val="tx1"/>
                </a:solidFill>
              </a:defRPr>
            </a:lvl1pPr>
          </a:lstStyle>
          <a:p>
            <a:r>
              <a:rPr lang="en-US" dirty="0"/>
              <a:t>Title</a:t>
            </a:r>
          </a:p>
        </p:txBody>
      </p:sp>
      <p:sp>
        <p:nvSpPr>
          <p:cNvPr id="5" name="Text Placeholder 4"/>
          <p:cNvSpPr>
            <a:spLocks noGrp="1"/>
          </p:cNvSpPr>
          <p:nvPr>
            <p:ph type="body" sz="quarter" idx="10"/>
          </p:nvPr>
        </p:nvSpPr>
        <p:spPr>
          <a:xfrm>
            <a:off x="457200" y="1143000"/>
            <a:ext cx="8229600" cy="457200"/>
          </a:xfrm>
        </p:spPr>
        <p:txBody>
          <a:bodyPr/>
          <a:lstStyle>
            <a:lvl1pPr>
              <a:defRPr sz="1400"/>
            </a:lvl1pPr>
          </a:lstStyle>
          <a:p>
            <a:pPr lvl="0"/>
            <a:r>
              <a:rPr lang="en-US" dirty="0"/>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Footer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57200"/>
            <a:ext cx="8229599" cy="429491"/>
          </a:xfrm>
        </p:spPr>
        <p:txBody>
          <a:bodyPr anchor="t"/>
          <a:lstStyle>
            <a:lvl1pPr>
              <a:defRPr sz="3800">
                <a:solidFill>
                  <a:schemeClr val="tx1"/>
                </a:solidFill>
              </a:defRPr>
            </a:lvl1pPr>
          </a:lstStyle>
          <a:p>
            <a:r>
              <a:rPr lang="en-US" dirty="0"/>
              <a:t>Title</a:t>
            </a:r>
          </a:p>
        </p:txBody>
      </p:sp>
      <p:sp>
        <p:nvSpPr>
          <p:cNvPr id="5" name="Text Placeholder 4"/>
          <p:cNvSpPr>
            <a:spLocks noGrp="1"/>
          </p:cNvSpPr>
          <p:nvPr>
            <p:ph type="body" sz="quarter" idx="10"/>
          </p:nvPr>
        </p:nvSpPr>
        <p:spPr>
          <a:xfrm>
            <a:off x="457200" y="1143000"/>
            <a:ext cx="8229600" cy="457200"/>
          </a:xfrm>
        </p:spPr>
        <p:txBody>
          <a:bodyPr/>
          <a:lstStyle>
            <a:lvl1pPr>
              <a:defRPr sz="1400"/>
            </a:lvl1pPr>
          </a:lstStyle>
          <a:p>
            <a:pPr lvl="0"/>
            <a:r>
              <a:rPr lang="en-US" dirty="0"/>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Footer</a:t>
            </a:r>
          </a:p>
        </p:txBody>
      </p:sp>
      <p:sp>
        <p:nvSpPr>
          <p:cNvPr id="6" name="Text Placeholder 5">
            <a:extLst>
              <a:ext uri="{FF2B5EF4-FFF2-40B4-BE49-F238E27FC236}">
                <a16:creationId xmlns:a16="http://schemas.microsoft.com/office/drawing/2014/main" id="{235961E6-2319-46C5-8C34-76DC8791997E}"/>
              </a:ext>
            </a:extLst>
          </p:cNvPr>
          <p:cNvSpPr>
            <a:spLocks noGrp="1"/>
          </p:cNvSpPr>
          <p:nvPr>
            <p:ph type="body" sz="quarter" idx="12"/>
          </p:nvPr>
        </p:nvSpPr>
        <p:spPr>
          <a:xfrm>
            <a:off x="457200" y="4676775"/>
            <a:ext cx="3886197" cy="10763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E9518719-B1EA-493B-90F4-98AE50ECA489}"/>
              </a:ext>
            </a:extLst>
          </p:cNvPr>
          <p:cNvSpPr>
            <a:spLocks noGrp="1"/>
          </p:cNvSpPr>
          <p:nvPr>
            <p:ph type="body" sz="quarter" idx="13"/>
          </p:nvPr>
        </p:nvSpPr>
        <p:spPr>
          <a:xfrm>
            <a:off x="4572000" y="3429000"/>
            <a:ext cx="4572000" cy="2743200"/>
          </a:xfrm>
          <a:solidFill>
            <a:schemeClr val="accent2"/>
          </a:solidFill>
        </p:spPr>
        <p:txBody>
          <a:bodyPr lIns="365760" rIns="36576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37BD5956-26BB-4456-9BF7-3F08A6DAB72A}"/>
              </a:ext>
            </a:extLst>
          </p:cNvPr>
          <p:cNvSpPr>
            <a:spLocks noGrp="1"/>
          </p:cNvSpPr>
          <p:nvPr>
            <p:ph type="pic" sz="quarter" idx="14"/>
          </p:nvPr>
        </p:nvSpPr>
        <p:spPr>
          <a:xfrm>
            <a:off x="0" y="1600200"/>
            <a:ext cx="9144000" cy="1828800"/>
          </a:xfrm>
          <a:solidFill>
            <a:schemeClr val="bg2">
              <a:lumMod val="20000"/>
              <a:lumOff val="80000"/>
            </a:schemeClr>
          </a:solidFill>
        </p:spPr>
        <p:txBody>
          <a:bodyPr/>
          <a:lstStyle/>
          <a:p>
            <a:endParaRPr lang="en-US" dirty="0"/>
          </a:p>
        </p:txBody>
      </p:sp>
      <p:sp>
        <p:nvSpPr>
          <p:cNvPr id="11" name="Text Placeholder 5">
            <a:extLst>
              <a:ext uri="{FF2B5EF4-FFF2-40B4-BE49-F238E27FC236}">
                <a16:creationId xmlns:a16="http://schemas.microsoft.com/office/drawing/2014/main" id="{5B8A8E09-6437-404A-B338-A0A222782042}"/>
              </a:ext>
            </a:extLst>
          </p:cNvPr>
          <p:cNvSpPr>
            <a:spLocks noGrp="1"/>
          </p:cNvSpPr>
          <p:nvPr>
            <p:ph type="body" sz="quarter" idx="15" hasCustomPrompt="1"/>
          </p:nvPr>
        </p:nvSpPr>
        <p:spPr>
          <a:xfrm>
            <a:off x="457199" y="3924301"/>
            <a:ext cx="3886198" cy="723900"/>
          </a:xfrm>
        </p:spPr>
        <p:txBody>
          <a:bodyPr anchor="b"/>
          <a:lstStyle>
            <a:lvl1pPr>
              <a:defRPr sz="6000" b="1">
                <a:solidFill>
                  <a:schemeClr val="accent3"/>
                </a:solidFill>
              </a:defRPr>
            </a:lvl1pPr>
          </a:lstStyle>
          <a:p>
            <a:pPr lvl="0"/>
            <a:r>
              <a:rPr lang="en-US" dirty="0"/>
              <a:t>###</a:t>
            </a:r>
          </a:p>
        </p:txBody>
      </p:sp>
    </p:spTree>
    <p:extLst>
      <p:ext uri="{BB962C8B-B14F-4D97-AF65-F5344CB8AC3E}">
        <p14:creationId xmlns:p14="http://schemas.microsoft.com/office/powerpoint/2010/main" val="570045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L Title | Sub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47C428-65EF-4097-8D54-253C04E1A890}"/>
              </a:ext>
            </a:extLst>
          </p:cNvPr>
          <p:cNvSpPr/>
          <p:nvPr userDrawn="1"/>
        </p:nvSpPr>
        <p:spPr>
          <a:xfrm>
            <a:off x="-1" y="1600200"/>
            <a:ext cx="4571999" cy="4114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2" name="Title 1"/>
          <p:cNvSpPr>
            <a:spLocks noGrp="1"/>
          </p:cNvSpPr>
          <p:nvPr>
            <p:ph type="title" hasCustomPrompt="1"/>
          </p:nvPr>
        </p:nvSpPr>
        <p:spPr>
          <a:xfrm>
            <a:off x="457199" y="457200"/>
            <a:ext cx="8229599" cy="429491"/>
          </a:xfrm>
        </p:spPr>
        <p:txBody>
          <a:bodyPr anchor="t"/>
          <a:lstStyle>
            <a:lvl1pPr>
              <a:defRPr sz="3800">
                <a:solidFill>
                  <a:schemeClr val="tx1"/>
                </a:solidFill>
              </a:defRPr>
            </a:lvl1pPr>
          </a:lstStyle>
          <a:p>
            <a:r>
              <a:rPr lang="en-US" dirty="0"/>
              <a:t>Title</a:t>
            </a:r>
          </a:p>
        </p:txBody>
      </p:sp>
      <p:sp>
        <p:nvSpPr>
          <p:cNvPr id="5" name="Text Placeholder 4"/>
          <p:cNvSpPr>
            <a:spLocks noGrp="1"/>
          </p:cNvSpPr>
          <p:nvPr>
            <p:ph type="body" sz="quarter" idx="10"/>
          </p:nvPr>
        </p:nvSpPr>
        <p:spPr>
          <a:xfrm>
            <a:off x="457200" y="1143000"/>
            <a:ext cx="8229600" cy="457200"/>
          </a:xfrm>
        </p:spPr>
        <p:txBody>
          <a:bodyPr/>
          <a:lstStyle>
            <a:lvl1pPr>
              <a:defRPr sz="1400"/>
            </a:lvl1pPr>
          </a:lstStyle>
          <a:p>
            <a:pPr lvl="0"/>
            <a:r>
              <a:rPr lang="en-US" dirty="0"/>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Footer</a:t>
            </a:r>
          </a:p>
        </p:txBody>
      </p:sp>
      <p:sp>
        <p:nvSpPr>
          <p:cNvPr id="6" name="Text Placeholder 5">
            <a:extLst>
              <a:ext uri="{FF2B5EF4-FFF2-40B4-BE49-F238E27FC236}">
                <a16:creationId xmlns:a16="http://schemas.microsoft.com/office/drawing/2014/main" id="{235961E6-2319-46C5-8C34-76DC8791997E}"/>
              </a:ext>
            </a:extLst>
          </p:cNvPr>
          <p:cNvSpPr>
            <a:spLocks noGrp="1"/>
          </p:cNvSpPr>
          <p:nvPr>
            <p:ph type="body" sz="quarter" idx="12"/>
          </p:nvPr>
        </p:nvSpPr>
        <p:spPr>
          <a:xfrm>
            <a:off x="457200" y="4676775"/>
            <a:ext cx="3886197" cy="9715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5">
            <a:extLst>
              <a:ext uri="{FF2B5EF4-FFF2-40B4-BE49-F238E27FC236}">
                <a16:creationId xmlns:a16="http://schemas.microsoft.com/office/drawing/2014/main" id="{E9518719-B1EA-493B-90F4-98AE50ECA489}"/>
              </a:ext>
            </a:extLst>
          </p:cNvPr>
          <p:cNvSpPr>
            <a:spLocks noGrp="1"/>
          </p:cNvSpPr>
          <p:nvPr>
            <p:ph type="body" sz="quarter" idx="13"/>
          </p:nvPr>
        </p:nvSpPr>
        <p:spPr>
          <a:xfrm>
            <a:off x="4572000" y="1600201"/>
            <a:ext cx="4572000" cy="4114798"/>
          </a:xfrm>
          <a:solidFill>
            <a:schemeClr val="accent2"/>
          </a:solidFill>
        </p:spPr>
        <p:txBody>
          <a:bodyPr lIns="365760" tIns="1737360" rIns="365760"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5B8A8E09-6437-404A-B338-A0A222782042}"/>
              </a:ext>
            </a:extLst>
          </p:cNvPr>
          <p:cNvSpPr>
            <a:spLocks noGrp="1"/>
          </p:cNvSpPr>
          <p:nvPr>
            <p:ph type="body" sz="quarter" idx="15" hasCustomPrompt="1"/>
          </p:nvPr>
        </p:nvSpPr>
        <p:spPr>
          <a:xfrm>
            <a:off x="457199" y="3924301"/>
            <a:ext cx="3886198" cy="723900"/>
          </a:xfrm>
        </p:spPr>
        <p:txBody>
          <a:bodyPr anchor="b"/>
          <a:lstStyle>
            <a:lvl1pPr>
              <a:defRPr sz="6000" b="1">
                <a:solidFill>
                  <a:schemeClr val="accent3"/>
                </a:solidFill>
              </a:defRPr>
            </a:lvl1pPr>
          </a:lstStyle>
          <a:p>
            <a:pPr lvl="0"/>
            <a:r>
              <a:rPr lang="en-US" dirty="0"/>
              <a:t>###</a:t>
            </a:r>
          </a:p>
        </p:txBody>
      </p:sp>
      <p:sp>
        <p:nvSpPr>
          <p:cNvPr id="9" name="Text Placeholder 5">
            <a:extLst>
              <a:ext uri="{FF2B5EF4-FFF2-40B4-BE49-F238E27FC236}">
                <a16:creationId xmlns:a16="http://schemas.microsoft.com/office/drawing/2014/main" id="{3CBF7890-95B7-431D-B594-0A8F5264FF3C}"/>
              </a:ext>
            </a:extLst>
          </p:cNvPr>
          <p:cNvSpPr>
            <a:spLocks noGrp="1"/>
          </p:cNvSpPr>
          <p:nvPr>
            <p:ph type="body" sz="quarter" idx="16"/>
          </p:nvPr>
        </p:nvSpPr>
        <p:spPr>
          <a:xfrm>
            <a:off x="457200" y="2730500"/>
            <a:ext cx="3886197" cy="860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5">
            <a:extLst>
              <a:ext uri="{FF2B5EF4-FFF2-40B4-BE49-F238E27FC236}">
                <a16:creationId xmlns:a16="http://schemas.microsoft.com/office/drawing/2014/main" id="{61A08C3A-2481-4F14-93FE-FC4C83BAAC1E}"/>
              </a:ext>
            </a:extLst>
          </p:cNvPr>
          <p:cNvSpPr>
            <a:spLocks noGrp="1"/>
          </p:cNvSpPr>
          <p:nvPr>
            <p:ph type="body" sz="quarter" idx="17" hasCustomPrompt="1"/>
          </p:nvPr>
        </p:nvSpPr>
        <p:spPr>
          <a:xfrm>
            <a:off x="457199" y="1978026"/>
            <a:ext cx="3886198" cy="723900"/>
          </a:xfrm>
        </p:spPr>
        <p:txBody>
          <a:bodyPr anchor="b"/>
          <a:lstStyle>
            <a:lvl1pPr>
              <a:defRPr sz="6000" b="1">
                <a:solidFill>
                  <a:schemeClr val="accent3"/>
                </a:solidFill>
              </a:defRPr>
            </a:lvl1pPr>
          </a:lstStyle>
          <a:p>
            <a:pPr lvl="0"/>
            <a:r>
              <a:rPr lang="en-US" dirty="0"/>
              <a:t>###</a:t>
            </a:r>
          </a:p>
        </p:txBody>
      </p:sp>
      <p:cxnSp>
        <p:nvCxnSpPr>
          <p:cNvPr id="7" name="Straight Connector 6">
            <a:extLst>
              <a:ext uri="{FF2B5EF4-FFF2-40B4-BE49-F238E27FC236}">
                <a16:creationId xmlns:a16="http://schemas.microsoft.com/office/drawing/2014/main" id="{7E67D0F9-DDA4-43A3-A1F0-71E09777C7C5}"/>
              </a:ext>
            </a:extLst>
          </p:cNvPr>
          <p:cNvCxnSpPr/>
          <p:nvPr userDrawn="1"/>
        </p:nvCxnSpPr>
        <p:spPr>
          <a:xfrm>
            <a:off x="457199" y="3657599"/>
            <a:ext cx="3895726" cy="0"/>
          </a:xfrm>
          <a:prstGeom prst="line">
            <a:avLst/>
          </a:prstGeom>
          <a:ln w="12700" cmpd="sng">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246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L Title | Sub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47C428-65EF-4097-8D54-253C04E1A890}"/>
              </a:ext>
            </a:extLst>
          </p:cNvPr>
          <p:cNvSpPr/>
          <p:nvPr userDrawn="1"/>
        </p:nvSpPr>
        <p:spPr>
          <a:xfrm>
            <a:off x="-1" y="1600200"/>
            <a:ext cx="3048000" cy="2743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14" name="Rectangle 13">
            <a:extLst>
              <a:ext uri="{FF2B5EF4-FFF2-40B4-BE49-F238E27FC236}">
                <a16:creationId xmlns:a16="http://schemas.microsoft.com/office/drawing/2014/main" id="{446E6404-1D2F-47FA-BB8A-19039CB8645D}"/>
              </a:ext>
            </a:extLst>
          </p:cNvPr>
          <p:cNvSpPr/>
          <p:nvPr userDrawn="1"/>
        </p:nvSpPr>
        <p:spPr>
          <a:xfrm>
            <a:off x="3047999" y="1600200"/>
            <a:ext cx="3048000" cy="274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15" name="Rectangle 14">
            <a:extLst>
              <a:ext uri="{FF2B5EF4-FFF2-40B4-BE49-F238E27FC236}">
                <a16:creationId xmlns:a16="http://schemas.microsoft.com/office/drawing/2014/main" id="{A73E824C-042B-41DF-A3B7-4DF1C697718C}"/>
              </a:ext>
            </a:extLst>
          </p:cNvPr>
          <p:cNvSpPr/>
          <p:nvPr userDrawn="1"/>
        </p:nvSpPr>
        <p:spPr>
          <a:xfrm>
            <a:off x="6096000" y="1600200"/>
            <a:ext cx="3048000" cy="2743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2" name="Title 1"/>
          <p:cNvSpPr>
            <a:spLocks noGrp="1"/>
          </p:cNvSpPr>
          <p:nvPr userDrawn="1">
            <p:ph type="title" hasCustomPrompt="1"/>
          </p:nvPr>
        </p:nvSpPr>
        <p:spPr>
          <a:xfrm>
            <a:off x="457199" y="457200"/>
            <a:ext cx="8229599" cy="429491"/>
          </a:xfrm>
        </p:spPr>
        <p:txBody>
          <a:bodyPr anchor="t"/>
          <a:lstStyle>
            <a:lvl1pPr>
              <a:defRPr sz="3800">
                <a:solidFill>
                  <a:schemeClr val="tx1"/>
                </a:solidFill>
              </a:defRPr>
            </a:lvl1pPr>
          </a:lstStyle>
          <a:p>
            <a:r>
              <a:rPr lang="en-US" dirty="0"/>
              <a:t>Title</a:t>
            </a:r>
          </a:p>
        </p:txBody>
      </p:sp>
      <p:sp>
        <p:nvSpPr>
          <p:cNvPr id="5" name="Text Placeholder 4"/>
          <p:cNvSpPr>
            <a:spLocks noGrp="1"/>
          </p:cNvSpPr>
          <p:nvPr userDrawn="1">
            <p:ph type="body" sz="quarter" idx="10"/>
          </p:nvPr>
        </p:nvSpPr>
        <p:spPr>
          <a:xfrm>
            <a:off x="457200" y="1143000"/>
            <a:ext cx="8229600" cy="457200"/>
          </a:xfrm>
        </p:spPr>
        <p:txBody>
          <a:bodyPr/>
          <a:lstStyle>
            <a:lvl1pPr>
              <a:defRPr sz="1400"/>
            </a:lvl1pPr>
          </a:lstStyle>
          <a:p>
            <a:pPr lvl="0"/>
            <a:r>
              <a:rPr lang="en-US" dirty="0"/>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userDrawn="1">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Footer</a:t>
            </a:r>
          </a:p>
        </p:txBody>
      </p:sp>
      <p:sp>
        <p:nvSpPr>
          <p:cNvPr id="8" name="Text Placeholder 5">
            <a:extLst>
              <a:ext uri="{FF2B5EF4-FFF2-40B4-BE49-F238E27FC236}">
                <a16:creationId xmlns:a16="http://schemas.microsoft.com/office/drawing/2014/main" id="{E9518719-B1EA-493B-90F4-98AE50ECA489}"/>
              </a:ext>
            </a:extLst>
          </p:cNvPr>
          <p:cNvSpPr>
            <a:spLocks noGrp="1"/>
          </p:cNvSpPr>
          <p:nvPr userDrawn="1">
            <p:ph type="body" sz="quarter" idx="13"/>
          </p:nvPr>
        </p:nvSpPr>
        <p:spPr>
          <a:xfrm>
            <a:off x="0" y="4343400"/>
            <a:ext cx="9144000" cy="1371599"/>
          </a:xfrm>
          <a:solidFill>
            <a:schemeClr val="bg1">
              <a:lumMod val="95000"/>
            </a:schemeClr>
          </a:solidFill>
        </p:spPr>
        <p:txBody>
          <a:bodyPr lIns="1554480" tIns="182880" rIns="457200" bIns="182880"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9" name="Text Placeholder 5">
            <a:extLst>
              <a:ext uri="{FF2B5EF4-FFF2-40B4-BE49-F238E27FC236}">
                <a16:creationId xmlns:a16="http://schemas.microsoft.com/office/drawing/2014/main" id="{3CBF7890-95B7-431D-B594-0A8F5264FF3C}"/>
              </a:ext>
            </a:extLst>
          </p:cNvPr>
          <p:cNvSpPr>
            <a:spLocks noGrp="1"/>
          </p:cNvSpPr>
          <p:nvPr userDrawn="1">
            <p:ph type="body" sz="quarter" idx="16"/>
          </p:nvPr>
        </p:nvSpPr>
        <p:spPr>
          <a:xfrm>
            <a:off x="457201" y="2933700"/>
            <a:ext cx="2133598" cy="86042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stStyle>
          <a:p>
            <a:pPr lvl="0"/>
            <a:r>
              <a:rPr lang="en-US" dirty="0"/>
              <a:t>Click to edit Master text styles</a:t>
            </a:r>
          </a:p>
        </p:txBody>
      </p:sp>
      <p:sp>
        <p:nvSpPr>
          <p:cNvPr id="12" name="Text Placeholder 5">
            <a:extLst>
              <a:ext uri="{FF2B5EF4-FFF2-40B4-BE49-F238E27FC236}">
                <a16:creationId xmlns:a16="http://schemas.microsoft.com/office/drawing/2014/main" id="{61A08C3A-2481-4F14-93FE-FC4C83BAAC1E}"/>
              </a:ext>
            </a:extLst>
          </p:cNvPr>
          <p:cNvSpPr>
            <a:spLocks noGrp="1"/>
          </p:cNvSpPr>
          <p:nvPr userDrawn="1">
            <p:ph type="body" sz="quarter" idx="17" hasCustomPrompt="1"/>
          </p:nvPr>
        </p:nvSpPr>
        <p:spPr>
          <a:xfrm>
            <a:off x="457200" y="2181226"/>
            <a:ext cx="2133598" cy="723900"/>
          </a:xfrm>
        </p:spPr>
        <p:txBody>
          <a:bodyPr anchor="b"/>
          <a:lstStyle>
            <a:lvl1pPr algn="ctr">
              <a:defRPr sz="6000" b="1">
                <a:solidFill>
                  <a:schemeClr val="bg1"/>
                </a:solidFill>
              </a:defRPr>
            </a:lvl1pPr>
          </a:lstStyle>
          <a:p>
            <a:pPr lvl="0"/>
            <a:r>
              <a:rPr lang="en-US" dirty="0"/>
              <a:t>###</a:t>
            </a:r>
          </a:p>
        </p:txBody>
      </p:sp>
      <p:sp>
        <p:nvSpPr>
          <p:cNvPr id="16" name="Text Placeholder 5">
            <a:extLst>
              <a:ext uri="{FF2B5EF4-FFF2-40B4-BE49-F238E27FC236}">
                <a16:creationId xmlns:a16="http://schemas.microsoft.com/office/drawing/2014/main" id="{32ACD0EF-E2D9-4829-B9DF-248C978C0E42}"/>
              </a:ext>
            </a:extLst>
          </p:cNvPr>
          <p:cNvSpPr>
            <a:spLocks noGrp="1"/>
          </p:cNvSpPr>
          <p:nvPr>
            <p:ph type="body" sz="quarter" idx="18"/>
          </p:nvPr>
        </p:nvSpPr>
        <p:spPr>
          <a:xfrm>
            <a:off x="3505200" y="2933700"/>
            <a:ext cx="2133598" cy="860425"/>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stStyle>
          <a:p>
            <a:pPr lvl="0"/>
            <a:r>
              <a:rPr lang="en-US" dirty="0"/>
              <a:t>Click to edit Master text styles</a:t>
            </a:r>
          </a:p>
        </p:txBody>
      </p:sp>
      <p:sp>
        <p:nvSpPr>
          <p:cNvPr id="17" name="Text Placeholder 5">
            <a:extLst>
              <a:ext uri="{FF2B5EF4-FFF2-40B4-BE49-F238E27FC236}">
                <a16:creationId xmlns:a16="http://schemas.microsoft.com/office/drawing/2014/main" id="{FC9D915D-CCC2-49E1-B3AD-42EA7EBBDB24}"/>
              </a:ext>
            </a:extLst>
          </p:cNvPr>
          <p:cNvSpPr>
            <a:spLocks noGrp="1"/>
          </p:cNvSpPr>
          <p:nvPr>
            <p:ph type="body" sz="quarter" idx="19" hasCustomPrompt="1"/>
          </p:nvPr>
        </p:nvSpPr>
        <p:spPr>
          <a:xfrm>
            <a:off x="3505199" y="2181226"/>
            <a:ext cx="2133598" cy="723900"/>
          </a:xfrm>
        </p:spPr>
        <p:txBody>
          <a:bodyPr anchor="b"/>
          <a:lstStyle>
            <a:lvl1pPr algn="ctr">
              <a:defRPr sz="6000" b="1">
                <a:solidFill>
                  <a:schemeClr val="tx1"/>
                </a:solidFill>
              </a:defRPr>
            </a:lvl1pPr>
          </a:lstStyle>
          <a:p>
            <a:pPr lvl="0"/>
            <a:r>
              <a:rPr lang="en-US" dirty="0"/>
              <a:t>###</a:t>
            </a:r>
          </a:p>
        </p:txBody>
      </p:sp>
      <p:sp>
        <p:nvSpPr>
          <p:cNvPr id="18" name="Text Placeholder 5">
            <a:extLst>
              <a:ext uri="{FF2B5EF4-FFF2-40B4-BE49-F238E27FC236}">
                <a16:creationId xmlns:a16="http://schemas.microsoft.com/office/drawing/2014/main" id="{18BB9769-C146-44CA-8D44-80A39C459948}"/>
              </a:ext>
            </a:extLst>
          </p:cNvPr>
          <p:cNvSpPr>
            <a:spLocks noGrp="1"/>
          </p:cNvSpPr>
          <p:nvPr>
            <p:ph type="body" sz="quarter" idx="20"/>
          </p:nvPr>
        </p:nvSpPr>
        <p:spPr>
          <a:xfrm>
            <a:off x="6553199" y="2933700"/>
            <a:ext cx="2133598" cy="86042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stStyle>
          <a:p>
            <a:pPr lvl="0"/>
            <a:r>
              <a:rPr lang="en-US" dirty="0"/>
              <a:t>Click to edit Master text styles</a:t>
            </a:r>
          </a:p>
        </p:txBody>
      </p:sp>
      <p:sp>
        <p:nvSpPr>
          <p:cNvPr id="19" name="Text Placeholder 5">
            <a:extLst>
              <a:ext uri="{FF2B5EF4-FFF2-40B4-BE49-F238E27FC236}">
                <a16:creationId xmlns:a16="http://schemas.microsoft.com/office/drawing/2014/main" id="{7F6C5CD6-A458-4FE9-ADEA-C13804A38CBB}"/>
              </a:ext>
            </a:extLst>
          </p:cNvPr>
          <p:cNvSpPr>
            <a:spLocks noGrp="1"/>
          </p:cNvSpPr>
          <p:nvPr>
            <p:ph type="body" sz="quarter" idx="21" hasCustomPrompt="1"/>
          </p:nvPr>
        </p:nvSpPr>
        <p:spPr>
          <a:xfrm>
            <a:off x="6553198" y="2181226"/>
            <a:ext cx="2133598" cy="723900"/>
          </a:xfrm>
        </p:spPr>
        <p:txBody>
          <a:bodyPr anchor="b"/>
          <a:lstStyle>
            <a:lvl1pPr algn="ctr">
              <a:defRPr sz="6000" b="1">
                <a:solidFill>
                  <a:schemeClr val="bg1"/>
                </a:solidFill>
              </a:defRPr>
            </a:lvl1pPr>
          </a:lstStyle>
          <a:p>
            <a:pPr lvl="0"/>
            <a:r>
              <a:rPr lang="en-US" dirty="0"/>
              <a:t>###</a:t>
            </a:r>
          </a:p>
        </p:txBody>
      </p:sp>
    </p:spTree>
    <p:extLst>
      <p:ext uri="{BB962C8B-B14F-4D97-AF65-F5344CB8AC3E}">
        <p14:creationId xmlns:p14="http://schemas.microsoft.com/office/powerpoint/2010/main" val="3037584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23544"/>
          </a:xfrm>
        </p:spPr>
        <p:txBody>
          <a:bodyPr anchor="t"/>
          <a:lstStyle>
            <a:lvl1pPr>
              <a:defRPr sz="3800" b="0" i="0">
                <a:solidFill>
                  <a:schemeClr val="tx1"/>
                </a:solidFill>
                <a:latin typeface="+mj-lt"/>
              </a:defRPr>
            </a:lvl1pPr>
          </a:lstStyle>
          <a:p>
            <a:r>
              <a:rPr lang="en-US" dirty="0"/>
              <a:t>Title</a:t>
            </a:r>
            <a:br>
              <a:rPr lang="en-US" dirty="0"/>
            </a:br>
            <a:r>
              <a:rPr lang="en-US" dirty="0"/>
              <a:t>Title</a:t>
            </a:r>
          </a:p>
        </p:txBody>
      </p:sp>
      <p:sp>
        <p:nvSpPr>
          <p:cNvPr id="5" name="Text Placeholder 4"/>
          <p:cNvSpPr>
            <a:spLocks noGrp="1"/>
          </p:cNvSpPr>
          <p:nvPr>
            <p:ph type="body" sz="quarter" idx="10"/>
          </p:nvPr>
        </p:nvSpPr>
        <p:spPr>
          <a:xfrm>
            <a:off x="457200" y="1659913"/>
            <a:ext cx="8229600" cy="397487"/>
          </a:xfrm>
        </p:spPr>
        <p:txBody>
          <a:bodyPr/>
          <a:lstStyle>
            <a:lvl1pPr>
              <a:defRPr sz="1400"/>
            </a:lvl1pPr>
          </a:lstStyle>
          <a:p>
            <a:pPr lvl="0"/>
            <a:r>
              <a:rPr lang="en-US" dirty="0"/>
              <a:t>Click to edit Master text styles</a:t>
            </a:r>
          </a:p>
        </p:txBody>
      </p:sp>
      <p:sp>
        <p:nvSpPr>
          <p:cNvPr id="3" name="TextBox 2">
            <a:extLst>
              <a:ext uri="{FF2B5EF4-FFF2-40B4-BE49-F238E27FC236}">
                <a16:creationId xmlns:a16="http://schemas.microsoft.com/office/drawing/2014/main" id="{C9EA4F2A-3AD7-9343-8D41-1D735086DE83}"/>
              </a:ext>
            </a:extLst>
          </p:cNvPr>
          <p:cNvSpPr txBox="1"/>
          <p:nvPr userDrawn="1"/>
        </p:nvSpPr>
        <p:spPr>
          <a:xfrm>
            <a:off x="1398494" y="6433073"/>
            <a:ext cx="0" cy="0"/>
          </a:xfrm>
          <a:prstGeom prst="rect">
            <a:avLst/>
          </a:prstGeom>
          <a:noFill/>
        </p:spPr>
        <p:txBody>
          <a:bodyPr wrap="none" lIns="0" tIns="0" rIns="0" bIns="0" rtlCol="0">
            <a:noAutofit/>
          </a:bodyPr>
          <a:lstStyle/>
          <a:p>
            <a:pPr defTabSz="456758" fontAlgn="base">
              <a:spcBef>
                <a:spcPts val="1200"/>
              </a:spcBef>
            </a:pPr>
            <a:endParaRPr lang="en-US" sz="1100" dirty="0" err="1">
              <a:latin typeface="MetLife Circular Light" charset="0"/>
              <a:ea typeface="MetLife Circular Light" charset="0"/>
              <a:cs typeface="MetLife Circular Light" charset="0"/>
            </a:endParaRPr>
          </a:p>
        </p:txBody>
      </p:sp>
      <p:sp>
        <p:nvSpPr>
          <p:cNvPr id="6" name="Text Placeholder 3">
            <a:extLst>
              <a:ext uri="{FF2B5EF4-FFF2-40B4-BE49-F238E27FC236}">
                <a16:creationId xmlns:a16="http://schemas.microsoft.com/office/drawing/2014/main" id="{D1348D21-2BEA-4F59-99E7-FE47BEDFD517}"/>
              </a:ext>
            </a:extLst>
          </p:cNvPr>
          <p:cNvSpPr>
            <a:spLocks noGrp="1"/>
          </p:cNvSpPr>
          <p:nvPr>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Footer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1005840"/>
          </a:xfrm>
        </p:spPr>
        <p:txBody>
          <a:bodyPr anchor="t"/>
          <a:lstStyle>
            <a:lvl1pPr>
              <a:defRPr sz="3800">
                <a:solidFill>
                  <a:schemeClr val="tx1"/>
                </a:solidFill>
              </a:defRPr>
            </a:lvl1pPr>
          </a:lstStyle>
          <a:p>
            <a:r>
              <a:rPr lang="en-US" dirty="0"/>
              <a:t>Title</a:t>
            </a:r>
          </a:p>
        </p:txBody>
      </p:sp>
      <p:sp>
        <p:nvSpPr>
          <p:cNvPr id="3" name="Text Placeholder 3">
            <a:extLst>
              <a:ext uri="{FF2B5EF4-FFF2-40B4-BE49-F238E27FC236}">
                <a16:creationId xmlns:a16="http://schemas.microsoft.com/office/drawing/2014/main" id="{D8529C71-6BFB-4626-9FDA-F7608CBFC2E6}"/>
              </a:ext>
            </a:extLst>
          </p:cNvPr>
          <p:cNvSpPr>
            <a:spLocks noGrp="1"/>
          </p:cNvSpPr>
          <p:nvPr>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Footer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0" tIns="0" rIns="0" bIns="0" rtlCol="0" anchor="t">
            <a:noAutofit/>
          </a:bodyPr>
          <a:lstStyle/>
          <a:p>
            <a:r>
              <a:rPr lang="en-US" dirty="0"/>
              <a:t>Title</a:t>
            </a:r>
          </a:p>
        </p:txBody>
      </p:sp>
      <p:sp>
        <p:nvSpPr>
          <p:cNvPr id="3" name="Text Placeholder 2"/>
          <p:cNvSpPr>
            <a:spLocks noGrp="1"/>
          </p:cNvSpPr>
          <p:nvPr>
            <p:ph type="body" idx="1"/>
          </p:nvPr>
        </p:nvSpPr>
        <p:spPr>
          <a:xfrm>
            <a:off x="457201" y="2057400"/>
            <a:ext cx="822960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8"/>
          <p:cNvSpPr txBox="1">
            <a:spLocks/>
          </p:cNvSpPr>
          <p:nvPr userDrawn="1"/>
        </p:nvSpPr>
        <p:spPr>
          <a:xfrm>
            <a:off x="8412480" y="6366074"/>
            <a:ext cx="274320"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r>
              <a:rPr lang="en-US" sz="900" b="0" i="0" dirty="0">
                <a:solidFill>
                  <a:schemeClr val="tx1"/>
                </a:solidFill>
                <a:latin typeface="+mn-lt"/>
                <a:cs typeface="MetLife Circular Light" charset="0"/>
              </a:rPr>
              <a:t> </a:t>
            </a:r>
            <a:fld id="{38743595-4496-5147-A886-7D133864DF76}" type="slidenum">
              <a:rPr lang="en-US" sz="900" b="0" i="0" smtClean="0">
                <a:solidFill>
                  <a:schemeClr val="tx1"/>
                </a:solidFill>
                <a:latin typeface="+mn-lt"/>
                <a:ea typeface="MetLife Circular Light" charset="0"/>
                <a:cs typeface="MetLife Circular Light" charset="0"/>
              </a:rPr>
              <a:pPr algn="r">
                <a:spcBef>
                  <a:spcPts val="0"/>
                </a:spcBef>
              </a:pPr>
              <a:t>‹#›</a:t>
            </a:fld>
            <a:endParaRPr lang="en-US" sz="900" b="0" i="0" dirty="0">
              <a:solidFill>
                <a:schemeClr val="tx1"/>
              </a:solidFill>
              <a:latin typeface="+mn-lt"/>
              <a:ea typeface="MetLife Circular Light" charset="0"/>
              <a:cs typeface="MetLife Circular Light" charset="0"/>
            </a:endParaRPr>
          </a:p>
        </p:txBody>
      </p:sp>
      <p:cxnSp>
        <p:nvCxnSpPr>
          <p:cNvPr id="6" name="Straight Connector 5">
            <a:extLst>
              <a:ext uri="{FF2B5EF4-FFF2-40B4-BE49-F238E27FC236}">
                <a16:creationId xmlns:a16="http://schemas.microsoft.com/office/drawing/2014/main" id="{2E572E25-D11A-5B41-9DB7-982AF9526C38}"/>
              </a:ext>
            </a:extLst>
          </p:cNvPr>
          <p:cNvCxnSpPr/>
          <p:nvPr userDrawn="1"/>
        </p:nvCxnSpPr>
        <p:spPr>
          <a:xfrm>
            <a:off x="351964" y="6172200"/>
            <a:ext cx="844007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F26E809-F56F-0849-8F0D-89F7C2E38555}"/>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105343" y="6193221"/>
            <a:ext cx="1428662" cy="559768"/>
          </a:xfrm>
          <a:prstGeom prst="rect">
            <a:avLst/>
          </a:prstGeom>
        </p:spPr>
      </p:pic>
      <p:sp>
        <p:nvSpPr>
          <p:cNvPr id="11" name="Rectangle 10">
            <a:extLst>
              <a:ext uri="{FF2B5EF4-FFF2-40B4-BE49-F238E27FC236}">
                <a16:creationId xmlns:a16="http://schemas.microsoft.com/office/drawing/2014/main" id="{3564CEC1-6019-45A7-9696-78CDC917C18E}"/>
              </a:ext>
            </a:extLst>
          </p:cNvPr>
          <p:cNvSpPr/>
          <p:nvPr userDrawn="1"/>
        </p:nvSpPr>
        <p:spPr>
          <a:xfrm>
            <a:off x="3255774" y="6399711"/>
            <a:ext cx="2632452" cy="215444"/>
          </a:xfrm>
          <a:prstGeom prst="rect">
            <a:avLst/>
          </a:prstGeom>
        </p:spPr>
        <p:txBody>
          <a:bodyPr wrap="none">
            <a:spAutoFit/>
          </a:bodyPr>
          <a:lstStyle/>
          <a:p>
            <a:pPr algn="ctr"/>
            <a:r>
              <a:rPr lang="en-US" sz="800" dirty="0">
                <a:latin typeface="+mn-lt"/>
                <a:cs typeface="Arial" panose="020B0604020202020204" pitchFamily="34" charset="0"/>
              </a:rPr>
              <a:t>Metropolitan Life Insurance Company, New York, NY</a:t>
            </a:r>
          </a:p>
        </p:txBody>
      </p:sp>
    </p:spTree>
    <p:extLst>
      <p:ext uri="{BB962C8B-B14F-4D97-AF65-F5344CB8AC3E}">
        <p14:creationId xmlns:p14="http://schemas.microsoft.com/office/powerpoint/2010/main" val="3653315499"/>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05" r:id="rId3"/>
    <p:sldLayoutId id="2147483737" r:id="rId4"/>
    <p:sldLayoutId id="2147483762" r:id="rId5"/>
    <p:sldLayoutId id="2147483763" r:id="rId6"/>
    <p:sldLayoutId id="2147483764" r:id="rId7"/>
    <p:sldLayoutId id="2147483743" r:id="rId8"/>
    <p:sldLayoutId id="2147483742" r:id="rId9"/>
    <p:sldLayoutId id="2147483655" r:id="rId10"/>
    <p:sldLayoutId id="2147483760"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983" rtl="0" eaLnBrk="1" latinLnBrk="0" hangingPunct="1">
        <a:lnSpc>
          <a:spcPct val="90000"/>
        </a:lnSpc>
        <a:spcBef>
          <a:spcPct val="0"/>
        </a:spcBef>
        <a:buNone/>
        <a:defRPr sz="3800" b="0" i="0" kern="1200">
          <a:solidFill>
            <a:schemeClr val="tx1"/>
          </a:solidFill>
          <a:latin typeface="+mj-lt"/>
          <a:ea typeface="Georgia" panose="02040502050405020303" pitchFamily="18" charset="0"/>
          <a:cs typeface="Georgia" panose="02040502050405020303" pitchFamily="18" charset="0"/>
        </a:defRPr>
      </a:lvl1pPr>
    </p:titleStyle>
    <p:body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mn-lt"/>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mn-lt"/>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mn-lt"/>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orient="horz" pos="3888" userDrawn="1">
          <p15:clr>
            <a:srgbClr val="F26B43"/>
          </p15:clr>
        </p15:guide>
        <p15:guide id="4" pos="5472" userDrawn="1">
          <p15:clr>
            <a:srgbClr val="F26B43"/>
          </p15:clr>
        </p15:guide>
        <p15:guide id="5" pos="288" userDrawn="1">
          <p15:clr>
            <a:srgbClr val="F26B43"/>
          </p15:clr>
        </p15:guide>
        <p15:guide id="6" orient="horz" pos="288" userDrawn="1">
          <p15:clr>
            <a:srgbClr val="F26B43"/>
          </p15:clr>
        </p15:guide>
        <p15:guide id="8" pos="576" userDrawn="1">
          <p15:clr>
            <a:srgbClr val="F26B43"/>
          </p15:clr>
        </p15:guide>
        <p15:guide id="10" pos="1128" userDrawn="1">
          <p15:clr>
            <a:srgbClr val="F26B43"/>
          </p15:clr>
        </p15:guide>
        <p15:guide id="13" pos="1728" userDrawn="1">
          <p15:clr>
            <a:srgbClr val="F26B43"/>
          </p15:clr>
        </p15:guide>
        <p15:guide id="16" pos="2304" userDrawn="1">
          <p15:clr>
            <a:srgbClr val="F26B43"/>
          </p15:clr>
        </p15:guide>
        <p15:guide id="18" pos="2880" userDrawn="1">
          <p15:clr>
            <a:srgbClr val="F26B43"/>
          </p15:clr>
        </p15:guide>
        <p15:guide id="20" pos="3456" userDrawn="1">
          <p15:clr>
            <a:srgbClr val="F26B43"/>
          </p15:clr>
        </p15:guide>
        <p15:guide id="24" pos="4032" userDrawn="1">
          <p15:clr>
            <a:srgbClr val="F26B43"/>
          </p15:clr>
        </p15:guide>
        <p15:guide id="26" pos="4608" userDrawn="1">
          <p15:clr>
            <a:srgbClr val="F26B43"/>
          </p15:clr>
        </p15:guide>
        <p15:guide id="28" pos="5184" userDrawn="1">
          <p15:clr>
            <a:srgbClr val="F26B43"/>
          </p15:clr>
        </p15:guide>
        <p15:guide id="29" orient="horz" pos="1296" userDrawn="1">
          <p15:clr>
            <a:srgbClr val="F26B43"/>
          </p15:clr>
        </p15:guide>
        <p15:guide id="31" orient="horz" pos="1008" userDrawn="1">
          <p15:clr>
            <a:srgbClr val="F26B43"/>
          </p15:clr>
        </p15:guide>
        <p15:guide id="32" orient="horz" pos="1584" userDrawn="1">
          <p15:clr>
            <a:srgbClr val="F26B43"/>
          </p15:clr>
        </p15:guide>
        <p15:guide id="33" orient="horz" pos="1872" userDrawn="1">
          <p15:clr>
            <a:srgbClr val="F26B43"/>
          </p15:clr>
        </p15:guide>
        <p15:guide id="34" orient="horz" pos="2448" userDrawn="1">
          <p15:clr>
            <a:srgbClr val="F26B43"/>
          </p15:clr>
        </p15:guide>
        <p15:guide id="35" orient="horz" pos="2736" userDrawn="1">
          <p15:clr>
            <a:srgbClr val="F26B43"/>
          </p15:clr>
        </p15:guide>
        <p15:guide id="36" orient="horz" pos="3024" userDrawn="1">
          <p15:clr>
            <a:srgbClr val="F26B43"/>
          </p15:clr>
        </p15:guide>
        <p15:guide id="37" orient="horz" pos="3312" userDrawn="1">
          <p15:clr>
            <a:srgbClr val="F26B43"/>
          </p15:clr>
        </p15:guide>
        <p15:guide id="39" orient="horz" pos="3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looking at a computer&#10;&#10;Description automatically generated with medium confidence">
            <a:extLst>
              <a:ext uri="{FF2B5EF4-FFF2-40B4-BE49-F238E27FC236}">
                <a16:creationId xmlns:a16="http://schemas.microsoft.com/office/drawing/2014/main" id="{D2EC46EE-8380-4AE1-B673-4E0FB4FA52A7}"/>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t="38" b="38"/>
          <a:stretch/>
        </p:blipFill>
        <p:spPr>
          <a:xfrm>
            <a:off x="0" y="0"/>
            <a:ext cx="9144000" cy="3429000"/>
          </a:xfrm>
        </p:spPr>
      </p:pic>
      <p:sp>
        <p:nvSpPr>
          <p:cNvPr id="4" name="Title 3">
            <a:extLst>
              <a:ext uri="{FF2B5EF4-FFF2-40B4-BE49-F238E27FC236}">
                <a16:creationId xmlns:a16="http://schemas.microsoft.com/office/drawing/2014/main" id="{7DCD708E-ECD9-4E6D-9306-F1DA1AA12671}"/>
              </a:ext>
            </a:extLst>
          </p:cNvPr>
          <p:cNvSpPr>
            <a:spLocks noGrp="1"/>
          </p:cNvSpPr>
          <p:nvPr>
            <p:ph type="ctrTitle"/>
          </p:nvPr>
        </p:nvSpPr>
        <p:spPr>
          <a:xfrm>
            <a:off x="457200" y="3886199"/>
            <a:ext cx="8229600" cy="1361873"/>
          </a:xfrm>
        </p:spPr>
        <p:txBody>
          <a:bodyPr/>
          <a:lstStyle/>
          <a:p>
            <a:pPr>
              <a:lnSpc>
                <a:spcPct val="90000"/>
              </a:lnSpc>
            </a:pPr>
            <a:r>
              <a:rPr lang="en-US" sz="3600" dirty="0"/>
              <a:t>A Report Based on MetLife’s Annual </a:t>
            </a:r>
            <a:br>
              <a:rPr lang="en-US" sz="3600" dirty="0"/>
            </a:br>
            <a:r>
              <a:rPr lang="en-US" sz="3600" dirty="0"/>
              <a:t>Employee Benefit Trends Study 2021</a:t>
            </a:r>
            <a:endParaRPr lang="en-GB" sz="3600" dirty="0"/>
          </a:p>
        </p:txBody>
      </p:sp>
      <p:sp>
        <p:nvSpPr>
          <p:cNvPr id="10" name="Text Placeholder 9">
            <a:extLst>
              <a:ext uri="{FF2B5EF4-FFF2-40B4-BE49-F238E27FC236}">
                <a16:creationId xmlns:a16="http://schemas.microsoft.com/office/drawing/2014/main" id="{8F1409D2-0689-43B0-AAF0-860C12023652}"/>
              </a:ext>
            </a:extLst>
          </p:cNvPr>
          <p:cNvSpPr>
            <a:spLocks noGrp="1"/>
          </p:cNvSpPr>
          <p:nvPr>
            <p:ph type="body" sz="quarter" idx="11"/>
          </p:nvPr>
        </p:nvSpPr>
        <p:spPr>
          <a:xfrm>
            <a:off x="4284980" y="3429000"/>
            <a:ext cx="4389120" cy="457199"/>
          </a:xfrm>
        </p:spPr>
        <p:txBody>
          <a:bodyPr/>
          <a:lstStyle/>
          <a:p>
            <a:r>
              <a:rPr lang="en-US" dirty="0"/>
              <a:t>Adapting the Public Sector for Resiliency</a:t>
            </a:r>
          </a:p>
        </p:txBody>
      </p:sp>
      <p:sp>
        <p:nvSpPr>
          <p:cNvPr id="11" name="Text Placeholder 13">
            <a:extLst>
              <a:ext uri="{FF2B5EF4-FFF2-40B4-BE49-F238E27FC236}">
                <a16:creationId xmlns:a16="http://schemas.microsoft.com/office/drawing/2014/main" id="{F48D7F3E-B56E-4152-9EDD-BAB2F9528AB9}"/>
              </a:ext>
            </a:extLst>
          </p:cNvPr>
          <p:cNvSpPr txBox="1">
            <a:spLocks/>
          </p:cNvSpPr>
          <p:nvPr/>
        </p:nvSpPr>
        <p:spPr>
          <a:xfrm>
            <a:off x="457200" y="6236108"/>
            <a:ext cx="8229600" cy="337661"/>
          </a:xfrm>
          <a:prstGeom prst="rect">
            <a:avLst/>
          </a:prstGeom>
        </p:spPr>
        <p:txBody>
          <a:bodyPr vert="horz" lIns="0" tIns="0" rIns="0" bIns="0" rtlCol="0" anchor="b" anchorCtr="0">
            <a:noAutofit/>
          </a:bodyPr>
          <a:lstStyle>
            <a:lvl1pPr marL="54864" indent="-54864" defTabSz="685983">
              <a:spcBef>
                <a:spcPts val="200"/>
              </a:spcBef>
              <a:spcAft>
                <a:spcPts val="0"/>
              </a:spcAft>
              <a:buClrTx/>
              <a:buFontTx/>
              <a:buNone/>
              <a:tabLst>
                <a:tab pos="901544" algn="l"/>
              </a:tabLst>
              <a:defRPr sz="800" b="0" i="0">
                <a:solidFill>
                  <a:schemeClr val="bg1">
                    <a:lumMod val="50000"/>
                  </a:schemeClr>
                </a:solidFill>
                <a:ea typeface="Arial" panose="020B0604020202020204" pitchFamily="34" charset="0"/>
                <a:cs typeface="Arial" panose="020B0604020202020204" pitchFamily="34" charset="0"/>
              </a:defRPr>
            </a:lvl1pPr>
            <a:lvl2pPr marL="150059" indent="-150059" defTabSz="685983">
              <a:spcBef>
                <a:spcPts val="450"/>
              </a:spcBef>
              <a:spcAft>
                <a:spcPts val="0"/>
              </a:spcAft>
              <a:buClrTx/>
              <a:buFont typeface="Arial" pitchFamily="34" charset="0"/>
              <a:buChar char="•"/>
              <a:tabLst>
                <a:tab pos="901544" algn="l"/>
              </a:tabLst>
              <a:defRPr sz="1200" b="0" i="0">
                <a:ea typeface="Arial" panose="020B0604020202020204" pitchFamily="34" charset="0"/>
                <a:cs typeface="Arial" panose="020B0604020202020204" pitchFamily="34" charset="0"/>
              </a:defRPr>
            </a:lvl2pPr>
            <a:lvl3pPr marL="298927" indent="-150059" defTabSz="685983">
              <a:spcBef>
                <a:spcPts val="225"/>
              </a:spcBef>
              <a:spcAft>
                <a:spcPts val="0"/>
              </a:spcAft>
              <a:buClrTx/>
              <a:buFont typeface="Lucida Grande"/>
              <a:buChar char="-"/>
              <a:tabLst>
                <a:tab pos="901544" algn="l"/>
              </a:tabLst>
              <a:defRPr sz="1100" b="0" i="0">
                <a:ea typeface="Arial" panose="020B0604020202020204" pitchFamily="34" charset="0"/>
                <a:cs typeface="Arial" panose="020B0604020202020204" pitchFamily="34" charset="0"/>
              </a:defRPr>
            </a:lvl3pPr>
            <a:lvl4pPr marL="466849" indent="-150059" defTabSz="685983">
              <a:spcBef>
                <a:spcPts val="225"/>
              </a:spcBef>
              <a:spcAft>
                <a:spcPts val="0"/>
              </a:spcAft>
              <a:buClrTx/>
              <a:buFont typeface="Arial" pitchFamily="34" charset="0"/>
              <a:buChar char="•"/>
              <a:tabLst>
                <a:tab pos="901544" algn="l"/>
              </a:tabLst>
              <a:defRPr sz="1000" b="0" i="0">
                <a:ea typeface="Arial" panose="020B0604020202020204" pitchFamily="34" charset="0"/>
                <a:cs typeface="Arial" panose="020B0604020202020204" pitchFamily="34" charset="0"/>
              </a:defRPr>
            </a:lvl4pPr>
            <a:lvl5pPr marL="604999" indent="-136959" defTabSz="685983">
              <a:spcBef>
                <a:spcPts val="225"/>
              </a:spcBef>
              <a:spcAft>
                <a:spcPts val="0"/>
              </a:spcAft>
              <a:buClrTx/>
              <a:buFont typeface="Lucida Grande"/>
              <a:buChar char="-"/>
              <a:tabLst>
                <a:tab pos="901544" algn="l"/>
              </a:tabLst>
              <a:defRPr sz="1000" b="0" i="0">
                <a:ea typeface="Arial" panose="020B0604020202020204" pitchFamily="34" charset="0"/>
                <a:cs typeface="Arial" panose="020B0604020202020204" pitchFamily="34" charset="0"/>
              </a:defRPr>
            </a:lvl5pPr>
            <a:lvl6pPr marL="1886453" indent="-171496" defTabSz="685983">
              <a:spcBef>
                <a:spcPct val="20000"/>
              </a:spcBef>
              <a:buFont typeface="Arial" pitchFamily="34" charset="0"/>
              <a:buChar char="•"/>
              <a:defRPr sz="1500"/>
            </a:lvl6pPr>
            <a:lvl7pPr marL="2229444" indent="-171496" defTabSz="685983">
              <a:spcBef>
                <a:spcPct val="20000"/>
              </a:spcBef>
              <a:buFont typeface="Arial" pitchFamily="34" charset="0"/>
              <a:buChar char="•"/>
              <a:defRPr sz="1500"/>
            </a:lvl7pPr>
            <a:lvl8pPr marL="2572436" indent="-171496" defTabSz="685983">
              <a:spcBef>
                <a:spcPct val="20000"/>
              </a:spcBef>
              <a:buFont typeface="Arial" pitchFamily="34" charset="0"/>
              <a:buChar char="•"/>
              <a:defRPr sz="1500"/>
            </a:lvl8pPr>
            <a:lvl9pPr marL="2915427" indent="-171496" defTabSz="685983">
              <a:spcBef>
                <a:spcPct val="20000"/>
              </a:spcBef>
              <a:buFont typeface="Arial" pitchFamily="34" charset="0"/>
              <a:buChar char="•"/>
              <a:defRPr sz="1500"/>
            </a:lvl9pPr>
          </a:lstStyle>
          <a:p>
            <a:r>
              <a:rPr lang="en-GB" dirty="0"/>
              <a:t>* Unless otherwise noted, data is sourced from the 19th Annual U.S. Employee Benefit Trends Study</a:t>
            </a:r>
          </a:p>
        </p:txBody>
      </p:sp>
    </p:spTree>
    <p:extLst>
      <p:ext uri="{BB962C8B-B14F-4D97-AF65-F5344CB8AC3E}">
        <p14:creationId xmlns:p14="http://schemas.microsoft.com/office/powerpoint/2010/main" val="2712759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503CA2-C3AD-4BA5-956C-A6955A5B83D9}"/>
              </a:ext>
            </a:extLst>
          </p:cNvPr>
          <p:cNvSpPr/>
          <p:nvPr/>
        </p:nvSpPr>
        <p:spPr>
          <a:xfrm>
            <a:off x="2741934" y="4014945"/>
            <a:ext cx="6402066" cy="2157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pic>
        <p:nvPicPr>
          <p:cNvPr id="42" name="Picture 41">
            <a:extLst>
              <a:ext uri="{FF2B5EF4-FFF2-40B4-BE49-F238E27FC236}">
                <a16:creationId xmlns:a16="http://schemas.microsoft.com/office/drawing/2014/main" id="{8693B11A-A177-41CF-AF2E-4D0A534372D4}"/>
              </a:ext>
            </a:extLst>
          </p:cNvPr>
          <p:cNvPicPr>
            <a:picLocks/>
          </p:cNvPicPr>
          <p:nvPr/>
        </p:nvPicPr>
        <p:blipFill rotWithShape="1">
          <a:blip r:embed="rId3" cstate="screen">
            <a:extLst>
              <a:ext uri="{28A0092B-C50C-407E-A947-70E740481C1C}">
                <a14:useLocalDpi xmlns:a14="http://schemas.microsoft.com/office/drawing/2010/main"/>
              </a:ext>
            </a:extLst>
          </a:blip>
          <a:srcRect l="1466" r="12426"/>
          <a:stretch/>
        </p:blipFill>
        <p:spPr>
          <a:xfrm>
            <a:off x="0" y="2788920"/>
            <a:ext cx="2741934" cy="3383280"/>
          </a:xfrm>
          <a:prstGeom prst="rect">
            <a:avLst/>
          </a:prstGeom>
        </p:spPr>
      </p:pic>
      <p:sp>
        <p:nvSpPr>
          <p:cNvPr id="2" name="Title 1">
            <a:extLst>
              <a:ext uri="{FF2B5EF4-FFF2-40B4-BE49-F238E27FC236}">
                <a16:creationId xmlns:a16="http://schemas.microsoft.com/office/drawing/2014/main" id="{20068B69-A06C-4EA4-AA81-D7AF3717739F}"/>
              </a:ext>
            </a:extLst>
          </p:cNvPr>
          <p:cNvSpPr>
            <a:spLocks noGrp="1"/>
          </p:cNvSpPr>
          <p:nvPr>
            <p:ph type="title"/>
          </p:nvPr>
        </p:nvSpPr>
        <p:spPr/>
        <p:txBody>
          <a:bodyPr/>
          <a:lstStyle/>
          <a:p>
            <a:r>
              <a:rPr lang="en-US"/>
              <a:t>Returning to work and adapting to</a:t>
            </a:r>
            <a:br>
              <a:rPr lang="en-US"/>
            </a:br>
            <a:r>
              <a:rPr lang="en-US"/>
              <a:t>the “new normal” has created</a:t>
            </a:r>
            <a:br>
              <a:rPr lang="en-US"/>
            </a:br>
            <a:r>
              <a:rPr lang="en-US"/>
              <a:t>new needs and preferences</a:t>
            </a:r>
            <a:br>
              <a:rPr lang="en-US"/>
            </a:br>
            <a:r>
              <a:rPr lang="en-US"/>
              <a:t>— and new demands for flexibility</a:t>
            </a:r>
            <a:endParaRPr lang="en-US" dirty="0"/>
          </a:p>
        </p:txBody>
      </p:sp>
      <p:sp>
        <p:nvSpPr>
          <p:cNvPr id="8" name="TextBox 7">
            <a:extLst>
              <a:ext uri="{FF2B5EF4-FFF2-40B4-BE49-F238E27FC236}">
                <a16:creationId xmlns:a16="http://schemas.microsoft.com/office/drawing/2014/main" id="{1EBB7490-3E71-4867-87A0-3DF103916FCF}"/>
              </a:ext>
            </a:extLst>
          </p:cNvPr>
          <p:cNvSpPr txBox="1"/>
          <p:nvPr/>
        </p:nvSpPr>
        <p:spPr>
          <a:xfrm>
            <a:off x="2741934" y="2788920"/>
            <a:ext cx="6402066" cy="640080"/>
          </a:xfrm>
          <a:prstGeom prst="rect">
            <a:avLst/>
          </a:prstGeom>
          <a:solidFill>
            <a:schemeClr val="accent2"/>
          </a:solidFill>
        </p:spPr>
        <p:txBody>
          <a:bodyPr wrap="square" lIns="457200" rIns="457200" anchor="ctr">
            <a:noAutofit/>
          </a:bodyPr>
          <a:lstStyle/>
          <a:p>
            <a:pPr algn="ctr"/>
            <a:r>
              <a:rPr lang="en-US" sz="1400" b="1" dirty="0">
                <a:solidFill>
                  <a:schemeClr val="bg1"/>
                </a:solidFill>
              </a:rPr>
              <a:t>Public sector employees report lower levels of work-life balance and satisfaction when compared to all other industries</a:t>
            </a:r>
          </a:p>
        </p:txBody>
      </p:sp>
      <p:cxnSp>
        <p:nvCxnSpPr>
          <p:cNvPr id="21" name="Straight Connector 20">
            <a:extLst>
              <a:ext uri="{FF2B5EF4-FFF2-40B4-BE49-F238E27FC236}">
                <a16:creationId xmlns:a16="http://schemas.microsoft.com/office/drawing/2014/main" id="{6806C098-8575-4571-9B80-7375BAFE616F}"/>
              </a:ext>
            </a:extLst>
          </p:cNvPr>
          <p:cNvCxnSpPr>
            <a:cxnSpLocks/>
          </p:cNvCxnSpPr>
          <p:nvPr/>
        </p:nvCxnSpPr>
        <p:spPr>
          <a:xfrm>
            <a:off x="7010400" y="4333875"/>
            <a:ext cx="0" cy="1581150"/>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DCCDE6-B52C-4106-ABE8-2F4091944A57}"/>
              </a:ext>
            </a:extLst>
          </p:cNvPr>
          <p:cNvCxnSpPr>
            <a:cxnSpLocks/>
          </p:cNvCxnSpPr>
          <p:nvPr/>
        </p:nvCxnSpPr>
        <p:spPr>
          <a:xfrm>
            <a:off x="4876800" y="4333875"/>
            <a:ext cx="0" cy="1581150"/>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 Placeholder 6">
            <a:extLst>
              <a:ext uri="{FF2B5EF4-FFF2-40B4-BE49-F238E27FC236}">
                <a16:creationId xmlns:a16="http://schemas.microsoft.com/office/drawing/2014/main" id="{35D41EAA-226D-4BEB-80F8-3AF254885E3C}"/>
              </a:ext>
            </a:extLst>
          </p:cNvPr>
          <p:cNvSpPr txBox="1">
            <a:spLocks/>
          </p:cNvSpPr>
          <p:nvPr/>
        </p:nvSpPr>
        <p:spPr>
          <a:xfrm>
            <a:off x="2824747" y="4326423"/>
            <a:ext cx="1967974" cy="1560025"/>
          </a:xfrm>
          <a:prstGeom prst="rect">
            <a:avLst/>
          </a:prstGeom>
        </p:spPr>
        <p:txBody>
          <a:bodyPr vert="horz" lIns="274320" tIns="91440" rIns="27432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3200" b="1" dirty="0">
                <a:solidFill>
                  <a:schemeClr val="accent3"/>
                </a:solidFill>
                <a:latin typeface="+mn-lt"/>
              </a:rPr>
              <a:t>58</a:t>
            </a:r>
            <a:r>
              <a:rPr lang="en-US" sz="2400" b="1" dirty="0">
                <a:solidFill>
                  <a:schemeClr val="accent3"/>
                </a:solidFill>
                <a:latin typeface="+mn-lt"/>
              </a:rPr>
              <a:t>%</a:t>
            </a:r>
            <a:r>
              <a:rPr lang="en-US" sz="3200" b="1" dirty="0">
                <a:solidFill>
                  <a:schemeClr val="accent3"/>
                </a:solidFill>
                <a:latin typeface="+mn-lt"/>
              </a:rPr>
              <a:t> </a:t>
            </a:r>
            <a:br>
              <a:rPr lang="en-US" sz="3200" b="1" dirty="0">
                <a:solidFill>
                  <a:schemeClr val="accent3"/>
                </a:solidFill>
                <a:latin typeface="+mn-lt"/>
              </a:rPr>
            </a:br>
            <a:r>
              <a:rPr lang="en-US" sz="900" dirty="0">
                <a:latin typeface="+mn-lt"/>
              </a:rPr>
              <a:t>Of public sector employees </a:t>
            </a:r>
            <a:br>
              <a:rPr lang="en-US" sz="900" dirty="0">
                <a:latin typeface="+mn-lt"/>
              </a:rPr>
            </a:br>
            <a:r>
              <a:rPr lang="en-US" sz="900" dirty="0">
                <a:latin typeface="+mn-lt"/>
              </a:rPr>
              <a:t>say they currently have</a:t>
            </a:r>
            <a:br>
              <a:rPr lang="en-US" sz="900" dirty="0">
                <a:latin typeface="+mn-lt"/>
              </a:rPr>
            </a:br>
            <a:r>
              <a:rPr lang="en-US" sz="900" dirty="0">
                <a:latin typeface="+mn-lt"/>
              </a:rPr>
              <a:t>a good work-life balance</a:t>
            </a:r>
          </a:p>
          <a:p>
            <a:pPr algn="ctr"/>
            <a:r>
              <a:rPr lang="en-US" sz="700" b="1" dirty="0">
                <a:latin typeface="+mn-lt"/>
              </a:rPr>
              <a:t>(vs. 63% all employees)</a:t>
            </a:r>
          </a:p>
        </p:txBody>
      </p:sp>
      <p:sp>
        <p:nvSpPr>
          <p:cNvPr id="57" name="Text Placeholder 6">
            <a:extLst>
              <a:ext uri="{FF2B5EF4-FFF2-40B4-BE49-F238E27FC236}">
                <a16:creationId xmlns:a16="http://schemas.microsoft.com/office/drawing/2014/main" id="{360C01DD-F1A0-458B-A640-7D657B30B896}"/>
              </a:ext>
            </a:extLst>
          </p:cNvPr>
          <p:cNvSpPr txBox="1">
            <a:spLocks/>
          </p:cNvSpPr>
          <p:nvPr/>
        </p:nvSpPr>
        <p:spPr>
          <a:xfrm>
            <a:off x="4958348" y="4326423"/>
            <a:ext cx="1967972" cy="1560025"/>
          </a:xfrm>
          <a:prstGeom prst="rect">
            <a:avLst/>
          </a:prstGeom>
        </p:spPr>
        <p:txBody>
          <a:bodyPr vert="horz" lIns="274320" tIns="91440" rIns="27432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3200" b="1" dirty="0">
                <a:solidFill>
                  <a:schemeClr val="accent3"/>
                </a:solidFill>
                <a:latin typeface="+mn-lt"/>
              </a:rPr>
              <a:t>51</a:t>
            </a:r>
            <a:r>
              <a:rPr lang="en-US" sz="2400" b="1" dirty="0">
                <a:solidFill>
                  <a:schemeClr val="accent3"/>
                </a:solidFill>
                <a:latin typeface="+mn-lt"/>
              </a:rPr>
              <a:t>%</a:t>
            </a:r>
            <a:r>
              <a:rPr lang="en-US" sz="3200" b="1" dirty="0">
                <a:solidFill>
                  <a:schemeClr val="accent3"/>
                </a:solidFill>
                <a:latin typeface="+mn-lt"/>
              </a:rPr>
              <a:t> </a:t>
            </a:r>
            <a:br>
              <a:rPr lang="en-US" sz="3200" b="1" dirty="0">
                <a:solidFill>
                  <a:schemeClr val="accent3"/>
                </a:solidFill>
                <a:latin typeface="+mn-lt"/>
              </a:rPr>
            </a:br>
            <a:r>
              <a:rPr lang="en-US" sz="900" dirty="0">
                <a:latin typeface="+mn-lt"/>
              </a:rPr>
              <a:t>Of public sector employees say they are satisfied with employer work-life management benefits </a:t>
            </a:r>
          </a:p>
          <a:p>
            <a:pPr algn="ctr"/>
            <a:r>
              <a:rPr lang="en-US" sz="700" b="1" dirty="0">
                <a:latin typeface="+mn-lt"/>
              </a:rPr>
              <a:t>(vs. 64% all employees)</a:t>
            </a:r>
          </a:p>
        </p:txBody>
      </p:sp>
      <p:sp>
        <p:nvSpPr>
          <p:cNvPr id="58" name="Text Placeholder 6">
            <a:extLst>
              <a:ext uri="{FF2B5EF4-FFF2-40B4-BE49-F238E27FC236}">
                <a16:creationId xmlns:a16="http://schemas.microsoft.com/office/drawing/2014/main" id="{2811BE59-AA84-410B-8B50-5CDA3FAE4A77}"/>
              </a:ext>
            </a:extLst>
          </p:cNvPr>
          <p:cNvSpPr txBox="1">
            <a:spLocks/>
          </p:cNvSpPr>
          <p:nvPr/>
        </p:nvSpPr>
        <p:spPr>
          <a:xfrm>
            <a:off x="7091946" y="4326423"/>
            <a:ext cx="1967972" cy="1560025"/>
          </a:xfrm>
          <a:prstGeom prst="rect">
            <a:avLst/>
          </a:prstGeom>
        </p:spPr>
        <p:txBody>
          <a:bodyPr vert="horz" lIns="274320" tIns="91440" rIns="27432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3200" b="1" dirty="0">
                <a:solidFill>
                  <a:schemeClr val="accent3"/>
                </a:solidFill>
                <a:latin typeface="+mn-lt"/>
              </a:rPr>
              <a:t>52</a:t>
            </a:r>
            <a:r>
              <a:rPr lang="en-US" sz="2400" b="1" dirty="0">
                <a:solidFill>
                  <a:schemeClr val="accent3"/>
                </a:solidFill>
                <a:latin typeface="+mn-lt"/>
              </a:rPr>
              <a:t>%</a:t>
            </a:r>
            <a:r>
              <a:rPr lang="en-US" sz="3200" b="1" dirty="0">
                <a:solidFill>
                  <a:schemeClr val="accent3"/>
                </a:solidFill>
                <a:latin typeface="+mn-lt"/>
              </a:rPr>
              <a:t> </a:t>
            </a:r>
            <a:br>
              <a:rPr lang="en-US" sz="3200" b="1" dirty="0">
                <a:solidFill>
                  <a:schemeClr val="accent3"/>
                </a:solidFill>
                <a:latin typeface="+mn-lt"/>
              </a:rPr>
            </a:br>
            <a:r>
              <a:rPr lang="en-US" sz="900" dirty="0">
                <a:latin typeface="+mn-lt"/>
              </a:rPr>
              <a:t>Of public sector employees agree that their employer provides the flexibility</a:t>
            </a:r>
            <a:br>
              <a:rPr lang="en-US" sz="900" dirty="0">
                <a:latin typeface="+mn-lt"/>
              </a:rPr>
            </a:br>
            <a:r>
              <a:rPr lang="en-US" sz="900" dirty="0">
                <a:latin typeface="+mn-lt"/>
              </a:rPr>
              <a:t>they need to manage both their work and life</a:t>
            </a:r>
          </a:p>
          <a:p>
            <a:pPr algn="ctr"/>
            <a:r>
              <a:rPr lang="en-US" sz="700" b="1" dirty="0">
                <a:latin typeface="+mn-lt"/>
              </a:rPr>
              <a:t>(vs. 59% all employees)</a:t>
            </a:r>
          </a:p>
        </p:txBody>
      </p:sp>
      <p:sp>
        <p:nvSpPr>
          <p:cNvPr id="41" name="Rectangle 40">
            <a:extLst>
              <a:ext uri="{FF2B5EF4-FFF2-40B4-BE49-F238E27FC236}">
                <a16:creationId xmlns:a16="http://schemas.microsoft.com/office/drawing/2014/main" id="{AA2A4DC1-B9F5-4DCF-BE0C-FF7E5ECCA87A}"/>
              </a:ext>
            </a:extLst>
          </p:cNvPr>
          <p:cNvSpPr/>
          <p:nvPr/>
        </p:nvSpPr>
        <p:spPr>
          <a:xfrm>
            <a:off x="2743201" y="3429101"/>
            <a:ext cx="6400800" cy="64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cs typeface="Open Sans Bold"/>
            </a:endParaRPr>
          </a:p>
        </p:txBody>
      </p:sp>
      <p:sp>
        <p:nvSpPr>
          <p:cNvPr id="18" name="TextBox 17">
            <a:extLst>
              <a:ext uri="{FF2B5EF4-FFF2-40B4-BE49-F238E27FC236}">
                <a16:creationId xmlns:a16="http://schemas.microsoft.com/office/drawing/2014/main" id="{B80B6BB1-5B0F-4301-BF4B-23526D124A55}"/>
              </a:ext>
            </a:extLst>
          </p:cNvPr>
          <p:cNvSpPr txBox="1"/>
          <p:nvPr/>
        </p:nvSpPr>
        <p:spPr>
          <a:xfrm>
            <a:off x="2743201" y="3515315"/>
            <a:ext cx="2133599" cy="467653"/>
          </a:xfrm>
          <a:prstGeom prst="rect">
            <a:avLst/>
          </a:prstGeom>
          <a:noFill/>
        </p:spPr>
        <p:txBody>
          <a:bodyPr wrap="square" lIns="274320" rIns="274320" anchor="ctr">
            <a:noAutofit/>
          </a:bodyPr>
          <a:lstStyle/>
          <a:p>
            <a:pPr algn="ctr">
              <a:spcAft>
                <a:spcPts val="600"/>
              </a:spcAft>
            </a:pPr>
            <a:r>
              <a:rPr lang="en-US" sz="1000" b="1" dirty="0"/>
              <a:t>Lacking </a:t>
            </a:r>
            <a:br>
              <a:rPr lang="en-US" sz="1000" b="1" dirty="0"/>
            </a:br>
            <a:r>
              <a:rPr lang="en-US" sz="1000" b="1" dirty="0"/>
              <a:t>work-life balance</a:t>
            </a:r>
          </a:p>
        </p:txBody>
      </p:sp>
      <p:sp>
        <p:nvSpPr>
          <p:cNvPr id="20" name="TextBox 19">
            <a:extLst>
              <a:ext uri="{FF2B5EF4-FFF2-40B4-BE49-F238E27FC236}">
                <a16:creationId xmlns:a16="http://schemas.microsoft.com/office/drawing/2014/main" id="{FCA8CCD5-8087-46F1-9ECB-FBF0560D779F}"/>
              </a:ext>
            </a:extLst>
          </p:cNvPr>
          <p:cNvSpPr txBox="1"/>
          <p:nvPr/>
        </p:nvSpPr>
        <p:spPr>
          <a:xfrm>
            <a:off x="4876801" y="3515315"/>
            <a:ext cx="2133599" cy="467653"/>
          </a:xfrm>
          <a:prstGeom prst="rect">
            <a:avLst/>
          </a:prstGeom>
          <a:noFill/>
        </p:spPr>
        <p:txBody>
          <a:bodyPr wrap="square" lIns="274320" rIns="274320" anchor="ctr">
            <a:noAutofit/>
          </a:bodyPr>
          <a:lstStyle/>
          <a:p>
            <a:pPr algn="ctr">
              <a:spcAft>
                <a:spcPts val="600"/>
              </a:spcAft>
            </a:pPr>
            <a:r>
              <a:rPr lang="en-US" sz="1000" b="1" dirty="0"/>
              <a:t>Less satisfied with work-life management benefits</a:t>
            </a:r>
          </a:p>
        </p:txBody>
      </p:sp>
      <p:sp>
        <p:nvSpPr>
          <p:cNvPr id="45" name="TextBox 44">
            <a:extLst>
              <a:ext uri="{FF2B5EF4-FFF2-40B4-BE49-F238E27FC236}">
                <a16:creationId xmlns:a16="http://schemas.microsoft.com/office/drawing/2014/main" id="{CB2DCB3E-B9B5-4195-B567-706BE23BC29B}"/>
              </a:ext>
            </a:extLst>
          </p:cNvPr>
          <p:cNvSpPr txBox="1"/>
          <p:nvPr/>
        </p:nvSpPr>
        <p:spPr>
          <a:xfrm>
            <a:off x="7010401" y="3515315"/>
            <a:ext cx="2133599" cy="467653"/>
          </a:xfrm>
          <a:prstGeom prst="rect">
            <a:avLst/>
          </a:prstGeom>
          <a:noFill/>
        </p:spPr>
        <p:txBody>
          <a:bodyPr wrap="square" lIns="274320" rIns="274320" anchor="ctr">
            <a:noAutofit/>
          </a:bodyPr>
          <a:lstStyle/>
          <a:p>
            <a:pPr algn="ctr">
              <a:spcAft>
                <a:spcPts val="600"/>
              </a:spcAft>
            </a:pPr>
            <a:r>
              <a:rPr lang="en-US" sz="1000" b="1" dirty="0"/>
              <a:t>Seeking greater flexibility</a:t>
            </a:r>
          </a:p>
        </p:txBody>
      </p:sp>
      <p:cxnSp>
        <p:nvCxnSpPr>
          <p:cNvPr id="59" name="Straight Connector 58">
            <a:extLst>
              <a:ext uri="{FF2B5EF4-FFF2-40B4-BE49-F238E27FC236}">
                <a16:creationId xmlns:a16="http://schemas.microsoft.com/office/drawing/2014/main" id="{F5CA214B-C844-4C1F-9F4B-FD3C7A8A4E4F}"/>
              </a:ext>
            </a:extLst>
          </p:cNvPr>
          <p:cNvCxnSpPr>
            <a:cxnSpLocks/>
          </p:cNvCxnSpPr>
          <p:nvPr/>
        </p:nvCxnSpPr>
        <p:spPr>
          <a:xfrm>
            <a:off x="7010400" y="3566261"/>
            <a:ext cx="0" cy="36576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E1234E8-03A8-4BDC-BE85-2ECF276ECB04}"/>
              </a:ext>
            </a:extLst>
          </p:cNvPr>
          <p:cNvCxnSpPr>
            <a:cxnSpLocks/>
          </p:cNvCxnSpPr>
          <p:nvPr/>
        </p:nvCxnSpPr>
        <p:spPr>
          <a:xfrm>
            <a:off x="4876800" y="3566261"/>
            <a:ext cx="0" cy="36576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25A85C46-2217-425D-8535-A4678A5AA0D5}"/>
              </a:ext>
            </a:extLst>
          </p:cNvPr>
          <p:cNvSpPr/>
          <p:nvPr/>
        </p:nvSpPr>
        <p:spPr>
          <a:xfrm flipV="1">
            <a:off x="3679073" y="4069941"/>
            <a:ext cx="261855" cy="12413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61" name="Isosceles Triangle 60">
            <a:extLst>
              <a:ext uri="{FF2B5EF4-FFF2-40B4-BE49-F238E27FC236}">
                <a16:creationId xmlns:a16="http://schemas.microsoft.com/office/drawing/2014/main" id="{A795CF1E-65F8-49ED-8E52-A903318DD9CE}"/>
              </a:ext>
            </a:extLst>
          </p:cNvPr>
          <p:cNvSpPr/>
          <p:nvPr/>
        </p:nvSpPr>
        <p:spPr>
          <a:xfrm flipV="1">
            <a:off x="5812039" y="4069941"/>
            <a:ext cx="261855" cy="12413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62" name="Isosceles Triangle 61">
            <a:extLst>
              <a:ext uri="{FF2B5EF4-FFF2-40B4-BE49-F238E27FC236}">
                <a16:creationId xmlns:a16="http://schemas.microsoft.com/office/drawing/2014/main" id="{8D12F8C0-F3CE-4609-9060-B95D3F9E3DE7}"/>
              </a:ext>
            </a:extLst>
          </p:cNvPr>
          <p:cNvSpPr/>
          <p:nvPr/>
        </p:nvSpPr>
        <p:spPr>
          <a:xfrm flipV="1">
            <a:off x="7945005" y="4069941"/>
            <a:ext cx="261855" cy="12413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Tree>
    <p:extLst>
      <p:ext uri="{BB962C8B-B14F-4D97-AF65-F5344CB8AC3E}">
        <p14:creationId xmlns:p14="http://schemas.microsoft.com/office/powerpoint/2010/main" val="19915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person, person&#10;&#10;Description automatically generated">
            <a:extLst>
              <a:ext uri="{FF2B5EF4-FFF2-40B4-BE49-F238E27FC236}">
                <a16:creationId xmlns:a16="http://schemas.microsoft.com/office/drawing/2014/main" id="{12C982C5-89FF-4CC6-AB44-ABF855F9B87B}"/>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t="77" b="77"/>
          <a:stretch/>
        </p:blipFill>
        <p:spPr>
          <a:xfrm>
            <a:off x="6099175" y="1600199"/>
            <a:ext cx="3044825" cy="3592619"/>
          </a:xfrm>
        </p:spPr>
      </p:pic>
      <p:sp>
        <p:nvSpPr>
          <p:cNvPr id="8" name="Text Placeholder 7">
            <a:extLst>
              <a:ext uri="{FF2B5EF4-FFF2-40B4-BE49-F238E27FC236}">
                <a16:creationId xmlns:a16="http://schemas.microsoft.com/office/drawing/2014/main" id="{DE488A56-2A58-44D7-9E71-8F21E57EF121}"/>
              </a:ext>
            </a:extLst>
          </p:cNvPr>
          <p:cNvSpPr>
            <a:spLocks noGrp="1"/>
          </p:cNvSpPr>
          <p:nvPr>
            <p:ph type="body" sz="quarter" idx="11"/>
          </p:nvPr>
        </p:nvSpPr>
        <p:spPr>
          <a:xfrm>
            <a:off x="457200" y="2514600"/>
            <a:ext cx="5029200" cy="1828800"/>
          </a:xfrm>
        </p:spPr>
        <p:txBody>
          <a:bodyPr/>
          <a:lstStyle/>
          <a:p>
            <a:r>
              <a:rPr lang="en-US" dirty="0"/>
              <a:t>Cultivating a More </a:t>
            </a:r>
            <a:br>
              <a:rPr lang="en-US" dirty="0"/>
            </a:br>
            <a:r>
              <a:rPr lang="en-US" dirty="0"/>
              <a:t>Resilient Workforce</a:t>
            </a:r>
          </a:p>
        </p:txBody>
      </p:sp>
    </p:spTree>
    <p:extLst>
      <p:ext uri="{BB962C8B-B14F-4D97-AF65-F5344CB8AC3E}">
        <p14:creationId xmlns:p14="http://schemas.microsoft.com/office/powerpoint/2010/main" val="825105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8B69-A06C-4EA4-AA81-D7AF3717739F}"/>
              </a:ext>
            </a:extLst>
          </p:cNvPr>
          <p:cNvSpPr>
            <a:spLocks noGrp="1"/>
          </p:cNvSpPr>
          <p:nvPr>
            <p:ph type="title"/>
          </p:nvPr>
        </p:nvSpPr>
        <p:spPr/>
        <p:txBody>
          <a:bodyPr/>
          <a:lstStyle/>
          <a:p>
            <a:r>
              <a:rPr lang="en-US"/>
              <a:t>Resiliency is at risk</a:t>
            </a:r>
            <a:endParaRPr lang="en-US" dirty="0"/>
          </a:p>
        </p:txBody>
      </p:sp>
      <p:sp>
        <p:nvSpPr>
          <p:cNvPr id="13" name="Rectangle 12">
            <a:extLst>
              <a:ext uri="{FF2B5EF4-FFF2-40B4-BE49-F238E27FC236}">
                <a16:creationId xmlns:a16="http://schemas.microsoft.com/office/drawing/2014/main" id="{FF503CA2-C3AD-4BA5-956C-A6955A5B83D9}"/>
              </a:ext>
            </a:extLst>
          </p:cNvPr>
          <p:cNvSpPr/>
          <p:nvPr/>
        </p:nvSpPr>
        <p:spPr>
          <a:xfrm>
            <a:off x="3657600" y="2423160"/>
            <a:ext cx="5486401" cy="3291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grpSp>
        <p:nvGrpSpPr>
          <p:cNvPr id="17" name="Group 16">
            <a:extLst>
              <a:ext uri="{FF2B5EF4-FFF2-40B4-BE49-F238E27FC236}">
                <a16:creationId xmlns:a16="http://schemas.microsoft.com/office/drawing/2014/main" id="{E35D3A10-F4EC-4E5C-A862-CA00E1FA0C36}"/>
              </a:ext>
            </a:extLst>
          </p:cNvPr>
          <p:cNvGrpSpPr/>
          <p:nvPr/>
        </p:nvGrpSpPr>
        <p:grpSpPr>
          <a:xfrm>
            <a:off x="3981081" y="2602304"/>
            <a:ext cx="2328792" cy="2795903"/>
            <a:chOff x="5236404" y="1600200"/>
            <a:chExt cx="2328792" cy="2795903"/>
          </a:xfrm>
        </p:grpSpPr>
        <p:graphicFrame>
          <p:nvGraphicFramePr>
            <p:cNvPr id="10" name="Chart 9">
              <a:extLst>
                <a:ext uri="{FF2B5EF4-FFF2-40B4-BE49-F238E27FC236}">
                  <a16:creationId xmlns:a16="http://schemas.microsoft.com/office/drawing/2014/main" id="{3B47208A-3EC1-4383-9DC5-030E4A9F35B8}"/>
                </a:ext>
              </a:extLst>
            </p:cNvPr>
            <p:cNvGraphicFramePr/>
            <p:nvPr>
              <p:extLst>
                <p:ext uri="{D42A27DB-BD31-4B8C-83A1-F6EECF244321}">
                  <p14:modId xmlns:p14="http://schemas.microsoft.com/office/powerpoint/2010/main" val="1800518998"/>
                </p:ext>
              </p:extLst>
            </p:nvPr>
          </p:nvGraphicFramePr>
          <p:xfrm>
            <a:off x="5236404" y="1600200"/>
            <a:ext cx="2328792" cy="27959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6F66E273-CE18-49E5-A393-0C57AABAA4AF}"/>
                </a:ext>
              </a:extLst>
            </p:cNvPr>
            <p:cNvSpPr txBox="1">
              <a:spLocks/>
            </p:cNvSpPr>
            <p:nvPr/>
          </p:nvSpPr>
          <p:spPr>
            <a:xfrm>
              <a:off x="5787614" y="2598042"/>
              <a:ext cx="1226373" cy="800219"/>
            </a:xfrm>
            <a:prstGeom prst="rect">
              <a:avLst/>
            </a:prstGeom>
          </p:spPr>
          <p:txBody>
            <a:bodyPr vert="horz" lIns="0" tIns="0" rIns="0" bIns="0" rtlCol="0" anchor="ctr">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spcBef>
                  <a:spcPts val="0"/>
                </a:spcBef>
              </a:pPr>
              <a:r>
                <a:rPr lang="en-US" sz="1600" dirty="0">
                  <a:latin typeface="+mn-lt"/>
                </a:rPr>
                <a:t>Only</a:t>
              </a:r>
            </a:p>
            <a:p>
              <a:pPr algn="ctr">
                <a:lnSpc>
                  <a:spcPct val="90000"/>
                </a:lnSpc>
                <a:spcBef>
                  <a:spcPts val="0"/>
                </a:spcBef>
              </a:pPr>
              <a:r>
                <a:rPr lang="en-US" sz="4000" b="1" dirty="0">
                  <a:solidFill>
                    <a:schemeClr val="accent2"/>
                  </a:solidFill>
                  <a:latin typeface="+mn-lt"/>
                </a:rPr>
                <a:t>67</a:t>
              </a:r>
              <a:r>
                <a:rPr lang="en-US" sz="2800" b="1" dirty="0">
                  <a:solidFill>
                    <a:schemeClr val="accent2"/>
                  </a:solidFill>
                  <a:latin typeface="+mn-lt"/>
                </a:rPr>
                <a:t>%</a:t>
              </a:r>
              <a:endParaRPr lang="en-US" sz="4000" b="1" dirty="0">
                <a:solidFill>
                  <a:schemeClr val="accent2"/>
                </a:solidFill>
                <a:latin typeface="+mn-lt"/>
              </a:endParaRPr>
            </a:p>
          </p:txBody>
        </p:sp>
      </p:grpSp>
      <p:sp>
        <p:nvSpPr>
          <p:cNvPr id="9" name="Text Placeholder 6">
            <a:extLst>
              <a:ext uri="{FF2B5EF4-FFF2-40B4-BE49-F238E27FC236}">
                <a16:creationId xmlns:a16="http://schemas.microsoft.com/office/drawing/2014/main" id="{5920AF08-CEA3-4BF1-9299-F1015572C603}"/>
              </a:ext>
            </a:extLst>
          </p:cNvPr>
          <p:cNvSpPr txBox="1">
            <a:spLocks/>
          </p:cNvSpPr>
          <p:nvPr/>
        </p:nvSpPr>
        <p:spPr>
          <a:xfrm>
            <a:off x="6400800" y="3630923"/>
            <a:ext cx="2285998" cy="738664"/>
          </a:xfrm>
          <a:prstGeom prst="rect">
            <a:avLst/>
          </a:prstGeom>
        </p:spPr>
        <p:txBody>
          <a:bodyPr vert="horz" wrap="square" lIns="0" tIns="0" rIns="0" bIns="0" rtlCol="0" anchor="ctr" anchorCtr="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600" dirty="0">
                <a:latin typeface="+mn-lt"/>
              </a:rPr>
              <a:t>Of public sector employees report</a:t>
            </a:r>
            <a:br>
              <a:rPr lang="en-US" sz="1600" dirty="0">
                <a:latin typeface="+mn-lt"/>
              </a:rPr>
            </a:br>
            <a:r>
              <a:rPr lang="en-US" sz="1600" dirty="0">
                <a:latin typeface="+mn-lt"/>
              </a:rPr>
              <a:t>feeling resilient today</a:t>
            </a:r>
          </a:p>
        </p:txBody>
      </p:sp>
      <p:sp>
        <p:nvSpPr>
          <p:cNvPr id="8" name="Rectangle 7">
            <a:extLst>
              <a:ext uri="{FF2B5EF4-FFF2-40B4-BE49-F238E27FC236}">
                <a16:creationId xmlns:a16="http://schemas.microsoft.com/office/drawing/2014/main" id="{9047F3E0-FF1A-4BCB-97CC-2C4ECDF2EE5D}"/>
              </a:ext>
            </a:extLst>
          </p:cNvPr>
          <p:cNvSpPr/>
          <p:nvPr/>
        </p:nvSpPr>
        <p:spPr>
          <a:xfrm>
            <a:off x="0" y="2423160"/>
            <a:ext cx="3657599" cy="3291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320040" rIns="457200" bIns="0" rtlCol="0" anchor="ctr"/>
          <a:lstStyle/>
          <a:p>
            <a:r>
              <a:rPr lang="en-US" sz="2200" b="1" dirty="0">
                <a:solidFill>
                  <a:schemeClr val="tx1"/>
                </a:solidFill>
              </a:rPr>
              <a:t>Employee resilience has declined 5% </a:t>
            </a:r>
            <a:br>
              <a:rPr lang="en-US" sz="2200" b="1" dirty="0">
                <a:solidFill>
                  <a:schemeClr val="tx1"/>
                </a:solidFill>
              </a:rPr>
            </a:br>
            <a:r>
              <a:rPr lang="en-US" sz="2200" b="1" dirty="0">
                <a:solidFill>
                  <a:schemeClr val="tx1"/>
                </a:solidFill>
              </a:rPr>
              <a:t>since July 2020</a:t>
            </a:r>
          </a:p>
        </p:txBody>
      </p:sp>
      <p:grpSp>
        <p:nvGrpSpPr>
          <p:cNvPr id="14" name="Graphic 11">
            <a:extLst>
              <a:ext uri="{FF2B5EF4-FFF2-40B4-BE49-F238E27FC236}">
                <a16:creationId xmlns:a16="http://schemas.microsoft.com/office/drawing/2014/main" id="{6282F736-6892-46E2-ABCB-A4A82AE452E8}"/>
              </a:ext>
            </a:extLst>
          </p:cNvPr>
          <p:cNvGrpSpPr/>
          <p:nvPr/>
        </p:nvGrpSpPr>
        <p:grpSpPr>
          <a:xfrm>
            <a:off x="457200" y="3017520"/>
            <a:ext cx="567041" cy="567041"/>
            <a:chOff x="457200" y="3017520"/>
            <a:chExt cx="567041" cy="567041"/>
          </a:xfrm>
        </p:grpSpPr>
        <p:sp>
          <p:nvSpPr>
            <p:cNvPr id="15" name="Freeform: Shape 14">
              <a:extLst>
                <a:ext uri="{FF2B5EF4-FFF2-40B4-BE49-F238E27FC236}">
                  <a16:creationId xmlns:a16="http://schemas.microsoft.com/office/drawing/2014/main" id="{3AEF2B5E-5B1C-4880-A0B0-83FF2DD1E3E1}"/>
                </a:ext>
              </a:extLst>
            </p:cNvPr>
            <p:cNvSpPr/>
            <p:nvPr/>
          </p:nvSpPr>
          <p:spPr>
            <a:xfrm>
              <a:off x="457200" y="3017520"/>
              <a:ext cx="567041" cy="567041"/>
            </a:xfrm>
            <a:custGeom>
              <a:avLst/>
              <a:gdLst>
                <a:gd name="connsiteX0" fmla="*/ 0 w 567041"/>
                <a:gd name="connsiteY0" fmla="*/ 283521 h 567041"/>
                <a:gd name="connsiteX1" fmla="*/ 283521 w 567041"/>
                <a:gd name="connsiteY1" fmla="*/ 0 h 567041"/>
                <a:gd name="connsiteX2" fmla="*/ 567042 w 567041"/>
                <a:gd name="connsiteY2" fmla="*/ 283521 h 567041"/>
                <a:gd name="connsiteX3" fmla="*/ 283521 w 567041"/>
                <a:gd name="connsiteY3" fmla="*/ 567042 h 567041"/>
                <a:gd name="connsiteX4" fmla="*/ 0 w 567041"/>
                <a:gd name="connsiteY4" fmla="*/ 283521 h 56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041" h="567041">
                  <a:moveTo>
                    <a:pt x="0" y="283521"/>
                  </a:moveTo>
                  <a:cubicBezTo>
                    <a:pt x="0" y="126943"/>
                    <a:pt x="126943" y="0"/>
                    <a:pt x="283521" y="0"/>
                  </a:cubicBezTo>
                  <a:cubicBezTo>
                    <a:pt x="440099" y="0"/>
                    <a:pt x="567042" y="126943"/>
                    <a:pt x="567042" y="283521"/>
                  </a:cubicBezTo>
                  <a:cubicBezTo>
                    <a:pt x="567042" y="440099"/>
                    <a:pt x="440099" y="567042"/>
                    <a:pt x="283521" y="567042"/>
                  </a:cubicBezTo>
                  <a:cubicBezTo>
                    <a:pt x="126943" y="567042"/>
                    <a:pt x="0" y="440099"/>
                    <a:pt x="0" y="283521"/>
                  </a:cubicBezTo>
                </a:path>
              </a:pathLst>
            </a:custGeom>
            <a:solidFill>
              <a:schemeClr val="accent2"/>
            </a:solidFill>
            <a:ln w="579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617A3-39FA-4096-B0D6-84218EBC5965}"/>
                </a:ext>
              </a:extLst>
            </p:cNvPr>
            <p:cNvSpPr/>
            <p:nvPr/>
          </p:nvSpPr>
          <p:spPr>
            <a:xfrm>
              <a:off x="590093" y="3151871"/>
              <a:ext cx="301255" cy="301197"/>
            </a:xfrm>
            <a:custGeom>
              <a:avLst/>
              <a:gdLst>
                <a:gd name="connsiteX0" fmla="*/ 255986 w 301255"/>
                <a:gd name="connsiteY0" fmla="*/ 105358 h 301197"/>
                <a:gd name="connsiteX1" fmla="*/ 182655 w 301255"/>
                <a:gd name="connsiteY1" fmla="*/ 178746 h 301197"/>
                <a:gd name="connsiteX2" fmla="*/ 182655 w 301255"/>
                <a:gd name="connsiteY2" fmla="*/ 0 h 301197"/>
                <a:gd name="connsiteX3" fmla="*/ 118600 w 301255"/>
                <a:gd name="connsiteY3" fmla="*/ 0 h 301197"/>
                <a:gd name="connsiteX4" fmla="*/ 118600 w 301255"/>
                <a:gd name="connsiteY4" fmla="*/ 178746 h 301197"/>
                <a:gd name="connsiteX5" fmla="*/ 45270 w 301255"/>
                <a:gd name="connsiteY5" fmla="*/ 105358 h 301197"/>
                <a:gd name="connsiteX6" fmla="*/ 0 w 301255"/>
                <a:gd name="connsiteY6" fmla="*/ 150628 h 301197"/>
                <a:gd name="connsiteX7" fmla="*/ 150628 w 301255"/>
                <a:gd name="connsiteY7" fmla="*/ 301197 h 301197"/>
                <a:gd name="connsiteX8" fmla="*/ 301256 w 301255"/>
                <a:gd name="connsiteY8" fmla="*/ 150628 h 30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55" h="301197">
                  <a:moveTo>
                    <a:pt x="255986" y="105358"/>
                  </a:moveTo>
                  <a:lnTo>
                    <a:pt x="182655" y="178746"/>
                  </a:lnTo>
                  <a:lnTo>
                    <a:pt x="182655" y="0"/>
                  </a:lnTo>
                  <a:lnTo>
                    <a:pt x="118600" y="0"/>
                  </a:lnTo>
                  <a:lnTo>
                    <a:pt x="118600" y="178746"/>
                  </a:lnTo>
                  <a:lnTo>
                    <a:pt x="45270" y="105358"/>
                  </a:lnTo>
                  <a:lnTo>
                    <a:pt x="0" y="150628"/>
                  </a:lnTo>
                  <a:lnTo>
                    <a:pt x="150628" y="301197"/>
                  </a:lnTo>
                  <a:lnTo>
                    <a:pt x="301256" y="150628"/>
                  </a:lnTo>
                  <a:close/>
                </a:path>
              </a:pathLst>
            </a:custGeom>
            <a:solidFill>
              <a:srgbClr val="FFFFFF"/>
            </a:solidFill>
            <a:ln w="5794"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2BDC7284-A896-48AE-BD05-2F6975EBA088}"/>
              </a:ext>
            </a:extLst>
          </p:cNvPr>
          <p:cNvSpPr txBox="1"/>
          <p:nvPr/>
        </p:nvSpPr>
        <p:spPr>
          <a:xfrm>
            <a:off x="0" y="1600200"/>
            <a:ext cx="9144000" cy="822960"/>
          </a:xfrm>
          <a:prstGeom prst="rect">
            <a:avLst/>
          </a:prstGeom>
          <a:solidFill>
            <a:schemeClr val="accent2"/>
          </a:solidFill>
        </p:spPr>
        <p:txBody>
          <a:bodyPr wrap="square" lIns="457200" rIns="457200" anchor="ctr">
            <a:noAutofit/>
          </a:bodyPr>
          <a:lstStyle/>
          <a:p>
            <a:pPr algn="ctr"/>
            <a:r>
              <a:rPr lang="en-GB" sz="1600" b="1" dirty="0">
                <a:solidFill>
                  <a:schemeClr val="bg1"/>
                </a:solidFill>
              </a:rPr>
              <a:t>Responding and adapting to change will be key to improving </a:t>
            </a:r>
            <a:br>
              <a:rPr lang="en-GB" sz="1600" b="1" dirty="0">
                <a:solidFill>
                  <a:schemeClr val="bg1"/>
                </a:solidFill>
              </a:rPr>
            </a:br>
            <a:r>
              <a:rPr lang="en-GB" sz="1600" b="1" dirty="0">
                <a:solidFill>
                  <a:schemeClr val="bg1"/>
                </a:solidFill>
              </a:rPr>
              <a:t>well-being and workplace productivity</a:t>
            </a:r>
            <a:endParaRPr lang="en-US" sz="1600" b="1" dirty="0">
              <a:solidFill>
                <a:schemeClr val="bg1"/>
              </a:solidFill>
            </a:endParaRPr>
          </a:p>
        </p:txBody>
      </p:sp>
    </p:spTree>
    <p:extLst>
      <p:ext uri="{BB962C8B-B14F-4D97-AF65-F5344CB8AC3E}">
        <p14:creationId xmlns:p14="http://schemas.microsoft.com/office/powerpoint/2010/main" val="2835529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F73A-5E91-495F-A174-2E2222CD62D8}"/>
              </a:ext>
            </a:extLst>
          </p:cNvPr>
          <p:cNvSpPr>
            <a:spLocks noGrp="1"/>
          </p:cNvSpPr>
          <p:nvPr>
            <p:ph type="title"/>
          </p:nvPr>
        </p:nvSpPr>
        <p:spPr>
          <a:xfrm>
            <a:off x="457200" y="457200"/>
            <a:ext cx="8229600" cy="1005840"/>
          </a:xfrm>
        </p:spPr>
        <p:txBody>
          <a:bodyPr/>
          <a:lstStyle/>
          <a:p>
            <a:r>
              <a:rPr lang="en-US" dirty="0"/>
              <a:t>Despite declines in well-being and resilience, public sector employees remain loyal and driven by purpose </a:t>
            </a:r>
          </a:p>
        </p:txBody>
      </p:sp>
      <p:sp>
        <p:nvSpPr>
          <p:cNvPr id="3" name="Text Placeholder 2">
            <a:extLst>
              <a:ext uri="{FF2B5EF4-FFF2-40B4-BE49-F238E27FC236}">
                <a16:creationId xmlns:a16="http://schemas.microsoft.com/office/drawing/2014/main" id="{3CDCB2C1-5861-4077-8956-CE666559C1B4}"/>
              </a:ext>
            </a:extLst>
          </p:cNvPr>
          <p:cNvSpPr>
            <a:spLocks noGrp="1"/>
          </p:cNvSpPr>
          <p:nvPr>
            <p:ph type="body" sz="quarter" idx="11"/>
          </p:nvPr>
        </p:nvSpPr>
        <p:spPr>
          <a:xfrm>
            <a:off x="457200" y="5715000"/>
            <a:ext cx="8229600" cy="337661"/>
          </a:xfrm>
        </p:spPr>
        <p:txBody>
          <a:bodyPr/>
          <a:lstStyle/>
          <a:p>
            <a:r>
              <a:rPr lang="en-US" dirty="0"/>
              <a:t>* Data sourced from 2021 Employee Segmentation Study</a:t>
            </a:r>
          </a:p>
        </p:txBody>
      </p:sp>
      <p:pic>
        <p:nvPicPr>
          <p:cNvPr id="6" name="Picture 5">
            <a:extLst>
              <a:ext uri="{FF2B5EF4-FFF2-40B4-BE49-F238E27FC236}">
                <a16:creationId xmlns:a16="http://schemas.microsoft.com/office/drawing/2014/main" id="{A6A5868B-4564-4AB7-B57B-C5DC1B40BA24}"/>
              </a:ext>
            </a:extLst>
          </p:cNvPr>
          <p:cNvPicPr>
            <a:picLocks/>
          </p:cNvPicPr>
          <p:nvPr/>
        </p:nvPicPr>
        <p:blipFill rotWithShape="1">
          <a:blip r:embed="rId3" cstate="screen">
            <a:extLst>
              <a:ext uri="{28A0092B-C50C-407E-A947-70E740481C1C}">
                <a14:useLocalDpi xmlns:a14="http://schemas.microsoft.com/office/drawing/2010/main"/>
              </a:ext>
            </a:extLst>
          </a:blip>
          <a:srcRect t="4554" b="8304"/>
          <a:stretch/>
        </p:blipFill>
        <p:spPr>
          <a:xfrm>
            <a:off x="0" y="2286000"/>
            <a:ext cx="3657600" cy="3428999"/>
          </a:xfrm>
          <a:prstGeom prst="rect">
            <a:avLst/>
          </a:prstGeom>
        </p:spPr>
      </p:pic>
      <p:sp>
        <p:nvSpPr>
          <p:cNvPr id="5" name="Rectangle 4">
            <a:extLst>
              <a:ext uri="{FF2B5EF4-FFF2-40B4-BE49-F238E27FC236}">
                <a16:creationId xmlns:a16="http://schemas.microsoft.com/office/drawing/2014/main" id="{B102B58F-2095-409E-8749-F81C4CD9C28D}"/>
              </a:ext>
            </a:extLst>
          </p:cNvPr>
          <p:cNvSpPr/>
          <p:nvPr/>
        </p:nvSpPr>
        <p:spPr>
          <a:xfrm>
            <a:off x="3657599" y="2286000"/>
            <a:ext cx="5486401"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graphicFrame>
        <p:nvGraphicFramePr>
          <p:cNvPr id="15" name="Content Placeholder 8">
            <a:extLst>
              <a:ext uri="{FF2B5EF4-FFF2-40B4-BE49-F238E27FC236}">
                <a16:creationId xmlns:a16="http://schemas.microsoft.com/office/drawing/2014/main" id="{3A504F17-9339-4A72-A900-1E02DE669EB2}"/>
              </a:ext>
            </a:extLst>
          </p:cNvPr>
          <p:cNvGraphicFramePr>
            <a:graphicFrameLocks/>
          </p:cNvGraphicFramePr>
          <p:nvPr>
            <p:extLst>
              <p:ext uri="{D42A27DB-BD31-4B8C-83A1-F6EECF244321}">
                <p14:modId xmlns:p14="http://schemas.microsoft.com/office/powerpoint/2010/main" val="1585243560"/>
              </p:ext>
            </p:extLst>
          </p:nvPr>
        </p:nvGraphicFramePr>
        <p:xfrm>
          <a:off x="3911600" y="2437332"/>
          <a:ext cx="4864100" cy="13716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6">
            <a:extLst>
              <a:ext uri="{FF2B5EF4-FFF2-40B4-BE49-F238E27FC236}">
                <a16:creationId xmlns:a16="http://schemas.microsoft.com/office/drawing/2014/main" id="{9984C75E-39BF-4B32-9437-F3BF35A90506}"/>
              </a:ext>
            </a:extLst>
          </p:cNvPr>
          <p:cNvSpPr txBox="1">
            <a:spLocks/>
          </p:cNvSpPr>
          <p:nvPr/>
        </p:nvSpPr>
        <p:spPr>
          <a:xfrm>
            <a:off x="6866469" y="2543590"/>
            <a:ext cx="1909232" cy="354117"/>
          </a:xfrm>
          <a:prstGeom prst="rect">
            <a:avLst/>
          </a:prstGeom>
          <a:noFill/>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800" b="1" dirty="0">
                <a:latin typeface="+mn-lt"/>
              </a:rPr>
              <a:t>% of employees that agree “the work I’m involved with allows me to make an impact on the lives of others”*</a:t>
            </a:r>
          </a:p>
        </p:txBody>
      </p:sp>
      <p:sp>
        <p:nvSpPr>
          <p:cNvPr id="7" name="Rectangle 6">
            <a:extLst>
              <a:ext uri="{FF2B5EF4-FFF2-40B4-BE49-F238E27FC236}">
                <a16:creationId xmlns:a16="http://schemas.microsoft.com/office/drawing/2014/main" id="{565594D5-6836-401B-9D67-0F4A76430F70}"/>
              </a:ext>
            </a:extLst>
          </p:cNvPr>
          <p:cNvSpPr/>
          <p:nvPr/>
        </p:nvSpPr>
        <p:spPr>
          <a:xfrm>
            <a:off x="3657599" y="3977639"/>
            <a:ext cx="2750897" cy="1737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pPr algn="ctr"/>
            <a:r>
              <a:rPr lang="en-US" sz="3200" b="1" dirty="0">
                <a:solidFill>
                  <a:schemeClr val="bg1"/>
                </a:solidFill>
              </a:rPr>
              <a:t>70</a:t>
            </a:r>
            <a:r>
              <a:rPr lang="en-US" sz="2400" b="1" dirty="0">
                <a:solidFill>
                  <a:schemeClr val="bg1"/>
                </a:solidFill>
              </a:rPr>
              <a:t>%</a:t>
            </a:r>
            <a:r>
              <a:rPr lang="en-US" sz="3200" b="1" dirty="0">
                <a:solidFill>
                  <a:schemeClr val="bg1"/>
                </a:solidFill>
              </a:rPr>
              <a:t> </a:t>
            </a:r>
            <a:br>
              <a:rPr lang="en-US" sz="3200" dirty="0">
                <a:solidFill>
                  <a:schemeClr val="bg1"/>
                </a:solidFill>
              </a:rPr>
            </a:br>
            <a:r>
              <a:rPr lang="en-US" sz="1200" dirty="0">
                <a:solidFill>
                  <a:schemeClr val="bg1"/>
                </a:solidFill>
              </a:rPr>
              <a:t>Of public sector employees agree that it’s important</a:t>
            </a:r>
            <a:br>
              <a:rPr lang="en-US" sz="1200" dirty="0">
                <a:solidFill>
                  <a:schemeClr val="bg1"/>
                </a:solidFill>
              </a:rPr>
            </a:br>
            <a:r>
              <a:rPr lang="en-US" sz="1200" dirty="0">
                <a:solidFill>
                  <a:schemeClr val="bg1"/>
                </a:solidFill>
              </a:rPr>
              <a:t>for their employer to contribute </a:t>
            </a:r>
            <a:br>
              <a:rPr lang="en-US" sz="1200" dirty="0">
                <a:solidFill>
                  <a:schemeClr val="bg1"/>
                </a:solidFill>
              </a:rPr>
            </a:br>
            <a:r>
              <a:rPr lang="en-US" sz="1200" dirty="0">
                <a:solidFill>
                  <a:schemeClr val="bg1"/>
                </a:solidFill>
              </a:rPr>
              <a:t>to the community</a:t>
            </a:r>
          </a:p>
        </p:txBody>
      </p:sp>
      <p:sp>
        <p:nvSpPr>
          <p:cNvPr id="17" name="Rectangle 16">
            <a:extLst>
              <a:ext uri="{FF2B5EF4-FFF2-40B4-BE49-F238E27FC236}">
                <a16:creationId xmlns:a16="http://schemas.microsoft.com/office/drawing/2014/main" id="{FBB732E1-AA1F-4155-A4F1-5BE1D9FA218F}"/>
              </a:ext>
            </a:extLst>
          </p:cNvPr>
          <p:cNvSpPr/>
          <p:nvPr/>
        </p:nvSpPr>
        <p:spPr>
          <a:xfrm>
            <a:off x="6393103" y="3977639"/>
            <a:ext cx="2750897"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pPr algn="ctr"/>
            <a:r>
              <a:rPr lang="en-US" sz="3200" b="1" dirty="0">
                <a:solidFill>
                  <a:schemeClr val="tx1"/>
                </a:solidFill>
              </a:rPr>
              <a:t>82</a:t>
            </a:r>
            <a:r>
              <a:rPr lang="en-US" sz="2400" b="1" dirty="0">
                <a:solidFill>
                  <a:schemeClr val="tx1"/>
                </a:solidFill>
              </a:rPr>
              <a:t>%</a:t>
            </a:r>
            <a:r>
              <a:rPr lang="en-US" sz="3200" b="1" dirty="0">
                <a:solidFill>
                  <a:schemeClr val="tx1"/>
                </a:solidFill>
              </a:rPr>
              <a:t> </a:t>
            </a:r>
            <a:br>
              <a:rPr lang="en-US" sz="3200" dirty="0">
                <a:solidFill>
                  <a:schemeClr val="tx1"/>
                </a:solidFill>
              </a:rPr>
            </a:br>
            <a:r>
              <a:rPr lang="en-US" sz="1200" dirty="0">
                <a:solidFill>
                  <a:schemeClr val="tx1"/>
                </a:solidFill>
              </a:rPr>
              <a:t>Of public sector employees intend to still be working</a:t>
            </a:r>
            <a:br>
              <a:rPr lang="en-US" sz="1200" dirty="0">
                <a:solidFill>
                  <a:schemeClr val="tx1"/>
                </a:solidFill>
              </a:rPr>
            </a:br>
            <a:r>
              <a:rPr lang="en-US" sz="1200" dirty="0">
                <a:solidFill>
                  <a:schemeClr val="tx1"/>
                </a:solidFill>
              </a:rPr>
              <a:t>for their company in a year</a:t>
            </a:r>
          </a:p>
        </p:txBody>
      </p:sp>
    </p:spTree>
    <p:extLst>
      <p:ext uri="{BB962C8B-B14F-4D97-AF65-F5344CB8AC3E}">
        <p14:creationId xmlns:p14="http://schemas.microsoft.com/office/powerpoint/2010/main" val="4135443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9AE9-5652-4EBE-A83F-F832EAC0C5AF}"/>
              </a:ext>
            </a:extLst>
          </p:cNvPr>
          <p:cNvSpPr>
            <a:spLocks noGrp="1"/>
          </p:cNvSpPr>
          <p:nvPr>
            <p:ph type="title"/>
          </p:nvPr>
        </p:nvSpPr>
        <p:spPr>
          <a:xfrm>
            <a:off x="457200" y="457200"/>
            <a:ext cx="8229600" cy="923544"/>
          </a:xfrm>
        </p:spPr>
        <p:txBody>
          <a:bodyPr/>
          <a:lstStyle/>
          <a:p>
            <a:r>
              <a:rPr lang="en-US"/>
              <a:t>Employers can support employee drive and spirit by investing</a:t>
            </a:r>
            <a:br>
              <a:rPr lang="en-US"/>
            </a:br>
            <a:r>
              <a:rPr lang="en-US"/>
              <a:t>in a positive workplace culture</a:t>
            </a:r>
            <a:endParaRPr lang="en-US" dirty="0"/>
          </a:p>
        </p:txBody>
      </p:sp>
      <p:sp>
        <p:nvSpPr>
          <p:cNvPr id="3" name="Text Placeholder 2">
            <a:extLst>
              <a:ext uri="{FF2B5EF4-FFF2-40B4-BE49-F238E27FC236}">
                <a16:creationId xmlns:a16="http://schemas.microsoft.com/office/drawing/2014/main" id="{1A347BE2-F52D-403F-917D-13806835F9A6}"/>
              </a:ext>
            </a:extLst>
          </p:cNvPr>
          <p:cNvSpPr>
            <a:spLocks noGrp="1"/>
          </p:cNvSpPr>
          <p:nvPr>
            <p:ph type="body" sz="quarter" idx="10"/>
          </p:nvPr>
        </p:nvSpPr>
        <p:spPr>
          <a:xfrm>
            <a:off x="457200" y="2148840"/>
            <a:ext cx="8229600" cy="396875"/>
          </a:xfrm>
        </p:spPr>
        <p:txBody>
          <a:bodyPr/>
          <a:lstStyle/>
          <a:p>
            <a:r>
              <a:rPr lang="en-GB"/>
              <a:t>Public sector employers — and managers in particular — have an opportunity to better complement employees’ internal drive by improving the internal culture experience</a:t>
            </a:r>
            <a:endParaRPr lang="en-US" dirty="0"/>
          </a:p>
        </p:txBody>
      </p:sp>
      <p:sp>
        <p:nvSpPr>
          <p:cNvPr id="79" name="Text Placeholder 78">
            <a:extLst>
              <a:ext uri="{FF2B5EF4-FFF2-40B4-BE49-F238E27FC236}">
                <a16:creationId xmlns:a16="http://schemas.microsoft.com/office/drawing/2014/main" id="{1670DA76-1F2C-4BC3-A25F-7C09D8F15E22}"/>
              </a:ext>
            </a:extLst>
          </p:cNvPr>
          <p:cNvSpPr>
            <a:spLocks noGrp="1"/>
          </p:cNvSpPr>
          <p:nvPr>
            <p:ph type="body" sz="quarter" idx="11"/>
          </p:nvPr>
        </p:nvSpPr>
        <p:spPr>
          <a:xfrm>
            <a:off x="457200" y="5715000"/>
            <a:ext cx="8229600" cy="337661"/>
          </a:xfrm>
        </p:spPr>
        <p:txBody>
          <a:bodyPr/>
          <a:lstStyle/>
          <a:p>
            <a:r>
              <a:rPr lang="en-GB"/>
              <a:t>* Data sourced from 2021 Employee Segmentation Study</a:t>
            </a:r>
            <a:endParaRPr lang="en-GB" dirty="0"/>
          </a:p>
        </p:txBody>
      </p:sp>
      <p:sp>
        <p:nvSpPr>
          <p:cNvPr id="19" name="Google Shape;254;ge421f26736_0_43">
            <a:extLst>
              <a:ext uri="{FF2B5EF4-FFF2-40B4-BE49-F238E27FC236}">
                <a16:creationId xmlns:a16="http://schemas.microsoft.com/office/drawing/2014/main" id="{05AABEB9-3D2F-48ED-ABAD-63D7FBC16B28}"/>
              </a:ext>
            </a:extLst>
          </p:cNvPr>
          <p:cNvSpPr/>
          <p:nvPr/>
        </p:nvSpPr>
        <p:spPr>
          <a:xfrm>
            <a:off x="3657600" y="2788919"/>
            <a:ext cx="5486400" cy="2926080"/>
          </a:xfrm>
          <a:prstGeom prst="rect">
            <a:avLst/>
          </a:prstGeom>
          <a:solidFill>
            <a:schemeClr val="bg1">
              <a:lumMod val="95000"/>
            </a:schemeClr>
          </a:solidFill>
          <a:ln>
            <a:noFill/>
          </a:ln>
        </p:spPr>
        <p:txBody>
          <a:bodyPr spcFirstLastPara="1" wrap="square" lIns="91425" tIns="0" rIns="68575"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050" b="1" i="0" u="none" strike="noStrike" cap="none">
              <a:solidFill>
                <a:schemeClr val="accent1"/>
              </a:solidFill>
              <a:ea typeface="Arial"/>
              <a:cs typeface="Arial"/>
              <a:sym typeface="Arial"/>
            </a:endParaRPr>
          </a:p>
        </p:txBody>
      </p:sp>
      <p:sp>
        <p:nvSpPr>
          <p:cNvPr id="20" name="Google Shape;255;ge421f26736_0_43">
            <a:extLst>
              <a:ext uri="{FF2B5EF4-FFF2-40B4-BE49-F238E27FC236}">
                <a16:creationId xmlns:a16="http://schemas.microsoft.com/office/drawing/2014/main" id="{73C3239D-DE5C-4AEC-8BAF-082ADBE0365E}"/>
              </a:ext>
            </a:extLst>
          </p:cNvPr>
          <p:cNvSpPr/>
          <p:nvPr/>
        </p:nvSpPr>
        <p:spPr>
          <a:xfrm>
            <a:off x="-33" y="2788919"/>
            <a:ext cx="3657636" cy="981862"/>
          </a:xfrm>
          <a:prstGeom prst="rect">
            <a:avLst/>
          </a:prstGeom>
          <a:solidFill>
            <a:schemeClr val="accent1"/>
          </a:solidFill>
          <a:ln>
            <a:noFill/>
          </a:ln>
        </p:spPr>
        <p:txBody>
          <a:bodyPr spcFirstLastPara="1" wrap="square" lIns="91425" tIns="0" rIns="68575"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050" b="1" i="0" u="none" strike="noStrike" cap="none">
              <a:solidFill>
                <a:schemeClr val="accent1"/>
              </a:solidFill>
              <a:ea typeface="Arial"/>
              <a:cs typeface="Arial"/>
              <a:sym typeface="Arial"/>
            </a:endParaRPr>
          </a:p>
        </p:txBody>
      </p:sp>
      <p:sp>
        <p:nvSpPr>
          <p:cNvPr id="21" name="Google Shape;256;ge421f26736_0_43">
            <a:extLst>
              <a:ext uri="{FF2B5EF4-FFF2-40B4-BE49-F238E27FC236}">
                <a16:creationId xmlns:a16="http://schemas.microsoft.com/office/drawing/2014/main" id="{17F4C53A-69B3-4077-B961-76A01B5688C2}"/>
              </a:ext>
            </a:extLst>
          </p:cNvPr>
          <p:cNvSpPr/>
          <p:nvPr/>
        </p:nvSpPr>
        <p:spPr>
          <a:xfrm>
            <a:off x="-39" y="3761028"/>
            <a:ext cx="3657636" cy="981862"/>
          </a:xfrm>
          <a:prstGeom prst="rect">
            <a:avLst/>
          </a:prstGeom>
          <a:solidFill>
            <a:schemeClr val="accent2"/>
          </a:solidFill>
          <a:ln>
            <a:noFill/>
          </a:ln>
        </p:spPr>
        <p:txBody>
          <a:bodyPr spcFirstLastPara="1" wrap="square" lIns="91425" tIns="0" rIns="68575"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050" b="1" i="0" u="none" strike="noStrike" cap="none">
              <a:solidFill>
                <a:schemeClr val="accent1"/>
              </a:solidFill>
              <a:ea typeface="Arial"/>
              <a:cs typeface="Arial"/>
              <a:sym typeface="Arial"/>
            </a:endParaRPr>
          </a:p>
        </p:txBody>
      </p:sp>
      <p:sp>
        <p:nvSpPr>
          <p:cNvPr id="22" name="Google Shape;257;ge421f26736_0_43">
            <a:extLst>
              <a:ext uri="{FF2B5EF4-FFF2-40B4-BE49-F238E27FC236}">
                <a16:creationId xmlns:a16="http://schemas.microsoft.com/office/drawing/2014/main" id="{CCE90CB5-47D9-4D46-97BD-7367A3ACF532}"/>
              </a:ext>
            </a:extLst>
          </p:cNvPr>
          <p:cNvSpPr/>
          <p:nvPr/>
        </p:nvSpPr>
        <p:spPr>
          <a:xfrm>
            <a:off x="-37" y="4733137"/>
            <a:ext cx="3657636" cy="981862"/>
          </a:xfrm>
          <a:prstGeom prst="rect">
            <a:avLst/>
          </a:prstGeom>
          <a:solidFill>
            <a:schemeClr val="accent3"/>
          </a:solidFill>
          <a:ln>
            <a:noFill/>
          </a:ln>
        </p:spPr>
        <p:txBody>
          <a:bodyPr spcFirstLastPara="1" wrap="square" lIns="91425" tIns="0" rIns="68575"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050" b="1" i="0" u="none" strike="noStrike" cap="none">
              <a:solidFill>
                <a:schemeClr val="accent1"/>
              </a:solidFill>
              <a:ea typeface="Arial"/>
              <a:cs typeface="Arial"/>
              <a:sym typeface="Arial"/>
            </a:endParaRPr>
          </a:p>
        </p:txBody>
      </p:sp>
      <p:sp>
        <p:nvSpPr>
          <p:cNvPr id="23" name="Google Shape;258;ge421f26736_0_43">
            <a:extLst>
              <a:ext uri="{FF2B5EF4-FFF2-40B4-BE49-F238E27FC236}">
                <a16:creationId xmlns:a16="http://schemas.microsoft.com/office/drawing/2014/main" id="{32035C73-E5BF-4989-A295-5DA4B1E9C7E2}"/>
              </a:ext>
            </a:extLst>
          </p:cNvPr>
          <p:cNvSpPr/>
          <p:nvPr/>
        </p:nvSpPr>
        <p:spPr>
          <a:xfrm rot="5400000">
            <a:off x="3575304" y="5150916"/>
            <a:ext cx="310896" cy="146304"/>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lt1"/>
              </a:solidFill>
              <a:ea typeface="Arial"/>
              <a:cs typeface="Arial"/>
              <a:sym typeface="Arial"/>
            </a:endParaRPr>
          </a:p>
        </p:txBody>
      </p:sp>
      <p:sp>
        <p:nvSpPr>
          <p:cNvPr id="24" name="Google Shape;259;ge421f26736_0_43">
            <a:extLst>
              <a:ext uri="{FF2B5EF4-FFF2-40B4-BE49-F238E27FC236}">
                <a16:creationId xmlns:a16="http://schemas.microsoft.com/office/drawing/2014/main" id="{D41ACA63-E575-41BE-B294-42E16F0A3B69}"/>
              </a:ext>
            </a:extLst>
          </p:cNvPr>
          <p:cNvSpPr/>
          <p:nvPr/>
        </p:nvSpPr>
        <p:spPr>
          <a:xfrm rot="5400000">
            <a:off x="3575304" y="4178807"/>
            <a:ext cx="310896" cy="14630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lt1"/>
              </a:solidFill>
              <a:ea typeface="Arial"/>
              <a:cs typeface="Arial"/>
              <a:sym typeface="Arial"/>
            </a:endParaRPr>
          </a:p>
        </p:txBody>
      </p:sp>
      <p:sp>
        <p:nvSpPr>
          <p:cNvPr id="25" name="Google Shape;260;ge421f26736_0_43">
            <a:extLst>
              <a:ext uri="{FF2B5EF4-FFF2-40B4-BE49-F238E27FC236}">
                <a16:creationId xmlns:a16="http://schemas.microsoft.com/office/drawing/2014/main" id="{CC419CBC-2EE8-4C79-9C27-9AB31B3F04F2}"/>
              </a:ext>
            </a:extLst>
          </p:cNvPr>
          <p:cNvSpPr/>
          <p:nvPr/>
        </p:nvSpPr>
        <p:spPr>
          <a:xfrm rot="5400000">
            <a:off x="3575304" y="3206698"/>
            <a:ext cx="310896" cy="14630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lt1"/>
              </a:solidFill>
              <a:ea typeface="Arial"/>
              <a:cs typeface="Arial"/>
              <a:sym typeface="Arial"/>
            </a:endParaRPr>
          </a:p>
        </p:txBody>
      </p:sp>
      <p:sp>
        <p:nvSpPr>
          <p:cNvPr id="28" name="Google Shape;261;ge421f26736_0_43">
            <a:extLst>
              <a:ext uri="{FF2B5EF4-FFF2-40B4-BE49-F238E27FC236}">
                <a16:creationId xmlns:a16="http://schemas.microsoft.com/office/drawing/2014/main" id="{950D016D-0693-4F01-B5EA-AC6DBED3651B}"/>
              </a:ext>
            </a:extLst>
          </p:cNvPr>
          <p:cNvSpPr txBox="1"/>
          <p:nvPr/>
        </p:nvSpPr>
        <p:spPr>
          <a:xfrm>
            <a:off x="1143000" y="3172128"/>
            <a:ext cx="2286001" cy="215444"/>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Clr>
                <a:schemeClr val="lt1"/>
              </a:buClr>
              <a:buSzPts val="2000"/>
              <a:buFont typeface="Arial"/>
              <a:buNone/>
            </a:pPr>
            <a:r>
              <a:rPr lang="en-US" sz="1400" b="1" dirty="0">
                <a:solidFill>
                  <a:schemeClr val="lt1"/>
                </a:solidFill>
              </a:rPr>
              <a:t>Empathy &amp; Support</a:t>
            </a:r>
          </a:p>
        </p:txBody>
      </p:sp>
      <p:sp>
        <p:nvSpPr>
          <p:cNvPr id="29" name="Google Shape;262;ge421f26736_0_43">
            <a:extLst>
              <a:ext uri="{FF2B5EF4-FFF2-40B4-BE49-F238E27FC236}">
                <a16:creationId xmlns:a16="http://schemas.microsoft.com/office/drawing/2014/main" id="{A08C2053-F5F0-4178-91DD-7D126A51B4C4}"/>
              </a:ext>
            </a:extLst>
          </p:cNvPr>
          <p:cNvSpPr txBox="1"/>
          <p:nvPr/>
        </p:nvSpPr>
        <p:spPr>
          <a:xfrm>
            <a:off x="1143000" y="4144237"/>
            <a:ext cx="2286001" cy="215444"/>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Clr>
                <a:schemeClr val="lt1"/>
              </a:buClr>
              <a:buSzPts val="2000"/>
              <a:buFont typeface="Arial"/>
              <a:buNone/>
            </a:pPr>
            <a:r>
              <a:rPr lang="en-US" sz="1400" b="1" dirty="0">
                <a:solidFill>
                  <a:schemeClr val="lt1"/>
                </a:solidFill>
              </a:rPr>
              <a:t>Overcoming Stigma</a:t>
            </a:r>
          </a:p>
        </p:txBody>
      </p:sp>
      <p:sp>
        <p:nvSpPr>
          <p:cNvPr id="30" name="Google Shape;263;ge421f26736_0_43">
            <a:extLst>
              <a:ext uri="{FF2B5EF4-FFF2-40B4-BE49-F238E27FC236}">
                <a16:creationId xmlns:a16="http://schemas.microsoft.com/office/drawing/2014/main" id="{781E5DD1-D43F-4B2D-AB9F-1041F39D77F9}"/>
              </a:ext>
            </a:extLst>
          </p:cNvPr>
          <p:cNvSpPr txBox="1"/>
          <p:nvPr/>
        </p:nvSpPr>
        <p:spPr>
          <a:xfrm>
            <a:off x="1143000" y="5116346"/>
            <a:ext cx="2286001" cy="215444"/>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Clr>
                <a:schemeClr val="lt1"/>
              </a:buClr>
              <a:buSzPts val="2000"/>
              <a:buFont typeface="Arial"/>
              <a:buNone/>
            </a:pPr>
            <a:r>
              <a:rPr lang="en-US" sz="1400" b="1" dirty="0"/>
              <a:t>Time Off</a:t>
            </a:r>
          </a:p>
        </p:txBody>
      </p:sp>
      <p:sp>
        <p:nvSpPr>
          <p:cNvPr id="33" name="Google Shape;264;ge421f26736_0_43">
            <a:extLst>
              <a:ext uri="{FF2B5EF4-FFF2-40B4-BE49-F238E27FC236}">
                <a16:creationId xmlns:a16="http://schemas.microsoft.com/office/drawing/2014/main" id="{8E04E225-B555-4477-B0AF-B04A47925F0A}"/>
              </a:ext>
            </a:extLst>
          </p:cNvPr>
          <p:cNvSpPr txBox="1"/>
          <p:nvPr/>
        </p:nvSpPr>
        <p:spPr>
          <a:xfrm>
            <a:off x="4023361" y="4970152"/>
            <a:ext cx="4663440" cy="50783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GB" sz="1100" b="1" dirty="0">
                <a:solidFill>
                  <a:schemeClr val="dk1"/>
                </a:solidFill>
              </a:rPr>
              <a:t>33% </a:t>
            </a:r>
            <a:r>
              <a:rPr lang="en-GB" sz="1100" dirty="0">
                <a:solidFill>
                  <a:schemeClr val="dk1"/>
                </a:solidFill>
              </a:rPr>
              <a:t>of public sector employees took less time off last year. </a:t>
            </a:r>
            <a:br>
              <a:rPr lang="en-GB" sz="1100" dirty="0">
                <a:solidFill>
                  <a:schemeClr val="dk1"/>
                </a:solidFill>
              </a:rPr>
            </a:br>
            <a:r>
              <a:rPr lang="en-GB" sz="1100" dirty="0">
                <a:solidFill>
                  <a:schemeClr val="dk1"/>
                </a:solidFill>
              </a:rPr>
              <a:t>And those who did take less time off were </a:t>
            </a:r>
            <a:r>
              <a:rPr lang="en-GB" sz="1100" b="1" dirty="0">
                <a:solidFill>
                  <a:schemeClr val="dk1"/>
                </a:solidFill>
              </a:rPr>
              <a:t>40% more likely </a:t>
            </a:r>
            <a:r>
              <a:rPr lang="en-GB" sz="1100" dirty="0">
                <a:solidFill>
                  <a:schemeClr val="dk1"/>
                </a:solidFill>
              </a:rPr>
              <a:t>to say</a:t>
            </a:r>
            <a:br>
              <a:rPr lang="en-GB" sz="1100" dirty="0">
                <a:solidFill>
                  <a:schemeClr val="dk1"/>
                </a:solidFill>
              </a:rPr>
            </a:br>
            <a:r>
              <a:rPr lang="en-GB" sz="1100" dirty="0">
                <a:solidFill>
                  <a:schemeClr val="dk1"/>
                </a:solidFill>
              </a:rPr>
              <a:t>their mental health got worse.</a:t>
            </a:r>
          </a:p>
        </p:txBody>
      </p:sp>
      <p:sp>
        <p:nvSpPr>
          <p:cNvPr id="34" name="Google Shape;265;ge421f26736_0_43">
            <a:extLst>
              <a:ext uri="{FF2B5EF4-FFF2-40B4-BE49-F238E27FC236}">
                <a16:creationId xmlns:a16="http://schemas.microsoft.com/office/drawing/2014/main" id="{818DFC3B-EF07-438E-8D9E-BCBC5511D637}"/>
              </a:ext>
            </a:extLst>
          </p:cNvPr>
          <p:cNvSpPr txBox="1"/>
          <p:nvPr/>
        </p:nvSpPr>
        <p:spPr>
          <a:xfrm>
            <a:off x="4023360" y="3998043"/>
            <a:ext cx="4667551" cy="50783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GB" sz="1100" dirty="0">
                <a:solidFill>
                  <a:schemeClr val="dk1"/>
                </a:solidFill>
              </a:rPr>
              <a:t>Only </a:t>
            </a:r>
            <a:r>
              <a:rPr lang="en-GB" sz="1100" b="1" dirty="0">
                <a:solidFill>
                  <a:schemeClr val="dk1"/>
                </a:solidFill>
              </a:rPr>
              <a:t>36% </a:t>
            </a:r>
            <a:r>
              <a:rPr lang="en-GB" sz="1100" dirty="0">
                <a:solidFill>
                  <a:schemeClr val="dk1"/>
                </a:solidFill>
              </a:rPr>
              <a:t>of public sector employees feel comfortable talking to</a:t>
            </a:r>
            <a:br>
              <a:rPr lang="en-GB" sz="1100" dirty="0">
                <a:solidFill>
                  <a:schemeClr val="dk1"/>
                </a:solidFill>
              </a:rPr>
            </a:br>
            <a:r>
              <a:rPr lang="en-GB" sz="1100" dirty="0">
                <a:solidFill>
                  <a:schemeClr val="dk1"/>
                </a:solidFill>
              </a:rPr>
              <a:t>their manager about mental health (vs. 44% all employees).</a:t>
            </a:r>
            <a:br>
              <a:rPr lang="en-GB" sz="1100" dirty="0">
                <a:solidFill>
                  <a:schemeClr val="dk1"/>
                </a:solidFill>
              </a:rPr>
            </a:br>
            <a:r>
              <a:rPr lang="en-GB" sz="1100" dirty="0">
                <a:solidFill>
                  <a:schemeClr val="dk1"/>
                </a:solidFill>
              </a:rPr>
              <a:t>And only </a:t>
            </a:r>
            <a:r>
              <a:rPr lang="en-GB" sz="1100" b="1" dirty="0">
                <a:solidFill>
                  <a:schemeClr val="dk1"/>
                </a:solidFill>
              </a:rPr>
              <a:t>26% </a:t>
            </a:r>
            <a:r>
              <a:rPr lang="en-GB" sz="1100" dirty="0">
                <a:solidFill>
                  <a:schemeClr val="dk1"/>
                </a:solidFill>
              </a:rPr>
              <a:t>feel comfortable talking to their HR manager (vs. 38%).</a:t>
            </a:r>
          </a:p>
        </p:txBody>
      </p:sp>
      <p:sp>
        <p:nvSpPr>
          <p:cNvPr id="35" name="Google Shape;266;ge421f26736_0_43">
            <a:extLst>
              <a:ext uri="{FF2B5EF4-FFF2-40B4-BE49-F238E27FC236}">
                <a16:creationId xmlns:a16="http://schemas.microsoft.com/office/drawing/2014/main" id="{8321DF89-EA12-449A-9642-2AAF758B5960}"/>
              </a:ext>
            </a:extLst>
          </p:cNvPr>
          <p:cNvSpPr txBox="1"/>
          <p:nvPr/>
        </p:nvSpPr>
        <p:spPr>
          <a:xfrm>
            <a:off x="4023361" y="3025934"/>
            <a:ext cx="4663440" cy="50783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GB" sz="1100" dirty="0">
                <a:solidFill>
                  <a:schemeClr val="dk1"/>
                </a:solidFill>
              </a:rPr>
              <a:t>Only </a:t>
            </a:r>
            <a:r>
              <a:rPr lang="en-GB" sz="1100" b="1" dirty="0">
                <a:solidFill>
                  <a:schemeClr val="dk1"/>
                </a:solidFill>
              </a:rPr>
              <a:t>59% </a:t>
            </a:r>
            <a:r>
              <a:rPr lang="en-GB" sz="1100" dirty="0">
                <a:solidFill>
                  <a:schemeClr val="dk1"/>
                </a:solidFill>
              </a:rPr>
              <a:t>say that their organization has a work culture that is</a:t>
            </a:r>
            <a:br>
              <a:rPr lang="en-GB" sz="1100" dirty="0">
                <a:solidFill>
                  <a:schemeClr val="dk1"/>
                </a:solidFill>
              </a:rPr>
            </a:br>
            <a:r>
              <a:rPr lang="en-GB" sz="1100" dirty="0">
                <a:solidFill>
                  <a:schemeClr val="dk1"/>
                </a:solidFill>
              </a:rPr>
              <a:t>very open and supportive. And </a:t>
            </a:r>
            <a:r>
              <a:rPr lang="en-GB" sz="1100" b="1" dirty="0">
                <a:solidFill>
                  <a:schemeClr val="dk1"/>
                </a:solidFill>
              </a:rPr>
              <a:t>63% </a:t>
            </a:r>
            <a:r>
              <a:rPr lang="en-GB" sz="1100" dirty="0">
                <a:solidFill>
                  <a:schemeClr val="dk1"/>
                </a:solidFill>
              </a:rPr>
              <a:t>say their manager has a high level</a:t>
            </a:r>
            <a:br>
              <a:rPr lang="en-GB" sz="1100" dirty="0">
                <a:solidFill>
                  <a:schemeClr val="dk1"/>
                </a:solidFill>
              </a:rPr>
            </a:br>
            <a:r>
              <a:rPr lang="en-GB" sz="1100" dirty="0">
                <a:solidFill>
                  <a:schemeClr val="dk1"/>
                </a:solidFill>
              </a:rPr>
              <a:t>of empathy with them.*</a:t>
            </a:r>
          </a:p>
        </p:txBody>
      </p:sp>
      <p:cxnSp>
        <p:nvCxnSpPr>
          <p:cNvPr id="36" name="Google Shape;267;ge421f26736_0_43">
            <a:extLst>
              <a:ext uri="{FF2B5EF4-FFF2-40B4-BE49-F238E27FC236}">
                <a16:creationId xmlns:a16="http://schemas.microsoft.com/office/drawing/2014/main" id="{E28A3E08-2052-4902-81D6-841E5EE091F8}"/>
              </a:ext>
            </a:extLst>
          </p:cNvPr>
          <p:cNvCxnSpPr>
            <a:cxnSpLocks/>
          </p:cNvCxnSpPr>
          <p:nvPr/>
        </p:nvCxnSpPr>
        <p:spPr>
          <a:xfrm>
            <a:off x="4023360" y="3760190"/>
            <a:ext cx="4663440" cy="0"/>
          </a:xfrm>
          <a:prstGeom prst="straightConnector1">
            <a:avLst/>
          </a:prstGeom>
          <a:noFill/>
          <a:ln w="12700" cap="flat" cmpd="sng">
            <a:solidFill>
              <a:schemeClr val="bg1">
                <a:lumMod val="75000"/>
              </a:schemeClr>
            </a:solidFill>
            <a:prstDash val="solid"/>
            <a:round/>
            <a:headEnd type="none" w="sm" len="sm"/>
            <a:tailEnd type="none" w="sm" len="sm"/>
          </a:ln>
        </p:spPr>
      </p:cxnSp>
      <p:cxnSp>
        <p:nvCxnSpPr>
          <p:cNvPr id="38" name="Google Shape;268;ge421f26736_0_43">
            <a:extLst>
              <a:ext uri="{FF2B5EF4-FFF2-40B4-BE49-F238E27FC236}">
                <a16:creationId xmlns:a16="http://schemas.microsoft.com/office/drawing/2014/main" id="{1FDD7D16-D073-43BA-8B9D-07C16A81444A}"/>
              </a:ext>
            </a:extLst>
          </p:cNvPr>
          <p:cNvCxnSpPr>
            <a:cxnSpLocks/>
          </p:cNvCxnSpPr>
          <p:nvPr/>
        </p:nvCxnSpPr>
        <p:spPr>
          <a:xfrm>
            <a:off x="4023360" y="4736108"/>
            <a:ext cx="4663440" cy="0"/>
          </a:xfrm>
          <a:prstGeom prst="straightConnector1">
            <a:avLst/>
          </a:prstGeom>
          <a:noFill/>
          <a:ln w="12700" cap="flat" cmpd="sng">
            <a:solidFill>
              <a:schemeClr val="bg1">
                <a:lumMod val="75000"/>
              </a:schemeClr>
            </a:solidFill>
            <a:prstDash val="solid"/>
            <a:round/>
            <a:headEnd type="none" w="sm" len="sm"/>
            <a:tailEnd type="none" w="sm" len="sm"/>
          </a:ln>
        </p:spPr>
      </p:cxnSp>
      <p:grpSp>
        <p:nvGrpSpPr>
          <p:cNvPr id="55" name="Graphic 47">
            <a:extLst>
              <a:ext uri="{FF2B5EF4-FFF2-40B4-BE49-F238E27FC236}">
                <a16:creationId xmlns:a16="http://schemas.microsoft.com/office/drawing/2014/main" id="{606F0BA3-745F-4EC6-A0D6-F6479FD3B499}"/>
              </a:ext>
            </a:extLst>
          </p:cNvPr>
          <p:cNvGrpSpPr>
            <a:grpSpLocks noChangeAspect="1"/>
          </p:cNvGrpSpPr>
          <p:nvPr/>
        </p:nvGrpSpPr>
        <p:grpSpPr>
          <a:xfrm>
            <a:off x="465362" y="3042302"/>
            <a:ext cx="439563" cy="475097"/>
            <a:chOff x="-406322" y="3096972"/>
            <a:chExt cx="643564" cy="695590"/>
          </a:xfrm>
        </p:grpSpPr>
        <p:grpSp>
          <p:nvGrpSpPr>
            <p:cNvPr id="56" name="Graphic 47">
              <a:extLst>
                <a:ext uri="{FF2B5EF4-FFF2-40B4-BE49-F238E27FC236}">
                  <a16:creationId xmlns:a16="http://schemas.microsoft.com/office/drawing/2014/main" id="{27DABF74-3FBB-429C-A793-DA4B05810C35}"/>
                </a:ext>
              </a:extLst>
            </p:cNvPr>
            <p:cNvGrpSpPr/>
            <p:nvPr/>
          </p:nvGrpSpPr>
          <p:grpSpPr>
            <a:xfrm>
              <a:off x="-406322" y="3330390"/>
              <a:ext cx="643564" cy="462172"/>
              <a:chOff x="-406322" y="3330390"/>
              <a:chExt cx="643564" cy="462172"/>
            </a:xfrm>
          </p:grpSpPr>
          <p:grpSp>
            <p:nvGrpSpPr>
              <p:cNvPr id="57" name="Graphic 47">
                <a:extLst>
                  <a:ext uri="{FF2B5EF4-FFF2-40B4-BE49-F238E27FC236}">
                    <a16:creationId xmlns:a16="http://schemas.microsoft.com/office/drawing/2014/main" id="{A33C7335-25C6-4E09-AD6A-62FDE15C1B4E}"/>
                  </a:ext>
                </a:extLst>
              </p:cNvPr>
              <p:cNvGrpSpPr/>
              <p:nvPr/>
            </p:nvGrpSpPr>
            <p:grpSpPr>
              <a:xfrm>
                <a:off x="-406322" y="3330390"/>
                <a:ext cx="292548" cy="462172"/>
                <a:chOff x="-406322" y="3330390"/>
                <a:chExt cx="292548" cy="462172"/>
              </a:xfrm>
            </p:grpSpPr>
            <p:sp>
              <p:nvSpPr>
                <p:cNvPr id="58" name="Freeform: Shape 57">
                  <a:extLst>
                    <a:ext uri="{FF2B5EF4-FFF2-40B4-BE49-F238E27FC236}">
                      <a16:creationId xmlns:a16="http://schemas.microsoft.com/office/drawing/2014/main" id="{A2F023A1-FE72-4C67-92D2-3EE9BFDEDD23}"/>
                    </a:ext>
                  </a:extLst>
                </p:cNvPr>
                <p:cNvSpPr/>
                <p:nvPr/>
              </p:nvSpPr>
              <p:spPr>
                <a:xfrm>
                  <a:off x="-406322" y="3330390"/>
                  <a:ext cx="292405" cy="451795"/>
                </a:xfrm>
                <a:custGeom>
                  <a:avLst/>
                  <a:gdLst>
                    <a:gd name="connsiteX0" fmla="*/ 63977 w 292405"/>
                    <a:gd name="connsiteY0" fmla="*/ 60991 h 451795"/>
                    <a:gd name="connsiteX1" fmla="*/ 66267 w 292405"/>
                    <a:gd name="connsiteY1" fmla="*/ 154810 h 451795"/>
                    <a:gd name="connsiteX2" fmla="*/ 159012 w 292405"/>
                    <a:gd name="connsiteY2" fmla="*/ 243190 h 451795"/>
                    <a:gd name="connsiteX3" fmla="*/ 166884 w 292405"/>
                    <a:gd name="connsiteY3" fmla="*/ 246267 h 451795"/>
                    <a:gd name="connsiteX4" fmla="*/ 166884 w 292405"/>
                    <a:gd name="connsiteY4" fmla="*/ 246267 h 451795"/>
                    <a:gd name="connsiteX5" fmla="*/ 174255 w 292405"/>
                    <a:gd name="connsiteY5" fmla="*/ 227232 h 451795"/>
                    <a:gd name="connsiteX6" fmla="*/ 138474 w 292405"/>
                    <a:gd name="connsiteY6" fmla="*/ 193096 h 451795"/>
                    <a:gd name="connsiteX7" fmla="*/ 132391 w 292405"/>
                    <a:gd name="connsiteY7" fmla="*/ 150516 h 451795"/>
                    <a:gd name="connsiteX8" fmla="*/ 183344 w 292405"/>
                    <a:gd name="connsiteY8" fmla="*/ 144219 h 451795"/>
                    <a:gd name="connsiteX9" fmla="*/ 260846 w 292405"/>
                    <a:gd name="connsiteY9" fmla="*/ 218072 h 451795"/>
                    <a:gd name="connsiteX10" fmla="*/ 288255 w 292405"/>
                    <a:gd name="connsiteY10" fmla="*/ 279973 h 451795"/>
                    <a:gd name="connsiteX11" fmla="*/ 289615 w 292405"/>
                    <a:gd name="connsiteY11" fmla="*/ 337152 h 451795"/>
                    <a:gd name="connsiteX12" fmla="*/ 290402 w 292405"/>
                    <a:gd name="connsiteY12" fmla="*/ 368425 h 451795"/>
                    <a:gd name="connsiteX13" fmla="*/ 292406 w 292405"/>
                    <a:gd name="connsiteY13" fmla="*/ 451796 h 451795"/>
                    <a:gd name="connsiteX14" fmla="*/ 103408 w 292405"/>
                    <a:gd name="connsiteY14" fmla="*/ 393830 h 451795"/>
                    <a:gd name="connsiteX15" fmla="*/ 101834 w 292405"/>
                    <a:gd name="connsiteY15" fmla="*/ 328779 h 451795"/>
                    <a:gd name="connsiteX16" fmla="*/ 88165 w 292405"/>
                    <a:gd name="connsiteY16" fmla="*/ 297864 h 451795"/>
                    <a:gd name="connsiteX17" fmla="*/ 18678 w 292405"/>
                    <a:gd name="connsiteY17" fmla="*/ 231597 h 451795"/>
                    <a:gd name="connsiteX18" fmla="*/ 5009 w 292405"/>
                    <a:gd name="connsiteY18" fmla="*/ 200610 h 451795"/>
                    <a:gd name="connsiteX19" fmla="*/ 0 w 292405"/>
                    <a:gd name="connsiteY19" fmla="*/ 20 h 451795"/>
                    <a:gd name="connsiteX20" fmla="*/ 63977 w 292405"/>
                    <a:gd name="connsiteY20" fmla="*/ 60991 h 45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405" h="451795">
                      <a:moveTo>
                        <a:pt x="63977" y="60991"/>
                      </a:moveTo>
                      <a:lnTo>
                        <a:pt x="66267" y="154810"/>
                      </a:lnTo>
                      <a:lnTo>
                        <a:pt x="159012" y="243190"/>
                      </a:lnTo>
                      <a:cubicBezTo>
                        <a:pt x="161159" y="245194"/>
                        <a:pt x="163950" y="246339"/>
                        <a:pt x="166884" y="246267"/>
                      </a:cubicBezTo>
                      <a:lnTo>
                        <a:pt x="166884" y="246267"/>
                      </a:lnTo>
                      <a:cubicBezTo>
                        <a:pt x="176760" y="246053"/>
                        <a:pt x="181340" y="234030"/>
                        <a:pt x="174255" y="227232"/>
                      </a:cubicBezTo>
                      <a:lnTo>
                        <a:pt x="138474" y="193096"/>
                      </a:lnTo>
                      <a:cubicBezTo>
                        <a:pt x="126881" y="182004"/>
                        <a:pt x="123732" y="164042"/>
                        <a:pt x="132391" y="150516"/>
                      </a:cubicBezTo>
                      <a:cubicBezTo>
                        <a:pt x="144056" y="132339"/>
                        <a:pt x="168530" y="130049"/>
                        <a:pt x="183344" y="144219"/>
                      </a:cubicBezTo>
                      <a:lnTo>
                        <a:pt x="260846" y="218072"/>
                      </a:lnTo>
                      <a:cubicBezTo>
                        <a:pt x="277807" y="234245"/>
                        <a:pt x="287682" y="256501"/>
                        <a:pt x="288255" y="279973"/>
                      </a:cubicBezTo>
                      <a:lnTo>
                        <a:pt x="289615" y="337152"/>
                      </a:lnTo>
                      <a:lnTo>
                        <a:pt x="290402" y="368425"/>
                      </a:lnTo>
                      <a:lnTo>
                        <a:pt x="292406" y="451796"/>
                      </a:lnTo>
                      <a:lnTo>
                        <a:pt x="103408" y="393830"/>
                      </a:lnTo>
                      <a:lnTo>
                        <a:pt x="101834" y="328779"/>
                      </a:lnTo>
                      <a:cubicBezTo>
                        <a:pt x="101548" y="317043"/>
                        <a:pt x="96610" y="305951"/>
                        <a:pt x="88165" y="297864"/>
                      </a:cubicBezTo>
                      <a:lnTo>
                        <a:pt x="18678" y="231597"/>
                      </a:lnTo>
                      <a:cubicBezTo>
                        <a:pt x="10162" y="223510"/>
                        <a:pt x="5296" y="212346"/>
                        <a:pt x="5009" y="200610"/>
                      </a:cubicBezTo>
                      <a:lnTo>
                        <a:pt x="0" y="20"/>
                      </a:lnTo>
                      <a:cubicBezTo>
                        <a:pt x="34493" y="-839"/>
                        <a:pt x="63190" y="26498"/>
                        <a:pt x="63977" y="60991"/>
                      </a:cubicBezTo>
                      <a:close/>
                    </a:path>
                  </a:pathLst>
                </a:custGeom>
                <a:solidFill>
                  <a:srgbClr val="D7D8D6"/>
                </a:solidFill>
                <a:ln w="709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889A46D-C9DF-4104-A9F3-926462B8B821}"/>
                    </a:ext>
                  </a:extLst>
                </p:cNvPr>
                <p:cNvSpPr/>
                <p:nvPr/>
              </p:nvSpPr>
              <p:spPr>
                <a:xfrm>
                  <a:off x="-328247" y="3649150"/>
                  <a:ext cx="214473" cy="143411"/>
                </a:xfrm>
                <a:custGeom>
                  <a:avLst/>
                  <a:gdLst>
                    <a:gd name="connsiteX0" fmla="*/ 0 w 214473"/>
                    <a:gd name="connsiteY0" fmla="*/ 0 h 143411"/>
                    <a:gd name="connsiteX1" fmla="*/ 212255 w 214473"/>
                    <a:gd name="connsiteY1" fmla="*/ 49593 h 143411"/>
                    <a:gd name="connsiteX2" fmla="*/ 214474 w 214473"/>
                    <a:gd name="connsiteY2" fmla="*/ 143412 h 143411"/>
                    <a:gd name="connsiteX3" fmla="*/ 2218 w 214473"/>
                    <a:gd name="connsiteY3" fmla="*/ 93819 h 143411"/>
                  </a:gdLst>
                  <a:ahLst/>
                  <a:cxnLst>
                    <a:cxn ang="0">
                      <a:pos x="connsiteX0" y="connsiteY0"/>
                    </a:cxn>
                    <a:cxn ang="0">
                      <a:pos x="connsiteX1" y="connsiteY1"/>
                    </a:cxn>
                    <a:cxn ang="0">
                      <a:pos x="connsiteX2" y="connsiteY2"/>
                    </a:cxn>
                    <a:cxn ang="0">
                      <a:pos x="connsiteX3" y="connsiteY3"/>
                    </a:cxn>
                  </a:cxnLst>
                  <a:rect l="l" t="t" r="r" b="b"/>
                  <a:pathLst>
                    <a:path w="214473" h="143411">
                      <a:moveTo>
                        <a:pt x="0" y="0"/>
                      </a:moveTo>
                      <a:lnTo>
                        <a:pt x="212255" y="49593"/>
                      </a:lnTo>
                      <a:lnTo>
                        <a:pt x="214474" y="143412"/>
                      </a:lnTo>
                      <a:lnTo>
                        <a:pt x="2218" y="93819"/>
                      </a:lnTo>
                      <a:close/>
                    </a:path>
                  </a:pathLst>
                </a:custGeom>
                <a:solidFill>
                  <a:srgbClr val="009CDC"/>
                </a:solidFill>
                <a:ln w="7091" cap="flat">
                  <a:noFill/>
                  <a:prstDash val="solid"/>
                  <a:miter/>
                </a:ln>
              </p:spPr>
              <p:txBody>
                <a:bodyPr rtlCol="0" anchor="ctr"/>
                <a:lstStyle/>
                <a:p>
                  <a:endParaRPr lang="en-US"/>
                </a:p>
              </p:txBody>
            </p:sp>
          </p:grpSp>
          <p:grpSp>
            <p:nvGrpSpPr>
              <p:cNvPr id="60" name="Graphic 47">
                <a:extLst>
                  <a:ext uri="{FF2B5EF4-FFF2-40B4-BE49-F238E27FC236}">
                    <a16:creationId xmlns:a16="http://schemas.microsoft.com/office/drawing/2014/main" id="{208CB44D-679B-4F32-AEE3-020BB9738DB4}"/>
                  </a:ext>
                </a:extLst>
              </p:cNvPr>
              <p:cNvGrpSpPr/>
              <p:nvPr/>
            </p:nvGrpSpPr>
            <p:grpSpPr>
              <a:xfrm>
                <a:off x="-55306" y="3330458"/>
                <a:ext cx="292548" cy="462103"/>
                <a:chOff x="-55306" y="3330458"/>
                <a:chExt cx="292548" cy="462103"/>
              </a:xfrm>
            </p:grpSpPr>
            <p:sp>
              <p:nvSpPr>
                <p:cNvPr id="61" name="Freeform: Shape 60">
                  <a:extLst>
                    <a:ext uri="{FF2B5EF4-FFF2-40B4-BE49-F238E27FC236}">
                      <a16:creationId xmlns:a16="http://schemas.microsoft.com/office/drawing/2014/main" id="{6BDF95E8-C302-4925-8ECA-8052E5437E4A}"/>
                    </a:ext>
                  </a:extLst>
                </p:cNvPr>
                <p:cNvSpPr/>
                <p:nvPr/>
              </p:nvSpPr>
              <p:spPr>
                <a:xfrm>
                  <a:off x="-55020" y="3330458"/>
                  <a:ext cx="292262" cy="451727"/>
                </a:xfrm>
                <a:custGeom>
                  <a:avLst/>
                  <a:gdLst>
                    <a:gd name="connsiteX0" fmla="*/ 228285 w 292262"/>
                    <a:gd name="connsiteY0" fmla="*/ 60923 h 451727"/>
                    <a:gd name="connsiteX1" fmla="*/ 225995 w 292262"/>
                    <a:gd name="connsiteY1" fmla="*/ 154742 h 451727"/>
                    <a:gd name="connsiteX2" fmla="*/ 133321 w 292262"/>
                    <a:gd name="connsiteY2" fmla="*/ 243122 h 451727"/>
                    <a:gd name="connsiteX3" fmla="*/ 125450 w 292262"/>
                    <a:gd name="connsiteY3" fmla="*/ 246199 h 451727"/>
                    <a:gd name="connsiteX4" fmla="*/ 125450 w 292262"/>
                    <a:gd name="connsiteY4" fmla="*/ 246199 h 451727"/>
                    <a:gd name="connsiteX5" fmla="*/ 118079 w 292262"/>
                    <a:gd name="connsiteY5" fmla="*/ 227163 h 451727"/>
                    <a:gd name="connsiteX6" fmla="*/ 153860 w 292262"/>
                    <a:gd name="connsiteY6" fmla="*/ 193028 h 451727"/>
                    <a:gd name="connsiteX7" fmla="*/ 159943 w 292262"/>
                    <a:gd name="connsiteY7" fmla="*/ 150448 h 451727"/>
                    <a:gd name="connsiteX8" fmla="*/ 108990 w 292262"/>
                    <a:gd name="connsiteY8" fmla="*/ 144151 h 451727"/>
                    <a:gd name="connsiteX9" fmla="*/ 31559 w 292262"/>
                    <a:gd name="connsiteY9" fmla="*/ 218003 h 451727"/>
                    <a:gd name="connsiteX10" fmla="*/ 4151 w 292262"/>
                    <a:gd name="connsiteY10" fmla="*/ 279905 h 451727"/>
                    <a:gd name="connsiteX11" fmla="*/ 2791 w 292262"/>
                    <a:gd name="connsiteY11" fmla="*/ 337084 h 451727"/>
                    <a:gd name="connsiteX12" fmla="*/ 2004 w 292262"/>
                    <a:gd name="connsiteY12" fmla="*/ 368357 h 451727"/>
                    <a:gd name="connsiteX13" fmla="*/ 0 w 292262"/>
                    <a:gd name="connsiteY13" fmla="*/ 451727 h 451727"/>
                    <a:gd name="connsiteX14" fmla="*/ 188997 w 292262"/>
                    <a:gd name="connsiteY14" fmla="*/ 393762 h 451727"/>
                    <a:gd name="connsiteX15" fmla="*/ 190572 w 292262"/>
                    <a:gd name="connsiteY15" fmla="*/ 328711 h 451727"/>
                    <a:gd name="connsiteX16" fmla="*/ 204240 w 292262"/>
                    <a:gd name="connsiteY16" fmla="*/ 297796 h 451727"/>
                    <a:gd name="connsiteX17" fmla="*/ 273728 w 292262"/>
                    <a:gd name="connsiteY17" fmla="*/ 231529 h 451727"/>
                    <a:gd name="connsiteX18" fmla="*/ 287396 w 292262"/>
                    <a:gd name="connsiteY18" fmla="*/ 200542 h 451727"/>
                    <a:gd name="connsiteX19" fmla="*/ 292262 w 292262"/>
                    <a:gd name="connsiteY19" fmla="*/ 23 h 451727"/>
                    <a:gd name="connsiteX20" fmla="*/ 228285 w 292262"/>
                    <a:gd name="connsiteY20" fmla="*/ 60923 h 45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262" h="451727">
                      <a:moveTo>
                        <a:pt x="228285" y="60923"/>
                      </a:moveTo>
                      <a:lnTo>
                        <a:pt x="225995" y="154742"/>
                      </a:lnTo>
                      <a:lnTo>
                        <a:pt x="133321" y="243122"/>
                      </a:lnTo>
                      <a:cubicBezTo>
                        <a:pt x="131175" y="245126"/>
                        <a:pt x="128384" y="246271"/>
                        <a:pt x="125450" y="246199"/>
                      </a:cubicBezTo>
                      <a:lnTo>
                        <a:pt x="125450" y="246199"/>
                      </a:lnTo>
                      <a:cubicBezTo>
                        <a:pt x="115574" y="245984"/>
                        <a:pt x="110994" y="233962"/>
                        <a:pt x="118079" y="227163"/>
                      </a:cubicBezTo>
                      <a:lnTo>
                        <a:pt x="153860" y="193028"/>
                      </a:lnTo>
                      <a:cubicBezTo>
                        <a:pt x="165453" y="181936"/>
                        <a:pt x="168602" y="163973"/>
                        <a:pt x="159943" y="150448"/>
                      </a:cubicBezTo>
                      <a:cubicBezTo>
                        <a:pt x="148278" y="132271"/>
                        <a:pt x="123804" y="129981"/>
                        <a:pt x="108990" y="144151"/>
                      </a:cubicBezTo>
                      <a:lnTo>
                        <a:pt x="31559" y="218003"/>
                      </a:lnTo>
                      <a:cubicBezTo>
                        <a:pt x="14599" y="234176"/>
                        <a:pt x="4723" y="256433"/>
                        <a:pt x="4151" y="279905"/>
                      </a:cubicBezTo>
                      <a:lnTo>
                        <a:pt x="2791" y="337084"/>
                      </a:lnTo>
                      <a:lnTo>
                        <a:pt x="2004" y="368357"/>
                      </a:lnTo>
                      <a:lnTo>
                        <a:pt x="0" y="451727"/>
                      </a:lnTo>
                      <a:lnTo>
                        <a:pt x="188997" y="393762"/>
                      </a:lnTo>
                      <a:lnTo>
                        <a:pt x="190572" y="328711"/>
                      </a:lnTo>
                      <a:cubicBezTo>
                        <a:pt x="190858" y="316975"/>
                        <a:pt x="195796" y="305882"/>
                        <a:pt x="204240" y="297796"/>
                      </a:cubicBezTo>
                      <a:lnTo>
                        <a:pt x="273728" y="231529"/>
                      </a:lnTo>
                      <a:cubicBezTo>
                        <a:pt x="282244" y="223442"/>
                        <a:pt x="287110" y="212278"/>
                        <a:pt x="287396" y="200542"/>
                      </a:cubicBezTo>
                      <a:lnTo>
                        <a:pt x="292262" y="23"/>
                      </a:lnTo>
                      <a:cubicBezTo>
                        <a:pt x="257841" y="-907"/>
                        <a:pt x="229144" y="26430"/>
                        <a:pt x="228285" y="60923"/>
                      </a:cubicBezTo>
                      <a:close/>
                    </a:path>
                  </a:pathLst>
                </a:custGeom>
                <a:solidFill>
                  <a:srgbClr val="D7D8D6"/>
                </a:solidFill>
                <a:ln w="709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96B867C-F38C-4967-A621-812F128E5622}"/>
                    </a:ext>
                  </a:extLst>
                </p:cNvPr>
                <p:cNvSpPr/>
                <p:nvPr/>
              </p:nvSpPr>
              <p:spPr>
                <a:xfrm>
                  <a:off x="-55306" y="3649150"/>
                  <a:ext cx="214545" cy="143411"/>
                </a:xfrm>
                <a:custGeom>
                  <a:avLst/>
                  <a:gdLst>
                    <a:gd name="connsiteX0" fmla="*/ 214545 w 214545"/>
                    <a:gd name="connsiteY0" fmla="*/ 0 h 143411"/>
                    <a:gd name="connsiteX1" fmla="*/ 2290 w 214545"/>
                    <a:gd name="connsiteY1" fmla="*/ 49593 h 143411"/>
                    <a:gd name="connsiteX2" fmla="*/ 0 w 214545"/>
                    <a:gd name="connsiteY2" fmla="*/ 143412 h 143411"/>
                    <a:gd name="connsiteX3" fmla="*/ 212327 w 214545"/>
                    <a:gd name="connsiteY3" fmla="*/ 93819 h 143411"/>
                  </a:gdLst>
                  <a:ahLst/>
                  <a:cxnLst>
                    <a:cxn ang="0">
                      <a:pos x="connsiteX0" y="connsiteY0"/>
                    </a:cxn>
                    <a:cxn ang="0">
                      <a:pos x="connsiteX1" y="connsiteY1"/>
                    </a:cxn>
                    <a:cxn ang="0">
                      <a:pos x="connsiteX2" y="connsiteY2"/>
                    </a:cxn>
                    <a:cxn ang="0">
                      <a:pos x="connsiteX3" y="connsiteY3"/>
                    </a:cxn>
                  </a:cxnLst>
                  <a:rect l="l" t="t" r="r" b="b"/>
                  <a:pathLst>
                    <a:path w="214545" h="143411">
                      <a:moveTo>
                        <a:pt x="214545" y="0"/>
                      </a:moveTo>
                      <a:lnTo>
                        <a:pt x="2290" y="49593"/>
                      </a:lnTo>
                      <a:lnTo>
                        <a:pt x="0" y="143412"/>
                      </a:lnTo>
                      <a:lnTo>
                        <a:pt x="212327" y="93819"/>
                      </a:lnTo>
                      <a:close/>
                    </a:path>
                  </a:pathLst>
                </a:custGeom>
                <a:solidFill>
                  <a:srgbClr val="009CDC"/>
                </a:solidFill>
                <a:ln w="7091" cap="flat">
                  <a:noFill/>
                  <a:prstDash val="solid"/>
                  <a:miter/>
                </a:ln>
              </p:spPr>
              <p:txBody>
                <a:bodyPr rtlCol="0" anchor="ctr"/>
                <a:lstStyle/>
                <a:p>
                  <a:endParaRPr lang="en-US"/>
                </a:p>
              </p:txBody>
            </p:sp>
          </p:grpSp>
        </p:grpSp>
        <p:grpSp>
          <p:nvGrpSpPr>
            <p:cNvPr id="63" name="Graphic 47">
              <a:extLst>
                <a:ext uri="{FF2B5EF4-FFF2-40B4-BE49-F238E27FC236}">
                  <a16:creationId xmlns:a16="http://schemas.microsoft.com/office/drawing/2014/main" id="{D104F70B-2CF4-4CF5-AA39-2A34B2C7619B}"/>
                </a:ext>
              </a:extLst>
            </p:cNvPr>
            <p:cNvGrpSpPr/>
            <p:nvPr/>
          </p:nvGrpSpPr>
          <p:grpSpPr>
            <a:xfrm>
              <a:off x="-293181" y="3096972"/>
              <a:ext cx="417354" cy="370408"/>
              <a:chOff x="-293181" y="3096972"/>
              <a:chExt cx="417354" cy="370408"/>
            </a:xfrm>
          </p:grpSpPr>
          <p:sp>
            <p:nvSpPr>
              <p:cNvPr id="64" name="Freeform: Shape 63">
                <a:extLst>
                  <a:ext uri="{FF2B5EF4-FFF2-40B4-BE49-F238E27FC236}">
                    <a16:creationId xmlns:a16="http://schemas.microsoft.com/office/drawing/2014/main" id="{F3ED345A-071F-4E9E-B350-5EE6C81D526C}"/>
                  </a:ext>
                </a:extLst>
              </p:cNvPr>
              <p:cNvSpPr/>
              <p:nvPr/>
            </p:nvSpPr>
            <p:spPr>
              <a:xfrm>
                <a:off x="-293181" y="3096972"/>
                <a:ext cx="417354" cy="370337"/>
              </a:xfrm>
              <a:custGeom>
                <a:avLst/>
                <a:gdLst>
                  <a:gd name="connsiteX0" fmla="*/ 417354 w 417354"/>
                  <a:gd name="connsiteY0" fmla="*/ 114500 h 370337"/>
                  <a:gd name="connsiteX1" fmla="*/ 302925 w 417354"/>
                  <a:gd name="connsiteY1" fmla="*/ 0 h 370337"/>
                  <a:gd name="connsiteX2" fmla="*/ 219197 w 417354"/>
                  <a:gd name="connsiteY2" fmla="*/ 36640 h 370337"/>
                  <a:gd name="connsiteX3" fmla="*/ 208677 w 417354"/>
                  <a:gd name="connsiteY3" fmla="*/ 47160 h 370337"/>
                  <a:gd name="connsiteX4" fmla="*/ 198157 w 417354"/>
                  <a:gd name="connsiteY4" fmla="*/ 36640 h 370337"/>
                  <a:gd name="connsiteX5" fmla="*/ 114429 w 417354"/>
                  <a:gd name="connsiteY5" fmla="*/ 0 h 370337"/>
                  <a:gd name="connsiteX6" fmla="*/ 0 w 417354"/>
                  <a:gd name="connsiteY6" fmla="*/ 114500 h 370337"/>
                  <a:gd name="connsiteX7" fmla="*/ 36569 w 417354"/>
                  <a:gd name="connsiteY7" fmla="*/ 198229 h 370337"/>
                  <a:gd name="connsiteX8" fmla="*/ 100975 w 417354"/>
                  <a:gd name="connsiteY8" fmla="*/ 262635 h 370337"/>
                  <a:gd name="connsiteX9" fmla="*/ 195223 w 417354"/>
                  <a:gd name="connsiteY9" fmla="*/ 356884 h 370337"/>
                  <a:gd name="connsiteX10" fmla="*/ 208677 w 417354"/>
                  <a:gd name="connsiteY10" fmla="*/ 370337 h 370337"/>
                  <a:gd name="connsiteX11" fmla="*/ 222131 w 417354"/>
                  <a:gd name="connsiteY11" fmla="*/ 356884 h 370337"/>
                  <a:gd name="connsiteX12" fmla="*/ 316379 w 417354"/>
                  <a:gd name="connsiteY12" fmla="*/ 262635 h 370337"/>
                  <a:gd name="connsiteX13" fmla="*/ 380786 w 417354"/>
                  <a:gd name="connsiteY13" fmla="*/ 198229 h 370337"/>
                  <a:gd name="connsiteX14" fmla="*/ 417354 w 417354"/>
                  <a:gd name="connsiteY14" fmla="*/ 114500 h 3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7354" h="370337">
                    <a:moveTo>
                      <a:pt x="417354" y="114500"/>
                    </a:moveTo>
                    <a:cubicBezTo>
                      <a:pt x="417354" y="51311"/>
                      <a:pt x="366115" y="0"/>
                      <a:pt x="302925" y="0"/>
                    </a:cubicBezTo>
                    <a:cubicBezTo>
                      <a:pt x="269863" y="0"/>
                      <a:pt x="240093" y="14169"/>
                      <a:pt x="219197" y="36640"/>
                    </a:cubicBezTo>
                    <a:lnTo>
                      <a:pt x="208677" y="47160"/>
                    </a:lnTo>
                    <a:lnTo>
                      <a:pt x="198157" y="36640"/>
                    </a:lnTo>
                    <a:cubicBezTo>
                      <a:pt x="177261" y="14169"/>
                      <a:pt x="147562" y="0"/>
                      <a:pt x="114429" y="0"/>
                    </a:cubicBezTo>
                    <a:cubicBezTo>
                      <a:pt x="51239" y="0"/>
                      <a:pt x="0" y="51239"/>
                      <a:pt x="0" y="114500"/>
                    </a:cubicBezTo>
                    <a:cubicBezTo>
                      <a:pt x="0" y="147634"/>
                      <a:pt x="14098" y="177333"/>
                      <a:pt x="36569" y="198229"/>
                    </a:cubicBezTo>
                    <a:lnTo>
                      <a:pt x="100975" y="262635"/>
                    </a:lnTo>
                    <a:lnTo>
                      <a:pt x="195223" y="356884"/>
                    </a:lnTo>
                    <a:lnTo>
                      <a:pt x="208677" y="370337"/>
                    </a:lnTo>
                    <a:lnTo>
                      <a:pt x="222131" y="356884"/>
                    </a:lnTo>
                    <a:lnTo>
                      <a:pt x="316379" y="262635"/>
                    </a:lnTo>
                    <a:lnTo>
                      <a:pt x="380786" y="198229"/>
                    </a:lnTo>
                    <a:cubicBezTo>
                      <a:pt x="403185" y="177333"/>
                      <a:pt x="417354" y="147562"/>
                      <a:pt x="417354" y="114500"/>
                    </a:cubicBezTo>
                    <a:close/>
                  </a:path>
                </a:pathLst>
              </a:custGeom>
              <a:solidFill>
                <a:srgbClr val="009CDC"/>
              </a:solidFill>
              <a:ln w="709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D7131BC-295B-40ED-8861-F607BEF563E4}"/>
                  </a:ext>
                </a:extLst>
              </p:cNvPr>
              <p:cNvSpPr/>
              <p:nvPr/>
            </p:nvSpPr>
            <p:spPr>
              <a:xfrm>
                <a:off x="-84504" y="3096972"/>
                <a:ext cx="208677" cy="370408"/>
              </a:xfrm>
              <a:custGeom>
                <a:avLst/>
                <a:gdLst>
                  <a:gd name="connsiteX0" fmla="*/ 13454 w 208677"/>
                  <a:gd name="connsiteY0" fmla="*/ 356884 h 370408"/>
                  <a:gd name="connsiteX1" fmla="*/ 107702 w 208677"/>
                  <a:gd name="connsiteY1" fmla="*/ 262635 h 370408"/>
                  <a:gd name="connsiteX2" fmla="*/ 172108 w 208677"/>
                  <a:gd name="connsiteY2" fmla="*/ 198229 h 370408"/>
                  <a:gd name="connsiteX3" fmla="*/ 208677 w 208677"/>
                  <a:gd name="connsiteY3" fmla="*/ 114500 h 370408"/>
                  <a:gd name="connsiteX4" fmla="*/ 94248 w 208677"/>
                  <a:gd name="connsiteY4" fmla="*/ 0 h 370408"/>
                  <a:gd name="connsiteX5" fmla="*/ 10520 w 208677"/>
                  <a:gd name="connsiteY5" fmla="*/ 36640 h 370408"/>
                  <a:gd name="connsiteX6" fmla="*/ 0 w 208677"/>
                  <a:gd name="connsiteY6" fmla="*/ 47160 h 370408"/>
                  <a:gd name="connsiteX7" fmla="*/ 0 w 208677"/>
                  <a:gd name="connsiteY7" fmla="*/ 370409 h 370408"/>
                  <a:gd name="connsiteX8" fmla="*/ 13454 w 208677"/>
                  <a:gd name="connsiteY8" fmla="*/ 356884 h 37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77" h="370408">
                    <a:moveTo>
                      <a:pt x="13454" y="356884"/>
                    </a:moveTo>
                    <a:lnTo>
                      <a:pt x="107702" y="262635"/>
                    </a:lnTo>
                    <a:lnTo>
                      <a:pt x="172108" y="198229"/>
                    </a:lnTo>
                    <a:cubicBezTo>
                      <a:pt x="194579" y="177333"/>
                      <a:pt x="208677" y="147562"/>
                      <a:pt x="208677" y="114500"/>
                    </a:cubicBezTo>
                    <a:cubicBezTo>
                      <a:pt x="208677" y="51311"/>
                      <a:pt x="157438" y="0"/>
                      <a:pt x="94248" y="0"/>
                    </a:cubicBezTo>
                    <a:cubicBezTo>
                      <a:pt x="61186" y="0"/>
                      <a:pt x="31416" y="14169"/>
                      <a:pt x="10520" y="36640"/>
                    </a:cubicBezTo>
                    <a:lnTo>
                      <a:pt x="0" y="47160"/>
                    </a:lnTo>
                    <a:lnTo>
                      <a:pt x="0" y="370409"/>
                    </a:lnTo>
                    <a:lnTo>
                      <a:pt x="13454" y="356884"/>
                    </a:lnTo>
                    <a:close/>
                  </a:path>
                </a:pathLst>
              </a:custGeom>
              <a:solidFill>
                <a:schemeClr val="accent3"/>
              </a:solidFill>
              <a:ln w="7091" cap="flat">
                <a:noFill/>
                <a:prstDash val="solid"/>
                <a:miter/>
              </a:ln>
            </p:spPr>
            <p:txBody>
              <a:bodyPr rtlCol="0" anchor="ctr"/>
              <a:lstStyle/>
              <a:p>
                <a:endParaRPr lang="en-US"/>
              </a:p>
            </p:txBody>
          </p:sp>
        </p:grpSp>
      </p:grpSp>
      <p:grpSp>
        <p:nvGrpSpPr>
          <p:cNvPr id="7" name="Graphic 48">
            <a:extLst>
              <a:ext uri="{FF2B5EF4-FFF2-40B4-BE49-F238E27FC236}">
                <a16:creationId xmlns:a16="http://schemas.microsoft.com/office/drawing/2014/main" id="{BFBAF8C6-8995-4FBD-B7A2-6C0B4D3C7495}"/>
              </a:ext>
            </a:extLst>
          </p:cNvPr>
          <p:cNvGrpSpPr>
            <a:grpSpLocks noChangeAspect="1"/>
          </p:cNvGrpSpPr>
          <p:nvPr/>
        </p:nvGrpSpPr>
        <p:grpSpPr>
          <a:xfrm>
            <a:off x="469190" y="5009871"/>
            <a:ext cx="431906" cy="428395"/>
            <a:chOff x="-498444" y="4782398"/>
            <a:chExt cx="632355" cy="627215"/>
          </a:xfrm>
        </p:grpSpPr>
        <p:grpSp>
          <p:nvGrpSpPr>
            <p:cNvPr id="8" name="Graphic 48">
              <a:extLst>
                <a:ext uri="{FF2B5EF4-FFF2-40B4-BE49-F238E27FC236}">
                  <a16:creationId xmlns:a16="http://schemas.microsoft.com/office/drawing/2014/main" id="{1991DD1E-66D4-41A6-9B5A-6FED08474494}"/>
                </a:ext>
              </a:extLst>
            </p:cNvPr>
            <p:cNvGrpSpPr/>
            <p:nvPr/>
          </p:nvGrpSpPr>
          <p:grpSpPr>
            <a:xfrm>
              <a:off x="-498444" y="4782398"/>
              <a:ext cx="513560" cy="610495"/>
              <a:chOff x="-498444" y="4782398"/>
              <a:chExt cx="513560" cy="610495"/>
            </a:xfrm>
          </p:grpSpPr>
          <p:sp>
            <p:nvSpPr>
              <p:cNvPr id="9" name="Freeform: Shape 8">
                <a:extLst>
                  <a:ext uri="{FF2B5EF4-FFF2-40B4-BE49-F238E27FC236}">
                    <a16:creationId xmlns:a16="http://schemas.microsoft.com/office/drawing/2014/main" id="{CC8D11D6-E03A-4874-8A09-08C853B1484F}"/>
                  </a:ext>
                </a:extLst>
              </p:cNvPr>
              <p:cNvSpPr/>
              <p:nvPr/>
            </p:nvSpPr>
            <p:spPr>
              <a:xfrm>
                <a:off x="-273736" y="4782398"/>
                <a:ext cx="64146" cy="160625"/>
              </a:xfrm>
              <a:custGeom>
                <a:avLst/>
                <a:gdLst>
                  <a:gd name="connsiteX0" fmla="*/ 64146 w 64146"/>
                  <a:gd name="connsiteY0" fmla="*/ 0 h 160625"/>
                  <a:gd name="connsiteX1" fmla="*/ 0 w 64146"/>
                  <a:gd name="connsiteY1" fmla="*/ 0 h 160625"/>
                  <a:gd name="connsiteX2" fmla="*/ 0 w 64146"/>
                  <a:gd name="connsiteY2" fmla="*/ 64276 h 160625"/>
                  <a:gd name="connsiteX3" fmla="*/ 16004 w 64146"/>
                  <a:gd name="connsiteY3" fmla="*/ 64276 h 160625"/>
                  <a:gd name="connsiteX4" fmla="*/ 16004 w 64146"/>
                  <a:gd name="connsiteY4" fmla="*/ 160626 h 160625"/>
                  <a:gd name="connsiteX5" fmla="*/ 48142 w 64146"/>
                  <a:gd name="connsiteY5" fmla="*/ 160626 h 160625"/>
                  <a:gd name="connsiteX6" fmla="*/ 48142 w 64146"/>
                  <a:gd name="connsiteY6" fmla="*/ 64276 h 160625"/>
                  <a:gd name="connsiteX7" fmla="*/ 64146 w 64146"/>
                  <a:gd name="connsiteY7" fmla="*/ 64276 h 16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46" h="160625">
                    <a:moveTo>
                      <a:pt x="64146" y="0"/>
                    </a:moveTo>
                    <a:lnTo>
                      <a:pt x="0" y="0"/>
                    </a:lnTo>
                    <a:lnTo>
                      <a:pt x="0" y="64276"/>
                    </a:lnTo>
                    <a:lnTo>
                      <a:pt x="16004" y="64276"/>
                    </a:lnTo>
                    <a:lnTo>
                      <a:pt x="16004" y="160626"/>
                    </a:lnTo>
                    <a:lnTo>
                      <a:pt x="48142" y="160626"/>
                    </a:lnTo>
                    <a:lnTo>
                      <a:pt x="48142" y="64276"/>
                    </a:lnTo>
                    <a:lnTo>
                      <a:pt x="64146" y="64276"/>
                    </a:lnTo>
                    <a:close/>
                  </a:path>
                </a:pathLst>
              </a:custGeom>
              <a:solidFill>
                <a:srgbClr val="009CDC"/>
              </a:solidFill>
              <a:ln w="648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0E3BDE9-F4BE-4867-9707-9EBE02AEF16C}"/>
                  </a:ext>
                </a:extLst>
              </p:cNvPr>
              <p:cNvSpPr/>
              <p:nvPr/>
            </p:nvSpPr>
            <p:spPr>
              <a:xfrm>
                <a:off x="-498444" y="4878812"/>
                <a:ext cx="513560" cy="514081"/>
              </a:xfrm>
              <a:custGeom>
                <a:avLst/>
                <a:gdLst>
                  <a:gd name="connsiteX0" fmla="*/ 513561 w 513560"/>
                  <a:gd name="connsiteY0" fmla="*/ 257041 h 514081"/>
                  <a:gd name="connsiteX1" fmla="*/ 256780 w 513560"/>
                  <a:gd name="connsiteY1" fmla="*/ 514081 h 514081"/>
                  <a:gd name="connsiteX2" fmla="*/ 0 w 513560"/>
                  <a:gd name="connsiteY2" fmla="*/ 257041 h 514081"/>
                  <a:gd name="connsiteX3" fmla="*/ 256780 w 513560"/>
                  <a:gd name="connsiteY3" fmla="*/ 0 h 514081"/>
                  <a:gd name="connsiteX4" fmla="*/ 513561 w 513560"/>
                  <a:gd name="connsiteY4" fmla="*/ 257041 h 51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60" h="514081">
                    <a:moveTo>
                      <a:pt x="513561" y="257041"/>
                    </a:moveTo>
                    <a:cubicBezTo>
                      <a:pt x="513561" y="399000"/>
                      <a:pt x="398596" y="514081"/>
                      <a:pt x="256780" y="514081"/>
                    </a:cubicBezTo>
                    <a:cubicBezTo>
                      <a:pt x="114965" y="514081"/>
                      <a:pt x="0" y="399000"/>
                      <a:pt x="0" y="257041"/>
                    </a:cubicBezTo>
                    <a:cubicBezTo>
                      <a:pt x="0" y="115081"/>
                      <a:pt x="114965" y="0"/>
                      <a:pt x="256780" y="0"/>
                    </a:cubicBezTo>
                    <a:cubicBezTo>
                      <a:pt x="398596" y="0"/>
                      <a:pt x="513561" y="115081"/>
                      <a:pt x="513561" y="257041"/>
                    </a:cubicBezTo>
                    <a:close/>
                  </a:path>
                </a:pathLst>
              </a:custGeom>
              <a:solidFill>
                <a:srgbClr val="0066A6"/>
              </a:solidFill>
              <a:ln w="648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0365CF6-4D7E-4EA2-9540-D6DA3E0E78B2}"/>
                  </a:ext>
                </a:extLst>
              </p:cNvPr>
              <p:cNvSpPr/>
              <p:nvPr/>
            </p:nvSpPr>
            <p:spPr>
              <a:xfrm>
                <a:off x="-434232" y="4943088"/>
                <a:ext cx="385138" cy="385528"/>
              </a:xfrm>
              <a:custGeom>
                <a:avLst/>
                <a:gdLst>
                  <a:gd name="connsiteX0" fmla="*/ 385138 w 385138"/>
                  <a:gd name="connsiteY0" fmla="*/ 192764 h 385528"/>
                  <a:gd name="connsiteX1" fmla="*/ 192569 w 385138"/>
                  <a:gd name="connsiteY1" fmla="*/ 385528 h 385528"/>
                  <a:gd name="connsiteX2" fmla="*/ 0 w 385138"/>
                  <a:gd name="connsiteY2" fmla="*/ 192764 h 385528"/>
                  <a:gd name="connsiteX3" fmla="*/ 192569 w 385138"/>
                  <a:gd name="connsiteY3" fmla="*/ 0 h 385528"/>
                  <a:gd name="connsiteX4" fmla="*/ 385138 w 385138"/>
                  <a:gd name="connsiteY4" fmla="*/ 192764 h 38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38" h="385528">
                    <a:moveTo>
                      <a:pt x="385138" y="192764"/>
                    </a:moveTo>
                    <a:cubicBezTo>
                      <a:pt x="385138" y="299225"/>
                      <a:pt x="298922" y="385528"/>
                      <a:pt x="192569" y="385528"/>
                    </a:cubicBezTo>
                    <a:cubicBezTo>
                      <a:pt x="86216" y="385528"/>
                      <a:pt x="0" y="299225"/>
                      <a:pt x="0" y="192764"/>
                    </a:cubicBezTo>
                    <a:cubicBezTo>
                      <a:pt x="0" y="86303"/>
                      <a:pt x="86216" y="0"/>
                      <a:pt x="192569" y="0"/>
                    </a:cubicBezTo>
                    <a:cubicBezTo>
                      <a:pt x="298922" y="0"/>
                      <a:pt x="385138" y="86303"/>
                      <a:pt x="385138" y="192764"/>
                    </a:cubicBezTo>
                    <a:close/>
                  </a:path>
                </a:pathLst>
              </a:custGeom>
              <a:solidFill>
                <a:srgbClr val="FFFFFF"/>
              </a:solidFill>
              <a:ln w="648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C975E4B-78E8-4DCC-A91E-9D663F299401}"/>
                  </a:ext>
                </a:extLst>
              </p:cNvPr>
              <p:cNvSpPr/>
              <p:nvPr/>
            </p:nvSpPr>
            <p:spPr>
              <a:xfrm>
                <a:off x="-377372" y="4999948"/>
                <a:ext cx="328733" cy="329107"/>
              </a:xfrm>
              <a:custGeom>
                <a:avLst/>
                <a:gdLst>
                  <a:gd name="connsiteX0" fmla="*/ 272329 w 328733"/>
                  <a:gd name="connsiteY0" fmla="*/ 272654 h 329107"/>
                  <a:gd name="connsiteX1" fmla="*/ 272329 w 328733"/>
                  <a:gd name="connsiteY1" fmla="*/ 0 h 329107"/>
                  <a:gd name="connsiteX2" fmla="*/ 0 w 328733"/>
                  <a:gd name="connsiteY2" fmla="*/ 272654 h 329107"/>
                  <a:gd name="connsiteX3" fmla="*/ 272329 w 328733"/>
                  <a:gd name="connsiteY3" fmla="*/ 272654 h 329107"/>
                </a:gdLst>
                <a:ahLst/>
                <a:cxnLst>
                  <a:cxn ang="0">
                    <a:pos x="connsiteX0" y="connsiteY0"/>
                  </a:cxn>
                  <a:cxn ang="0">
                    <a:pos x="connsiteX1" y="connsiteY1"/>
                  </a:cxn>
                  <a:cxn ang="0">
                    <a:pos x="connsiteX2" y="connsiteY2"/>
                  </a:cxn>
                  <a:cxn ang="0">
                    <a:pos x="connsiteX3" y="connsiteY3"/>
                  </a:cxn>
                </a:cxnLst>
                <a:rect l="l" t="t" r="r" b="b"/>
                <a:pathLst>
                  <a:path w="328733" h="329107">
                    <a:moveTo>
                      <a:pt x="272329" y="272654"/>
                    </a:moveTo>
                    <a:cubicBezTo>
                      <a:pt x="347535" y="197383"/>
                      <a:pt x="347535" y="75271"/>
                      <a:pt x="272329" y="0"/>
                    </a:cubicBezTo>
                    <a:lnTo>
                      <a:pt x="0" y="272654"/>
                    </a:lnTo>
                    <a:cubicBezTo>
                      <a:pt x="75206" y="347925"/>
                      <a:pt x="197123" y="347925"/>
                      <a:pt x="272329" y="272654"/>
                    </a:cubicBezTo>
                    <a:close/>
                  </a:path>
                </a:pathLst>
              </a:custGeom>
              <a:solidFill>
                <a:srgbClr val="DFE1DF"/>
              </a:solidFill>
              <a:ln w="648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30031C2-27D2-44CF-9F4F-9154964BE72B}"/>
                  </a:ext>
                </a:extLst>
              </p:cNvPr>
              <p:cNvSpPr/>
              <p:nvPr/>
            </p:nvSpPr>
            <p:spPr>
              <a:xfrm>
                <a:off x="-257732" y="5007300"/>
                <a:ext cx="144426" cy="144621"/>
              </a:xfrm>
              <a:custGeom>
                <a:avLst/>
                <a:gdLst>
                  <a:gd name="connsiteX0" fmla="*/ 144427 w 144426"/>
                  <a:gd name="connsiteY0" fmla="*/ 144622 h 144621"/>
                  <a:gd name="connsiteX1" fmla="*/ 0 w 144426"/>
                  <a:gd name="connsiteY1" fmla="*/ 144622 h 144621"/>
                  <a:gd name="connsiteX2" fmla="*/ 0 w 144426"/>
                  <a:gd name="connsiteY2" fmla="*/ 0 h 144621"/>
                  <a:gd name="connsiteX3" fmla="*/ 32138 w 144426"/>
                  <a:gd name="connsiteY3" fmla="*/ 0 h 144621"/>
                  <a:gd name="connsiteX4" fmla="*/ 32138 w 144426"/>
                  <a:gd name="connsiteY4" fmla="*/ 112484 h 144621"/>
                  <a:gd name="connsiteX5" fmla="*/ 144427 w 144426"/>
                  <a:gd name="connsiteY5" fmla="*/ 112484 h 1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426" h="144621">
                    <a:moveTo>
                      <a:pt x="144427" y="144622"/>
                    </a:moveTo>
                    <a:lnTo>
                      <a:pt x="0" y="144622"/>
                    </a:lnTo>
                    <a:lnTo>
                      <a:pt x="0" y="0"/>
                    </a:lnTo>
                    <a:lnTo>
                      <a:pt x="32138" y="0"/>
                    </a:lnTo>
                    <a:lnTo>
                      <a:pt x="32138" y="112484"/>
                    </a:lnTo>
                    <a:lnTo>
                      <a:pt x="144427" y="112484"/>
                    </a:lnTo>
                    <a:close/>
                  </a:path>
                </a:pathLst>
              </a:custGeom>
              <a:solidFill>
                <a:srgbClr val="009CDC"/>
              </a:solidFill>
              <a:ln w="6481" cap="flat">
                <a:noFill/>
                <a:prstDash val="solid"/>
                <a:miter/>
              </a:ln>
            </p:spPr>
            <p:txBody>
              <a:bodyPr rtlCol="0" anchor="ctr"/>
              <a:lstStyle/>
              <a:p>
                <a:endParaRPr lang="en-US"/>
              </a:p>
            </p:txBody>
          </p:sp>
        </p:grpSp>
        <p:grpSp>
          <p:nvGrpSpPr>
            <p:cNvPr id="50" name="Graphic 48">
              <a:extLst>
                <a:ext uri="{FF2B5EF4-FFF2-40B4-BE49-F238E27FC236}">
                  <a16:creationId xmlns:a16="http://schemas.microsoft.com/office/drawing/2014/main" id="{2948E1BD-2119-42BE-ADBB-5B5095A45E03}"/>
                </a:ext>
              </a:extLst>
            </p:cNvPr>
            <p:cNvGrpSpPr/>
            <p:nvPr/>
          </p:nvGrpSpPr>
          <p:grpSpPr>
            <a:xfrm>
              <a:off x="-182266" y="5093045"/>
              <a:ext cx="316177" cy="316567"/>
              <a:chOff x="-182266" y="5093045"/>
              <a:chExt cx="316177" cy="316567"/>
            </a:xfrm>
          </p:grpSpPr>
          <p:sp>
            <p:nvSpPr>
              <p:cNvPr id="51" name="Freeform: Shape 50">
                <a:extLst>
                  <a:ext uri="{FF2B5EF4-FFF2-40B4-BE49-F238E27FC236}">
                    <a16:creationId xmlns:a16="http://schemas.microsoft.com/office/drawing/2014/main" id="{7515CD1A-00B6-430F-B036-34AAAF891BA7}"/>
                  </a:ext>
                </a:extLst>
              </p:cNvPr>
              <p:cNvSpPr/>
              <p:nvPr/>
            </p:nvSpPr>
            <p:spPr>
              <a:xfrm>
                <a:off x="-182266" y="5093045"/>
                <a:ext cx="316177" cy="316567"/>
              </a:xfrm>
              <a:custGeom>
                <a:avLst/>
                <a:gdLst>
                  <a:gd name="connsiteX0" fmla="*/ 316178 w 316177"/>
                  <a:gd name="connsiteY0" fmla="*/ 158284 h 316567"/>
                  <a:gd name="connsiteX1" fmla="*/ 158089 w 316177"/>
                  <a:gd name="connsiteY1" fmla="*/ 316568 h 316567"/>
                  <a:gd name="connsiteX2" fmla="*/ 0 w 316177"/>
                  <a:gd name="connsiteY2" fmla="*/ 158284 h 316567"/>
                  <a:gd name="connsiteX3" fmla="*/ 158089 w 316177"/>
                  <a:gd name="connsiteY3" fmla="*/ 0 h 316567"/>
                  <a:gd name="connsiteX4" fmla="*/ 316178 w 316177"/>
                  <a:gd name="connsiteY4" fmla="*/ 158284 h 31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77" h="316567">
                    <a:moveTo>
                      <a:pt x="316178" y="158284"/>
                    </a:moveTo>
                    <a:cubicBezTo>
                      <a:pt x="316178" y="245702"/>
                      <a:pt x="245399" y="316568"/>
                      <a:pt x="158089" y="316568"/>
                    </a:cubicBezTo>
                    <a:cubicBezTo>
                      <a:pt x="70779" y="316568"/>
                      <a:pt x="0" y="245702"/>
                      <a:pt x="0" y="158284"/>
                    </a:cubicBezTo>
                    <a:cubicBezTo>
                      <a:pt x="0" y="70866"/>
                      <a:pt x="70779" y="0"/>
                      <a:pt x="158089" y="0"/>
                    </a:cubicBezTo>
                    <a:cubicBezTo>
                      <a:pt x="245399" y="0"/>
                      <a:pt x="316178" y="70866"/>
                      <a:pt x="316178" y="158284"/>
                    </a:cubicBezTo>
                    <a:close/>
                  </a:path>
                </a:pathLst>
              </a:custGeom>
              <a:solidFill>
                <a:schemeClr val="accent2"/>
              </a:solidFill>
              <a:ln w="648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DEDE116-6DCA-44B3-A151-9532868E7E34}"/>
                  </a:ext>
                </a:extLst>
              </p:cNvPr>
              <p:cNvSpPr/>
              <p:nvPr/>
            </p:nvSpPr>
            <p:spPr>
              <a:xfrm>
                <a:off x="-103091" y="5195835"/>
                <a:ext cx="158349" cy="119900"/>
              </a:xfrm>
              <a:custGeom>
                <a:avLst/>
                <a:gdLst>
                  <a:gd name="connsiteX0" fmla="*/ 62325 w 158349"/>
                  <a:gd name="connsiteY0" fmla="*/ 119900 h 119900"/>
                  <a:gd name="connsiteX1" fmla="*/ 0 w 158349"/>
                  <a:gd name="connsiteY1" fmla="*/ 57510 h 119900"/>
                  <a:gd name="connsiteX2" fmla="*/ 23746 w 158349"/>
                  <a:gd name="connsiteY2" fmla="*/ 33700 h 119900"/>
                  <a:gd name="connsiteX3" fmla="*/ 62325 w 158349"/>
                  <a:gd name="connsiteY3" fmla="*/ 72278 h 119900"/>
                  <a:gd name="connsiteX4" fmla="*/ 134538 w 158349"/>
                  <a:gd name="connsiteY4" fmla="*/ 0 h 119900"/>
                  <a:gd name="connsiteX5" fmla="*/ 158349 w 158349"/>
                  <a:gd name="connsiteY5" fmla="*/ 23811 h 11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49" h="119900">
                    <a:moveTo>
                      <a:pt x="62325" y="119900"/>
                    </a:moveTo>
                    <a:lnTo>
                      <a:pt x="0" y="57510"/>
                    </a:lnTo>
                    <a:lnTo>
                      <a:pt x="23746" y="33700"/>
                    </a:lnTo>
                    <a:lnTo>
                      <a:pt x="62325" y="72278"/>
                    </a:lnTo>
                    <a:lnTo>
                      <a:pt x="134538" y="0"/>
                    </a:lnTo>
                    <a:lnTo>
                      <a:pt x="158349" y="23811"/>
                    </a:lnTo>
                    <a:close/>
                  </a:path>
                </a:pathLst>
              </a:custGeom>
              <a:solidFill>
                <a:srgbClr val="FFFFFF"/>
              </a:solidFill>
              <a:ln w="6481" cap="flat">
                <a:noFill/>
                <a:prstDash val="solid"/>
                <a:miter/>
              </a:ln>
            </p:spPr>
            <p:txBody>
              <a:bodyPr rtlCol="0" anchor="ctr"/>
              <a:lstStyle/>
              <a:p>
                <a:endParaRPr lang="en-US"/>
              </a:p>
            </p:txBody>
          </p:sp>
        </p:grpSp>
      </p:grpSp>
      <p:grpSp>
        <p:nvGrpSpPr>
          <p:cNvPr id="66" name="Graphic 52">
            <a:extLst>
              <a:ext uri="{FF2B5EF4-FFF2-40B4-BE49-F238E27FC236}">
                <a16:creationId xmlns:a16="http://schemas.microsoft.com/office/drawing/2014/main" id="{B1A4D216-0897-4226-9DEB-08A5C7D12359}"/>
              </a:ext>
            </a:extLst>
          </p:cNvPr>
          <p:cNvGrpSpPr>
            <a:grpSpLocks noChangeAspect="1"/>
          </p:cNvGrpSpPr>
          <p:nvPr/>
        </p:nvGrpSpPr>
        <p:grpSpPr>
          <a:xfrm>
            <a:off x="387337" y="3990646"/>
            <a:ext cx="501476" cy="522627"/>
            <a:chOff x="-665533" y="4071284"/>
            <a:chExt cx="667465" cy="695617"/>
          </a:xfrm>
        </p:grpSpPr>
        <p:sp>
          <p:nvSpPr>
            <p:cNvPr id="67" name="Freeform: Shape 66">
              <a:extLst>
                <a:ext uri="{FF2B5EF4-FFF2-40B4-BE49-F238E27FC236}">
                  <a16:creationId xmlns:a16="http://schemas.microsoft.com/office/drawing/2014/main" id="{D4E63A38-F4A2-4355-881C-4CC074176A8A}"/>
                </a:ext>
              </a:extLst>
            </p:cNvPr>
            <p:cNvSpPr/>
            <p:nvPr/>
          </p:nvSpPr>
          <p:spPr>
            <a:xfrm>
              <a:off x="-414133" y="4213650"/>
              <a:ext cx="152571" cy="254620"/>
            </a:xfrm>
            <a:custGeom>
              <a:avLst/>
              <a:gdLst>
                <a:gd name="connsiteX0" fmla="*/ 0 w 152571"/>
                <a:gd name="connsiteY0" fmla="*/ 250398 h 254620"/>
                <a:gd name="connsiteX1" fmla="*/ 787 w 152571"/>
                <a:gd name="connsiteY1" fmla="*/ 246605 h 254620"/>
                <a:gd name="connsiteX2" fmla="*/ 17676 w 152571"/>
                <a:gd name="connsiteY2" fmla="*/ 246033 h 254620"/>
                <a:gd name="connsiteX3" fmla="*/ 92602 w 152571"/>
                <a:gd name="connsiteY3" fmla="*/ 248466 h 254620"/>
                <a:gd name="connsiteX4" fmla="*/ 114715 w 152571"/>
                <a:gd name="connsiteY4" fmla="*/ 250684 h 254620"/>
                <a:gd name="connsiteX5" fmla="*/ 142696 w 152571"/>
                <a:gd name="connsiteY5" fmla="*/ 254620 h 254620"/>
                <a:gd name="connsiteX6" fmla="*/ 152572 w 152571"/>
                <a:gd name="connsiteY6" fmla="*/ 211039 h 254620"/>
                <a:gd name="connsiteX7" fmla="*/ 35280 w 152571"/>
                <a:gd name="connsiteY7" fmla="*/ 0 h 254620"/>
                <a:gd name="connsiteX8" fmla="*/ 0 w 152571"/>
                <a:gd name="connsiteY8" fmla="*/ 250398 h 2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1" h="254620">
                  <a:moveTo>
                    <a:pt x="0" y="250398"/>
                  </a:moveTo>
                  <a:lnTo>
                    <a:pt x="787" y="246605"/>
                  </a:lnTo>
                  <a:cubicBezTo>
                    <a:pt x="6226" y="246319"/>
                    <a:pt x="11879" y="246176"/>
                    <a:pt x="17676" y="246033"/>
                  </a:cubicBezTo>
                  <a:cubicBezTo>
                    <a:pt x="38859" y="245532"/>
                    <a:pt x="62975" y="245961"/>
                    <a:pt x="92602" y="248466"/>
                  </a:cubicBezTo>
                  <a:cubicBezTo>
                    <a:pt x="99830" y="249110"/>
                    <a:pt x="107201" y="249826"/>
                    <a:pt x="114715" y="250684"/>
                  </a:cubicBezTo>
                  <a:cubicBezTo>
                    <a:pt x="123803" y="251758"/>
                    <a:pt x="133250" y="253118"/>
                    <a:pt x="142696" y="254620"/>
                  </a:cubicBezTo>
                  <a:cubicBezTo>
                    <a:pt x="146274" y="240666"/>
                    <a:pt x="149566" y="226067"/>
                    <a:pt x="152572" y="211039"/>
                  </a:cubicBezTo>
                  <a:cubicBezTo>
                    <a:pt x="64192" y="100045"/>
                    <a:pt x="35280" y="3936"/>
                    <a:pt x="35280" y="0"/>
                  </a:cubicBezTo>
                  <a:cubicBezTo>
                    <a:pt x="25977" y="101834"/>
                    <a:pt x="13239" y="184560"/>
                    <a:pt x="0" y="250398"/>
                  </a:cubicBezTo>
                  <a:close/>
                </a:path>
              </a:pathLst>
            </a:custGeom>
            <a:solidFill>
              <a:srgbClr val="0066A6"/>
            </a:solidFill>
            <a:ln w="706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111F1BA-3D89-4A60-BD04-E650762B72DD}"/>
                </a:ext>
              </a:extLst>
            </p:cNvPr>
            <p:cNvSpPr/>
            <p:nvPr/>
          </p:nvSpPr>
          <p:spPr>
            <a:xfrm>
              <a:off x="-665533" y="4503121"/>
              <a:ext cx="351515" cy="263780"/>
            </a:xfrm>
            <a:custGeom>
              <a:avLst/>
              <a:gdLst>
                <a:gd name="connsiteX0" fmla="*/ 309652 w 351515"/>
                <a:gd name="connsiteY0" fmla="*/ 86018 h 263780"/>
                <a:gd name="connsiteX1" fmla="*/ 244029 w 351515"/>
                <a:gd name="connsiteY1" fmla="*/ 31201 h 263780"/>
                <a:gd name="connsiteX2" fmla="*/ 243098 w 351515"/>
                <a:gd name="connsiteY2" fmla="*/ 0 h 263780"/>
                <a:gd name="connsiteX3" fmla="*/ 243027 w 351515"/>
                <a:gd name="connsiteY3" fmla="*/ 0 h 263780"/>
                <a:gd name="connsiteX4" fmla="*/ 189641 w 351515"/>
                <a:gd name="connsiteY4" fmla="*/ 170964 h 263780"/>
                <a:gd name="connsiteX5" fmla="*/ 0 w 351515"/>
                <a:gd name="connsiteY5" fmla="*/ 208176 h 263780"/>
                <a:gd name="connsiteX6" fmla="*/ 0 w 351515"/>
                <a:gd name="connsiteY6" fmla="*/ 263780 h 263780"/>
                <a:gd name="connsiteX7" fmla="*/ 220771 w 351515"/>
                <a:gd name="connsiteY7" fmla="*/ 263780 h 263780"/>
                <a:gd name="connsiteX8" fmla="*/ 351516 w 351515"/>
                <a:gd name="connsiteY8" fmla="*/ 86448 h 263780"/>
                <a:gd name="connsiteX9" fmla="*/ 309938 w 351515"/>
                <a:gd name="connsiteY9" fmla="*/ 86448 h 263780"/>
                <a:gd name="connsiteX10" fmla="*/ 309652 w 351515"/>
                <a:gd name="connsiteY10" fmla="*/ 86018 h 26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515" h="263780">
                  <a:moveTo>
                    <a:pt x="309652" y="86018"/>
                  </a:moveTo>
                  <a:cubicBezTo>
                    <a:pt x="279094" y="83800"/>
                    <a:pt x="251972" y="62474"/>
                    <a:pt x="244029" y="31201"/>
                  </a:cubicBezTo>
                  <a:cubicBezTo>
                    <a:pt x="241309" y="20610"/>
                    <a:pt x="241238" y="10019"/>
                    <a:pt x="243098" y="0"/>
                  </a:cubicBezTo>
                  <a:lnTo>
                    <a:pt x="243027" y="0"/>
                  </a:lnTo>
                  <a:cubicBezTo>
                    <a:pt x="215976" y="119725"/>
                    <a:pt x="189641" y="170964"/>
                    <a:pt x="189641" y="170964"/>
                  </a:cubicBezTo>
                  <a:cubicBezTo>
                    <a:pt x="152715" y="171822"/>
                    <a:pt x="0" y="208176"/>
                    <a:pt x="0" y="208176"/>
                  </a:cubicBezTo>
                  <a:lnTo>
                    <a:pt x="0" y="263780"/>
                  </a:lnTo>
                  <a:lnTo>
                    <a:pt x="220771" y="263780"/>
                  </a:lnTo>
                  <a:cubicBezTo>
                    <a:pt x="220771" y="263780"/>
                    <a:pt x="293479" y="212541"/>
                    <a:pt x="351516" y="86448"/>
                  </a:cubicBezTo>
                  <a:lnTo>
                    <a:pt x="309938" y="86448"/>
                  </a:lnTo>
                  <a:lnTo>
                    <a:pt x="309652" y="86018"/>
                  </a:lnTo>
                  <a:close/>
                </a:path>
              </a:pathLst>
            </a:custGeom>
            <a:solidFill>
              <a:srgbClr val="0066A6"/>
            </a:solidFill>
            <a:ln w="706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F85AF5F-7365-45B3-B6EB-825B2D267502}"/>
                </a:ext>
              </a:extLst>
            </p:cNvPr>
            <p:cNvSpPr/>
            <p:nvPr/>
          </p:nvSpPr>
          <p:spPr>
            <a:xfrm>
              <a:off x="-350564" y="4071284"/>
              <a:ext cx="146446" cy="145970"/>
            </a:xfrm>
            <a:custGeom>
              <a:avLst/>
              <a:gdLst>
                <a:gd name="connsiteX0" fmla="*/ 91221 w 146446"/>
                <a:gd name="connsiteY0" fmla="*/ 143725 h 145970"/>
                <a:gd name="connsiteX1" fmla="*/ 144178 w 146446"/>
                <a:gd name="connsiteY1" fmla="*/ 55059 h 145970"/>
                <a:gd name="connsiteX2" fmla="*/ 55225 w 146446"/>
                <a:gd name="connsiteY2" fmla="*/ 2246 h 145970"/>
                <a:gd name="connsiteX3" fmla="*/ 2269 w 146446"/>
                <a:gd name="connsiteY3" fmla="*/ 90912 h 145970"/>
                <a:gd name="connsiteX4" fmla="*/ 91221 w 146446"/>
                <a:gd name="connsiteY4" fmla="*/ 143725 h 1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6" h="145970">
                  <a:moveTo>
                    <a:pt x="91221" y="143725"/>
                  </a:moveTo>
                  <a:cubicBezTo>
                    <a:pt x="130438" y="133850"/>
                    <a:pt x="154125" y="94132"/>
                    <a:pt x="144178" y="55059"/>
                  </a:cubicBezTo>
                  <a:cubicBezTo>
                    <a:pt x="134230" y="15986"/>
                    <a:pt x="94441" y="-7630"/>
                    <a:pt x="55225" y="2246"/>
                  </a:cubicBezTo>
                  <a:cubicBezTo>
                    <a:pt x="16009" y="12121"/>
                    <a:pt x="-7679" y="51839"/>
                    <a:pt x="2269" y="90912"/>
                  </a:cubicBezTo>
                  <a:cubicBezTo>
                    <a:pt x="12216" y="129985"/>
                    <a:pt x="52076" y="153601"/>
                    <a:pt x="91221" y="143725"/>
                  </a:cubicBezTo>
                  <a:close/>
                </a:path>
              </a:pathLst>
            </a:custGeom>
            <a:solidFill>
              <a:srgbClr val="D7D8D6"/>
            </a:solidFill>
            <a:ln w="706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B8D77F9-DACF-4C25-89E7-EEFA06F5B8C5}"/>
                </a:ext>
              </a:extLst>
            </p:cNvPr>
            <p:cNvSpPr/>
            <p:nvPr/>
          </p:nvSpPr>
          <p:spPr>
            <a:xfrm>
              <a:off x="-378924" y="4213578"/>
              <a:ext cx="271580" cy="266428"/>
            </a:xfrm>
            <a:custGeom>
              <a:avLst/>
              <a:gdLst>
                <a:gd name="connsiteX0" fmla="*/ 231219 w 271580"/>
                <a:gd name="connsiteY0" fmla="*/ 151642 h 266428"/>
                <a:gd name="connsiteX1" fmla="*/ 192003 w 271580"/>
                <a:gd name="connsiteY1" fmla="*/ 170820 h 266428"/>
                <a:gd name="connsiteX2" fmla="*/ 135253 w 271580"/>
                <a:gd name="connsiteY2" fmla="*/ 42651 h 266428"/>
                <a:gd name="connsiteX3" fmla="*/ 0 w 271580"/>
                <a:gd name="connsiteY3" fmla="*/ 0 h 266428"/>
                <a:gd name="connsiteX4" fmla="*/ 117434 w 271580"/>
                <a:gd name="connsiteY4" fmla="*/ 210967 h 266428"/>
                <a:gd name="connsiteX5" fmla="*/ 165882 w 271580"/>
                <a:gd name="connsiteY5" fmla="*/ 266428 h 266428"/>
                <a:gd name="connsiteX6" fmla="*/ 271580 w 271580"/>
                <a:gd name="connsiteY6" fmla="*/ 190786 h 266428"/>
                <a:gd name="connsiteX7" fmla="*/ 231219 w 271580"/>
                <a:gd name="connsiteY7" fmla="*/ 151642 h 26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580" h="266428">
                  <a:moveTo>
                    <a:pt x="231219" y="151642"/>
                  </a:moveTo>
                  <a:cubicBezTo>
                    <a:pt x="219197" y="158512"/>
                    <a:pt x="205743" y="165453"/>
                    <a:pt x="192003" y="170820"/>
                  </a:cubicBezTo>
                  <a:lnTo>
                    <a:pt x="135253" y="42651"/>
                  </a:lnTo>
                  <a:lnTo>
                    <a:pt x="0" y="0"/>
                  </a:lnTo>
                  <a:cubicBezTo>
                    <a:pt x="0" y="3936"/>
                    <a:pt x="28983" y="100045"/>
                    <a:pt x="117434" y="210967"/>
                  </a:cubicBezTo>
                  <a:cubicBezTo>
                    <a:pt x="131962" y="229144"/>
                    <a:pt x="147992" y="247750"/>
                    <a:pt x="165882" y="266428"/>
                  </a:cubicBezTo>
                  <a:cubicBezTo>
                    <a:pt x="212899" y="246391"/>
                    <a:pt x="248895" y="214832"/>
                    <a:pt x="271580" y="190786"/>
                  </a:cubicBezTo>
                  <a:cubicBezTo>
                    <a:pt x="253761" y="183201"/>
                    <a:pt x="239377" y="169174"/>
                    <a:pt x="231219" y="151642"/>
                  </a:cubicBezTo>
                  <a:close/>
                </a:path>
              </a:pathLst>
            </a:custGeom>
            <a:solidFill>
              <a:schemeClr val="accent3"/>
            </a:solidFill>
            <a:ln w="706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4E15196-1532-4ADA-A375-24A74DD64064}"/>
                </a:ext>
              </a:extLst>
            </p:cNvPr>
            <p:cNvSpPr/>
            <p:nvPr/>
          </p:nvSpPr>
          <p:spPr>
            <a:xfrm>
              <a:off x="-154933" y="4254226"/>
              <a:ext cx="156865" cy="156436"/>
            </a:xfrm>
            <a:custGeom>
              <a:avLst/>
              <a:gdLst>
                <a:gd name="connsiteX0" fmla="*/ 78433 w 156865"/>
                <a:gd name="connsiteY0" fmla="*/ 0 h 156436"/>
                <a:gd name="connsiteX1" fmla="*/ 0 w 156865"/>
                <a:gd name="connsiteY1" fmla="*/ 78218 h 156436"/>
                <a:gd name="connsiteX2" fmla="*/ 7299 w 156865"/>
                <a:gd name="connsiteY2" fmla="*/ 110994 h 156436"/>
                <a:gd name="connsiteX3" fmla="*/ 47589 w 156865"/>
                <a:gd name="connsiteY3" fmla="*/ 150139 h 156436"/>
                <a:gd name="connsiteX4" fmla="*/ 78433 w 156865"/>
                <a:gd name="connsiteY4" fmla="*/ 156436 h 156436"/>
                <a:gd name="connsiteX5" fmla="*/ 156865 w 156865"/>
                <a:gd name="connsiteY5" fmla="*/ 78218 h 156436"/>
                <a:gd name="connsiteX6" fmla="*/ 78433 w 156865"/>
                <a:gd name="connsiteY6" fmla="*/ 0 h 156436"/>
                <a:gd name="connsiteX7" fmla="*/ 78433 w 156865"/>
                <a:gd name="connsiteY7" fmla="*/ 116576 h 156436"/>
                <a:gd name="connsiteX8" fmla="*/ 40004 w 156865"/>
                <a:gd name="connsiteY8" fmla="*/ 78218 h 156436"/>
                <a:gd name="connsiteX9" fmla="*/ 78433 w 156865"/>
                <a:gd name="connsiteY9" fmla="*/ 39860 h 156436"/>
                <a:gd name="connsiteX10" fmla="*/ 116862 w 156865"/>
                <a:gd name="connsiteY10" fmla="*/ 78218 h 156436"/>
                <a:gd name="connsiteX11" fmla="*/ 78433 w 156865"/>
                <a:gd name="connsiteY11" fmla="*/ 116576 h 15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865" h="156436">
                  <a:moveTo>
                    <a:pt x="78433" y="0"/>
                  </a:moveTo>
                  <a:cubicBezTo>
                    <a:pt x="35066" y="0"/>
                    <a:pt x="0" y="34994"/>
                    <a:pt x="0" y="78218"/>
                  </a:cubicBezTo>
                  <a:cubicBezTo>
                    <a:pt x="0" y="89954"/>
                    <a:pt x="2648" y="100975"/>
                    <a:pt x="7299" y="110994"/>
                  </a:cubicBezTo>
                  <a:cubicBezTo>
                    <a:pt x="15458" y="128527"/>
                    <a:pt x="29770" y="142553"/>
                    <a:pt x="47589" y="150139"/>
                  </a:cubicBezTo>
                  <a:cubicBezTo>
                    <a:pt x="57035" y="154218"/>
                    <a:pt x="67484" y="156436"/>
                    <a:pt x="78433" y="156436"/>
                  </a:cubicBezTo>
                  <a:cubicBezTo>
                    <a:pt x="121800" y="156436"/>
                    <a:pt x="156865" y="121442"/>
                    <a:pt x="156865" y="78218"/>
                  </a:cubicBezTo>
                  <a:cubicBezTo>
                    <a:pt x="156865" y="35066"/>
                    <a:pt x="121800" y="0"/>
                    <a:pt x="78433" y="0"/>
                  </a:cubicBezTo>
                  <a:close/>
                  <a:moveTo>
                    <a:pt x="78433" y="116576"/>
                  </a:moveTo>
                  <a:cubicBezTo>
                    <a:pt x="57179" y="116576"/>
                    <a:pt x="40004" y="99401"/>
                    <a:pt x="40004" y="78218"/>
                  </a:cubicBezTo>
                  <a:cubicBezTo>
                    <a:pt x="40004" y="57036"/>
                    <a:pt x="57250" y="39860"/>
                    <a:pt x="78433" y="39860"/>
                  </a:cubicBezTo>
                  <a:cubicBezTo>
                    <a:pt x="99687" y="39860"/>
                    <a:pt x="116862" y="57036"/>
                    <a:pt x="116862" y="78218"/>
                  </a:cubicBezTo>
                  <a:cubicBezTo>
                    <a:pt x="116862" y="99401"/>
                    <a:pt x="99687" y="116576"/>
                    <a:pt x="78433" y="116576"/>
                  </a:cubicBezTo>
                  <a:close/>
                </a:path>
              </a:pathLst>
            </a:custGeom>
            <a:solidFill>
              <a:srgbClr val="A4A7A9"/>
            </a:solidFill>
            <a:ln w="706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7AE22A1-A09A-459D-B257-B14874A232D5}"/>
                </a:ext>
              </a:extLst>
            </p:cNvPr>
            <p:cNvSpPr/>
            <p:nvPr/>
          </p:nvSpPr>
          <p:spPr>
            <a:xfrm>
              <a:off x="-423593" y="4459499"/>
              <a:ext cx="289712" cy="307403"/>
            </a:xfrm>
            <a:custGeom>
              <a:avLst/>
              <a:gdLst>
                <a:gd name="connsiteX0" fmla="*/ 102134 w 289712"/>
                <a:gd name="connsiteY0" fmla="*/ 2617 h 307403"/>
                <a:gd name="connsiteX1" fmla="*/ 27208 w 289712"/>
                <a:gd name="connsiteY1" fmla="*/ 184 h 307403"/>
                <a:gd name="connsiteX2" fmla="*/ 10319 w 289712"/>
                <a:gd name="connsiteY2" fmla="*/ 757 h 307403"/>
                <a:gd name="connsiteX3" fmla="*/ 9532 w 289712"/>
                <a:gd name="connsiteY3" fmla="*/ 4550 h 307403"/>
                <a:gd name="connsiteX4" fmla="*/ 1732 w 289712"/>
                <a:gd name="connsiteY4" fmla="*/ 41118 h 307403"/>
                <a:gd name="connsiteX5" fmla="*/ 1589 w 289712"/>
                <a:gd name="connsiteY5" fmla="*/ 41905 h 307403"/>
                <a:gd name="connsiteX6" fmla="*/ 1231 w 289712"/>
                <a:gd name="connsiteY6" fmla="*/ 43623 h 307403"/>
                <a:gd name="connsiteX7" fmla="*/ 1231 w 289712"/>
                <a:gd name="connsiteY7" fmla="*/ 43623 h 307403"/>
                <a:gd name="connsiteX8" fmla="*/ 1303 w 289712"/>
                <a:gd name="connsiteY8" fmla="*/ 43623 h 307403"/>
                <a:gd name="connsiteX9" fmla="*/ 2233 w 289712"/>
                <a:gd name="connsiteY9" fmla="*/ 74824 h 307403"/>
                <a:gd name="connsiteX10" fmla="*/ 67856 w 289712"/>
                <a:gd name="connsiteY10" fmla="*/ 129641 h 307403"/>
                <a:gd name="connsiteX11" fmla="*/ 68070 w 289712"/>
                <a:gd name="connsiteY11" fmla="*/ 130071 h 307403"/>
                <a:gd name="connsiteX12" fmla="*/ 109648 w 289712"/>
                <a:gd name="connsiteY12" fmla="*/ 130071 h 307403"/>
                <a:gd name="connsiteX13" fmla="*/ 176059 w 289712"/>
                <a:gd name="connsiteY13" fmla="*/ 129999 h 307403"/>
                <a:gd name="connsiteX14" fmla="*/ 150296 w 289712"/>
                <a:gd name="connsiteY14" fmla="*/ 307403 h 307403"/>
                <a:gd name="connsiteX15" fmla="*/ 218567 w 289712"/>
                <a:gd name="connsiteY15" fmla="*/ 307403 h 307403"/>
                <a:gd name="connsiteX16" fmla="*/ 289700 w 289712"/>
                <a:gd name="connsiteY16" fmla="*/ 46915 h 307403"/>
                <a:gd name="connsiteX17" fmla="*/ 152371 w 289712"/>
                <a:gd name="connsiteY17" fmla="*/ 8772 h 307403"/>
                <a:gd name="connsiteX18" fmla="*/ 124390 w 289712"/>
                <a:gd name="connsiteY18" fmla="*/ 4836 h 307403"/>
                <a:gd name="connsiteX19" fmla="*/ 102134 w 289712"/>
                <a:gd name="connsiteY19" fmla="*/ 2617 h 30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12" h="307403">
                  <a:moveTo>
                    <a:pt x="102134" y="2617"/>
                  </a:moveTo>
                  <a:cubicBezTo>
                    <a:pt x="72507" y="113"/>
                    <a:pt x="48319" y="-317"/>
                    <a:pt x="27208" y="184"/>
                  </a:cubicBezTo>
                  <a:cubicBezTo>
                    <a:pt x="21340" y="327"/>
                    <a:pt x="15758" y="542"/>
                    <a:pt x="10319" y="757"/>
                  </a:cubicBezTo>
                  <a:lnTo>
                    <a:pt x="9532" y="4550"/>
                  </a:lnTo>
                  <a:lnTo>
                    <a:pt x="1732" y="41118"/>
                  </a:lnTo>
                  <a:cubicBezTo>
                    <a:pt x="1660" y="41404"/>
                    <a:pt x="1589" y="41619"/>
                    <a:pt x="1589" y="41905"/>
                  </a:cubicBezTo>
                  <a:lnTo>
                    <a:pt x="1231" y="43623"/>
                  </a:lnTo>
                  <a:lnTo>
                    <a:pt x="1231" y="43623"/>
                  </a:lnTo>
                  <a:lnTo>
                    <a:pt x="1303" y="43623"/>
                  </a:lnTo>
                  <a:cubicBezTo>
                    <a:pt x="-630" y="53642"/>
                    <a:pt x="-487" y="64233"/>
                    <a:pt x="2233" y="74824"/>
                  </a:cubicBezTo>
                  <a:cubicBezTo>
                    <a:pt x="10176" y="106097"/>
                    <a:pt x="37299" y="127423"/>
                    <a:pt x="67856" y="129641"/>
                  </a:cubicBezTo>
                  <a:lnTo>
                    <a:pt x="68070" y="130071"/>
                  </a:lnTo>
                  <a:lnTo>
                    <a:pt x="109648" y="130071"/>
                  </a:lnTo>
                  <a:lnTo>
                    <a:pt x="176059" y="129999"/>
                  </a:lnTo>
                  <a:cubicBezTo>
                    <a:pt x="176059" y="129999"/>
                    <a:pt x="187008" y="194406"/>
                    <a:pt x="150296" y="307403"/>
                  </a:cubicBezTo>
                  <a:lnTo>
                    <a:pt x="218567" y="307403"/>
                  </a:lnTo>
                  <a:cubicBezTo>
                    <a:pt x="292348" y="162059"/>
                    <a:pt x="289700" y="46915"/>
                    <a:pt x="289700" y="46915"/>
                  </a:cubicBezTo>
                  <a:cubicBezTo>
                    <a:pt x="243113" y="27378"/>
                    <a:pt x="195953" y="15642"/>
                    <a:pt x="152371" y="8772"/>
                  </a:cubicBezTo>
                  <a:cubicBezTo>
                    <a:pt x="142854" y="7269"/>
                    <a:pt x="133479" y="5909"/>
                    <a:pt x="124390" y="4836"/>
                  </a:cubicBezTo>
                  <a:cubicBezTo>
                    <a:pt x="116733" y="3977"/>
                    <a:pt x="109291" y="3261"/>
                    <a:pt x="102134" y="2617"/>
                  </a:cubicBezTo>
                  <a:close/>
                </a:path>
              </a:pathLst>
            </a:custGeom>
            <a:solidFill>
              <a:schemeClr val="accent3"/>
            </a:solidFill>
            <a:ln w="706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9EC33D0-16F8-4EC3-82D6-3F6E58BB7708}"/>
                </a:ext>
              </a:extLst>
            </p:cNvPr>
            <p:cNvSpPr/>
            <p:nvPr/>
          </p:nvSpPr>
          <p:spPr>
            <a:xfrm>
              <a:off x="-114929" y="4294158"/>
              <a:ext cx="76858" cy="76715"/>
            </a:xfrm>
            <a:custGeom>
              <a:avLst/>
              <a:gdLst>
                <a:gd name="connsiteX0" fmla="*/ 38429 w 76858"/>
                <a:gd name="connsiteY0" fmla="*/ 0 h 76715"/>
                <a:gd name="connsiteX1" fmla="*/ 0 w 76858"/>
                <a:gd name="connsiteY1" fmla="*/ 38358 h 76715"/>
                <a:gd name="connsiteX2" fmla="*/ 38429 w 76858"/>
                <a:gd name="connsiteY2" fmla="*/ 76715 h 76715"/>
                <a:gd name="connsiteX3" fmla="*/ 76858 w 76858"/>
                <a:gd name="connsiteY3" fmla="*/ 38358 h 76715"/>
                <a:gd name="connsiteX4" fmla="*/ 38429 w 76858"/>
                <a:gd name="connsiteY4" fmla="*/ 0 h 76715"/>
                <a:gd name="connsiteX5" fmla="*/ 38429 w 76858"/>
                <a:gd name="connsiteY5" fmla="*/ 55747 h 76715"/>
                <a:gd name="connsiteX6" fmla="*/ 20896 w 76858"/>
                <a:gd name="connsiteY6" fmla="*/ 38286 h 76715"/>
                <a:gd name="connsiteX7" fmla="*/ 38429 w 76858"/>
                <a:gd name="connsiteY7" fmla="*/ 20825 h 76715"/>
                <a:gd name="connsiteX8" fmla="*/ 55962 w 76858"/>
                <a:gd name="connsiteY8" fmla="*/ 38286 h 76715"/>
                <a:gd name="connsiteX9" fmla="*/ 38429 w 76858"/>
                <a:gd name="connsiteY9" fmla="*/ 55747 h 7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858" h="76715">
                  <a:moveTo>
                    <a:pt x="38429" y="0"/>
                  </a:moveTo>
                  <a:cubicBezTo>
                    <a:pt x="17175" y="0"/>
                    <a:pt x="0" y="17175"/>
                    <a:pt x="0" y="38358"/>
                  </a:cubicBezTo>
                  <a:cubicBezTo>
                    <a:pt x="0" y="59540"/>
                    <a:pt x="17247" y="76715"/>
                    <a:pt x="38429" y="76715"/>
                  </a:cubicBezTo>
                  <a:cubicBezTo>
                    <a:pt x="59683" y="76715"/>
                    <a:pt x="76858" y="59540"/>
                    <a:pt x="76858" y="38358"/>
                  </a:cubicBezTo>
                  <a:cubicBezTo>
                    <a:pt x="76858" y="17175"/>
                    <a:pt x="59683" y="0"/>
                    <a:pt x="38429" y="0"/>
                  </a:cubicBezTo>
                  <a:close/>
                  <a:moveTo>
                    <a:pt x="38429" y="55747"/>
                  </a:moveTo>
                  <a:cubicBezTo>
                    <a:pt x="28768" y="55747"/>
                    <a:pt x="20896" y="47947"/>
                    <a:pt x="20896" y="38286"/>
                  </a:cubicBezTo>
                  <a:cubicBezTo>
                    <a:pt x="20896" y="28625"/>
                    <a:pt x="28768" y="20825"/>
                    <a:pt x="38429" y="20825"/>
                  </a:cubicBezTo>
                  <a:cubicBezTo>
                    <a:pt x="48090" y="20825"/>
                    <a:pt x="55962" y="28625"/>
                    <a:pt x="55962" y="38286"/>
                  </a:cubicBezTo>
                  <a:cubicBezTo>
                    <a:pt x="55962" y="47947"/>
                    <a:pt x="48090" y="55747"/>
                    <a:pt x="38429" y="55747"/>
                  </a:cubicBezTo>
                  <a:close/>
                </a:path>
              </a:pathLst>
            </a:custGeom>
            <a:solidFill>
              <a:srgbClr val="DFE1DF"/>
            </a:solidFill>
            <a:ln w="706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9C20981-4984-4DB9-856D-75FDE4EE3649}"/>
                </a:ext>
              </a:extLst>
            </p:cNvPr>
            <p:cNvSpPr/>
            <p:nvPr/>
          </p:nvSpPr>
          <p:spPr>
            <a:xfrm>
              <a:off x="-94033" y="4314983"/>
              <a:ext cx="35065" cy="34922"/>
            </a:xfrm>
            <a:custGeom>
              <a:avLst/>
              <a:gdLst>
                <a:gd name="connsiteX0" fmla="*/ 17533 w 35065"/>
                <a:gd name="connsiteY0" fmla="*/ 0 h 34922"/>
                <a:gd name="connsiteX1" fmla="*/ 0 w 35065"/>
                <a:gd name="connsiteY1" fmla="*/ 17461 h 34922"/>
                <a:gd name="connsiteX2" fmla="*/ 17533 w 35065"/>
                <a:gd name="connsiteY2" fmla="*/ 34923 h 34922"/>
                <a:gd name="connsiteX3" fmla="*/ 35066 w 35065"/>
                <a:gd name="connsiteY3" fmla="*/ 17461 h 34922"/>
                <a:gd name="connsiteX4" fmla="*/ 17533 w 35065"/>
                <a:gd name="connsiteY4" fmla="*/ 0 h 34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5" h="34922">
                  <a:moveTo>
                    <a:pt x="17533" y="0"/>
                  </a:moveTo>
                  <a:cubicBezTo>
                    <a:pt x="7872" y="0"/>
                    <a:pt x="0" y="7800"/>
                    <a:pt x="0" y="17461"/>
                  </a:cubicBezTo>
                  <a:cubicBezTo>
                    <a:pt x="0" y="27122"/>
                    <a:pt x="7872" y="34923"/>
                    <a:pt x="17533" y="34923"/>
                  </a:cubicBezTo>
                  <a:cubicBezTo>
                    <a:pt x="27194" y="34923"/>
                    <a:pt x="35066" y="27122"/>
                    <a:pt x="35066" y="17461"/>
                  </a:cubicBezTo>
                  <a:cubicBezTo>
                    <a:pt x="35066" y="7872"/>
                    <a:pt x="27194" y="0"/>
                    <a:pt x="17533" y="0"/>
                  </a:cubicBezTo>
                  <a:close/>
                </a:path>
              </a:pathLst>
            </a:custGeom>
            <a:solidFill>
              <a:srgbClr val="FFDA02"/>
            </a:solidFill>
            <a:ln w="7067" cap="flat">
              <a:noFill/>
              <a:prstDash val="solid"/>
              <a:miter/>
            </a:ln>
          </p:spPr>
          <p:txBody>
            <a:bodyPr rtlCol="0" anchor="ctr"/>
            <a:lstStyle/>
            <a:p>
              <a:endParaRPr lang="en-US"/>
            </a:p>
          </p:txBody>
        </p:sp>
      </p:grpSp>
    </p:spTree>
    <p:extLst>
      <p:ext uri="{BB962C8B-B14F-4D97-AF65-F5344CB8AC3E}">
        <p14:creationId xmlns:p14="http://schemas.microsoft.com/office/powerpoint/2010/main" val="195714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46E245-27BD-4229-BAFD-0DEA1ED4AD47}"/>
              </a:ext>
            </a:extLst>
          </p:cNvPr>
          <p:cNvSpPr/>
          <p:nvPr/>
        </p:nvSpPr>
        <p:spPr>
          <a:xfrm>
            <a:off x="6099048" y="2517300"/>
            <a:ext cx="3044952" cy="3202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7" name="Rectangle 6">
            <a:extLst>
              <a:ext uri="{FF2B5EF4-FFF2-40B4-BE49-F238E27FC236}">
                <a16:creationId xmlns:a16="http://schemas.microsoft.com/office/drawing/2014/main" id="{9751701F-8D50-42F3-9C2E-837A0AD11732}"/>
              </a:ext>
            </a:extLst>
          </p:cNvPr>
          <p:cNvSpPr/>
          <p:nvPr/>
        </p:nvSpPr>
        <p:spPr>
          <a:xfrm>
            <a:off x="-1" y="2517300"/>
            <a:ext cx="3044952" cy="3202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6" name="Rectangle 15">
            <a:extLst>
              <a:ext uri="{FF2B5EF4-FFF2-40B4-BE49-F238E27FC236}">
                <a16:creationId xmlns:a16="http://schemas.microsoft.com/office/drawing/2014/main" id="{27232312-B280-4A9C-BBBE-BAB6A26097A1}"/>
              </a:ext>
            </a:extLst>
          </p:cNvPr>
          <p:cNvSpPr/>
          <p:nvPr/>
        </p:nvSpPr>
        <p:spPr>
          <a:xfrm>
            <a:off x="3045619" y="2517300"/>
            <a:ext cx="3052762" cy="3202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2" name="Title 1">
            <a:extLst>
              <a:ext uri="{FF2B5EF4-FFF2-40B4-BE49-F238E27FC236}">
                <a16:creationId xmlns:a16="http://schemas.microsoft.com/office/drawing/2014/main" id="{566C72B5-A638-401E-B90E-CAEEA1480C98}"/>
              </a:ext>
            </a:extLst>
          </p:cNvPr>
          <p:cNvSpPr>
            <a:spLocks noGrp="1"/>
          </p:cNvSpPr>
          <p:nvPr>
            <p:ph type="title"/>
          </p:nvPr>
        </p:nvSpPr>
        <p:spPr/>
        <p:txBody>
          <a:bodyPr/>
          <a:lstStyle/>
          <a:p>
            <a:r>
              <a:rPr lang="en-US"/>
              <a:t>Employers can cultivate </a:t>
            </a:r>
            <a:br>
              <a:rPr lang="en-US"/>
            </a:br>
            <a:r>
              <a:rPr lang="en-US"/>
              <a:t>employee resilience</a:t>
            </a:r>
            <a:endParaRPr lang="en-US" dirty="0"/>
          </a:p>
        </p:txBody>
      </p:sp>
      <p:sp>
        <p:nvSpPr>
          <p:cNvPr id="3" name="Text Placeholder 2">
            <a:extLst>
              <a:ext uri="{FF2B5EF4-FFF2-40B4-BE49-F238E27FC236}">
                <a16:creationId xmlns:a16="http://schemas.microsoft.com/office/drawing/2014/main" id="{1A14BB1B-6B4E-45EA-BF90-797B7E7F93CE}"/>
              </a:ext>
            </a:extLst>
          </p:cNvPr>
          <p:cNvSpPr>
            <a:spLocks noGrp="1"/>
          </p:cNvSpPr>
          <p:nvPr>
            <p:ph type="body" sz="quarter" idx="10"/>
          </p:nvPr>
        </p:nvSpPr>
        <p:spPr/>
        <p:txBody>
          <a:bodyPr/>
          <a:lstStyle/>
          <a:p>
            <a:r>
              <a:rPr lang="en-US"/>
              <a:t>Resilience needs to be actively nurtured across three inter-connected pillars:</a:t>
            </a:r>
            <a:br>
              <a:rPr lang="en-US"/>
            </a:br>
            <a:r>
              <a:rPr lang="en-US"/>
              <a:t>Self-care, Culture, Support. When the employee experience promotes all 3, it can help to build</a:t>
            </a:r>
            <a:br>
              <a:rPr lang="en-US"/>
            </a:br>
            <a:r>
              <a:rPr lang="en-US"/>
              <a:t>and sustain employee resilience over time</a:t>
            </a:r>
            <a:endParaRPr lang="en-US" dirty="0"/>
          </a:p>
        </p:txBody>
      </p:sp>
      <p:sp>
        <p:nvSpPr>
          <p:cNvPr id="9" name="Text Placeholder 6">
            <a:extLst>
              <a:ext uri="{FF2B5EF4-FFF2-40B4-BE49-F238E27FC236}">
                <a16:creationId xmlns:a16="http://schemas.microsoft.com/office/drawing/2014/main" id="{6EBA4F07-C8D3-4AB1-97F7-50E2FA3CF420}"/>
              </a:ext>
            </a:extLst>
          </p:cNvPr>
          <p:cNvSpPr txBox="1">
            <a:spLocks/>
          </p:cNvSpPr>
          <p:nvPr/>
        </p:nvSpPr>
        <p:spPr>
          <a:xfrm>
            <a:off x="457199" y="3682846"/>
            <a:ext cx="2130552" cy="1661993"/>
          </a:xfrm>
          <a:prstGeom prst="rect">
            <a:avLst/>
          </a:prstGeom>
        </p:spPr>
        <p:txBody>
          <a:bodyPr vert="horz" lIns="0" tIns="0" rIns="0" bIns="0" rtlCol="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spcBef>
                <a:spcPts val="1200"/>
              </a:spcBef>
            </a:pPr>
            <a:r>
              <a:rPr lang="en-US" sz="1800" b="1" dirty="0">
                <a:solidFill>
                  <a:schemeClr val="bg1"/>
                </a:solidFill>
              </a:rPr>
              <a:t>Self-Care </a:t>
            </a:r>
          </a:p>
          <a:p>
            <a:pPr algn="ctr">
              <a:spcBef>
                <a:spcPts val="1200"/>
              </a:spcBef>
            </a:pPr>
            <a:r>
              <a:rPr lang="en-US" sz="1000" dirty="0">
                <a:solidFill>
                  <a:schemeClr val="bg1"/>
                </a:solidFill>
              </a:rPr>
              <a:t>Employers can facilitate employees </a:t>
            </a:r>
            <a:br>
              <a:rPr lang="en-US" sz="1000" dirty="0">
                <a:solidFill>
                  <a:schemeClr val="bg1"/>
                </a:solidFill>
              </a:rPr>
            </a:br>
            <a:r>
              <a:rPr lang="en-US" sz="1000" dirty="0">
                <a:solidFill>
                  <a:schemeClr val="bg1"/>
                </a:solidFill>
              </a:rPr>
              <a:t>engaging in self-care by offering them </a:t>
            </a:r>
            <a:br>
              <a:rPr lang="en-US" sz="1000" dirty="0">
                <a:solidFill>
                  <a:schemeClr val="bg1"/>
                </a:solidFill>
              </a:rPr>
            </a:br>
            <a:r>
              <a:rPr lang="en-US" sz="1000" dirty="0">
                <a:solidFill>
                  <a:schemeClr val="bg1"/>
                </a:solidFill>
              </a:rPr>
              <a:t>access to nutrition counseling, gym memberships, mental health resources, EAPs, or other Benefits.</a:t>
            </a:r>
          </a:p>
          <a:p>
            <a:pPr algn="ctr">
              <a:spcBef>
                <a:spcPts val="1200"/>
              </a:spcBef>
            </a:pPr>
            <a:r>
              <a:rPr lang="en-US" sz="1000" dirty="0">
                <a:solidFill>
                  <a:schemeClr val="bg1"/>
                </a:solidFill>
              </a:rPr>
              <a:t>This pillar builds employee </a:t>
            </a:r>
            <a:br>
              <a:rPr lang="en-US" sz="1000" dirty="0">
                <a:solidFill>
                  <a:schemeClr val="bg1"/>
                </a:solidFill>
              </a:rPr>
            </a:br>
            <a:r>
              <a:rPr lang="en-US" sz="1000" dirty="0">
                <a:solidFill>
                  <a:schemeClr val="bg1"/>
                </a:solidFill>
              </a:rPr>
              <a:t>optimism and positivity.</a:t>
            </a:r>
          </a:p>
        </p:txBody>
      </p:sp>
      <p:sp>
        <p:nvSpPr>
          <p:cNvPr id="15" name="Text Placeholder 6">
            <a:extLst>
              <a:ext uri="{FF2B5EF4-FFF2-40B4-BE49-F238E27FC236}">
                <a16:creationId xmlns:a16="http://schemas.microsoft.com/office/drawing/2014/main" id="{C2A712EE-F465-4925-852C-F69440DE3610}"/>
              </a:ext>
            </a:extLst>
          </p:cNvPr>
          <p:cNvSpPr txBox="1">
            <a:spLocks/>
          </p:cNvSpPr>
          <p:nvPr/>
        </p:nvSpPr>
        <p:spPr>
          <a:xfrm>
            <a:off x="3506724" y="3682846"/>
            <a:ext cx="2130552" cy="1354217"/>
          </a:xfrm>
          <a:prstGeom prst="rect">
            <a:avLst/>
          </a:prstGeom>
        </p:spPr>
        <p:txBody>
          <a:bodyPr vert="horz" lIns="0" tIns="0" rIns="0" bIns="0" rtlCol="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spcBef>
                <a:spcPts val="1200"/>
              </a:spcBef>
            </a:pPr>
            <a:r>
              <a:rPr lang="en-US" sz="1800" b="1" dirty="0">
                <a:solidFill>
                  <a:schemeClr val="bg1"/>
                </a:solidFill>
              </a:rPr>
              <a:t>Culture</a:t>
            </a:r>
          </a:p>
          <a:p>
            <a:pPr algn="ctr">
              <a:spcBef>
                <a:spcPts val="1200"/>
              </a:spcBef>
            </a:pPr>
            <a:r>
              <a:rPr lang="en-US" sz="1000" dirty="0">
                <a:solidFill>
                  <a:schemeClr val="bg1"/>
                </a:solidFill>
              </a:rPr>
              <a:t>Employers can improve culture</a:t>
            </a:r>
            <a:br>
              <a:rPr lang="en-US" sz="1000" dirty="0">
                <a:solidFill>
                  <a:schemeClr val="bg1"/>
                </a:solidFill>
              </a:rPr>
            </a:br>
            <a:r>
              <a:rPr lang="en-US" sz="1000" dirty="0">
                <a:solidFill>
                  <a:schemeClr val="bg1"/>
                </a:solidFill>
              </a:rPr>
              <a:t>by creating a welcoming environment and investing in managerial training. </a:t>
            </a:r>
          </a:p>
          <a:p>
            <a:pPr algn="ctr">
              <a:spcBef>
                <a:spcPts val="1200"/>
              </a:spcBef>
            </a:pPr>
            <a:r>
              <a:rPr lang="en-US" sz="1000" dirty="0">
                <a:solidFill>
                  <a:schemeClr val="bg1"/>
                </a:solidFill>
              </a:rPr>
              <a:t>This pillar promotes employee support and recognition.</a:t>
            </a:r>
          </a:p>
        </p:txBody>
      </p:sp>
      <p:sp>
        <p:nvSpPr>
          <p:cNvPr id="17" name="Text Placeholder 6">
            <a:extLst>
              <a:ext uri="{FF2B5EF4-FFF2-40B4-BE49-F238E27FC236}">
                <a16:creationId xmlns:a16="http://schemas.microsoft.com/office/drawing/2014/main" id="{063ECE0A-1F36-4796-9A4C-8F3E32A98F08}"/>
              </a:ext>
            </a:extLst>
          </p:cNvPr>
          <p:cNvSpPr txBox="1">
            <a:spLocks/>
          </p:cNvSpPr>
          <p:nvPr/>
        </p:nvSpPr>
        <p:spPr>
          <a:xfrm>
            <a:off x="6556249" y="3682846"/>
            <a:ext cx="2130552" cy="1661993"/>
          </a:xfrm>
          <a:prstGeom prst="rect">
            <a:avLst/>
          </a:prstGeom>
        </p:spPr>
        <p:txBody>
          <a:bodyPr vert="horz" lIns="0" tIns="0" rIns="0" bIns="0" rtlCol="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spcBef>
                <a:spcPts val="1200"/>
              </a:spcBef>
            </a:pPr>
            <a:r>
              <a:rPr lang="en-US" sz="1800" b="1" dirty="0"/>
              <a:t>Support</a:t>
            </a:r>
          </a:p>
          <a:p>
            <a:pPr algn="ctr">
              <a:spcBef>
                <a:spcPts val="1200"/>
              </a:spcBef>
            </a:pPr>
            <a:r>
              <a:rPr lang="en-US" sz="1000" dirty="0"/>
              <a:t>Employers can bolster resilience</a:t>
            </a:r>
            <a:br>
              <a:rPr lang="en-US" sz="1000" dirty="0"/>
            </a:br>
            <a:r>
              <a:rPr lang="en-US" sz="1000" dirty="0"/>
              <a:t>by putting an infrastructure in place</a:t>
            </a:r>
            <a:br>
              <a:rPr lang="en-US" sz="1000" dirty="0"/>
            </a:br>
            <a:r>
              <a:rPr lang="en-US" sz="1000" dirty="0"/>
              <a:t>that expands benefits and other </a:t>
            </a:r>
            <a:br>
              <a:rPr lang="en-US" sz="1000" dirty="0"/>
            </a:br>
            <a:r>
              <a:rPr lang="en-US" sz="1000" dirty="0"/>
              <a:t>employee programs. </a:t>
            </a:r>
          </a:p>
          <a:p>
            <a:pPr algn="ctr">
              <a:spcBef>
                <a:spcPts val="1200"/>
              </a:spcBef>
            </a:pPr>
            <a:r>
              <a:rPr lang="en-US" sz="1000" dirty="0"/>
              <a:t>This pillar improves employee education through workplace </a:t>
            </a:r>
            <a:br>
              <a:rPr lang="en-US" sz="1000" dirty="0"/>
            </a:br>
            <a:r>
              <a:rPr lang="en-US" sz="1000" dirty="0"/>
              <a:t>tools and resources.</a:t>
            </a:r>
          </a:p>
        </p:txBody>
      </p:sp>
      <p:pic>
        <p:nvPicPr>
          <p:cNvPr id="18" name="Graphic 17">
            <a:extLst>
              <a:ext uri="{FF2B5EF4-FFF2-40B4-BE49-F238E27FC236}">
                <a16:creationId xmlns:a16="http://schemas.microsoft.com/office/drawing/2014/main" id="{0E076030-F2A0-4D77-92B6-7B1BBFB7B2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8428" y="2792059"/>
            <a:ext cx="508095" cy="694159"/>
          </a:xfrm>
          <a:prstGeom prst="rect">
            <a:avLst/>
          </a:prstGeom>
        </p:spPr>
      </p:pic>
      <p:grpSp>
        <p:nvGrpSpPr>
          <p:cNvPr id="5" name="Graphic 19">
            <a:extLst>
              <a:ext uri="{FF2B5EF4-FFF2-40B4-BE49-F238E27FC236}">
                <a16:creationId xmlns:a16="http://schemas.microsoft.com/office/drawing/2014/main" id="{DA0B84A2-9286-42ED-AD46-F1ECBA77BA09}"/>
              </a:ext>
            </a:extLst>
          </p:cNvPr>
          <p:cNvGrpSpPr/>
          <p:nvPr/>
        </p:nvGrpSpPr>
        <p:grpSpPr>
          <a:xfrm>
            <a:off x="4224920" y="2812061"/>
            <a:ext cx="695590" cy="654155"/>
            <a:chOff x="4224920" y="2851583"/>
            <a:chExt cx="695590" cy="654155"/>
          </a:xfrm>
        </p:grpSpPr>
        <p:grpSp>
          <p:nvGrpSpPr>
            <p:cNvPr id="14" name="Graphic 19">
              <a:extLst>
                <a:ext uri="{FF2B5EF4-FFF2-40B4-BE49-F238E27FC236}">
                  <a16:creationId xmlns:a16="http://schemas.microsoft.com/office/drawing/2014/main" id="{88135845-75F8-40BE-9658-7FBC1119A830}"/>
                </a:ext>
              </a:extLst>
            </p:cNvPr>
            <p:cNvGrpSpPr/>
            <p:nvPr/>
          </p:nvGrpSpPr>
          <p:grpSpPr>
            <a:xfrm>
              <a:off x="4703388" y="3244033"/>
              <a:ext cx="216835" cy="217622"/>
              <a:chOff x="4703388" y="3244033"/>
              <a:chExt cx="216835" cy="217622"/>
            </a:xfrm>
          </p:grpSpPr>
          <p:sp>
            <p:nvSpPr>
              <p:cNvPr id="21" name="Freeform: Shape 20">
                <a:extLst>
                  <a:ext uri="{FF2B5EF4-FFF2-40B4-BE49-F238E27FC236}">
                    <a16:creationId xmlns:a16="http://schemas.microsoft.com/office/drawing/2014/main" id="{FE29CBEC-5EFD-4BBB-A6AC-24B133D9A756}"/>
                  </a:ext>
                </a:extLst>
              </p:cNvPr>
              <p:cNvSpPr/>
              <p:nvPr/>
            </p:nvSpPr>
            <p:spPr>
              <a:xfrm>
                <a:off x="4703388" y="3244033"/>
                <a:ext cx="216835" cy="217550"/>
              </a:xfrm>
              <a:custGeom>
                <a:avLst/>
                <a:gdLst>
                  <a:gd name="connsiteX0" fmla="*/ 216835 w 216835"/>
                  <a:gd name="connsiteY0" fmla="*/ 108775 h 217550"/>
                  <a:gd name="connsiteX1" fmla="*/ 108418 w 216835"/>
                  <a:gd name="connsiteY1" fmla="*/ 217551 h 217550"/>
                  <a:gd name="connsiteX2" fmla="*/ 0 w 216835"/>
                  <a:gd name="connsiteY2" fmla="*/ 108775 h 217550"/>
                  <a:gd name="connsiteX3" fmla="*/ 108418 w 216835"/>
                  <a:gd name="connsiteY3" fmla="*/ 0 h 217550"/>
                  <a:gd name="connsiteX4" fmla="*/ 216835 w 216835"/>
                  <a:gd name="connsiteY4" fmla="*/ 108775 h 21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35" h="217550">
                    <a:moveTo>
                      <a:pt x="216835" y="108775"/>
                    </a:moveTo>
                    <a:cubicBezTo>
                      <a:pt x="216835" y="168817"/>
                      <a:pt x="168316" y="217551"/>
                      <a:pt x="108418" y="217551"/>
                    </a:cubicBezTo>
                    <a:cubicBezTo>
                      <a:pt x="48520" y="217551"/>
                      <a:pt x="0" y="168888"/>
                      <a:pt x="0" y="108775"/>
                    </a:cubicBezTo>
                    <a:cubicBezTo>
                      <a:pt x="0" y="48663"/>
                      <a:pt x="48520" y="0"/>
                      <a:pt x="108418" y="0"/>
                    </a:cubicBezTo>
                    <a:cubicBezTo>
                      <a:pt x="168316" y="0"/>
                      <a:pt x="216835" y="48734"/>
                      <a:pt x="216835" y="108775"/>
                    </a:cubicBezTo>
                  </a:path>
                </a:pathLst>
              </a:custGeom>
              <a:solidFill>
                <a:srgbClr val="A5CF4F"/>
              </a:solidFill>
              <a:ln w="707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37170EA-2141-4CD4-9BBA-A86B790C3A7A}"/>
                  </a:ext>
                </a:extLst>
              </p:cNvPr>
              <p:cNvSpPr/>
              <p:nvPr/>
            </p:nvSpPr>
            <p:spPr>
              <a:xfrm>
                <a:off x="4776382" y="3274590"/>
                <a:ext cx="70847" cy="70990"/>
              </a:xfrm>
              <a:custGeom>
                <a:avLst/>
                <a:gdLst>
                  <a:gd name="connsiteX0" fmla="*/ 70847 w 70847"/>
                  <a:gd name="connsiteY0" fmla="*/ 35495 h 70990"/>
                  <a:gd name="connsiteX1" fmla="*/ 35424 w 70847"/>
                  <a:gd name="connsiteY1" fmla="*/ 70990 h 70990"/>
                  <a:gd name="connsiteX2" fmla="*/ 0 w 70847"/>
                  <a:gd name="connsiteY2" fmla="*/ 35495 h 70990"/>
                  <a:gd name="connsiteX3" fmla="*/ 35424 w 70847"/>
                  <a:gd name="connsiteY3" fmla="*/ 0 h 70990"/>
                  <a:gd name="connsiteX4" fmla="*/ 70847 w 70847"/>
                  <a:gd name="connsiteY4" fmla="*/ 35495 h 7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47" h="70990">
                    <a:moveTo>
                      <a:pt x="70847" y="35495"/>
                    </a:moveTo>
                    <a:cubicBezTo>
                      <a:pt x="70847" y="55099"/>
                      <a:pt x="54987" y="70990"/>
                      <a:pt x="35424" y="70990"/>
                    </a:cubicBezTo>
                    <a:cubicBezTo>
                      <a:pt x="15860" y="70990"/>
                      <a:pt x="0" y="55099"/>
                      <a:pt x="0" y="35495"/>
                    </a:cubicBezTo>
                    <a:cubicBezTo>
                      <a:pt x="0" y="15892"/>
                      <a:pt x="15860" y="0"/>
                      <a:pt x="35424" y="0"/>
                    </a:cubicBezTo>
                    <a:cubicBezTo>
                      <a:pt x="54988" y="0"/>
                      <a:pt x="70847" y="15892"/>
                      <a:pt x="70847" y="35495"/>
                    </a:cubicBezTo>
                    <a:close/>
                  </a:path>
                </a:pathLst>
              </a:custGeom>
              <a:solidFill>
                <a:srgbClr val="DFE1DF"/>
              </a:solidFill>
              <a:ln w="707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FEC6DC3-C2E6-4770-A837-1031EF804E5A}"/>
                  </a:ext>
                </a:extLst>
              </p:cNvPr>
              <p:cNvSpPr/>
              <p:nvPr/>
            </p:nvSpPr>
            <p:spPr>
              <a:xfrm>
                <a:off x="4740887" y="3355241"/>
                <a:ext cx="141694" cy="106413"/>
              </a:xfrm>
              <a:custGeom>
                <a:avLst/>
                <a:gdLst>
                  <a:gd name="connsiteX0" fmla="*/ 120726 w 141694"/>
                  <a:gd name="connsiteY0" fmla="*/ 0 h 106413"/>
                  <a:gd name="connsiteX1" fmla="*/ 87664 w 141694"/>
                  <a:gd name="connsiteY1" fmla="*/ 0 h 106413"/>
                  <a:gd name="connsiteX2" fmla="*/ 87664 w 141694"/>
                  <a:gd name="connsiteY2" fmla="*/ 0 h 106413"/>
                  <a:gd name="connsiteX3" fmla="*/ 54102 w 141694"/>
                  <a:gd name="connsiteY3" fmla="*/ 0 h 106413"/>
                  <a:gd name="connsiteX4" fmla="*/ 54102 w 141694"/>
                  <a:gd name="connsiteY4" fmla="*/ 0 h 106413"/>
                  <a:gd name="connsiteX5" fmla="*/ 21039 w 141694"/>
                  <a:gd name="connsiteY5" fmla="*/ 0 h 106413"/>
                  <a:gd name="connsiteX6" fmla="*/ 21039 w 141694"/>
                  <a:gd name="connsiteY6" fmla="*/ 0 h 106413"/>
                  <a:gd name="connsiteX7" fmla="*/ 20968 w 141694"/>
                  <a:gd name="connsiteY7" fmla="*/ 143 h 106413"/>
                  <a:gd name="connsiteX8" fmla="*/ 0 w 141694"/>
                  <a:gd name="connsiteY8" fmla="*/ 79792 h 106413"/>
                  <a:gd name="connsiteX9" fmla="*/ 21755 w 141694"/>
                  <a:gd name="connsiteY9" fmla="*/ 94463 h 106413"/>
                  <a:gd name="connsiteX10" fmla="*/ 28911 w 141694"/>
                  <a:gd name="connsiteY10" fmla="*/ 67913 h 106413"/>
                  <a:gd name="connsiteX11" fmla="*/ 32561 w 141694"/>
                  <a:gd name="connsiteY11" fmla="*/ 99258 h 106413"/>
                  <a:gd name="connsiteX12" fmla="*/ 70847 w 141694"/>
                  <a:gd name="connsiteY12" fmla="*/ 106414 h 106413"/>
                  <a:gd name="connsiteX13" fmla="*/ 109062 w 141694"/>
                  <a:gd name="connsiteY13" fmla="*/ 99329 h 106413"/>
                  <a:gd name="connsiteX14" fmla="*/ 112711 w 141694"/>
                  <a:gd name="connsiteY14" fmla="*/ 67842 h 106413"/>
                  <a:gd name="connsiteX15" fmla="*/ 119939 w 141694"/>
                  <a:gd name="connsiteY15" fmla="*/ 94534 h 106413"/>
                  <a:gd name="connsiteX16" fmla="*/ 141694 w 141694"/>
                  <a:gd name="connsiteY16" fmla="*/ 79864 h 106413"/>
                  <a:gd name="connsiteX17" fmla="*/ 120726 w 141694"/>
                  <a:gd name="connsiteY17" fmla="*/ 0 h 1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694" h="106413">
                    <a:moveTo>
                      <a:pt x="120726" y="0"/>
                    </a:moveTo>
                    <a:lnTo>
                      <a:pt x="87664" y="0"/>
                    </a:lnTo>
                    <a:lnTo>
                      <a:pt x="87664" y="0"/>
                    </a:lnTo>
                    <a:lnTo>
                      <a:pt x="54102" y="0"/>
                    </a:lnTo>
                    <a:lnTo>
                      <a:pt x="54102" y="0"/>
                    </a:lnTo>
                    <a:lnTo>
                      <a:pt x="21039" y="0"/>
                    </a:lnTo>
                    <a:lnTo>
                      <a:pt x="21039" y="0"/>
                    </a:lnTo>
                    <a:lnTo>
                      <a:pt x="20968" y="143"/>
                    </a:lnTo>
                    <a:cubicBezTo>
                      <a:pt x="9375" y="28267"/>
                      <a:pt x="3149" y="55819"/>
                      <a:pt x="0" y="79792"/>
                    </a:cubicBezTo>
                    <a:cubicBezTo>
                      <a:pt x="6584" y="85518"/>
                      <a:pt x="13883" y="90455"/>
                      <a:pt x="21755" y="94463"/>
                    </a:cubicBezTo>
                    <a:cubicBezTo>
                      <a:pt x="23830" y="86162"/>
                      <a:pt x="26120" y="77359"/>
                      <a:pt x="28911" y="67913"/>
                    </a:cubicBezTo>
                    <a:lnTo>
                      <a:pt x="32561" y="99258"/>
                    </a:lnTo>
                    <a:cubicBezTo>
                      <a:pt x="44512" y="103766"/>
                      <a:pt x="57393" y="106414"/>
                      <a:pt x="70847" y="106414"/>
                    </a:cubicBezTo>
                    <a:cubicBezTo>
                      <a:pt x="84301" y="106414"/>
                      <a:pt x="97182" y="103838"/>
                      <a:pt x="109062" y="99329"/>
                    </a:cubicBezTo>
                    <a:lnTo>
                      <a:pt x="112711" y="67842"/>
                    </a:lnTo>
                    <a:cubicBezTo>
                      <a:pt x="115502" y="77359"/>
                      <a:pt x="117864" y="86233"/>
                      <a:pt x="119939" y="94534"/>
                    </a:cubicBezTo>
                    <a:cubicBezTo>
                      <a:pt x="127811" y="90527"/>
                      <a:pt x="135039" y="85589"/>
                      <a:pt x="141694" y="79864"/>
                    </a:cubicBezTo>
                    <a:cubicBezTo>
                      <a:pt x="138617" y="55747"/>
                      <a:pt x="132391" y="28124"/>
                      <a:pt x="120726" y="0"/>
                    </a:cubicBezTo>
                    <a:close/>
                  </a:path>
                </a:pathLst>
              </a:custGeom>
              <a:solidFill>
                <a:srgbClr val="0066A6"/>
              </a:solidFill>
              <a:ln w="7070" cap="flat">
                <a:noFill/>
                <a:prstDash val="solid"/>
                <a:miter/>
              </a:ln>
            </p:spPr>
            <p:txBody>
              <a:bodyPr rtlCol="0" anchor="ctr"/>
              <a:lstStyle/>
              <a:p>
                <a:endParaRPr lang="en-US"/>
              </a:p>
            </p:txBody>
          </p:sp>
        </p:grpSp>
        <p:grpSp>
          <p:nvGrpSpPr>
            <p:cNvPr id="24" name="Graphic 19">
              <a:extLst>
                <a:ext uri="{FF2B5EF4-FFF2-40B4-BE49-F238E27FC236}">
                  <a16:creationId xmlns:a16="http://schemas.microsoft.com/office/drawing/2014/main" id="{C2058A3F-3CE1-43C3-A8ED-634DDA96A3EC}"/>
                </a:ext>
              </a:extLst>
            </p:cNvPr>
            <p:cNvGrpSpPr/>
            <p:nvPr/>
          </p:nvGrpSpPr>
          <p:grpSpPr>
            <a:xfrm>
              <a:off x="4529204" y="2851583"/>
              <a:ext cx="391305" cy="392593"/>
              <a:chOff x="4529204" y="2851583"/>
              <a:chExt cx="391305" cy="392593"/>
            </a:xfrm>
          </p:grpSpPr>
          <p:sp>
            <p:nvSpPr>
              <p:cNvPr id="25" name="Freeform: Shape 24">
                <a:extLst>
                  <a:ext uri="{FF2B5EF4-FFF2-40B4-BE49-F238E27FC236}">
                    <a16:creationId xmlns:a16="http://schemas.microsoft.com/office/drawing/2014/main" id="{EC4B4161-58B2-4379-9AAC-603309A6EFC9}"/>
                  </a:ext>
                </a:extLst>
              </p:cNvPr>
              <p:cNvSpPr/>
              <p:nvPr/>
            </p:nvSpPr>
            <p:spPr>
              <a:xfrm>
                <a:off x="4529204" y="2851583"/>
                <a:ext cx="391305" cy="392450"/>
              </a:xfrm>
              <a:custGeom>
                <a:avLst/>
                <a:gdLst>
                  <a:gd name="connsiteX0" fmla="*/ 391305 w 391305"/>
                  <a:gd name="connsiteY0" fmla="*/ 196225 h 392450"/>
                  <a:gd name="connsiteX1" fmla="*/ 195653 w 391305"/>
                  <a:gd name="connsiteY1" fmla="*/ 392450 h 392450"/>
                  <a:gd name="connsiteX2" fmla="*/ 0 w 391305"/>
                  <a:gd name="connsiteY2" fmla="*/ 196225 h 392450"/>
                  <a:gd name="connsiteX3" fmla="*/ 195653 w 391305"/>
                  <a:gd name="connsiteY3" fmla="*/ 0 h 392450"/>
                  <a:gd name="connsiteX4" fmla="*/ 391305 w 391305"/>
                  <a:gd name="connsiteY4" fmla="*/ 196225 h 39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05" h="392450">
                    <a:moveTo>
                      <a:pt x="391305" y="196225"/>
                    </a:moveTo>
                    <a:cubicBezTo>
                      <a:pt x="391305" y="304571"/>
                      <a:pt x="303712" y="392450"/>
                      <a:pt x="195653" y="392450"/>
                    </a:cubicBezTo>
                    <a:cubicBezTo>
                      <a:pt x="87593" y="392450"/>
                      <a:pt x="0" y="304571"/>
                      <a:pt x="0" y="196225"/>
                    </a:cubicBezTo>
                    <a:cubicBezTo>
                      <a:pt x="0" y="87879"/>
                      <a:pt x="87593" y="0"/>
                      <a:pt x="195653" y="0"/>
                    </a:cubicBezTo>
                    <a:cubicBezTo>
                      <a:pt x="303712" y="0"/>
                      <a:pt x="391305" y="87879"/>
                      <a:pt x="391305" y="196225"/>
                    </a:cubicBezTo>
                  </a:path>
                </a:pathLst>
              </a:custGeom>
              <a:solidFill>
                <a:schemeClr val="accent1"/>
              </a:solidFill>
              <a:ln w="70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6BDA7A9-C63E-4C23-92F0-8EE6E27D7F34}"/>
                  </a:ext>
                </a:extLst>
              </p:cNvPr>
              <p:cNvSpPr/>
              <p:nvPr/>
            </p:nvSpPr>
            <p:spPr>
              <a:xfrm>
                <a:off x="4660952" y="2906686"/>
                <a:ext cx="127668" cy="128097"/>
              </a:xfrm>
              <a:custGeom>
                <a:avLst/>
                <a:gdLst>
                  <a:gd name="connsiteX0" fmla="*/ 127668 w 127668"/>
                  <a:gd name="connsiteY0" fmla="*/ 64049 h 128097"/>
                  <a:gd name="connsiteX1" fmla="*/ 63834 w 127668"/>
                  <a:gd name="connsiteY1" fmla="*/ 128097 h 128097"/>
                  <a:gd name="connsiteX2" fmla="*/ 0 w 127668"/>
                  <a:gd name="connsiteY2" fmla="*/ 64049 h 128097"/>
                  <a:gd name="connsiteX3" fmla="*/ 63834 w 127668"/>
                  <a:gd name="connsiteY3" fmla="*/ 0 h 128097"/>
                  <a:gd name="connsiteX4" fmla="*/ 127668 w 127668"/>
                  <a:gd name="connsiteY4" fmla="*/ 64049 h 12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8" h="128097">
                    <a:moveTo>
                      <a:pt x="127668" y="64049"/>
                    </a:moveTo>
                    <a:cubicBezTo>
                      <a:pt x="127668" y="99422"/>
                      <a:pt x="99089" y="128097"/>
                      <a:pt x="63834" y="128097"/>
                    </a:cubicBezTo>
                    <a:cubicBezTo>
                      <a:pt x="28579" y="128097"/>
                      <a:pt x="0" y="99422"/>
                      <a:pt x="0" y="64049"/>
                    </a:cubicBezTo>
                    <a:cubicBezTo>
                      <a:pt x="0" y="28676"/>
                      <a:pt x="28579" y="0"/>
                      <a:pt x="63834" y="0"/>
                    </a:cubicBezTo>
                    <a:cubicBezTo>
                      <a:pt x="99089" y="0"/>
                      <a:pt x="127668" y="28676"/>
                      <a:pt x="127668" y="64049"/>
                    </a:cubicBezTo>
                    <a:close/>
                  </a:path>
                </a:pathLst>
              </a:custGeom>
              <a:solidFill>
                <a:srgbClr val="DFE1DF"/>
              </a:solidFill>
              <a:ln w="707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AAA9C60-A101-4C74-B3E2-44FEE12EA654}"/>
                  </a:ext>
                </a:extLst>
              </p:cNvPr>
              <p:cNvSpPr/>
              <p:nvPr/>
            </p:nvSpPr>
            <p:spPr>
              <a:xfrm>
                <a:off x="4597046" y="3052173"/>
                <a:ext cx="255622" cy="192002"/>
              </a:xfrm>
              <a:custGeom>
                <a:avLst/>
                <a:gdLst>
                  <a:gd name="connsiteX0" fmla="*/ 217694 w 255622"/>
                  <a:gd name="connsiteY0" fmla="*/ 0 h 192002"/>
                  <a:gd name="connsiteX1" fmla="*/ 158082 w 255622"/>
                  <a:gd name="connsiteY1" fmla="*/ 0 h 192002"/>
                  <a:gd name="connsiteX2" fmla="*/ 158082 w 255622"/>
                  <a:gd name="connsiteY2" fmla="*/ 0 h 192002"/>
                  <a:gd name="connsiteX3" fmla="*/ 97540 w 255622"/>
                  <a:gd name="connsiteY3" fmla="*/ 0 h 192002"/>
                  <a:gd name="connsiteX4" fmla="*/ 97540 w 255622"/>
                  <a:gd name="connsiteY4" fmla="*/ 0 h 192002"/>
                  <a:gd name="connsiteX5" fmla="*/ 37928 w 255622"/>
                  <a:gd name="connsiteY5" fmla="*/ 0 h 192002"/>
                  <a:gd name="connsiteX6" fmla="*/ 37928 w 255622"/>
                  <a:gd name="connsiteY6" fmla="*/ 0 h 192002"/>
                  <a:gd name="connsiteX7" fmla="*/ 37857 w 255622"/>
                  <a:gd name="connsiteY7" fmla="*/ 215 h 192002"/>
                  <a:gd name="connsiteX8" fmla="*/ 0 w 255622"/>
                  <a:gd name="connsiteY8" fmla="*/ 143984 h 192002"/>
                  <a:gd name="connsiteX9" fmla="*/ 39216 w 255622"/>
                  <a:gd name="connsiteY9" fmla="*/ 170462 h 192002"/>
                  <a:gd name="connsiteX10" fmla="*/ 52098 w 255622"/>
                  <a:gd name="connsiteY10" fmla="*/ 122587 h 192002"/>
                  <a:gd name="connsiteX11" fmla="*/ 58681 w 255622"/>
                  <a:gd name="connsiteY11" fmla="*/ 179122 h 192002"/>
                  <a:gd name="connsiteX12" fmla="*/ 127811 w 255622"/>
                  <a:gd name="connsiteY12" fmla="*/ 192003 h 192002"/>
                  <a:gd name="connsiteX13" fmla="*/ 196798 w 255622"/>
                  <a:gd name="connsiteY13" fmla="*/ 179193 h 192002"/>
                  <a:gd name="connsiteX14" fmla="*/ 203381 w 255622"/>
                  <a:gd name="connsiteY14" fmla="*/ 122301 h 192002"/>
                  <a:gd name="connsiteX15" fmla="*/ 216406 w 255622"/>
                  <a:gd name="connsiteY15" fmla="*/ 170534 h 192002"/>
                  <a:gd name="connsiteX16" fmla="*/ 255622 w 255622"/>
                  <a:gd name="connsiteY16" fmla="*/ 144056 h 192002"/>
                  <a:gd name="connsiteX17" fmla="*/ 217694 w 255622"/>
                  <a:gd name="connsiteY17" fmla="*/ 0 h 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622" h="192002">
                    <a:moveTo>
                      <a:pt x="217694" y="0"/>
                    </a:moveTo>
                    <a:lnTo>
                      <a:pt x="158082" y="0"/>
                    </a:lnTo>
                    <a:lnTo>
                      <a:pt x="158082" y="0"/>
                    </a:lnTo>
                    <a:lnTo>
                      <a:pt x="97540" y="0"/>
                    </a:lnTo>
                    <a:lnTo>
                      <a:pt x="97540" y="0"/>
                    </a:lnTo>
                    <a:lnTo>
                      <a:pt x="37928" y="0"/>
                    </a:lnTo>
                    <a:lnTo>
                      <a:pt x="37928" y="0"/>
                    </a:lnTo>
                    <a:lnTo>
                      <a:pt x="37857" y="215"/>
                    </a:lnTo>
                    <a:cubicBezTo>
                      <a:pt x="16889" y="50953"/>
                      <a:pt x="5725" y="100689"/>
                      <a:pt x="0" y="143984"/>
                    </a:cubicBezTo>
                    <a:cubicBezTo>
                      <a:pt x="11879" y="154289"/>
                      <a:pt x="25047" y="163163"/>
                      <a:pt x="39216" y="170462"/>
                    </a:cubicBezTo>
                    <a:cubicBezTo>
                      <a:pt x="42938" y="155506"/>
                      <a:pt x="47088" y="139619"/>
                      <a:pt x="52098" y="122587"/>
                    </a:cubicBezTo>
                    <a:lnTo>
                      <a:pt x="58681" y="179122"/>
                    </a:lnTo>
                    <a:cubicBezTo>
                      <a:pt x="80222" y="187280"/>
                      <a:pt x="103480" y="192003"/>
                      <a:pt x="127811" y="192003"/>
                    </a:cubicBezTo>
                    <a:cubicBezTo>
                      <a:pt x="152143" y="192003"/>
                      <a:pt x="175329" y="187351"/>
                      <a:pt x="196798" y="179193"/>
                    </a:cubicBezTo>
                    <a:lnTo>
                      <a:pt x="203381" y="122301"/>
                    </a:lnTo>
                    <a:cubicBezTo>
                      <a:pt x="208462" y="139476"/>
                      <a:pt x="212685" y="155506"/>
                      <a:pt x="216406" y="170534"/>
                    </a:cubicBezTo>
                    <a:cubicBezTo>
                      <a:pt x="230575" y="163306"/>
                      <a:pt x="243671" y="154432"/>
                      <a:pt x="255622" y="144056"/>
                    </a:cubicBezTo>
                    <a:cubicBezTo>
                      <a:pt x="249897" y="100689"/>
                      <a:pt x="238733" y="50810"/>
                      <a:pt x="217694" y="0"/>
                    </a:cubicBezTo>
                    <a:close/>
                  </a:path>
                </a:pathLst>
              </a:custGeom>
              <a:solidFill>
                <a:srgbClr val="A5CF4F"/>
              </a:solidFill>
              <a:ln w="7070" cap="flat">
                <a:noFill/>
                <a:prstDash val="solid"/>
                <a:miter/>
              </a:ln>
            </p:spPr>
            <p:txBody>
              <a:bodyPr rtlCol="0" anchor="ctr"/>
              <a:lstStyle/>
              <a:p>
                <a:endParaRPr lang="en-US"/>
              </a:p>
            </p:txBody>
          </p:sp>
        </p:grpSp>
        <p:sp>
          <p:nvSpPr>
            <p:cNvPr id="28" name="Freeform: Shape 27">
              <a:extLst>
                <a:ext uri="{FF2B5EF4-FFF2-40B4-BE49-F238E27FC236}">
                  <a16:creationId xmlns:a16="http://schemas.microsoft.com/office/drawing/2014/main" id="{2EC44E58-4733-42EC-9DE7-5642FE51A84A}"/>
                </a:ext>
              </a:extLst>
            </p:cNvPr>
            <p:cNvSpPr/>
            <p:nvPr/>
          </p:nvSpPr>
          <p:spPr>
            <a:xfrm>
              <a:off x="4224920" y="3069634"/>
              <a:ext cx="434815" cy="436103"/>
            </a:xfrm>
            <a:custGeom>
              <a:avLst/>
              <a:gdLst>
                <a:gd name="connsiteX0" fmla="*/ 434815 w 434815"/>
                <a:gd name="connsiteY0" fmla="*/ 218052 h 436103"/>
                <a:gd name="connsiteX1" fmla="*/ 217408 w 434815"/>
                <a:gd name="connsiteY1" fmla="*/ 436103 h 436103"/>
                <a:gd name="connsiteX2" fmla="*/ 0 w 434815"/>
                <a:gd name="connsiteY2" fmla="*/ 218052 h 436103"/>
                <a:gd name="connsiteX3" fmla="*/ 217408 w 434815"/>
                <a:gd name="connsiteY3" fmla="*/ 0 h 436103"/>
                <a:gd name="connsiteX4" fmla="*/ 434815 w 434815"/>
                <a:gd name="connsiteY4" fmla="*/ 218052 h 4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15" h="436103">
                  <a:moveTo>
                    <a:pt x="434815" y="218052"/>
                  </a:moveTo>
                  <a:cubicBezTo>
                    <a:pt x="434815" y="338478"/>
                    <a:pt x="337479" y="436103"/>
                    <a:pt x="217408" y="436103"/>
                  </a:cubicBezTo>
                  <a:cubicBezTo>
                    <a:pt x="97337" y="436103"/>
                    <a:pt x="0" y="338478"/>
                    <a:pt x="0" y="218052"/>
                  </a:cubicBezTo>
                  <a:cubicBezTo>
                    <a:pt x="0" y="97625"/>
                    <a:pt x="97337" y="0"/>
                    <a:pt x="217408" y="0"/>
                  </a:cubicBezTo>
                  <a:cubicBezTo>
                    <a:pt x="337479" y="0"/>
                    <a:pt x="434815" y="97625"/>
                    <a:pt x="434815" y="218052"/>
                  </a:cubicBezTo>
                  <a:close/>
                </a:path>
              </a:pathLst>
            </a:custGeom>
            <a:solidFill>
              <a:srgbClr val="D7D8D6"/>
            </a:solidFill>
            <a:ln w="7070" cap="flat">
              <a:noFill/>
              <a:prstDash val="solid"/>
              <a:miter/>
            </a:ln>
          </p:spPr>
          <p:txBody>
            <a:bodyPr rtlCol="0" anchor="ctr"/>
            <a:lstStyle/>
            <a:p>
              <a:endParaRPr lang="en-US"/>
            </a:p>
          </p:txBody>
        </p:sp>
        <p:grpSp>
          <p:nvGrpSpPr>
            <p:cNvPr id="29" name="Graphic 19">
              <a:extLst>
                <a:ext uri="{FF2B5EF4-FFF2-40B4-BE49-F238E27FC236}">
                  <a16:creationId xmlns:a16="http://schemas.microsoft.com/office/drawing/2014/main" id="{56655096-FA3E-45DC-A2FE-B5C9ADC48C7D}"/>
                </a:ext>
              </a:extLst>
            </p:cNvPr>
            <p:cNvGrpSpPr/>
            <p:nvPr/>
          </p:nvGrpSpPr>
          <p:grpSpPr>
            <a:xfrm>
              <a:off x="4224920" y="3069634"/>
              <a:ext cx="434743" cy="436103"/>
              <a:chOff x="4224920" y="3069634"/>
              <a:chExt cx="434743" cy="436103"/>
            </a:xfrm>
          </p:grpSpPr>
          <p:sp>
            <p:nvSpPr>
              <p:cNvPr id="30" name="Freeform: Shape 29">
                <a:extLst>
                  <a:ext uri="{FF2B5EF4-FFF2-40B4-BE49-F238E27FC236}">
                    <a16:creationId xmlns:a16="http://schemas.microsoft.com/office/drawing/2014/main" id="{9F1AD26E-C5C8-4F1E-AF8D-D9F5BAD79235}"/>
                  </a:ext>
                </a:extLst>
              </p:cNvPr>
              <p:cNvSpPr/>
              <p:nvPr/>
            </p:nvSpPr>
            <p:spPr>
              <a:xfrm>
                <a:off x="4224920" y="3069634"/>
                <a:ext cx="434743" cy="436103"/>
              </a:xfrm>
              <a:custGeom>
                <a:avLst/>
                <a:gdLst>
                  <a:gd name="connsiteX0" fmla="*/ 434744 w 434743"/>
                  <a:gd name="connsiteY0" fmla="*/ 218052 h 436103"/>
                  <a:gd name="connsiteX1" fmla="*/ 217336 w 434743"/>
                  <a:gd name="connsiteY1" fmla="*/ 436103 h 436103"/>
                  <a:gd name="connsiteX2" fmla="*/ 0 w 434743"/>
                  <a:gd name="connsiteY2" fmla="*/ 218052 h 436103"/>
                  <a:gd name="connsiteX3" fmla="*/ 217408 w 434743"/>
                  <a:gd name="connsiteY3" fmla="*/ 0 h 436103"/>
                  <a:gd name="connsiteX4" fmla="*/ 434744 w 434743"/>
                  <a:gd name="connsiteY4" fmla="*/ 218052 h 4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43" h="436103">
                    <a:moveTo>
                      <a:pt x="434744" y="218052"/>
                    </a:moveTo>
                    <a:cubicBezTo>
                      <a:pt x="434744" y="338492"/>
                      <a:pt x="337419" y="436103"/>
                      <a:pt x="217336" y="436103"/>
                    </a:cubicBezTo>
                    <a:cubicBezTo>
                      <a:pt x="97325" y="436103"/>
                      <a:pt x="0" y="338420"/>
                      <a:pt x="0" y="218052"/>
                    </a:cubicBezTo>
                    <a:cubicBezTo>
                      <a:pt x="0" y="97683"/>
                      <a:pt x="97325" y="0"/>
                      <a:pt x="217408" y="0"/>
                    </a:cubicBezTo>
                    <a:cubicBezTo>
                      <a:pt x="337419" y="0"/>
                      <a:pt x="434744" y="97612"/>
                      <a:pt x="434744" y="218052"/>
                    </a:cubicBezTo>
                  </a:path>
                </a:pathLst>
              </a:custGeom>
              <a:solidFill>
                <a:srgbClr val="D7D8D6"/>
              </a:solidFill>
              <a:ln w="707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F87F159-C272-49D5-AEDF-AD269C15F283}"/>
                  </a:ext>
                </a:extLst>
              </p:cNvPr>
              <p:cNvSpPr/>
              <p:nvPr/>
            </p:nvSpPr>
            <p:spPr>
              <a:xfrm>
                <a:off x="4371337" y="3130820"/>
                <a:ext cx="141837" cy="142266"/>
              </a:xfrm>
              <a:custGeom>
                <a:avLst/>
                <a:gdLst>
                  <a:gd name="connsiteX0" fmla="*/ 141837 w 141837"/>
                  <a:gd name="connsiteY0" fmla="*/ 71133 h 142266"/>
                  <a:gd name="connsiteX1" fmla="*/ 70919 w 141837"/>
                  <a:gd name="connsiteY1" fmla="*/ 142267 h 142266"/>
                  <a:gd name="connsiteX2" fmla="*/ 0 w 141837"/>
                  <a:gd name="connsiteY2" fmla="*/ 71133 h 142266"/>
                  <a:gd name="connsiteX3" fmla="*/ 70919 w 141837"/>
                  <a:gd name="connsiteY3" fmla="*/ 0 h 142266"/>
                  <a:gd name="connsiteX4" fmla="*/ 141837 w 141837"/>
                  <a:gd name="connsiteY4" fmla="*/ 71133 h 14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37" h="142266">
                    <a:moveTo>
                      <a:pt x="141837" y="71133"/>
                    </a:moveTo>
                    <a:cubicBezTo>
                      <a:pt x="141837" y="110419"/>
                      <a:pt x="110086" y="142267"/>
                      <a:pt x="70919" y="142267"/>
                    </a:cubicBezTo>
                    <a:cubicBezTo>
                      <a:pt x="31751" y="142267"/>
                      <a:pt x="0" y="110419"/>
                      <a:pt x="0" y="71133"/>
                    </a:cubicBezTo>
                    <a:cubicBezTo>
                      <a:pt x="0" y="31847"/>
                      <a:pt x="31751" y="0"/>
                      <a:pt x="70919" y="0"/>
                    </a:cubicBezTo>
                    <a:cubicBezTo>
                      <a:pt x="110086" y="0"/>
                      <a:pt x="141837" y="31848"/>
                      <a:pt x="141837" y="71133"/>
                    </a:cubicBezTo>
                    <a:close/>
                  </a:path>
                </a:pathLst>
              </a:custGeom>
              <a:solidFill>
                <a:schemeClr val="bg1"/>
              </a:solidFill>
              <a:ln w="707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4C42012-E445-4655-BA5D-CFCFE46937FE}"/>
                  </a:ext>
                </a:extLst>
              </p:cNvPr>
              <p:cNvSpPr/>
              <p:nvPr/>
            </p:nvSpPr>
            <p:spPr>
              <a:xfrm>
                <a:off x="4300132" y="3292481"/>
                <a:ext cx="284175" cy="213113"/>
              </a:xfrm>
              <a:custGeom>
                <a:avLst/>
                <a:gdLst>
                  <a:gd name="connsiteX0" fmla="*/ 241954 w 284175"/>
                  <a:gd name="connsiteY0" fmla="*/ 0 h 213113"/>
                  <a:gd name="connsiteX1" fmla="*/ 175687 w 284175"/>
                  <a:gd name="connsiteY1" fmla="*/ 0 h 213113"/>
                  <a:gd name="connsiteX2" fmla="*/ 175687 w 284175"/>
                  <a:gd name="connsiteY2" fmla="*/ 0 h 213113"/>
                  <a:gd name="connsiteX3" fmla="*/ 108418 w 284175"/>
                  <a:gd name="connsiteY3" fmla="*/ 0 h 213113"/>
                  <a:gd name="connsiteX4" fmla="*/ 108418 w 284175"/>
                  <a:gd name="connsiteY4" fmla="*/ 0 h 213113"/>
                  <a:gd name="connsiteX5" fmla="*/ 42150 w 284175"/>
                  <a:gd name="connsiteY5" fmla="*/ 0 h 213113"/>
                  <a:gd name="connsiteX6" fmla="*/ 42150 w 284175"/>
                  <a:gd name="connsiteY6" fmla="*/ 0 h 213113"/>
                  <a:gd name="connsiteX7" fmla="*/ 42079 w 284175"/>
                  <a:gd name="connsiteY7" fmla="*/ 215 h 213113"/>
                  <a:gd name="connsiteX8" fmla="*/ 0 w 284175"/>
                  <a:gd name="connsiteY8" fmla="*/ 159943 h 213113"/>
                  <a:gd name="connsiteX9" fmla="*/ 43582 w 284175"/>
                  <a:gd name="connsiteY9" fmla="*/ 189355 h 213113"/>
                  <a:gd name="connsiteX10" fmla="*/ 57894 w 284175"/>
                  <a:gd name="connsiteY10" fmla="*/ 136112 h 213113"/>
                  <a:gd name="connsiteX11" fmla="*/ 65194 w 284175"/>
                  <a:gd name="connsiteY11" fmla="*/ 198873 h 213113"/>
                  <a:gd name="connsiteX12" fmla="*/ 142052 w 284175"/>
                  <a:gd name="connsiteY12" fmla="*/ 213114 h 213113"/>
                  <a:gd name="connsiteX13" fmla="*/ 218767 w 284175"/>
                  <a:gd name="connsiteY13" fmla="*/ 198873 h 213113"/>
                  <a:gd name="connsiteX14" fmla="*/ 226138 w 284175"/>
                  <a:gd name="connsiteY14" fmla="*/ 135683 h 213113"/>
                  <a:gd name="connsiteX15" fmla="*/ 240594 w 284175"/>
                  <a:gd name="connsiteY15" fmla="*/ 189283 h 213113"/>
                  <a:gd name="connsiteX16" fmla="*/ 284176 w 284175"/>
                  <a:gd name="connsiteY16" fmla="*/ 159871 h 213113"/>
                  <a:gd name="connsiteX17" fmla="*/ 241954 w 284175"/>
                  <a:gd name="connsiteY17" fmla="*/ 0 h 2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175" h="213113">
                    <a:moveTo>
                      <a:pt x="241954" y="0"/>
                    </a:moveTo>
                    <a:lnTo>
                      <a:pt x="175687" y="0"/>
                    </a:lnTo>
                    <a:lnTo>
                      <a:pt x="175687" y="0"/>
                    </a:lnTo>
                    <a:lnTo>
                      <a:pt x="108418" y="0"/>
                    </a:lnTo>
                    <a:lnTo>
                      <a:pt x="108418" y="0"/>
                    </a:lnTo>
                    <a:lnTo>
                      <a:pt x="42150" y="0"/>
                    </a:lnTo>
                    <a:lnTo>
                      <a:pt x="42150" y="0"/>
                    </a:lnTo>
                    <a:lnTo>
                      <a:pt x="42079" y="215"/>
                    </a:lnTo>
                    <a:cubicBezTo>
                      <a:pt x="18821" y="56606"/>
                      <a:pt x="6441" y="111853"/>
                      <a:pt x="0" y="159943"/>
                    </a:cubicBezTo>
                    <a:cubicBezTo>
                      <a:pt x="13239" y="171393"/>
                      <a:pt x="27838" y="181268"/>
                      <a:pt x="43582" y="189355"/>
                    </a:cubicBezTo>
                    <a:cubicBezTo>
                      <a:pt x="47661" y="172752"/>
                      <a:pt x="52312" y="155076"/>
                      <a:pt x="57894" y="136112"/>
                    </a:cubicBezTo>
                    <a:lnTo>
                      <a:pt x="65194" y="198873"/>
                    </a:lnTo>
                    <a:cubicBezTo>
                      <a:pt x="89096" y="207961"/>
                      <a:pt x="114930" y="213114"/>
                      <a:pt x="142052" y="213114"/>
                    </a:cubicBezTo>
                    <a:cubicBezTo>
                      <a:pt x="169103" y="213114"/>
                      <a:pt x="194865" y="207961"/>
                      <a:pt x="218767" y="198873"/>
                    </a:cubicBezTo>
                    <a:lnTo>
                      <a:pt x="226138" y="135683"/>
                    </a:lnTo>
                    <a:cubicBezTo>
                      <a:pt x="231792" y="154790"/>
                      <a:pt x="236443" y="172538"/>
                      <a:pt x="240594" y="189283"/>
                    </a:cubicBezTo>
                    <a:cubicBezTo>
                      <a:pt x="256338" y="181268"/>
                      <a:pt x="270937" y="171393"/>
                      <a:pt x="284176" y="159871"/>
                    </a:cubicBezTo>
                    <a:cubicBezTo>
                      <a:pt x="277735" y="111853"/>
                      <a:pt x="265283" y="56535"/>
                      <a:pt x="241954" y="0"/>
                    </a:cubicBezTo>
                    <a:close/>
                  </a:path>
                </a:pathLst>
              </a:custGeom>
              <a:solidFill>
                <a:schemeClr val="accent1"/>
              </a:solidFill>
              <a:ln w="7070" cap="flat">
                <a:noFill/>
                <a:prstDash val="solid"/>
                <a:miter/>
              </a:ln>
            </p:spPr>
            <p:txBody>
              <a:bodyPr rtlCol="0" anchor="ctr"/>
              <a:lstStyle/>
              <a:p>
                <a:endParaRPr lang="en-US"/>
              </a:p>
            </p:txBody>
          </p:sp>
        </p:grpSp>
      </p:grpSp>
      <p:grpSp>
        <p:nvGrpSpPr>
          <p:cNvPr id="34" name="Graphic 32">
            <a:extLst>
              <a:ext uri="{FF2B5EF4-FFF2-40B4-BE49-F238E27FC236}">
                <a16:creationId xmlns:a16="http://schemas.microsoft.com/office/drawing/2014/main" id="{465B577E-FA02-4FED-9051-7BE87969D9CA}"/>
              </a:ext>
            </a:extLst>
          </p:cNvPr>
          <p:cNvGrpSpPr/>
          <p:nvPr/>
        </p:nvGrpSpPr>
        <p:grpSpPr>
          <a:xfrm>
            <a:off x="7274444" y="2863577"/>
            <a:ext cx="695590" cy="551122"/>
            <a:chOff x="7274444" y="2973240"/>
            <a:chExt cx="695590" cy="551122"/>
          </a:xfrm>
        </p:grpSpPr>
        <p:grpSp>
          <p:nvGrpSpPr>
            <p:cNvPr id="35" name="Graphic 32">
              <a:extLst>
                <a:ext uri="{FF2B5EF4-FFF2-40B4-BE49-F238E27FC236}">
                  <a16:creationId xmlns:a16="http://schemas.microsoft.com/office/drawing/2014/main" id="{31CDEE0D-5D2B-4BB8-AF97-3D6333F267C1}"/>
                </a:ext>
              </a:extLst>
            </p:cNvPr>
            <p:cNvGrpSpPr/>
            <p:nvPr/>
          </p:nvGrpSpPr>
          <p:grpSpPr>
            <a:xfrm>
              <a:off x="7418285" y="2973240"/>
              <a:ext cx="551749" cy="538652"/>
              <a:chOff x="7418285" y="2973240"/>
              <a:chExt cx="551749" cy="538652"/>
            </a:xfrm>
          </p:grpSpPr>
          <p:sp>
            <p:nvSpPr>
              <p:cNvPr id="36" name="Freeform: Shape 35">
                <a:extLst>
                  <a:ext uri="{FF2B5EF4-FFF2-40B4-BE49-F238E27FC236}">
                    <a16:creationId xmlns:a16="http://schemas.microsoft.com/office/drawing/2014/main" id="{919DB408-ACCE-4D6A-8CE6-EA321C0EE8BB}"/>
                  </a:ext>
                </a:extLst>
              </p:cNvPr>
              <p:cNvSpPr/>
              <p:nvPr/>
            </p:nvSpPr>
            <p:spPr>
              <a:xfrm>
                <a:off x="7658163" y="2973240"/>
                <a:ext cx="311870" cy="311226"/>
              </a:xfrm>
              <a:custGeom>
                <a:avLst/>
                <a:gdLst>
                  <a:gd name="connsiteX0" fmla="*/ 215905 w 311870"/>
                  <a:gd name="connsiteY0" fmla="*/ 311226 h 311226"/>
                  <a:gd name="connsiteX1" fmla="*/ 311871 w 311870"/>
                  <a:gd name="connsiteY1" fmla="*/ 215475 h 311226"/>
                  <a:gd name="connsiteX2" fmla="*/ 95966 w 311870"/>
                  <a:gd name="connsiteY2" fmla="*/ 0 h 311226"/>
                  <a:gd name="connsiteX3" fmla="*/ 0 w 311870"/>
                  <a:gd name="connsiteY3" fmla="*/ 95751 h 311226"/>
                </a:gdLst>
                <a:ahLst/>
                <a:cxnLst>
                  <a:cxn ang="0">
                    <a:pos x="connsiteX0" y="connsiteY0"/>
                  </a:cxn>
                  <a:cxn ang="0">
                    <a:pos x="connsiteX1" y="connsiteY1"/>
                  </a:cxn>
                  <a:cxn ang="0">
                    <a:pos x="connsiteX2" y="connsiteY2"/>
                  </a:cxn>
                  <a:cxn ang="0">
                    <a:pos x="connsiteX3" y="connsiteY3"/>
                  </a:cxn>
                </a:cxnLst>
                <a:rect l="l" t="t" r="r" b="b"/>
                <a:pathLst>
                  <a:path w="311870" h="311226">
                    <a:moveTo>
                      <a:pt x="215905" y="311226"/>
                    </a:moveTo>
                    <a:lnTo>
                      <a:pt x="311871" y="215475"/>
                    </a:lnTo>
                    <a:lnTo>
                      <a:pt x="95966" y="0"/>
                    </a:lnTo>
                    <a:lnTo>
                      <a:pt x="0" y="95751"/>
                    </a:lnTo>
                    <a:close/>
                  </a:path>
                </a:pathLst>
              </a:custGeom>
              <a:solidFill>
                <a:schemeClr val="accent1"/>
              </a:solidFill>
              <a:ln w="707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E7CAF74-7F80-4E82-9B7A-C73C535DA5B2}"/>
                  </a:ext>
                </a:extLst>
              </p:cNvPr>
              <p:cNvSpPr/>
              <p:nvPr/>
            </p:nvSpPr>
            <p:spPr>
              <a:xfrm>
                <a:off x="7418285" y="3069062"/>
                <a:ext cx="422757" cy="442830"/>
              </a:xfrm>
              <a:custGeom>
                <a:avLst/>
                <a:gdLst>
                  <a:gd name="connsiteX0" fmla="*/ 0 w 422757"/>
                  <a:gd name="connsiteY0" fmla="*/ 239377 h 442830"/>
                  <a:gd name="connsiteX1" fmla="*/ 239878 w 422757"/>
                  <a:gd name="connsiteY1" fmla="*/ 0 h 442830"/>
                  <a:gd name="connsiteX2" fmla="*/ 328688 w 422757"/>
                  <a:gd name="connsiteY2" fmla="*/ 88666 h 442830"/>
                  <a:gd name="connsiteX3" fmla="*/ 407836 w 422757"/>
                  <a:gd name="connsiteY3" fmla="*/ 167528 h 442830"/>
                  <a:gd name="connsiteX4" fmla="*/ 407836 w 422757"/>
                  <a:gd name="connsiteY4" fmla="*/ 239377 h 442830"/>
                  <a:gd name="connsiteX5" fmla="*/ 203882 w 422757"/>
                  <a:gd name="connsiteY5" fmla="*/ 442830 h 442830"/>
                  <a:gd name="connsiteX6" fmla="*/ 0 w 422757"/>
                  <a:gd name="connsiteY6" fmla="*/ 239377 h 44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757" h="442830">
                    <a:moveTo>
                      <a:pt x="0" y="239377"/>
                    </a:moveTo>
                    <a:lnTo>
                      <a:pt x="239878" y="0"/>
                    </a:lnTo>
                    <a:lnTo>
                      <a:pt x="328688" y="88666"/>
                    </a:lnTo>
                    <a:lnTo>
                      <a:pt x="407836" y="167528"/>
                    </a:lnTo>
                    <a:cubicBezTo>
                      <a:pt x="427731" y="187351"/>
                      <a:pt x="427731" y="219483"/>
                      <a:pt x="407836" y="239377"/>
                    </a:cubicBezTo>
                    <a:lnTo>
                      <a:pt x="203882" y="442830"/>
                    </a:lnTo>
                    <a:lnTo>
                      <a:pt x="0" y="239377"/>
                    </a:lnTo>
                    <a:close/>
                  </a:path>
                </a:pathLst>
              </a:custGeom>
              <a:solidFill>
                <a:srgbClr val="D7D8D6"/>
              </a:solidFill>
              <a:ln w="7070" cap="flat">
                <a:noFill/>
                <a:prstDash val="solid"/>
                <a:miter/>
              </a:ln>
            </p:spPr>
            <p:txBody>
              <a:bodyPr rtlCol="0" anchor="ctr"/>
              <a:lstStyle/>
              <a:p>
                <a:endParaRPr lang="en-US"/>
              </a:p>
            </p:txBody>
          </p:sp>
        </p:grpSp>
        <p:grpSp>
          <p:nvGrpSpPr>
            <p:cNvPr id="38" name="Graphic 32">
              <a:extLst>
                <a:ext uri="{FF2B5EF4-FFF2-40B4-BE49-F238E27FC236}">
                  <a16:creationId xmlns:a16="http://schemas.microsoft.com/office/drawing/2014/main" id="{831E3478-360D-4510-BD75-B0A6FA881E62}"/>
                </a:ext>
              </a:extLst>
            </p:cNvPr>
            <p:cNvGrpSpPr/>
            <p:nvPr/>
          </p:nvGrpSpPr>
          <p:grpSpPr>
            <a:xfrm>
              <a:off x="7274444" y="2973240"/>
              <a:ext cx="564209" cy="551122"/>
              <a:chOff x="7274444" y="2973240"/>
              <a:chExt cx="564209" cy="551122"/>
            </a:xfrm>
          </p:grpSpPr>
          <p:sp>
            <p:nvSpPr>
              <p:cNvPr id="39" name="Freeform: Shape 38">
                <a:extLst>
                  <a:ext uri="{FF2B5EF4-FFF2-40B4-BE49-F238E27FC236}">
                    <a16:creationId xmlns:a16="http://schemas.microsoft.com/office/drawing/2014/main" id="{F9774D61-7786-4D6F-BC0F-174A7779A894}"/>
                  </a:ext>
                </a:extLst>
              </p:cNvPr>
              <p:cNvSpPr/>
              <p:nvPr/>
            </p:nvSpPr>
            <p:spPr>
              <a:xfrm>
                <a:off x="7274444" y="2973240"/>
                <a:ext cx="311870" cy="311226"/>
              </a:xfrm>
              <a:custGeom>
                <a:avLst/>
                <a:gdLst>
                  <a:gd name="connsiteX0" fmla="*/ 95966 w 311870"/>
                  <a:gd name="connsiteY0" fmla="*/ 311226 h 311226"/>
                  <a:gd name="connsiteX1" fmla="*/ 0 w 311870"/>
                  <a:gd name="connsiteY1" fmla="*/ 215475 h 311226"/>
                  <a:gd name="connsiteX2" fmla="*/ 215905 w 311870"/>
                  <a:gd name="connsiteY2" fmla="*/ 0 h 311226"/>
                  <a:gd name="connsiteX3" fmla="*/ 311871 w 311870"/>
                  <a:gd name="connsiteY3" fmla="*/ 95751 h 311226"/>
                </a:gdLst>
                <a:ahLst/>
                <a:cxnLst>
                  <a:cxn ang="0">
                    <a:pos x="connsiteX0" y="connsiteY0"/>
                  </a:cxn>
                  <a:cxn ang="0">
                    <a:pos x="connsiteX1" y="connsiteY1"/>
                  </a:cxn>
                  <a:cxn ang="0">
                    <a:pos x="connsiteX2" y="connsiteY2"/>
                  </a:cxn>
                  <a:cxn ang="0">
                    <a:pos x="connsiteX3" y="connsiteY3"/>
                  </a:cxn>
                </a:cxnLst>
                <a:rect l="l" t="t" r="r" b="b"/>
                <a:pathLst>
                  <a:path w="311870" h="311226">
                    <a:moveTo>
                      <a:pt x="95966" y="311226"/>
                    </a:moveTo>
                    <a:lnTo>
                      <a:pt x="0" y="215475"/>
                    </a:lnTo>
                    <a:lnTo>
                      <a:pt x="215905" y="0"/>
                    </a:lnTo>
                    <a:lnTo>
                      <a:pt x="311871" y="95751"/>
                    </a:lnTo>
                    <a:close/>
                  </a:path>
                </a:pathLst>
              </a:custGeom>
              <a:solidFill>
                <a:srgbClr val="009CDC"/>
              </a:solidFill>
              <a:ln w="707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AB97971-0D05-460F-9C7C-7D649EB93238}"/>
                  </a:ext>
                </a:extLst>
              </p:cNvPr>
              <p:cNvSpPr/>
              <p:nvPr/>
            </p:nvSpPr>
            <p:spPr>
              <a:xfrm>
                <a:off x="7403435" y="3068990"/>
                <a:ext cx="435218" cy="455371"/>
              </a:xfrm>
              <a:custGeom>
                <a:avLst/>
                <a:gdLst>
                  <a:gd name="connsiteX0" fmla="*/ 422757 w 435218"/>
                  <a:gd name="connsiteY0" fmla="*/ 239449 h 455371"/>
                  <a:gd name="connsiteX1" fmla="*/ 182879 w 435218"/>
                  <a:gd name="connsiteY1" fmla="*/ 0 h 455371"/>
                  <a:gd name="connsiteX2" fmla="*/ 94069 w 435218"/>
                  <a:gd name="connsiteY2" fmla="*/ 88666 h 455371"/>
                  <a:gd name="connsiteX3" fmla="*/ 14921 w 435218"/>
                  <a:gd name="connsiteY3" fmla="*/ 167600 h 455371"/>
                  <a:gd name="connsiteX4" fmla="*/ 14921 w 435218"/>
                  <a:gd name="connsiteY4" fmla="*/ 239449 h 455371"/>
                  <a:gd name="connsiteX5" fmla="*/ 218803 w 435218"/>
                  <a:gd name="connsiteY5" fmla="*/ 442973 h 455371"/>
                  <a:gd name="connsiteX6" fmla="*/ 278773 w 435218"/>
                  <a:gd name="connsiteY6" fmla="*/ 442973 h 455371"/>
                  <a:gd name="connsiteX7" fmla="*/ 290795 w 435218"/>
                  <a:gd name="connsiteY7" fmla="*/ 407049 h 455371"/>
                  <a:gd name="connsiteX8" fmla="*/ 326791 w 435218"/>
                  <a:gd name="connsiteY8" fmla="*/ 395098 h 455371"/>
                  <a:gd name="connsiteX9" fmla="*/ 338814 w 435218"/>
                  <a:gd name="connsiteY9" fmla="*/ 359173 h 455371"/>
                  <a:gd name="connsiteX10" fmla="*/ 374810 w 435218"/>
                  <a:gd name="connsiteY10" fmla="*/ 347222 h 455371"/>
                  <a:gd name="connsiteX11" fmla="*/ 386833 w 435218"/>
                  <a:gd name="connsiteY11" fmla="*/ 311298 h 455371"/>
                  <a:gd name="connsiteX12" fmla="*/ 422829 w 435218"/>
                  <a:gd name="connsiteY12" fmla="*/ 299347 h 455371"/>
                  <a:gd name="connsiteX13" fmla="*/ 422757 w 435218"/>
                  <a:gd name="connsiteY13" fmla="*/ 239449 h 45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218" h="455371">
                    <a:moveTo>
                      <a:pt x="422757" y="239449"/>
                    </a:moveTo>
                    <a:lnTo>
                      <a:pt x="182879" y="0"/>
                    </a:lnTo>
                    <a:lnTo>
                      <a:pt x="94069" y="88666"/>
                    </a:lnTo>
                    <a:lnTo>
                      <a:pt x="14921" y="167600"/>
                    </a:lnTo>
                    <a:cubicBezTo>
                      <a:pt x="-4974" y="187423"/>
                      <a:pt x="-4974" y="219554"/>
                      <a:pt x="14921" y="239449"/>
                    </a:cubicBezTo>
                    <a:lnTo>
                      <a:pt x="218803" y="442973"/>
                    </a:lnTo>
                    <a:cubicBezTo>
                      <a:pt x="235334" y="459504"/>
                      <a:pt x="262242" y="459504"/>
                      <a:pt x="278773" y="442973"/>
                    </a:cubicBezTo>
                    <a:cubicBezTo>
                      <a:pt x="288577" y="433169"/>
                      <a:pt x="292584" y="419787"/>
                      <a:pt x="290795" y="407049"/>
                    </a:cubicBezTo>
                    <a:cubicBezTo>
                      <a:pt x="303534" y="408838"/>
                      <a:pt x="316987" y="404902"/>
                      <a:pt x="326791" y="395098"/>
                    </a:cubicBezTo>
                    <a:cubicBezTo>
                      <a:pt x="336596" y="385294"/>
                      <a:pt x="340603" y="371911"/>
                      <a:pt x="338814" y="359173"/>
                    </a:cubicBezTo>
                    <a:cubicBezTo>
                      <a:pt x="351552" y="360962"/>
                      <a:pt x="365006" y="357026"/>
                      <a:pt x="374810" y="347222"/>
                    </a:cubicBezTo>
                    <a:cubicBezTo>
                      <a:pt x="384614" y="337418"/>
                      <a:pt x="388622" y="324036"/>
                      <a:pt x="386833" y="311298"/>
                    </a:cubicBezTo>
                    <a:cubicBezTo>
                      <a:pt x="399571" y="313087"/>
                      <a:pt x="413025" y="309151"/>
                      <a:pt x="422829" y="299347"/>
                    </a:cubicBezTo>
                    <a:cubicBezTo>
                      <a:pt x="439360" y="282744"/>
                      <a:pt x="439360" y="255908"/>
                      <a:pt x="422757" y="239449"/>
                    </a:cubicBezTo>
                    <a:close/>
                  </a:path>
                </a:pathLst>
              </a:custGeom>
              <a:solidFill>
                <a:srgbClr val="DFE1DF"/>
              </a:solidFill>
              <a:ln w="7070" cap="flat">
                <a:noFill/>
                <a:prstDash val="solid"/>
                <a:miter/>
              </a:ln>
            </p:spPr>
            <p:txBody>
              <a:bodyPr rtlCol="0" anchor="ctr"/>
              <a:lstStyle/>
              <a:p>
                <a:endParaRPr lang="en-US"/>
              </a:p>
            </p:txBody>
          </p:sp>
        </p:grpSp>
        <p:sp>
          <p:nvSpPr>
            <p:cNvPr id="41" name="Freeform: Shape 40">
              <a:extLst>
                <a:ext uri="{FF2B5EF4-FFF2-40B4-BE49-F238E27FC236}">
                  <a16:creationId xmlns:a16="http://schemas.microsoft.com/office/drawing/2014/main" id="{6FF1C1D4-E688-4DC9-ADA7-D4AD6FA6DF4F}"/>
                </a:ext>
              </a:extLst>
            </p:cNvPr>
            <p:cNvSpPr/>
            <p:nvPr/>
          </p:nvSpPr>
          <p:spPr>
            <a:xfrm>
              <a:off x="7405958" y="3296041"/>
              <a:ext cx="228660" cy="228249"/>
            </a:xfrm>
            <a:custGeom>
              <a:avLst/>
              <a:gdLst>
                <a:gd name="connsiteX0" fmla="*/ 216209 w 228660"/>
                <a:gd name="connsiteY0" fmla="*/ 156025 h 228249"/>
                <a:gd name="connsiteX1" fmla="*/ 180070 w 228660"/>
                <a:gd name="connsiteY1" fmla="*/ 144217 h 228249"/>
                <a:gd name="connsiteX2" fmla="*/ 168262 w 228660"/>
                <a:gd name="connsiteY2" fmla="*/ 108149 h 228249"/>
                <a:gd name="connsiteX3" fmla="*/ 132123 w 228660"/>
                <a:gd name="connsiteY3" fmla="*/ 96341 h 228249"/>
                <a:gd name="connsiteX4" fmla="*/ 120315 w 228660"/>
                <a:gd name="connsiteY4" fmla="*/ 60274 h 228249"/>
                <a:gd name="connsiteX5" fmla="*/ 84176 w 228660"/>
                <a:gd name="connsiteY5" fmla="*/ 48466 h 228249"/>
                <a:gd name="connsiteX6" fmla="*/ 72368 w 228660"/>
                <a:gd name="connsiteY6" fmla="*/ 12398 h 228249"/>
                <a:gd name="connsiteX7" fmla="*/ 12398 w 228660"/>
                <a:gd name="connsiteY7" fmla="*/ 12398 h 228249"/>
                <a:gd name="connsiteX8" fmla="*/ 12398 w 228660"/>
                <a:gd name="connsiteY8" fmla="*/ 12398 h 228249"/>
                <a:gd name="connsiteX9" fmla="*/ 12398 w 228660"/>
                <a:gd name="connsiteY9" fmla="*/ 72225 h 228249"/>
                <a:gd name="connsiteX10" fmla="*/ 48537 w 228660"/>
                <a:gd name="connsiteY10" fmla="*/ 84033 h 228249"/>
                <a:gd name="connsiteX11" fmla="*/ 60345 w 228660"/>
                <a:gd name="connsiteY11" fmla="*/ 120100 h 228249"/>
                <a:gd name="connsiteX12" fmla="*/ 96485 w 228660"/>
                <a:gd name="connsiteY12" fmla="*/ 131908 h 228249"/>
                <a:gd name="connsiteX13" fmla="*/ 108292 w 228660"/>
                <a:gd name="connsiteY13" fmla="*/ 167976 h 228249"/>
                <a:gd name="connsiteX14" fmla="*/ 144432 w 228660"/>
                <a:gd name="connsiteY14" fmla="*/ 179783 h 228249"/>
                <a:gd name="connsiteX15" fmla="*/ 156239 w 228660"/>
                <a:gd name="connsiteY15" fmla="*/ 215851 h 228249"/>
                <a:gd name="connsiteX16" fmla="*/ 216209 w 228660"/>
                <a:gd name="connsiteY16" fmla="*/ 215851 h 228249"/>
                <a:gd name="connsiteX17" fmla="*/ 216281 w 228660"/>
                <a:gd name="connsiteY17" fmla="*/ 215923 h 228249"/>
                <a:gd name="connsiteX18" fmla="*/ 216209 w 228660"/>
                <a:gd name="connsiteY18" fmla="*/ 215851 h 228249"/>
                <a:gd name="connsiteX19" fmla="*/ 216209 w 228660"/>
                <a:gd name="connsiteY19" fmla="*/ 156025 h 22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60" h="228249">
                  <a:moveTo>
                    <a:pt x="216209" y="156025"/>
                  </a:moveTo>
                  <a:cubicBezTo>
                    <a:pt x="206333" y="146221"/>
                    <a:pt x="192880" y="142356"/>
                    <a:pt x="180070" y="144217"/>
                  </a:cubicBezTo>
                  <a:cubicBezTo>
                    <a:pt x="181930" y="131407"/>
                    <a:pt x="178066" y="117953"/>
                    <a:pt x="168262" y="108149"/>
                  </a:cubicBezTo>
                  <a:cubicBezTo>
                    <a:pt x="158386" y="98345"/>
                    <a:pt x="144933" y="94481"/>
                    <a:pt x="132123" y="96341"/>
                  </a:cubicBezTo>
                  <a:cubicBezTo>
                    <a:pt x="133983" y="83532"/>
                    <a:pt x="130119" y="70078"/>
                    <a:pt x="120315" y="60274"/>
                  </a:cubicBezTo>
                  <a:cubicBezTo>
                    <a:pt x="110439" y="50470"/>
                    <a:pt x="96985" y="46605"/>
                    <a:pt x="84176" y="48466"/>
                  </a:cubicBezTo>
                  <a:cubicBezTo>
                    <a:pt x="86036" y="35656"/>
                    <a:pt x="82172" y="22202"/>
                    <a:pt x="72368" y="12398"/>
                  </a:cubicBezTo>
                  <a:cubicBezTo>
                    <a:pt x="55837" y="-4133"/>
                    <a:pt x="28929" y="-4133"/>
                    <a:pt x="12398" y="12398"/>
                  </a:cubicBezTo>
                  <a:lnTo>
                    <a:pt x="12398" y="12398"/>
                  </a:lnTo>
                  <a:cubicBezTo>
                    <a:pt x="-4133" y="28929"/>
                    <a:pt x="-4133" y="55694"/>
                    <a:pt x="12398" y="72225"/>
                  </a:cubicBezTo>
                  <a:cubicBezTo>
                    <a:pt x="22274" y="82029"/>
                    <a:pt x="35728" y="85893"/>
                    <a:pt x="48537" y="84033"/>
                  </a:cubicBezTo>
                  <a:cubicBezTo>
                    <a:pt x="46677" y="96842"/>
                    <a:pt x="50541" y="110296"/>
                    <a:pt x="60345" y="120100"/>
                  </a:cubicBezTo>
                  <a:cubicBezTo>
                    <a:pt x="70221" y="129904"/>
                    <a:pt x="83675" y="133769"/>
                    <a:pt x="96485" y="131908"/>
                  </a:cubicBezTo>
                  <a:cubicBezTo>
                    <a:pt x="94624" y="144718"/>
                    <a:pt x="98488" y="158172"/>
                    <a:pt x="108292" y="167976"/>
                  </a:cubicBezTo>
                  <a:cubicBezTo>
                    <a:pt x="118168" y="177780"/>
                    <a:pt x="131622" y="181644"/>
                    <a:pt x="144432" y="179783"/>
                  </a:cubicBezTo>
                  <a:cubicBezTo>
                    <a:pt x="142571" y="192593"/>
                    <a:pt x="146435" y="206047"/>
                    <a:pt x="156239" y="215851"/>
                  </a:cubicBezTo>
                  <a:cubicBezTo>
                    <a:pt x="172770" y="232382"/>
                    <a:pt x="199678" y="232382"/>
                    <a:pt x="216209" y="215851"/>
                  </a:cubicBezTo>
                  <a:lnTo>
                    <a:pt x="216281" y="215923"/>
                  </a:lnTo>
                  <a:lnTo>
                    <a:pt x="216209" y="215851"/>
                  </a:lnTo>
                  <a:cubicBezTo>
                    <a:pt x="232812" y="199320"/>
                    <a:pt x="232812" y="172556"/>
                    <a:pt x="216209" y="156025"/>
                  </a:cubicBezTo>
                  <a:close/>
                </a:path>
              </a:pathLst>
            </a:custGeom>
            <a:solidFill>
              <a:srgbClr val="D7D8D6"/>
            </a:solidFill>
            <a:ln w="707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B9965F7-A33A-46C7-8C10-657933776675}"/>
                </a:ext>
              </a:extLst>
            </p:cNvPr>
            <p:cNvSpPr/>
            <p:nvPr/>
          </p:nvSpPr>
          <p:spPr>
            <a:xfrm>
              <a:off x="7469183" y="3059135"/>
              <a:ext cx="188980" cy="151183"/>
            </a:xfrm>
            <a:custGeom>
              <a:avLst/>
              <a:gdLst>
                <a:gd name="connsiteX0" fmla="*/ 188980 w 188980"/>
                <a:gd name="connsiteY0" fmla="*/ 9855 h 151183"/>
                <a:gd name="connsiteX1" fmla="*/ 121926 w 188980"/>
                <a:gd name="connsiteY1" fmla="*/ 337 h 151183"/>
                <a:gd name="connsiteX2" fmla="*/ 93158 w 188980"/>
                <a:gd name="connsiteY2" fmla="*/ 9927 h 151183"/>
                <a:gd name="connsiteX3" fmla="*/ 10861 w 188980"/>
                <a:gd name="connsiteY3" fmla="*/ 92009 h 151183"/>
                <a:gd name="connsiteX4" fmla="*/ 8284 w 188980"/>
                <a:gd name="connsiteY4" fmla="*/ 139956 h 151183"/>
                <a:gd name="connsiteX5" fmla="*/ 57520 w 188980"/>
                <a:gd name="connsiteY5" fmla="*/ 141244 h 151183"/>
                <a:gd name="connsiteX6" fmla="*/ 153128 w 188980"/>
                <a:gd name="connsiteY6" fmla="*/ 45780 h 151183"/>
                <a:gd name="connsiteX7" fmla="*/ 153056 w 188980"/>
                <a:gd name="connsiteY7" fmla="*/ 45708 h 151183"/>
                <a:gd name="connsiteX8" fmla="*/ 188980 w 188980"/>
                <a:gd name="connsiteY8" fmla="*/ 9855 h 1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80" h="151183">
                  <a:moveTo>
                    <a:pt x="188980" y="9855"/>
                  </a:moveTo>
                  <a:lnTo>
                    <a:pt x="121926" y="337"/>
                  </a:lnTo>
                  <a:cubicBezTo>
                    <a:pt x="111335" y="-1166"/>
                    <a:pt x="100672" y="2412"/>
                    <a:pt x="93158" y="9927"/>
                  </a:cubicBezTo>
                  <a:lnTo>
                    <a:pt x="10861" y="92009"/>
                  </a:lnTo>
                  <a:cubicBezTo>
                    <a:pt x="-2164" y="104962"/>
                    <a:pt x="-4024" y="126288"/>
                    <a:pt x="8284" y="139956"/>
                  </a:cubicBezTo>
                  <a:cubicBezTo>
                    <a:pt x="21380" y="154483"/>
                    <a:pt x="43851" y="154913"/>
                    <a:pt x="57520" y="141244"/>
                  </a:cubicBezTo>
                  <a:lnTo>
                    <a:pt x="153128" y="45780"/>
                  </a:lnTo>
                  <a:lnTo>
                    <a:pt x="153056" y="45708"/>
                  </a:lnTo>
                  <a:lnTo>
                    <a:pt x="188980" y="9855"/>
                  </a:lnTo>
                  <a:close/>
                </a:path>
              </a:pathLst>
            </a:custGeom>
            <a:solidFill>
              <a:srgbClr val="D7D8D6"/>
            </a:solidFill>
            <a:ln w="7070" cap="flat">
              <a:noFill/>
              <a:prstDash val="solid"/>
              <a:miter/>
            </a:ln>
          </p:spPr>
          <p:txBody>
            <a:bodyPr rtlCol="0" anchor="ctr"/>
            <a:lstStyle/>
            <a:p>
              <a:endParaRPr lang="en-US"/>
            </a:p>
          </p:txBody>
        </p:sp>
      </p:grpSp>
    </p:spTree>
    <p:extLst>
      <p:ext uri="{BB962C8B-B14F-4D97-AF65-F5344CB8AC3E}">
        <p14:creationId xmlns:p14="http://schemas.microsoft.com/office/powerpoint/2010/main" val="261861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07C8-C6B8-478A-B2B6-91D76195F819}"/>
              </a:ext>
            </a:extLst>
          </p:cNvPr>
          <p:cNvSpPr>
            <a:spLocks noGrp="1"/>
          </p:cNvSpPr>
          <p:nvPr>
            <p:ph type="title"/>
          </p:nvPr>
        </p:nvSpPr>
        <p:spPr>
          <a:xfrm>
            <a:off x="457200" y="457200"/>
            <a:ext cx="8229600" cy="923544"/>
          </a:xfrm>
        </p:spPr>
        <p:txBody>
          <a:bodyPr/>
          <a:lstStyle/>
          <a:p>
            <a:r>
              <a:rPr lang="en-US"/>
              <a:t>Benefits are becoming a key source</a:t>
            </a:r>
            <a:br>
              <a:rPr lang="en-US"/>
            </a:br>
            <a:r>
              <a:rPr lang="en-US"/>
              <a:t>of confidence and peace of mind among public sector employees</a:t>
            </a:r>
            <a:endParaRPr lang="en-US" dirty="0"/>
          </a:p>
        </p:txBody>
      </p:sp>
      <p:sp>
        <p:nvSpPr>
          <p:cNvPr id="17" name="Text Placeholder 16">
            <a:extLst>
              <a:ext uri="{FF2B5EF4-FFF2-40B4-BE49-F238E27FC236}">
                <a16:creationId xmlns:a16="http://schemas.microsoft.com/office/drawing/2014/main" id="{0C784B45-F784-4837-BD7A-DE30AC7C8D1C}"/>
              </a:ext>
            </a:extLst>
          </p:cNvPr>
          <p:cNvSpPr>
            <a:spLocks noGrp="1"/>
          </p:cNvSpPr>
          <p:nvPr>
            <p:ph type="body" sz="quarter" idx="10"/>
          </p:nvPr>
        </p:nvSpPr>
        <p:spPr>
          <a:xfrm>
            <a:off x="457200" y="2148840"/>
            <a:ext cx="8229600" cy="397487"/>
          </a:xfrm>
        </p:spPr>
        <p:txBody>
          <a:bodyPr/>
          <a:lstStyle/>
          <a:p>
            <a:r>
              <a:rPr lang="en-US"/>
              <a:t>Benefits have a new importance as employees look to support their safety and holistic well-being</a:t>
            </a:r>
            <a:endParaRPr lang="en-US" dirty="0"/>
          </a:p>
        </p:txBody>
      </p:sp>
      <p:sp>
        <p:nvSpPr>
          <p:cNvPr id="7" name="Rectangle 6">
            <a:extLst>
              <a:ext uri="{FF2B5EF4-FFF2-40B4-BE49-F238E27FC236}">
                <a16:creationId xmlns:a16="http://schemas.microsoft.com/office/drawing/2014/main" id="{68F38EFC-3A5E-405E-9560-E4FE74EFEE9B}"/>
              </a:ext>
            </a:extLst>
          </p:cNvPr>
          <p:cNvSpPr/>
          <p:nvPr/>
        </p:nvSpPr>
        <p:spPr>
          <a:xfrm>
            <a:off x="0" y="2971800"/>
            <a:ext cx="3044952" cy="27476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pic>
        <p:nvPicPr>
          <p:cNvPr id="9" name="Picture 8" descr="GettyImages-1220240805.jpg">
            <a:extLst>
              <a:ext uri="{FF2B5EF4-FFF2-40B4-BE49-F238E27FC236}">
                <a16:creationId xmlns:a16="http://schemas.microsoft.com/office/drawing/2014/main" id="{D4DFED56-6A6A-4A2B-8DD0-AF0B361758DD}"/>
              </a:ext>
            </a:extLst>
          </p:cNvPr>
          <p:cNvPicPr>
            <a:picLocks/>
          </p:cNvPicPr>
          <p:nvPr/>
        </p:nvPicPr>
        <p:blipFill rotWithShape="1">
          <a:blip r:embed="rId3" cstate="print">
            <a:extLst>
              <a:ext uri="{28A0092B-C50C-407E-A947-70E740481C1C}">
                <a14:useLocalDpi xmlns:a14="http://schemas.microsoft.com/office/drawing/2010/main"/>
              </a:ext>
            </a:extLst>
          </a:blip>
          <a:srcRect r="10169"/>
          <a:stretch/>
        </p:blipFill>
        <p:spPr>
          <a:xfrm>
            <a:off x="0" y="2651759"/>
            <a:ext cx="3044952" cy="3063240"/>
          </a:xfrm>
          <a:prstGeom prst="rect">
            <a:avLst/>
          </a:prstGeom>
        </p:spPr>
      </p:pic>
      <p:sp>
        <p:nvSpPr>
          <p:cNvPr id="6" name="Rectangle 5">
            <a:extLst>
              <a:ext uri="{FF2B5EF4-FFF2-40B4-BE49-F238E27FC236}">
                <a16:creationId xmlns:a16="http://schemas.microsoft.com/office/drawing/2014/main" id="{58874433-01ED-482B-B3DA-473E8D306B2C}"/>
              </a:ext>
            </a:extLst>
          </p:cNvPr>
          <p:cNvSpPr/>
          <p:nvPr/>
        </p:nvSpPr>
        <p:spPr>
          <a:xfrm>
            <a:off x="6094474" y="2651759"/>
            <a:ext cx="304952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8" name="Rectangle 7">
            <a:extLst>
              <a:ext uri="{FF2B5EF4-FFF2-40B4-BE49-F238E27FC236}">
                <a16:creationId xmlns:a16="http://schemas.microsoft.com/office/drawing/2014/main" id="{A7DB0098-C2C9-445D-8357-D0E3F7E0DAB9}"/>
              </a:ext>
            </a:extLst>
          </p:cNvPr>
          <p:cNvSpPr/>
          <p:nvPr/>
        </p:nvSpPr>
        <p:spPr>
          <a:xfrm>
            <a:off x="3049524" y="2651759"/>
            <a:ext cx="3044095"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5760" bIns="0" rtlCol="0" anchor="ctr"/>
          <a:lstStyle/>
          <a:p>
            <a:r>
              <a:rPr lang="en-US" sz="1400" b="1" dirty="0">
                <a:solidFill>
                  <a:schemeClr val="bg1"/>
                </a:solidFill>
              </a:rPr>
              <a:t>NEARLY </a:t>
            </a:r>
          </a:p>
          <a:p>
            <a:r>
              <a:rPr lang="en-US" sz="4400" b="1" dirty="0">
                <a:solidFill>
                  <a:schemeClr val="bg1"/>
                </a:solidFill>
              </a:rPr>
              <a:t>2</a:t>
            </a:r>
            <a:r>
              <a:rPr lang="en-US" sz="3200" b="1" dirty="0">
                <a:solidFill>
                  <a:schemeClr val="bg1"/>
                </a:solidFill>
              </a:rPr>
              <a:t> in </a:t>
            </a:r>
            <a:r>
              <a:rPr lang="en-US" sz="4400" b="1" dirty="0">
                <a:solidFill>
                  <a:schemeClr val="bg1"/>
                </a:solidFill>
              </a:rPr>
              <a:t>3 </a:t>
            </a:r>
            <a:br>
              <a:rPr lang="en-US" sz="1400" b="1" dirty="0">
                <a:solidFill>
                  <a:schemeClr val="bg1"/>
                </a:solidFill>
              </a:rPr>
            </a:br>
            <a:r>
              <a:rPr lang="en-US" sz="1400" dirty="0">
                <a:solidFill>
                  <a:schemeClr val="bg1"/>
                </a:solidFill>
              </a:rPr>
              <a:t>Public sector employees say that benefits have become more important because </a:t>
            </a:r>
            <a:br>
              <a:rPr lang="en-US" sz="1400" dirty="0">
                <a:solidFill>
                  <a:schemeClr val="bg1"/>
                </a:solidFill>
              </a:rPr>
            </a:br>
            <a:r>
              <a:rPr lang="en-US" sz="1400" dirty="0">
                <a:solidFill>
                  <a:schemeClr val="bg1"/>
                </a:solidFill>
              </a:rPr>
              <a:t>of </a:t>
            </a:r>
            <a:r>
              <a:rPr lang="en-US" sz="1400">
                <a:solidFill>
                  <a:schemeClr val="bg1"/>
                </a:solidFill>
              </a:rPr>
              <a:t>the pandemic.</a:t>
            </a:r>
            <a:endParaRPr lang="en-US" sz="1400" dirty="0">
              <a:solidFill>
                <a:schemeClr val="bg1"/>
              </a:solidFill>
            </a:endParaRPr>
          </a:p>
        </p:txBody>
      </p:sp>
      <p:sp>
        <p:nvSpPr>
          <p:cNvPr id="10" name="Text Placeholder 6">
            <a:extLst>
              <a:ext uri="{FF2B5EF4-FFF2-40B4-BE49-F238E27FC236}">
                <a16:creationId xmlns:a16="http://schemas.microsoft.com/office/drawing/2014/main" id="{696441A9-75AC-4EC3-8414-6458C79240DA}"/>
              </a:ext>
            </a:extLst>
          </p:cNvPr>
          <p:cNvSpPr txBox="1">
            <a:spLocks/>
          </p:cNvSpPr>
          <p:nvPr/>
        </p:nvSpPr>
        <p:spPr>
          <a:xfrm>
            <a:off x="6094478" y="2887317"/>
            <a:ext cx="3044949" cy="360499"/>
          </a:xfrm>
          <a:prstGeom prst="rect">
            <a:avLst/>
          </a:prstGeom>
        </p:spPr>
        <p:txBody>
          <a:bodyPr vert="horz" lIns="365760" tIns="0" rIns="36576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600" b="1" dirty="0"/>
              <a:t>Peace of mind for </a:t>
            </a:r>
            <a:br>
              <a:rPr lang="en-US" sz="1600" b="1" dirty="0"/>
            </a:br>
            <a:r>
              <a:rPr lang="en-US" sz="1600" b="1" dirty="0"/>
              <a:t>the unexpected</a:t>
            </a:r>
          </a:p>
        </p:txBody>
      </p:sp>
      <p:sp>
        <p:nvSpPr>
          <p:cNvPr id="11" name="Text Placeholder 6">
            <a:extLst>
              <a:ext uri="{FF2B5EF4-FFF2-40B4-BE49-F238E27FC236}">
                <a16:creationId xmlns:a16="http://schemas.microsoft.com/office/drawing/2014/main" id="{062DE336-09E3-429C-B8BC-C04026D510FD}"/>
              </a:ext>
            </a:extLst>
          </p:cNvPr>
          <p:cNvSpPr txBox="1">
            <a:spLocks/>
          </p:cNvSpPr>
          <p:nvPr/>
        </p:nvSpPr>
        <p:spPr>
          <a:xfrm>
            <a:off x="6094475" y="4528042"/>
            <a:ext cx="3044949" cy="222694"/>
          </a:xfrm>
          <a:prstGeom prst="rect">
            <a:avLst/>
          </a:prstGeom>
        </p:spPr>
        <p:txBody>
          <a:bodyPr vert="horz" lIns="365760" tIns="0" rIns="36576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600" b="1" dirty="0"/>
              <a:t>Helps reduce stress</a:t>
            </a:r>
          </a:p>
        </p:txBody>
      </p:sp>
      <p:sp>
        <p:nvSpPr>
          <p:cNvPr id="12" name="Text Placeholder 6">
            <a:extLst>
              <a:ext uri="{FF2B5EF4-FFF2-40B4-BE49-F238E27FC236}">
                <a16:creationId xmlns:a16="http://schemas.microsoft.com/office/drawing/2014/main" id="{D1C677F3-9069-4BE6-ADA1-09FD8CA72F01}"/>
              </a:ext>
            </a:extLst>
          </p:cNvPr>
          <p:cNvSpPr txBox="1">
            <a:spLocks/>
          </p:cNvSpPr>
          <p:nvPr/>
        </p:nvSpPr>
        <p:spPr>
          <a:xfrm>
            <a:off x="6094477" y="3509241"/>
            <a:ext cx="3044951" cy="507831"/>
          </a:xfrm>
          <a:prstGeom prst="rect">
            <a:avLst/>
          </a:prstGeom>
        </p:spPr>
        <p:txBody>
          <a:bodyPr vert="horz" lIns="365760" tIns="0" rIns="365760" bIns="0" rtlCol="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100" b="1" dirty="0"/>
              <a:t>87% </a:t>
            </a:r>
            <a:r>
              <a:rPr lang="en-US" sz="1100" dirty="0"/>
              <a:t>of public sector employees say having benefits gives them peace</a:t>
            </a:r>
            <a:br>
              <a:rPr lang="en-US" sz="1100" dirty="0"/>
            </a:br>
            <a:r>
              <a:rPr lang="en-US" sz="1100" dirty="0"/>
              <a:t>of mind for the unexpected.</a:t>
            </a:r>
          </a:p>
        </p:txBody>
      </p:sp>
      <p:sp>
        <p:nvSpPr>
          <p:cNvPr id="13" name="Text Placeholder 6">
            <a:extLst>
              <a:ext uri="{FF2B5EF4-FFF2-40B4-BE49-F238E27FC236}">
                <a16:creationId xmlns:a16="http://schemas.microsoft.com/office/drawing/2014/main" id="{F97798AF-99AC-4D33-8BEF-8573540B30D5}"/>
              </a:ext>
            </a:extLst>
          </p:cNvPr>
          <p:cNvSpPr txBox="1">
            <a:spLocks/>
          </p:cNvSpPr>
          <p:nvPr/>
        </p:nvSpPr>
        <p:spPr>
          <a:xfrm>
            <a:off x="6094478" y="4884715"/>
            <a:ext cx="2746856" cy="507831"/>
          </a:xfrm>
          <a:prstGeom prst="rect">
            <a:avLst/>
          </a:prstGeom>
        </p:spPr>
        <p:txBody>
          <a:bodyPr vert="horz" lIns="365760" tIns="0" rIns="365760" bIns="0" rtlCol="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100" b="1" dirty="0"/>
              <a:t>74% </a:t>
            </a:r>
            <a:r>
              <a:rPr lang="en-US" sz="1100" dirty="0"/>
              <a:t>say their current benefits package helps reduce their overall stress.</a:t>
            </a:r>
          </a:p>
        </p:txBody>
      </p:sp>
      <p:cxnSp>
        <p:nvCxnSpPr>
          <p:cNvPr id="15" name="Straight Connector 14">
            <a:extLst>
              <a:ext uri="{FF2B5EF4-FFF2-40B4-BE49-F238E27FC236}">
                <a16:creationId xmlns:a16="http://schemas.microsoft.com/office/drawing/2014/main" id="{EE77F21C-BF08-4CA3-AA46-CD3479089A79}"/>
              </a:ext>
            </a:extLst>
          </p:cNvPr>
          <p:cNvCxnSpPr>
            <a:cxnSpLocks/>
          </p:cNvCxnSpPr>
          <p:nvPr/>
        </p:nvCxnSpPr>
        <p:spPr>
          <a:xfrm>
            <a:off x="6457950" y="4307244"/>
            <a:ext cx="2224244"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260;ge421f26736_0_43">
            <a:extLst>
              <a:ext uri="{FF2B5EF4-FFF2-40B4-BE49-F238E27FC236}">
                <a16:creationId xmlns:a16="http://schemas.microsoft.com/office/drawing/2014/main" id="{F2563DEE-9675-4C2B-ADCD-34685AC48468}"/>
              </a:ext>
            </a:extLst>
          </p:cNvPr>
          <p:cNvSpPr/>
          <p:nvPr/>
        </p:nvSpPr>
        <p:spPr>
          <a:xfrm rot="5400000">
            <a:off x="6012178" y="4110227"/>
            <a:ext cx="310896" cy="14630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lt1"/>
              </a:solidFill>
              <a:ea typeface="Arial"/>
              <a:cs typeface="Arial"/>
              <a:sym typeface="Arial"/>
            </a:endParaRPr>
          </a:p>
        </p:txBody>
      </p:sp>
    </p:spTree>
    <p:extLst>
      <p:ext uri="{BB962C8B-B14F-4D97-AF65-F5344CB8AC3E}">
        <p14:creationId xmlns:p14="http://schemas.microsoft.com/office/powerpoint/2010/main" val="513215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indoor, window, preparing&#10;&#10;Description automatically generated">
            <a:extLst>
              <a:ext uri="{FF2B5EF4-FFF2-40B4-BE49-F238E27FC236}">
                <a16:creationId xmlns:a16="http://schemas.microsoft.com/office/drawing/2014/main" id="{4EF7073D-8DC9-4D88-9AB9-BB134F6C5D4C}"/>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l="49" r="49"/>
          <a:stretch/>
        </p:blipFill>
        <p:spPr>
          <a:xfrm>
            <a:off x="6099175" y="1600199"/>
            <a:ext cx="3044825" cy="3592619"/>
          </a:xfrm>
        </p:spPr>
      </p:pic>
      <p:sp>
        <p:nvSpPr>
          <p:cNvPr id="8" name="Text Placeholder 7">
            <a:extLst>
              <a:ext uri="{FF2B5EF4-FFF2-40B4-BE49-F238E27FC236}">
                <a16:creationId xmlns:a16="http://schemas.microsoft.com/office/drawing/2014/main" id="{DE488A56-2A58-44D7-9E71-8F21E57EF121}"/>
              </a:ext>
            </a:extLst>
          </p:cNvPr>
          <p:cNvSpPr>
            <a:spLocks noGrp="1"/>
          </p:cNvSpPr>
          <p:nvPr>
            <p:ph type="body" sz="quarter" idx="11"/>
          </p:nvPr>
        </p:nvSpPr>
        <p:spPr>
          <a:xfrm>
            <a:off x="457200" y="2514600"/>
            <a:ext cx="5029200" cy="1828800"/>
          </a:xfrm>
        </p:spPr>
        <p:txBody>
          <a:bodyPr/>
          <a:lstStyle/>
          <a:p>
            <a:r>
              <a:rPr lang="en-US" dirty="0"/>
              <a:t>Increased Value</a:t>
            </a:r>
            <a:br>
              <a:rPr lang="en-US" dirty="0"/>
            </a:br>
            <a:r>
              <a:rPr lang="en-US" dirty="0"/>
              <a:t>of Employee Benefits</a:t>
            </a:r>
          </a:p>
        </p:txBody>
      </p:sp>
    </p:spTree>
    <p:extLst>
      <p:ext uri="{BB962C8B-B14F-4D97-AF65-F5344CB8AC3E}">
        <p14:creationId xmlns:p14="http://schemas.microsoft.com/office/powerpoint/2010/main" val="552879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110B32-C5A4-4713-AA51-62C94A4F362A}"/>
              </a:ext>
            </a:extLst>
          </p:cNvPr>
          <p:cNvSpPr>
            <a:spLocks noGrp="1"/>
          </p:cNvSpPr>
          <p:nvPr>
            <p:ph type="title"/>
          </p:nvPr>
        </p:nvSpPr>
        <p:spPr>
          <a:xfrm>
            <a:off x="457200" y="457200"/>
            <a:ext cx="8229600" cy="923544"/>
          </a:xfrm>
        </p:spPr>
        <p:txBody>
          <a:bodyPr/>
          <a:lstStyle/>
          <a:p>
            <a:r>
              <a:rPr lang="en-US" dirty="0"/>
              <a:t>Financial health levels have fallen across all public sector employees</a:t>
            </a:r>
          </a:p>
        </p:txBody>
      </p:sp>
      <p:sp>
        <p:nvSpPr>
          <p:cNvPr id="5" name="Text Placeholder 4">
            <a:extLst>
              <a:ext uri="{FF2B5EF4-FFF2-40B4-BE49-F238E27FC236}">
                <a16:creationId xmlns:a16="http://schemas.microsoft.com/office/drawing/2014/main" id="{0A04DE8E-FFA5-4699-9BF6-4CB65FE0F3EE}"/>
              </a:ext>
            </a:extLst>
          </p:cNvPr>
          <p:cNvSpPr>
            <a:spLocks noGrp="1"/>
          </p:cNvSpPr>
          <p:nvPr>
            <p:ph type="body" sz="quarter" idx="10"/>
          </p:nvPr>
        </p:nvSpPr>
        <p:spPr>
          <a:xfrm>
            <a:off x="457200" y="1659913"/>
            <a:ext cx="8229600" cy="397487"/>
          </a:xfrm>
        </p:spPr>
        <p:txBody>
          <a:bodyPr/>
          <a:lstStyle/>
          <a:p>
            <a:r>
              <a:rPr lang="en-US" dirty="0"/>
              <a:t>Financial stress has become an even bigger pain point and area of concern today</a:t>
            </a:r>
          </a:p>
        </p:txBody>
      </p:sp>
      <p:sp>
        <p:nvSpPr>
          <p:cNvPr id="6" name="Text Placeholder 5">
            <a:extLst>
              <a:ext uri="{FF2B5EF4-FFF2-40B4-BE49-F238E27FC236}">
                <a16:creationId xmlns:a16="http://schemas.microsoft.com/office/drawing/2014/main" id="{2389F578-70B9-44BA-A6E0-5BD38D1C09F1}"/>
              </a:ext>
            </a:extLst>
          </p:cNvPr>
          <p:cNvSpPr>
            <a:spLocks noGrp="1"/>
          </p:cNvSpPr>
          <p:nvPr>
            <p:ph type="body" sz="quarter" idx="11"/>
          </p:nvPr>
        </p:nvSpPr>
        <p:spPr>
          <a:xfrm>
            <a:off x="457200" y="5715000"/>
            <a:ext cx="8229600" cy="337661"/>
          </a:xfrm>
        </p:spPr>
        <p:txBody>
          <a:bodyPr/>
          <a:lstStyle/>
          <a:p>
            <a:r>
              <a:rPr lang="en-US" dirty="0"/>
              <a:t>* Data sourced from 2021 Employee Segmentation Study</a:t>
            </a:r>
          </a:p>
        </p:txBody>
      </p:sp>
      <p:sp>
        <p:nvSpPr>
          <p:cNvPr id="7" name="Rectangle 6">
            <a:extLst>
              <a:ext uri="{FF2B5EF4-FFF2-40B4-BE49-F238E27FC236}">
                <a16:creationId xmlns:a16="http://schemas.microsoft.com/office/drawing/2014/main" id="{5B9FA270-AC1D-41EA-AF53-7C76150B244E}"/>
              </a:ext>
            </a:extLst>
          </p:cNvPr>
          <p:cNvSpPr/>
          <p:nvPr/>
        </p:nvSpPr>
        <p:spPr>
          <a:xfrm>
            <a:off x="0" y="2148839"/>
            <a:ext cx="3657600" cy="3566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640080" rIns="457200" bIns="0" rtlCol="0" anchor="ctr"/>
          <a:lstStyle/>
          <a:p>
            <a:pPr>
              <a:spcAft>
                <a:spcPts val="600"/>
              </a:spcAft>
            </a:pPr>
            <a:r>
              <a:rPr lang="en-GB" b="1" dirty="0">
                <a:solidFill>
                  <a:schemeClr val="bg1"/>
                </a:solidFill>
              </a:rPr>
              <a:t>Financial concern is</a:t>
            </a:r>
            <a:br>
              <a:rPr lang="en-GB" b="1" dirty="0">
                <a:solidFill>
                  <a:schemeClr val="bg1"/>
                </a:solidFill>
              </a:rPr>
            </a:br>
            <a:r>
              <a:rPr lang="en-GB" b="1" dirty="0">
                <a:solidFill>
                  <a:schemeClr val="bg1"/>
                </a:solidFill>
              </a:rPr>
              <a:t>the #2 reason for poor mental health among public sector employees</a:t>
            </a:r>
          </a:p>
        </p:txBody>
      </p:sp>
      <p:sp>
        <p:nvSpPr>
          <p:cNvPr id="8" name="Rectangle 7">
            <a:extLst>
              <a:ext uri="{FF2B5EF4-FFF2-40B4-BE49-F238E27FC236}">
                <a16:creationId xmlns:a16="http://schemas.microsoft.com/office/drawing/2014/main" id="{85EE7717-547E-4EEE-AC26-9533D59DE469}"/>
              </a:ext>
            </a:extLst>
          </p:cNvPr>
          <p:cNvSpPr/>
          <p:nvPr/>
        </p:nvSpPr>
        <p:spPr>
          <a:xfrm>
            <a:off x="3657602" y="2148839"/>
            <a:ext cx="5486398" cy="3566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endParaRPr lang="en-US" b="1" dirty="0">
              <a:solidFill>
                <a:schemeClr val="bg1"/>
              </a:solidFill>
            </a:endParaRPr>
          </a:p>
        </p:txBody>
      </p:sp>
      <p:graphicFrame>
        <p:nvGraphicFramePr>
          <p:cNvPr id="11" name="Chart 10">
            <a:extLst>
              <a:ext uri="{FF2B5EF4-FFF2-40B4-BE49-F238E27FC236}">
                <a16:creationId xmlns:a16="http://schemas.microsoft.com/office/drawing/2014/main" id="{20BF220C-90B5-412C-B882-D1D78059FE87}"/>
              </a:ext>
            </a:extLst>
          </p:cNvPr>
          <p:cNvGraphicFramePr/>
          <p:nvPr>
            <p:extLst>
              <p:ext uri="{D42A27DB-BD31-4B8C-83A1-F6EECF244321}">
                <p14:modId xmlns:p14="http://schemas.microsoft.com/office/powerpoint/2010/main" val="4064719945"/>
              </p:ext>
            </p:extLst>
          </p:nvPr>
        </p:nvGraphicFramePr>
        <p:xfrm>
          <a:off x="4114800" y="3097488"/>
          <a:ext cx="4572000" cy="233448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6">
            <a:extLst>
              <a:ext uri="{FF2B5EF4-FFF2-40B4-BE49-F238E27FC236}">
                <a16:creationId xmlns:a16="http://schemas.microsoft.com/office/drawing/2014/main" id="{627C0D07-8E8D-459E-8CB6-9FE392AE9871}"/>
              </a:ext>
            </a:extLst>
          </p:cNvPr>
          <p:cNvSpPr txBox="1">
            <a:spLocks/>
          </p:cNvSpPr>
          <p:nvPr/>
        </p:nvSpPr>
        <p:spPr>
          <a:xfrm>
            <a:off x="3653030" y="2483339"/>
            <a:ext cx="5486397" cy="430887"/>
          </a:xfrm>
          <a:prstGeom prst="rect">
            <a:avLst/>
          </a:prstGeom>
        </p:spPr>
        <p:txBody>
          <a:bodyPr vert="horz" lIns="365760" tIns="0" rIns="365760" bIns="0" rtlCol="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1400" b="1" dirty="0">
                <a:latin typeface="+mn-lt"/>
              </a:rPr>
              <a:t>Only 58% of employees feel financially healthy today, 5% lower than last year*</a:t>
            </a:r>
          </a:p>
        </p:txBody>
      </p:sp>
      <p:grpSp>
        <p:nvGrpSpPr>
          <p:cNvPr id="14" name="Graphic 12">
            <a:extLst>
              <a:ext uri="{FF2B5EF4-FFF2-40B4-BE49-F238E27FC236}">
                <a16:creationId xmlns:a16="http://schemas.microsoft.com/office/drawing/2014/main" id="{80A38571-7557-4464-B03B-A80819FAD6E6}"/>
              </a:ext>
            </a:extLst>
          </p:cNvPr>
          <p:cNvGrpSpPr/>
          <p:nvPr/>
        </p:nvGrpSpPr>
        <p:grpSpPr>
          <a:xfrm>
            <a:off x="408040" y="2733368"/>
            <a:ext cx="667407" cy="835121"/>
            <a:chOff x="457200" y="2961488"/>
            <a:chExt cx="682986" cy="854613"/>
          </a:xfrm>
        </p:grpSpPr>
        <p:sp>
          <p:nvSpPr>
            <p:cNvPr id="15" name="Freeform: Shape 14">
              <a:extLst>
                <a:ext uri="{FF2B5EF4-FFF2-40B4-BE49-F238E27FC236}">
                  <a16:creationId xmlns:a16="http://schemas.microsoft.com/office/drawing/2014/main" id="{A8DF6DA9-8C1A-46E4-B485-1D02038CCF3E}"/>
                </a:ext>
              </a:extLst>
            </p:cNvPr>
            <p:cNvSpPr/>
            <p:nvPr/>
          </p:nvSpPr>
          <p:spPr>
            <a:xfrm>
              <a:off x="893474" y="3595853"/>
              <a:ext cx="113772" cy="113420"/>
            </a:xfrm>
            <a:custGeom>
              <a:avLst/>
              <a:gdLst>
                <a:gd name="connsiteX0" fmla="*/ 113772 w 113772"/>
                <a:gd name="connsiteY0" fmla="*/ 0 h 113420"/>
                <a:gd name="connsiteX1" fmla="*/ 0 w 113772"/>
                <a:gd name="connsiteY1" fmla="*/ 0 h 113420"/>
                <a:gd name="connsiteX2" fmla="*/ 0 w 113772"/>
                <a:gd name="connsiteY2" fmla="*/ 72009 h 113420"/>
                <a:gd name="connsiteX3" fmla="*/ 41412 w 113772"/>
                <a:gd name="connsiteY3" fmla="*/ 113421 h 113420"/>
                <a:gd name="connsiteX4" fmla="*/ 72361 w 113772"/>
                <a:gd name="connsiteY4" fmla="*/ 113421 h 113420"/>
                <a:gd name="connsiteX5" fmla="*/ 113772 w 113772"/>
                <a:gd name="connsiteY5" fmla="*/ 72009 h 113420"/>
                <a:gd name="connsiteX6" fmla="*/ 113772 w 113772"/>
                <a:gd name="connsiteY6" fmla="*/ 0 h 11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72" h="113420">
                  <a:moveTo>
                    <a:pt x="113772" y="0"/>
                  </a:moveTo>
                  <a:lnTo>
                    <a:pt x="0" y="0"/>
                  </a:lnTo>
                  <a:lnTo>
                    <a:pt x="0" y="72009"/>
                  </a:lnTo>
                  <a:cubicBezTo>
                    <a:pt x="0" y="94869"/>
                    <a:pt x="18552" y="113421"/>
                    <a:pt x="41412" y="113421"/>
                  </a:cubicBezTo>
                  <a:lnTo>
                    <a:pt x="72361" y="113421"/>
                  </a:lnTo>
                  <a:cubicBezTo>
                    <a:pt x="95221" y="113421"/>
                    <a:pt x="113772" y="94869"/>
                    <a:pt x="113772" y="72009"/>
                  </a:cubicBezTo>
                  <a:lnTo>
                    <a:pt x="113772" y="0"/>
                  </a:lnTo>
                  <a:close/>
                </a:path>
              </a:pathLst>
            </a:custGeom>
            <a:solidFill>
              <a:schemeClr val="accent3"/>
            </a:solidFill>
            <a:ln w="879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D291E59-7E75-4456-A2E1-7A34013CE51E}"/>
                </a:ext>
              </a:extLst>
            </p:cNvPr>
            <p:cNvSpPr/>
            <p:nvPr/>
          </p:nvSpPr>
          <p:spPr>
            <a:xfrm>
              <a:off x="589963" y="3595853"/>
              <a:ext cx="113860" cy="113420"/>
            </a:xfrm>
            <a:custGeom>
              <a:avLst/>
              <a:gdLst>
                <a:gd name="connsiteX0" fmla="*/ 113860 w 113860"/>
                <a:gd name="connsiteY0" fmla="*/ 0 h 113420"/>
                <a:gd name="connsiteX1" fmla="*/ 0 w 113860"/>
                <a:gd name="connsiteY1" fmla="*/ 0 h 113420"/>
                <a:gd name="connsiteX2" fmla="*/ 0 w 113860"/>
                <a:gd name="connsiteY2" fmla="*/ 72009 h 113420"/>
                <a:gd name="connsiteX3" fmla="*/ 41412 w 113860"/>
                <a:gd name="connsiteY3" fmla="*/ 113421 h 113420"/>
                <a:gd name="connsiteX4" fmla="*/ 72361 w 113860"/>
                <a:gd name="connsiteY4" fmla="*/ 113421 h 113420"/>
                <a:gd name="connsiteX5" fmla="*/ 113772 w 113860"/>
                <a:gd name="connsiteY5" fmla="*/ 72009 h 113420"/>
                <a:gd name="connsiteX6" fmla="*/ 113772 w 113860"/>
                <a:gd name="connsiteY6" fmla="*/ 0 h 11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0" h="113420">
                  <a:moveTo>
                    <a:pt x="113860" y="0"/>
                  </a:moveTo>
                  <a:lnTo>
                    <a:pt x="0" y="0"/>
                  </a:lnTo>
                  <a:lnTo>
                    <a:pt x="0" y="72009"/>
                  </a:lnTo>
                  <a:cubicBezTo>
                    <a:pt x="0" y="94869"/>
                    <a:pt x="18552" y="113421"/>
                    <a:pt x="41412" y="113421"/>
                  </a:cubicBezTo>
                  <a:lnTo>
                    <a:pt x="72361" y="113421"/>
                  </a:lnTo>
                  <a:cubicBezTo>
                    <a:pt x="95221" y="113421"/>
                    <a:pt x="113772" y="94869"/>
                    <a:pt x="113772" y="72009"/>
                  </a:cubicBezTo>
                  <a:lnTo>
                    <a:pt x="113772" y="0"/>
                  </a:lnTo>
                  <a:close/>
                </a:path>
              </a:pathLst>
            </a:custGeom>
            <a:solidFill>
              <a:schemeClr val="accent3"/>
            </a:solidFill>
            <a:ln w="8792"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30D49D70-3C08-4B9E-BF51-D62E4D97AFC9}"/>
                </a:ext>
              </a:extLst>
            </p:cNvPr>
            <p:cNvGrpSpPr/>
            <p:nvPr/>
          </p:nvGrpSpPr>
          <p:grpSpPr>
            <a:xfrm>
              <a:off x="667358" y="2961488"/>
              <a:ext cx="262494" cy="854613"/>
              <a:chOff x="667358" y="2961488"/>
              <a:chExt cx="262494" cy="854613"/>
            </a:xfrm>
          </p:grpSpPr>
          <p:sp>
            <p:nvSpPr>
              <p:cNvPr id="18" name="Freeform: Shape 17">
                <a:extLst>
                  <a:ext uri="{FF2B5EF4-FFF2-40B4-BE49-F238E27FC236}">
                    <a16:creationId xmlns:a16="http://schemas.microsoft.com/office/drawing/2014/main" id="{7BB50890-7144-4518-84E7-C5C7246995DC}"/>
                  </a:ext>
                </a:extLst>
              </p:cNvPr>
              <p:cNvSpPr/>
              <p:nvPr/>
            </p:nvSpPr>
            <p:spPr>
              <a:xfrm>
                <a:off x="714199" y="3752533"/>
                <a:ext cx="170219" cy="63568"/>
              </a:xfrm>
              <a:custGeom>
                <a:avLst/>
                <a:gdLst>
                  <a:gd name="connsiteX0" fmla="*/ 85110 w 170219"/>
                  <a:gd name="connsiteY0" fmla="*/ 0 h 63568"/>
                  <a:gd name="connsiteX1" fmla="*/ 0 w 170219"/>
                  <a:gd name="connsiteY1" fmla="*/ 21189 h 63568"/>
                  <a:gd name="connsiteX2" fmla="*/ 0 w 170219"/>
                  <a:gd name="connsiteY2" fmla="*/ 42379 h 63568"/>
                  <a:gd name="connsiteX3" fmla="*/ 85110 w 170219"/>
                  <a:gd name="connsiteY3" fmla="*/ 63568 h 63568"/>
                  <a:gd name="connsiteX4" fmla="*/ 170219 w 170219"/>
                  <a:gd name="connsiteY4" fmla="*/ 42379 h 63568"/>
                  <a:gd name="connsiteX5" fmla="*/ 170219 w 170219"/>
                  <a:gd name="connsiteY5" fmla="*/ 21189 h 63568"/>
                  <a:gd name="connsiteX6" fmla="*/ 85110 w 170219"/>
                  <a:gd name="connsiteY6" fmla="*/ 0 h 6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19" h="63568">
                    <a:moveTo>
                      <a:pt x="85110" y="0"/>
                    </a:moveTo>
                    <a:cubicBezTo>
                      <a:pt x="38071" y="0"/>
                      <a:pt x="0" y="9496"/>
                      <a:pt x="0" y="21189"/>
                    </a:cubicBezTo>
                    <a:lnTo>
                      <a:pt x="0" y="42379"/>
                    </a:lnTo>
                    <a:cubicBezTo>
                      <a:pt x="0" y="54073"/>
                      <a:pt x="38071" y="63568"/>
                      <a:pt x="85110" y="63568"/>
                    </a:cubicBezTo>
                    <a:cubicBezTo>
                      <a:pt x="132148" y="63568"/>
                      <a:pt x="170219" y="54073"/>
                      <a:pt x="170219" y="42379"/>
                    </a:cubicBezTo>
                    <a:lnTo>
                      <a:pt x="170219" y="21189"/>
                    </a:lnTo>
                    <a:cubicBezTo>
                      <a:pt x="170219" y="9496"/>
                      <a:pt x="132060" y="0"/>
                      <a:pt x="85110" y="0"/>
                    </a:cubicBezTo>
                    <a:close/>
                  </a:path>
                </a:pathLst>
              </a:custGeom>
              <a:solidFill>
                <a:srgbClr val="FFDA02"/>
              </a:solidFill>
              <a:ln w="8792" cap="flat">
                <a:noFill/>
                <a:prstDash val="solid"/>
                <a:miter/>
              </a:ln>
            </p:spPr>
            <p:txBody>
              <a:bodyPr rtlCol="0" anchor="ctr"/>
              <a:lstStyle/>
              <a:p>
                <a:endParaRPr lang="en-US"/>
              </a:p>
            </p:txBody>
          </p:sp>
          <p:grpSp>
            <p:nvGrpSpPr>
              <p:cNvPr id="19" name="Graphic 12">
                <a:extLst>
                  <a:ext uri="{FF2B5EF4-FFF2-40B4-BE49-F238E27FC236}">
                    <a16:creationId xmlns:a16="http://schemas.microsoft.com/office/drawing/2014/main" id="{B9199517-DEEC-44AF-9AF8-E344FA6B49EC}"/>
                  </a:ext>
                </a:extLst>
              </p:cNvPr>
              <p:cNvGrpSpPr/>
              <p:nvPr/>
            </p:nvGrpSpPr>
            <p:grpSpPr>
              <a:xfrm>
                <a:off x="667358" y="2961488"/>
                <a:ext cx="262494" cy="235018"/>
                <a:chOff x="667358" y="2961488"/>
                <a:chExt cx="262494" cy="235018"/>
              </a:xfrm>
            </p:grpSpPr>
            <p:sp>
              <p:nvSpPr>
                <p:cNvPr id="20" name="Freeform: Shape 19">
                  <a:extLst>
                    <a:ext uri="{FF2B5EF4-FFF2-40B4-BE49-F238E27FC236}">
                      <a16:creationId xmlns:a16="http://schemas.microsoft.com/office/drawing/2014/main" id="{40C9AE49-0F6D-434D-8478-210C32F787A6}"/>
                    </a:ext>
                  </a:extLst>
                </p:cNvPr>
                <p:cNvSpPr/>
                <p:nvPr/>
              </p:nvSpPr>
              <p:spPr>
                <a:xfrm>
                  <a:off x="667358" y="2961488"/>
                  <a:ext cx="262494" cy="235018"/>
                </a:xfrm>
                <a:custGeom>
                  <a:avLst/>
                  <a:gdLst>
                    <a:gd name="connsiteX0" fmla="*/ 31806 w 262494"/>
                    <a:gd name="connsiteY0" fmla="*/ 234931 h 235018"/>
                    <a:gd name="connsiteX1" fmla="*/ 4286 w 262494"/>
                    <a:gd name="connsiteY1" fmla="*/ 219105 h 235018"/>
                    <a:gd name="connsiteX2" fmla="*/ 4286 w 262494"/>
                    <a:gd name="connsiteY2" fmla="*/ 187452 h 235018"/>
                    <a:gd name="connsiteX3" fmla="*/ 103727 w 262494"/>
                    <a:gd name="connsiteY3" fmla="*/ 15826 h 235018"/>
                    <a:gd name="connsiteX4" fmla="*/ 131247 w 262494"/>
                    <a:gd name="connsiteY4" fmla="*/ 0 h 235018"/>
                    <a:gd name="connsiteX5" fmla="*/ 158767 w 262494"/>
                    <a:gd name="connsiteY5" fmla="*/ 15826 h 235018"/>
                    <a:gd name="connsiteX6" fmla="*/ 258208 w 262494"/>
                    <a:gd name="connsiteY6" fmla="*/ 187540 h 235018"/>
                    <a:gd name="connsiteX7" fmla="*/ 258208 w 262494"/>
                    <a:gd name="connsiteY7" fmla="*/ 219193 h 235018"/>
                    <a:gd name="connsiteX8" fmla="*/ 230688 w 262494"/>
                    <a:gd name="connsiteY8" fmla="*/ 235019 h 235018"/>
                    <a:gd name="connsiteX9" fmla="*/ 31806 w 262494"/>
                    <a:gd name="connsiteY9" fmla="*/ 235019 h 23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494" h="235018">
                      <a:moveTo>
                        <a:pt x="31806" y="234931"/>
                      </a:moveTo>
                      <a:cubicBezTo>
                        <a:pt x="20288" y="234931"/>
                        <a:pt x="10001" y="229040"/>
                        <a:pt x="4286" y="219105"/>
                      </a:cubicBezTo>
                      <a:cubicBezTo>
                        <a:pt x="-1429" y="209169"/>
                        <a:pt x="-1429" y="197388"/>
                        <a:pt x="4286" y="187452"/>
                      </a:cubicBezTo>
                      <a:lnTo>
                        <a:pt x="103727" y="15826"/>
                      </a:lnTo>
                      <a:cubicBezTo>
                        <a:pt x="109530" y="5891"/>
                        <a:pt x="119817" y="0"/>
                        <a:pt x="131247" y="0"/>
                      </a:cubicBezTo>
                      <a:cubicBezTo>
                        <a:pt x="142765" y="0"/>
                        <a:pt x="153052" y="5891"/>
                        <a:pt x="158767" y="15826"/>
                      </a:cubicBezTo>
                      <a:lnTo>
                        <a:pt x="258208" y="187540"/>
                      </a:lnTo>
                      <a:cubicBezTo>
                        <a:pt x="263923" y="197475"/>
                        <a:pt x="263923" y="209257"/>
                        <a:pt x="258208" y="219193"/>
                      </a:cubicBezTo>
                      <a:cubicBezTo>
                        <a:pt x="252493" y="229128"/>
                        <a:pt x="242206" y="235019"/>
                        <a:pt x="230688" y="235019"/>
                      </a:cubicBezTo>
                      <a:lnTo>
                        <a:pt x="31806" y="235019"/>
                      </a:lnTo>
                      <a:close/>
                    </a:path>
                  </a:pathLst>
                </a:custGeom>
                <a:solidFill>
                  <a:srgbClr val="A5CF4F"/>
                </a:solidFill>
                <a:ln w="879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FE13D2B-3B5D-4CFA-B4D5-4E11E515A393}"/>
                    </a:ext>
                  </a:extLst>
                </p:cNvPr>
                <p:cNvSpPr/>
                <p:nvPr/>
              </p:nvSpPr>
              <p:spPr>
                <a:xfrm>
                  <a:off x="783306" y="3022418"/>
                  <a:ext cx="30685" cy="136017"/>
                </a:xfrm>
                <a:custGeom>
                  <a:avLst/>
                  <a:gdLst>
                    <a:gd name="connsiteX0" fmla="*/ 24531 w 30685"/>
                    <a:gd name="connsiteY0" fmla="*/ 93550 h 136017"/>
                    <a:gd name="connsiteX1" fmla="*/ 6067 w 30685"/>
                    <a:gd name="connsiteY1" fmla="*/ 93550 h 136017"/>
                    <a:gd name="connsiteX2" fmla="*/ 0 w 30685"/>
                    <a:gd name="connsiteY2" fmla="*/ 0 h 136017"/>
                    <a:gd name="connsiteX3" fmla="*/ 30685 w 30685"/>
                    <a:gd name="connsiteY3" fmla="*/ 0 h 136017"/>
                    <a:gd name="connsiteX4" fmla="*/ 24531 w 30685"/>
                    <a:gd name="connsiteY4" fmla="*/ 93550 h 136017"/>
                    <a:gd name="connsiteX5" fmla="*/ 15211 w 30685"/>
                    <a:gd name="connsiteY5" fmla="*/ 105860 h 136017"/>
                    <a:gd name="connsiteX6" fmla="*/ 30421 w 30685"/>
                    <a:gd name="connsiteY6" fmla="*/ 121070 h 136017"/>
                    <a:gd name="connsiteX7" fmla="*/ 15211 w 30685"/>
                    <a:gd name="connsiteY7" fmla="*/ 136017 h 136017"/>
                    <a:gd name="connsiteX8" fmla="*/ 352 w 30685"/>
                    <a:gd name="connsiteY8" fmla="*/ 121070 h 136017"/>
                    <a:gd name="connsiteX9" fmla="*/ 15211 w 30685"/>
                    <a:gd name="connsiteY9" fmla="*/ 105860 h 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85" h="136017">
                      <a:moveTo>
                        <a:pt x="24531" y="93550"/>
                      </a:moveTo>
                      <a:lnTo>
                        <a:pt x="6067" y="93550"/>
                      </a:lnTo>
                      <a:lnTo>
                        <a:pt x="0" y="0"/>
                      </a:lnTo>
                      <a:lnTo>
                        <a:pt x="30685" y="0"/>
                      </a:lnTo>
                      <a:lnTo>
                        <a:pt x="24531" y="93550"/>
                      </a:lnTo>
                      <a:close/>
                      <a:moveTo>
                        <a:pt x="15211" y="105860"/>
                      </a:moveTo>
                      <a:cubicBezTo>
                        <a:pt x="23563" y="105860"/>
                        <a:pt x="30421" y="112718"/>
                        <a:pt x="30421" y="121070"/>
                      </a:cubicBezTo>
                      <a:cubicBezTo>
                        <a:pt x="30421" y="129423"/>
                        <a:pt x="23563" y="136017"/>
                        <a:pt x="15211" y="136017"/>
                      </a:cubicBezTo>
                      <a:cubicBezTo>
                        <a:pt x="7034" y="136017"/>
                        <a:pt x="352" y="129335"/>
                        <a:pt x="352" y="121070"/>
                      </a:cubicBezTo>
                      <a:cubicBezTo>
                        <a:pt x="352" y="112805"/>
                        <a:pt x="7034" y="105860"/>
                        <a:pt x="15211" y="105860"/>
                      </a:cubicBezTo>
                      <a:close/>
                    </a:path>
                  </a:pathLst>
                </a:custGeom>
                <a:solidFill>
                  <a:srgbClr val="FFFFFF"/>
                </a:solidFill>
                <a:ln w="8792" cap="flat">
                  <a:noFill/>
                  <a:prstDash val="solid"/>
                  <a:miter/>
                </a:ln>
              </p:spPr>
              <p:txBody>
                <a:bodyPr rtlCol="0" anchor="ctr"/>
                <a:lstStyle/>
                <a:p>
                  <a:endParaRPr lang="en-US"/>
                </a:p>
              </p:txBody>
            </p:sp>
          </p:grpSp>
        </p:grpSp>
        <p:grpSp>
          <p:nvGrpSpPr>
            <p:cNvPr id="22" name="Graphic 12">
              <a:extLst>
                <a:ext uri="{FF2B5EF4-FFF2-40B4-BE49-F238E27FC236}">
                  <a16:creationId xmlns:a16="http://schemas.microsoft.com/office/drawing/2014/main" id="{932D3E7A-1B7E-48BB-8ED5-39E476C29172}"/>
                </a:ext>
              </a:extLst>
            </p:cNvPr>
            <p:cNvGrpSpPr/>
            <p:nvPr/>
          </p:nvGrpSpPr>
          <p:grpSpPr>
            <a:xfrm>
              <a:off x="457200" y="3217784"/>
              <a:ext cx="682986" cy="453683"/>
              <a:chOff x="457200" y="3217784"/>
              <a:chExt cx="682986" cy="453683"/>
            </a:xfrm>
          </p:grpSpPr>
          <p:sp>
            <p:nvSpPr>
              <p:cNvPr id="23" name="Freeform: Shape 22">
                <a:extLst>
                  <a:ext uri="{FF2B5EF4-FFF2-40B4-BE49-F238E27FC236}">
                    <a16:creationId xmlns:a16="http://schemas.microsoft.com/office/drawing/2014/main" id="{2A5AED26-93BC-4FAE-9082-61D4721095B5}"/>
                  </a:ext>
                </a:extLst>
              </p:cNvPr>
              <p:cNvSpPr/>
              <p:nvPr/>
            </p:nvSpPr>
            <p:spPr>
              <a:xfrm>
                <a:off x="950360" y="3217784"/>
                <a:ext cx="75877" cy="116322"/>
              </a:xfrm>
              <a:custGeom>
                <a:avLst/>
                <a:gdLst>
                  <a:gd name="connsiteX0" fmla="*/ 75878 w 75877"/>
                  <a:gd name="connsiteY0" fmla="*/ 116322 h 116322"/>
                  <a:gd name="connsiteX1" fmla="*/ 75878 w 75877"/>
                  <a:gd name="connsiteY1" fmla="*/ 0 h 116322"/>
                  <a:gd name="connsiteX2" fmla="*/ 0 w 75877"/>
                  <a:gd name="connsiteY2" fmla="*/ 113421 h 116322"/>
                </a:gdLst>
                <a:ahLst/>
                <a:cxnLst>
                  <a:cxn ang="0">
                    <a:pos x="connsiteX0" y="connsiteY0"/>
                  </a:cxn>
                  <a:cxn ang="0">
                    <a:pos x="connsiteX1" y="connsiteY1"/>
                  </a:cxn>
                  <a:cxn ang="0">
                    <a:pos x="connsiteX2" y="connsiteY2"/>
                  </a:cxn>
                </a:cxnLst>
                <a:rect l="l" t="t" r="r" b="b"/>
                <a:pathLst>
                  <a:path w="75877" h="116322">
                    <a:moveTo>
                      <a:pt x="75878" y="116322"/>
                    </a:moveTo>
                    <a:lnTo>
                      <a:pt x="75878" y="0"/>
                    </a:lnTo>
                    <a:lnTo>
                      <a:pt x="0" y="113421"/>
                    </a:lnTo>
                    <a:close/>
                  </a:path>
                </a:pathLst>
              </a:custGeom>
              <a:solidFill>
                <a:srgbClr val="0066A6"/>
              </a:solidFill>
              <a:ln w="879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DD17265-6958-4A91-BE3C-72219CE9901C}"/>
                  </a:ext>
                </a:extLst>
              </p:cNvPr>
              <p:cNvSpPr/>
              <p:nvPr/>
            </p:nvSpPr>
            <p:spPr>
              <a:xfrm>
                <a:off x="457200" y="3217872"/>
                <a:ext cx="682986" cy="453595"/>
              </a:xfrm>
              <a:custGeom>
                <a:avLst/>
                <a:gdLst>
                  <a:gd name="connsiteX0" fmla="*/ 644740 w 682986"/>
                  <a:gd name="connsiteY0" fmla="*/ 170043 h 453595"/>
                  <a:gd name="connsiteX1" fmla="*/ 606757 w 682986"/>
                  <a:gd name="connsiteY1" fmla="*/ 170043 h 453595"/>
                  <a:gd name="connsiteX2" fmla="*/ 534133 w 682986"/>
                  <a:gd name="connsiteY2" fmla="*/ 88011 h 453595"/>
                  <a:gd name="connsiteX3" fmla="*/ 569038 w 682986"/>
                  <a:gd name="connsiteY3" fmla="*/ 0 h 453595"/>
                  <a:gd name="connsiteX4" fmla="*/ 498963 w 682986"/>
                  <a:gd name="connsiteY4" fmla="*/ 70163 h 453595"/>
                  <a:gd name="connsiteX5" fmla="*/ 426779 w 682986"/>
                  <a:gd name="connsiteY5" fmla="*/ 56710 h 453595"/>
                  <a:gd name="connsiteX6" fmla="*/ 256560 w 682986"/>
                  <a:gd name="connsiteY6" fmla="*/ 56710 h 453595"/>
                  <a:gd name="connsiteX7" fmla="*/ 59436 w 682986"/>
                  <a:gd name="connsiteY7" fmla="*/ 226842 h 453595"/>
                  <a:gd name="connsiteX8" fmla="*/ 0 w 682986"/>
                  <a:gd name="connsiteY8" fmla="*/ 226842 h 453595"/>
                  <a:gd name="connsiteX9" fmla="*/ 59788 w 682986"/>
                  <a:gd name="connsiteY9" fmla="*/ 285662 h 453595"/>
                  <a:gd name="connsiteX10" fmla="*/ 256647 w 682986"/>
                  <a:gd name="connsiteY10" fmla="*/ 453596 h 453595"/>
                  <a:gd name="connsiteX11" fmla="*/ 426867 w 682986"/>
                  <a:gd name="connsiteY11" fmla="*/ 453596 h 453595"/>
                  <a:gd name="connsiteX12" fmla="*/ 614670 w 682986"/>
                  <a:gd name="connsiteY12" fmla="*/ 321271 h 453595"/>
                  <a:gd name="connsiteX13" fmla="*/ 644916 w 682986"/>
                  <a:gd name="connsiteY13" fmla="*/ 321271 h 453595"/>
                  <a:gd name="connsiteX14" fmla="*/ 682986 w 682986"/>
                  <a:gd name="connsiteY14" fmla="*/ 283376 h 453595"/>
                  <a:gd name="connsiteX15" fmla="*/ 682986 w 682986"/>
                  <a:gd name="connsiteY15" fmla="*/ 208026 h 453595"/>
                  <a:gd name="connsiteX16" fmla="*/ 644740 w 682986"/>
                  <a:gd name="connsiteY16" fmla="*/ 170043 h 45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2986" h="453595">
                    <a:moveTo>
                      <a:pt x="644740" y="170043"/>
                    </a:moveTo>
                    <a:lnTo>
                      <a:pt x="606757" y="170043"/>
                    </a:lnTo>
                    <a:cubicBezTo>
                      <a:pt x="590667" y="136369"/>
                      <a:pt x="565433" y="107970"/>
                      <a:pt x="534133" y="88011"/>
                    </a:cubicBezTo>
                    <a:lnTo>
                      <a:pt x="569038" y="0"/>
                    </a:lnTo>
                    <a:lnTo>
                      <a:pt x="498963" y="70163"/>
                    </a:lnTo>
                    <a:cubicBezTo>
                      <a:pt x="476543" y="61458"/>
                      <a:pt x="452276" y="56710"/>
                      <a:pt x="426779" y="56710"/>
                    </a:cubicBezTo>
                    <a:lnTo>
                      <a:pt x="256560" y="56710"/>
                    </a:lnTo>
                    <a:cubicBezTo>
                      <a:pt x="156239" y="56710"/>
                      <a:pt x="73240" y="130654"/>
                      <a:pt x="59436" y="226842"/>
                    </a:cubicBezTo>
                    <a:lnTo>
                      <a:pt x="0" y="226842"/>
                    </a:lnTo>
                    <a:lnTo>
                      <a:pt x="59788" y="285662"/>
                    </a:lnTo>
                    <a:cubicBezTo>
                      <a:pt x="74471" y="380795"/>
                      <a:pt x="157031" y="453596"/>
                      <a:pt x="256647" y="453596"/>
                    </a:cubicBezTo>
                    <a:lnTo>
                      <a:pt x="426867" y="453596"/>
                    </a:lnTo>
                    <a:cubicBezTo>
                      <a:pt x="513559" y="453596"/>
                      <a:pt x="587326" y="398380"/>
                      <a:pt x="614670" y="321271"/>
                    </a:cubicBezTo>
                    <a:lnTo>
                      <a:pt x="644916" y="321271"/>
                    </a:lnTo>
                    <a:cubicBezTo>
                      <a:pt x="665929" y="321271"/>
                      <a:pt x="682986" y="304302"/>
                      <a:pt x="682986" y="283376"/>
                    </a:cubicBezTo>
                    <a:lnTo>
                      <a:pt x="682986" y="208026"/>
                    </a:lnTo>
                    <a:cubicBezTo>
                      <a:pt x="682811" y="187013"/>
                      <a:pt x="665754" y="170043"/>
                      <a:pt x="644740" y="170043"/>
                    </a:cubicBezTo>
                    <a:close/>
                  </a:path>
                </a:pathLst>
              </a:custGeom>
              <a:solidFill>
                <a:srgbClr val="009CDC"/>
              </a:solidFill>
              <a:ln w="879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E280308-AEF5-4EB7-AF16-A1A0401D6A2E}"/>
                  </a:ext>
                </a:extLst>
              </p:cNvPr>
              <p:cNvSpPr/>
              <p:nvPr/>
            </p:nvSpPr>
            <p:spPr>
              <a:xfrm>
                <a:off x="931632" y="3387915"/>
                <a:ext cx="37982" cy="37806"/>
              </a:xfrm>
              <a:custGeom>
                <a:avLst/>
                <a:gdLst>
                  <a:gd name="connsiteX0" fmla="*/ 37983 w 37982"/>
                  <a:gd name="connsiteY0" fmla="*/ 18904 h 37806"/>
                  <a:gd name="connsiteX1" fmla="*/ 18991 w 37982"/>
                  <a:gd name="connsiteY1" fmla="*/ 37807 h 37806"/>
                  <a:gd name="connsiteX2" fmla="*/ 0 w 37982"/>
                  <a:gd name="connsiteY2" fmla="*/ 18904 h 37806"/>
                  <a:gd name="connsiteX3" fmla="*/ 18991 w 37982"/>
                  <a:gd name="connsiteY3" fmla="*/ 0 h 37806"/>
                  <a:gd name="connsiteX4" fmla="*/ 37983 w 37982"/>
                  <a:gd name="connsiteY4" fmla="*/ 18904 h 37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2" h="37806">
                    <a:moveTo>
                      <a:pt x="37983" y="18904"/>
                    </a:moveTo>
                    <a:cubicBezTo>
                      <a:pt x="37983" y="29344"/>
                      <a:pt x="29480" y="37807"/>
                      <a:pt x="18991" y="37807"/>
                    </a:cubicBezTo>
                    <a:cubicBezTo>
                      <a:pt x="8503" y="37807"/>
                      <a:pt x="0" y="29344"/>
                      <a:pt x="0" y="18904"/>
                    </a:cubicBezTo>
                    <a:cubicBezTo>
                      <a:pt x="0" y="8463"/>
                      <a:pt x="8503" y="0"/>
                      <a:pt x="18991" y="0"/>
                    </a:cubicBezTo>
                    <a:cubicBezTo>
                      <a:pt x="29480" y="0"/>
                      <a:pt x="37983" y="8463"/>
                      <a:pt x="37983" y="18904"/>
                    </a:cubicBezTo>
                    <a:close/>
                  </a:path>
                </a:pathLst>
              </a:custGeom>
              <a:solidFill>
                <a:srgbClr val="FFFFFF"/>
              </a:solidFill>
              <a:ln w="879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5C35125-C998-4DB7-9B51-42B71814AB8F}"/>
                  </a:ext>
                </a:extLst>
              </p:cNvPr>
              <p:cNvSpPr/>
              <p:nvPr/>
            </p:nvSpPr>
            <p:spPr>
              <a:xfrm>
                <a:off x="714199" y="3272824"/>
                <a:ext cx="168900" cy="322238"/>
              </a:xfrm>
              <a:custGeom>
                <a:avLst/>
                <a:gdLst>
                  <a:gd name="connsiteX0" fmla="*/ 119224 w 168900"/>
                  <a:gd name="connsiteY0" fmla="*/ 0 h 322238"/>
                  <a:gd name="connsiteX1" fmla="*/ 168900 w 168900"/>
                  <a:gd name="connsiteY1" fmla="*/ 45896 h 322238"/>
                  <a:gd name="connsiteX2" fmla="*/ 73592 w 168900"/>
                  <a:gd name="connsiteY2" fmla="*/ 107090 h 322238"/>
                  <a:gd name="connsiteX3" fmla="*/ 156767 w 168900"/>
                  <a:gd name="connsiteY3" fmla="*/ 183935 h 322238"/>
                  <a:gd name="connsiteX4" fmla="*/ 61546 w 168900"/>
                  <a:gd name="connsiteY4" fmla="*/ 245130 h 322238"/>
                  <a:gd name="connsiteX5" fmla="*/ 144633 w 168900"/>
                  <a:gd name="connsiteY5" fmla="*/ 321975 h 322238"/>
                  <a:gd name="connsiteX6" fmla="*/ 143578 w 168900"/>
                  <a:gd name="connsiteY6" fmla="*/ 322239 h 322238"/>
                  <a:gd name="connsiteX7" fmla="*/ 29278 w 168900"/>
                  <a:gd name="connsiteY7" fmla="*/ 244954 h 322238"/>
                  <a:gd name="connsiteX8" fmla="*/ 95221 w 168900"/>
                  <a:gd name="connsiteY8" fmla="*/ 172417 h 322238"/>
                  <a:gd name="connsiteX9" fmla="*/ 0 w 168900"/>
                  <a:gd name="connsiteY9" fmla="*/ 111135 h 322238"/>
                  <a:gd name="connsiteX10" fmla="*/ 83087 w 168900"/>
                  <a:gd name="connsiteY10" fmla="*/ 34378 h 322238"/>
                  <a:gd name="connsiteX11" fmla="*/ 25937 w 168900"/>
                  <a:gd name="connsiteY11" fmla="*/ 1671 h 3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900" h="322238">
                    <a:moveTo>
                      <a:pt x="119224" y="0"/>
                    </a:moveTo>
                    <a:lnTo>
                      <a:pt x="168900" y="45896"/>
                    </a:lnTo>
                    <a:lnTo>
                      <a:pt x="73592" y="107090"/>
                    </a:lnTo>
                    <a:lnTo>
                      <a:pt x="156767" y="183935"/>
                    </a:lnTo>
                    <a:lnTo>
                      <a:pt x="61546" y="245130"/>
                    </a:lnTo>
                    <a:lnTo>
                      <a:pt x="144633" y="321975"/>
                    </a:lnTo>
                    <a:lnTo>
                      <a:pt x="143578" y="322239"/>
                    </a:lnTo>
                    <a:lnTo>
                      <a:pt x="29278" y="244954"/>
                    </a:lnTo>
                    <a:lnTo>
                      <a:pt x="95221" y="172417"/>
                    </a:lnTo>
                    <a:lnTo>
                      <a:pt x="0" y="111135"/>
                    </a:lnTo>
                    <a:lnTo>
                      <a:pt x="83087" y="34378"/>
                    </a:lnTo>
                    <a:lnTo>
                      <a:pt x="25937" y="1671"/>
                    </a:lnTo>
                  </a:path>
                </a:pathLst>
              </a:custGeom>
              <a:solidFill>
                <a:schemeClr val="accent1"/>
              </a:solidFill>
              <a:ln w="879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99452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826E-1FB7-4064-97C3-41C8650FBD04}"/>
              </a:ext>
            </a:extLst>
          </p:cNvPr>
          <p:cNvSpPr>
            <a:spLocks noGrp="1"/>
          </p:cNvSpPr>
          <p:nvPr>
            <p:ph type="title"/>
          </p:nvPr>
        </p:nvSpPr>
        <p:spPr/>
        <p:txBody>
          <a:bodyPr/>
          <a:lstStyle/>
          <a:p>
            <a:r>
              <a:rPr lang="en-US"/>
              <a:t>There is strong reliance and desire among public sector employees </a:t>
            </a:r>
            <a:br>
              <a:rPr lang="en-US"/>
            </a:br>
            <a:r>
              <a:rPr lang="en-US"/>
              <a:t>to have a holistic range of benefits</a:t>
            </a:r>
            <a:endParaRPr lang="en-US" dirty="0"/>
          </a:p>
        </p:txBody>
      </p:sp>
      <p:graphicFrame>
        <p:nvGraphicFramePr>
          <p:cNvPr id="6" name="Content Placeholder 8">
            <a:extLst>
              <a:ext uri="{FF2B5EF4-FFF2-40B4-BE49-F238E27FC236}">
                <a16:creationId xmlns:a16="http://schemas.microsoft.com/office/drawing/2014/main" id="{1DFF5D50-8FF9-4D87-B244-6C85EC407159}"/>
              </a:ext>
            </a:extLst>
          </p:cNvPr>
          <p:cNvGraphicFramePr>
            <a:graphicFrameLocks/>
          </p:cNvGraphicFramePr>
          <p:nvPr>
            <p:extLst>
              <p:ext uri="{D42A27DB-BD31-4B8C-83A1-F6EECF244321}">
                <p14:modId xmlns:p14="http://schemas.microsoft.com/office/powerpoint/2010/main" val="4271966809"/>
              </p:ext>
            </p:extLst>
          </p:nvPr>
        </p:nvGraphicFramePr>
        <p:xfrm>
          <a:off x="457200" y="3467100"/>
          <a:ext cx="8229600" cy="23897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750E727C-0A8F-4B60-B5CB-F554D29D0D1E}"/>
              </a:ext>
            </a:extLst>
          </p:cNvPr>
          <p:cNvSpPr txBox="1">
            <a:spLocks/>
          </p:cNvSpPr>
          <p:nvPr/>
        </p:nvSpPr>
        <p:spPr>
          <a:xfrm>
            <a:off x="457200" y="3042263"/>
            <a:ext cx="8229600" cy="241299"/>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1400" b="1" dirty="0">
                <a:latin typeface="+mn-lt"/>
              </a:rPr>
              <a:t>Desire for benefits: Top 15 “must have” benefits for the public sector</a:t>
            </a:r>
          </a:p>
        </p:txBody>
      </p:sp>
      <p:sp>
        <p:nvSpPr>
          <p:cNvPr id="8" name="TextBox 7">
            <a:extLst>
              <a:ext uri="{FF2B5EF4-FFF2-40B4-BE49-F238E27FC236}">
                <a16:creationId xmlns:a16="http://schemas.microsoft.com/office/drawing/2014/main" id="{4AF000FF-5FFB-4CFA-83D1-7DBA25986232}"/>
              </a:ext>
            </a:extLst>
          </p:cNvPr>
          <p:cNvSpPr txBox="1"/>
          <p:nvPr/>
        </p:nvSpPr>
        <p:spPr>
          <a:xfrm>
            <a:off x="0" y="2286000"/>
            <a:ext cx="9144000" cy="548640"/>
          </a:xfrm>
          <a:prstGeom prst="rect">
            <a:avLst/>
          </a:prstGeom>
          <a:solidFill>
            <a:schemeClr val="accent2"/>
          </a:solidFill>
        </p:spPr>
        <p:txBody>
          <a:bodyPr wrap="square" lIns="457200" rIns="457200" anchor="ctr">
            <a:noAutofit/>
          </a:bodyPr>
          <a:lstStyle/>
          <a:p>
            <a:pPr algn="ctr"/>
            <a:r>
              <a:rPr lang="en-US" sz="2000" b="1" dirty="0">
                <a:solidFill>
                  <a:schemeClr val="bg1"/>
                </a:solidFill>
              </a:rPr>
              <a:t>82% have 8+ benefits</a:t>
            </a:r>
          </a:p>
        </p:txBody>
      </p:sp>
    </p:spTree>
    <p:extLst>
      <p:ext uri="{BB962C8B-B14F-4D97-AF65-F5344CB8AC3E}">
        <p14:creationId xmlns:p14="http://schemas.microsoft.com/office/powerpoint/2010/main" val="3213216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indoor, person, working, dining table&#10;&#10;Description automatically generated">
            <a:extLst>
              <a:ext uri="{FF2B5EF4-FFF2-40B4-BE49-F238E27FC236}">
                <a16:creationId xmlns:a16="http://schemas.microsoft.com/office/drawing/2014/main" id="{D721543C-57A9-4811-B2A2-C45ABD79C1B5}"/>
              </a:ext>
            </a:extLst>
          </p:cNvPr>
          <p:cNvPicPr>
            <a:picLocks/>
          </p:cNvPicPr>
          <p:nvPr/>
        </p:nvPicPr>
        <p:blipFill rotWithShape="1">
          <a:blip r:embed="rId2" cstate="print">
            <a:extLst>
              <a:ext uri="{28A0092B-C50C-407E-A947-70E740481C1C}">
                <a14:useLocalDpi xmlns:a14="http://schemas.microsoft.com/office/drawing/2010/main"/>
              </a:ext>
            </a:extLst>
          </a:blip>
          <a:srcRect t="5636" b="5636"/>
          <a:stretch/>
        </p:blipFill>
        <p:spPr>
          <a:xfrm>
            <a:off x="5029200" y="0"/>
            <a:ext cx="4114800" cy="6172197"/>
          </a:xfrm>
          <a:prstGeom prst="rect">
            <a:avLst/>
          </a:prstGeom>
        </p:spPr>
      </p:pic>
      <p:sp>
        <p:nvSpPr>
          <p:cNvPr id="2" name="Title 1">
            <a:extLst>
              <a:ext uri="{FF2B5EF4-FFF2-40B4-BE49-F238E27FC236}">
                <a16:creationId xmlns:a16="http://schemas.microsoft.com/office/drawing/2014/main" id="{3C89FB81-F688-4458-B8EA-AEFABE35BF98}"/>
              </a:ext>
            </a:extLst>
          </p:cNvPr>
          <p:cNvSpPr>
            <a:spLocks noGrp="1"/>
          </p:cNvSpPr>
          <p:nvPr>
            <p:ph type="title"/>
          </p:nvPr>
        </p:nvSpPr>
        <p:spPr>
          <a:xfrm>
            <a:off x="457200" y="457200"/>
            <a:ext cx="8229600" cy="1005840"/>
          </a:xfrm>
        </p:spPr>
        <p:txBody>
          <a:bodyPr/>
          <a:lstStyle/>
          <a:p>
            <a:r>
              <a:rPr lang="en-US"/>
              <a:t>Highlights</a:t>
            </a:r>
            <a:endParaRPr lang="en-US" dirty="0"/>
          </a:p>
        </p:txBody>
      </p:sp>
      <p:sp>
        <p:nvSpPr>
          <p:cNvPr id="14" name="Text Placeholder 13">
            <a:extLst>
              <a:ext uri="{FF2B5EF4-FFF2-40B4-BE49-F238E27FC236}">
                <a16:creationId xmlns:a16="http://schemas.microsoft.com/office/drawing/2014/main" id="{960891CD-48FA-4BA4-9BC7-70F8E345BE85}"/>
              </a:ext>
            </a:extLst>
          </p:cNvPr>
          <p:cNvSpPr>
            <a:spLocks noGrp="1"/>
          </p:cNvSpPr>
          <p:nvPr>
            <p:ph type="body" sz="quarter" idx="11"/>
          </p:nvPr>
        </p:nvSpPr>
        <p:spPr>
          <a:xfrm>
            <a:off x="457200" y="5715000"/>
            <a:ext cx="8229600" cy="337661"/>
          </a:xfrm>
        </p:spPr>
        <p:txBody>
          <a:bodyPr/>
          <a:lstStyle/>
          <a:p>
            <a:r>
              <a:rPr lang="en-GB"/>
              <a:t>* Unless otherwise noted, data is sourced from the 19th Annual U.S. Employee Benefit</a:t>
            </a:r>
            <a:br>
              <a:rPr lang="en-GB"/>
            </a:br>
            <a:r>
              <a:rPr lang="en-GB"/>
              <a:t>Trends Study</a:t>
            </a:r>
            <a:endParaRPr lang="en-GB" dirty="0"/>
          </a:p>
        </p:txBody>
      </p:sp>
      <p:cxnSp>
        <p:nvCxnSpPr>
          <p:cNvPr id="7" name="Straight Connector 6">
            <a:extLst>
              <a:ext uri="{FF2B5EF4-FFF2-40B4-BE49-F238E27FC236}">
                <a16:creationId xmlns:a16="http://schemas.microsoft.com/office/drawing/2014/main" id="{218A4578-605C-4360-8D09-14D867DE8878}"/>
              </a:ext>
            </a:extLst>
          </p:cNvPr>
          <p:cNvCxnSpPr/>
          <p:nvPr/>
        </p:nvCxnSpPr>
        <p:spPr>
          <a:xfrm>
            <a:off x="457200" y="2842940"/>
            <a:ext cx="4114800"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5F08CC-BEDF-4919-B155-3B4DBA74660D}"/>
              </a:ext>
            </a:extLst>
          </p:cNvPr>
          <p:cNvCxnSpPr/>
          <p:nvPr/>
        </p:nvCxnSpPr>
        <p:spPr>
          <a:xfrm>
            <a:off x="457200" y="4184443"/>
            <a:ext cx="4114800"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90FF574-2F75-4BFC-850F-67A66B5443B5}"/>
              </a:ext>
            </a:extLst>
          </p:cNvPr>
          <p:cNvSpPr/>
          <p:nvPr/>
        </p:nvSpPr>
        <p:spPr>
          <a:xfrm>
            <a:off x="457200" y="1879801"/>
            <a:ext cx="5715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cs typeface="Arial" panose="020B0604020202020204" pitchFamily="34" charset="0"/>
              </a:rPr>
              <a:t>01</a:t>
            </a:r>
          </a:p>
        </p:txBody>
      </p:sp>
      <p:sp>
        <p:nvSpPr>
          <p:cNvPr id="9" name="Rectangle 8">
            <a:extLst>
              <a:ext uri="{FF2B5EF4-FFF2-40B4-BE49-F238E27FC236}">
                <a16:creationId xmlns:a16="http://schemas.microsoft.com/office/drawing/2014/main" id="{68053752-5D47-4564-9F82-97228F7B0A2A}"/>
              </a:ext>
            </a:extLst>
          </p:cNvPr>
          <p:cNvSpPr/>
          <p:nvPr/>
        </p:nvSpPr>
        <p:spPr>
          <a:xfrm>
            <a:off x="1051561" y="2064465"/>
            <a:ext cx="352044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cs typeface="Arial" panose="020B0604020202020204" pitchFamily="34" charset="0"/>
              </a:rPr>
              <a:t>Top trends impacting the workplace</a:t>
            </a:r>
          </a:p>
        </p:txBody>
      </p:sp>
      <p:sp>
        <p:nvSpPr>
          <p:cNvPr id="5" name="Rectangle 4">
            <a:extLst>
              <a:ext uri="{FF2B5EF4-FFF2-40B4-BE49-F238E27FC236}">
                <a16:creationId xmlns:a16="http://schemas.microsoft.com/office/drawing/2014/main" id="{3FA4414E-6298-46C4-AE6D-8F51F43698C9}"/>
              </a:ext>
            </a:extLst>
          </p:cNvPr>
          <p:cNvSpPr/>
          <p:nvPr/>
        </p:nvSpPr>
        <p:spPr>
          <a:xfrm>
            <a:off x="457200" y="3221304"/>
            <a:ext cx="5715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cs typeface="Arial" panose="020B0604020202020204" pitchFamily="34" charset="0"/>
              </a:rPr>
              <a:t>02</a:t>
            </a:r>
          </a:p>
        </p:txBody>
      </p:sp>
      <p:sp>
        <p:nvSpPr>
          <p:cNvPr id="10" name="Rectangle 9">
            <a:extLst>
              <a:ext uri="{FF2B5EF4-FFF2-40B4-BE49-F238E27FC236}">
                <a16:creationId xmlns:a16="http://schemas.microsoft.com/office/drawing/2014/main" id="{8F8C21A6-D1AF-41A7-93E6-292D7E9A47DC}"/>
              </a:ext>
            </a:extLst>
          </p:cNvPr>
          <p:cNvSpPr/>
          <p:nvPr/>
        </p:nvSpPr>
        <p:spPr>
          <a:xfrm>
            <a:off x="1051560" y="3405970"/>
            <a:ext cx="352044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defRPr/>
            </a:pPr>
            <a:r>
              <a:rPr lang="en-GB" sz="1400" dirty="0">
                <a:solidFill>
                  <a:schemeClr val="tx1"/>
                </a:solidFill>
                <a:cs typeface="Arial" panose="020B0604020202020204" pitchFamily="34" charset="0"/>
              </a:rPr>
              <a:t>Cultivating a more resilient workforce</a:t>
            </a:r>
          </a:p>
        </p:txBody>
      </p:sp>
      <p:sp>
        <p:nvSpPr>
          <p:cNvPr id="6" name="Rectangle 5">
            <a:extLst>
              <a:ext uri="{FF2B5EF4-FFF2-40B4-BE49-F238E27FC236}">
                <a16:creationId xmlns:a16="http://schemas.microsoft.com/office/drawing/2014/main" id="{C0DF702C-7754-4D79-AB66-D70BB8BEC837}"/>
              </a:ext>
            </a:extLst>
          </p:cNvPr>
          <p:cNvSpPr/>
          <p:nvPr/>
        </p:nvSpPr>
        <p:spPr>
          <a:xfrm>
            <a:off x="457200" y="4562808"/>
            <a:ext cx="5715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3"/>
                </a:solidFill>
                <a:effectLst/>
                <a:uLnTx/>
                <a:uFillTx/>
                <a:cs typeface="Arial" panose="020B0604020202020204" pitchFamily="34" charset="0"/>
              </a:rPr>
              <a:t>03</a:t>
            </a:r>
          </a:p>
        </p:txBody>
      </p:sp>
      <p:sp>
        <p:nvSpPr>
          <p:cNvPr id="11" name="Rectangle 10">
            <a:extLst>
              <a:ext uri="{FF2B5EF4-FFF2-40B4-BE49-F238E27FC236}">
                <a16:creationId xmlns:a16="http://schemas.microsoft.com/office/drawing/2014/main" id="{D1C66D33-0280-491C-8341-7A57273D441C}"/>
              </a:ext>
            </a:extLst>
          </p:cNvPr>
          <p:cNvSpPr/>
          <p:nvPr/>
        </p:nvSpPr>
        <p:spPr>
          <a:xfrm>
            <a:off x="1051560" y="4747474"/>
            <a:ext cx="352044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spcAft>
                <a:spcPts val="300"/>
              </a:spcAft>
            </a:pPr>
            <a:r>
              <a:rPr lang="en-GB" sz="1400" dirty="0">
                <a:solidFill>
                  <a:schemeClr val="tx1"/>
                </a:solidFill>
                <a:cs typeface="Arial" panose="020B0604020202020204" pitchFamily="34" charset="0"/>
              </a:rPr>
              <a:t>Increased value of employee benefits</a:t>
            </a:r>
          </a:p>
        </p:txBody>
      </p:sp>
    </p:spTree>
    <p:extLst>
      <p:ext uri="{BB962C8B-B14F-4D97-AF65-F5344CB8AC3E}">
        <p14:creationId xmlns:p14="http://schemas.microsoft.com/office/powerpoint/2010/main" val="421234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B70F-83B0-4003-AF61-970F6287175C}"/>
              </a:ext>
            </a:extLst>
          </p:cNvPr>
          <p:cNvSpPr>
            <a:spLocks noGrp="1"/>
          </p:cNvSpPr>
          <p:nvPr>
            <p:ph type="title"/>
          </p:nvPr>
        </p:nvSpPr>
        <p:spPr/>
        <p:txBody>
          <a:bodyPr/>
          <a:lstStyle/>
          <a:p>
            <a:r>
              <a:rPr lang="en-US"/>
              <a:t>Benefits are a critical element of stability, yet public sector employees aren’t satisfied with what they </a:t>
            </a:r>
            <a:br>
              <a:rPr lang="en-US"/>
            </a:br>
            <a:r>
              <a:rPr lang="en-US"/>
              <a:t>receive today</a:t>
            </a:r>
            <a:endParaRPr lang="en-US" dirty="0"/>
          </a:p>
        </p:txBody>
      </p:sp>
      <p:sp>
        <p:nvSpPr>
          <p:cNvPr id="5" name="Text Placeholder 6">
            <a:extLst>
              <a:ext uri="{FF2B5EF4-FFF2-40B4-BE49-F238E27FC236}">
                <a16:creationId xmlns:a16="http://schemas.microsoft.com/office/drawing/2014/main" id="{4FAB3031-DEEB-4F1B-8F99-D7B3286B5AE2}"/>
              </a:ext>
            </a:extLst>
          </p:cNvPr>
          <p:cNvSpPr txBox="1">
            <a:spLocks/>
          </p:cNvSpPr>
          <p:nvPr/>
        </p:nvSpPr>
        <p:spPr>
          <a:xfrm>
            <a:off x="457200" y="2806699"/>
            <a:ext cx="8229600" cy="241299"/>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1400" b="1" dirty="0">
                <a:latin typeface="+mn-lt"/>
              </a:rPr>
              <a:t>% satisfied with benefits</a:t>
            </a:r>
          </a:p>
        </p:txBody>
      </p:sp>
      <p:graphicFrame>
        <p:nvGraphicFramePr>
          <p:cNvPr id="6" name="Content Placeholder 8">
            <a:extLst>
              <a:ext uri="{FF2B5EF4-FFF2-40B4-BE49-F238E27FC236}">
                <a16:creationId xmlns:a16="http://schemas.microsoft.com/office/drawing/2014/main" id="{E228A14C-1D87-414C-AB02-1A1ED333FADC}"/>
              </a:ext>
            </a:extLst>
          </p:cNvPr>
          <p:cNvGraphicFramePr>
            <a:graphicFrameLocks/>
          </p:cNvGraphicFramePr>
          <p:nvPr>
            <p:extLst>
              <p:ext uri="{D42A27DB-BD31-4B8C-83A1-F6EECF244321}">
                <p14:modId xmlns:p14="http://schemas.microsoft.com/office/powerpoint/2010/main" val="1162767065"/>
              </p:ext>
            </p:extLst>
          </p:nvPr>
        </p:nvGraphicFramePr>
        <p:xfrm>
          <a:off x="457200" y="3200399"/>
          <a:ext cx="8229600" cy="2695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7924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F43E-D985-4011-920D-FA219B4D807A}"/>
              </a:ext>
            </a:extLst>
          </p:cNvPr>
          <p:cNvSpPr>
            <a:spLocks noGrp="1"/>
          </p:cNvSpPr>
          <p:nvPr>
            <p:ph type="title"/>
          </p:nvPr>
        </p:nvSpPr>
        <p:spPr>
          <a:xfrm>
            <a:off x="457200" y="457200"/>
            <a:ext cx="8229600" cy="1005840"/>
          </a:xfrm>
        </p:spPr>
        <p:txBody>
          <a:bodyPr/>
          <a:lstStyle/>
          <a:p>
            <a:r>
              <a:rPr lang="en-US"/>
              <a:t>There’s an opportunity to reassess </a:t>
            </a:r>
            <a:br>
              <a:rPr lang="en-US"/>
            </a:br>
            <a:r>
              <a:rPr lang="en-US"/>
              <a:t>benefits plans and re-evaluate communications to drive greater relevance and value</a:t>
            </a:r>
            <a:endParaRPr lang="en-US" dirty="0"/>
          </a:p>
        </p:txBody>
      </p:sp>
      <p:sp>
        <p:nvSpPr>
          <p:cNvPr id="7" name="Rectangle 6">
            <a:extLst>
              <a:ext uri="{FF2B5EF4-FFF2-40B4-BE49-F238E27FC236}">
                <a16:creationId xmlns:a16="http://schemas.microsoft.com/office/drawing/2014/main" id="{D3B81CD6-67DC-42A9-925A-F25BF7CC554F}"/>
              </a:ext>
            </a:extLst>
          </p:cNvPr>
          <p:cNvSpPr/>
          <p:nvPr/>
        </p:nvSpPr>
        <p:spPr>
          <a:xfrm>
            <a:off x="3657602" y="2788921"/>
            <a:ext cx="5486398" cy="2926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457200" bIns="0" rtlCol="0" anchor="ctr"/>
          <a:lstStyle/>
          <a:p>
            <a:endParaRPr lang="en-US" b="1" dirty="0">
              <a:solidFill>
                <a:schemeClr val="bg1"/>
              </a:solidFill>
            </a:endParaRPr>
          </a:p>
        </p:txBody>
      </p:sp>
      <p:sp>
        <p:nvSpPr>
          <p:cNvPr id="6" name="TextBox 5">
            <a:extLst>
              <a:ext uri="{FF2B5EF4-FFF2-40B4-BE49-F238E27FC236}">
                <a16:creationId xmlns:a16="http://schemas.microsoft.com/office/drawing/2014/main" id="{163CFC74-2874-4D32-9849-FCC35BAE91B8}"/>
              </a:ext>
            </a:extLst>
          </p:cNvPr>
          <p:cNvSpPr txBox="1"/>
          <p:nvPr/>
        </p:nvSpPr>
        <p:spPr>
          <a:xfrm>
            <a:off x="4297680" y="3374797"/>
            <a:ext cx="4206240" cy="1754326"/>
          </a:xfrm>
          <a:prstGeom prst="rect">
            <a:avLst/>
          </a:prstGeom>
          <a:noFill/>
        </p:spPr>
        <p:txBody>
          <a:bodyPr wrap="square" lIns="0" tIns="0" rIns="0" bIns="0" anchor="ctr">
            <a:spAutoFit/>
          </a:bodyPr>
          <a:lstStyle/>
          <a:p>
            <a:r>
              <a:rPr lang="en-US" sz="1600" dirty="0">
                <a:solidFill>
                  <a:schemeClr val="bg1"/>
                </a:solidFill>
              </a:rPr>
              <a:t>Those who agree their employer’s </a:t>
            </a:r>
            <a:br>
              <a:rPr lang="en-US" sz="1600" dirty="0">
                <a:solidFill>
                  <a:schemeClr val="bg1"/>
                </a:solidFill>
              </a:rPr>
            </a:br>
            <a:r>
              <a:rPr lang="en-US" sz="1600" dirty="0">
                <a:solidFill>
                  <a:schemeClr val="bg1"/>
                </a:solidFill>
              </a:rPr>
              <a:t>benefits communications help them </a:t>
            </a:r>
            <a:br>
              <a:rPr lang="en-US" sz="1600" dirty="0">
                <a:solidFill>
                  <a:schemeClr val="bg1"/>
                </a:solidFill>
              </a:rPr>
            </a:br>
            <a:r>
              <a:rPr lang="en-US" sz="1600" dirty="0">
                <a:solidFill>
                  <a:schemeClr val="bg1"/>
                </a:solidFill>
              </a:rPr>
              <a:t>understand how their benefits work are </a:t>
            </a:r>
            <a:br>
              <a:rPr lang="en-US" sz="1600" dirty="0">
                <a:solidFill>
                  <a:schemeClr val="bg1"/>
                </a:solidFill>
              </a:rPr>
            </a:br>
            <a:r>
              <a:rPr lang="en-US" sz="2200" b="1" dirty="0">
                <a:solidFill>
                  <a:schemeClr val="bg1"/>
                </a:solidFill>
              </a:rPr>
              <a:t>2x more likely to be satisfied </a:t>
            </a:r>
            <a:br>
              <a:rPr lang="en-US" sz="2200" b="1" dirty="0">
                <a:solidFill>
                  <a:schemeClr val="bg1"/>
                </a:solidFill>
              </a:rPr>
            </a:br>
            <a:r>
              <a:rPr lang="en-US" sz="2200" b="1" dirty="0">
                <a:solidFill>
                  <a:schemeClr val="bg1"/>
                </a:solidFill>
              </a:rPr>
              <a:t>with the benefits they receive </a:t>
            </a:r>
            <a:br>
              <a:rPr lang="en-US" sz="2200" b="1" dirty="0">
                <a:solidFill>
                  <a:schemeClr val="bg1"/>
                </a:solidFill>
              </a:rPr>
            </a:br>
            <a:r>
              <a:rPr lang="en-US" sz="2200" b="1" dirty="0">
                <a:solidFill>
                  <a:schemeClr val="bg1"/>
                </a:solidFill>
              </a:rPr>
              <a:t>from their employer.</a:t>
            </a:r>
          </a:p>
        </p:txBody>
      </p:sp>
      <p:pic>
        <p:nvPicPr>
          <p:cNvPr id="10" name="Picture 9" descr="A person holding a baby&#10;&#10;Description automatically generated with medium confidence">
            <a:extLst>
              <a:ext uri="{FF2B5EF4-FFF2-40B4-BE49-F238E27FC236}">
                <a16:creationId xmlns:a16="http://schemas.microsoft.com/office/drawing/2014/main" id="{630662A6-5047-44A6-BBBE-6ACD5DDE3CB7}"/>
              </a:ext>
            </a:extLst>
          </p:cNvPr>
          <p:cNvPicPr>
            <a:picLocks/>
          </p:cNvPicPr>
          <p:nvPr/>
        </p:nvPicPr>
        <p:blipFill rotWithShape="1">
          <a:blip r:embed="rId3" cstate="print">
            <a:extLst>
              <a:ext uri="{28A0092B-C50C-407E-A947-70E740481C1C}">
                <a14:useLocalDpi xmlns:a14="http://schemas.microsoft.com/office/drawing/2010/main"/>
              </a:ext>
            </a:extLst>
          </a:blip>
          <a:srcRect l="3125" r="3125"/>
          <a:stretch/>
        </p:blipFill>
        <p:spPr>
          <a:xfrm>
            <a:off x="0" y="2788921"/>
            <a:ext cx="3657602" cy="2926079"/>
          </a:xfrm>
          <a:prstGeom prst="rect">
            <a:avLst/>
          </a:prstGeom>
        </p:spPr>
      </p:pic>
    </p:spTree>
    <p:extLst>
      <p:ext uri="{BB962C8B-B14F-4D97-AF65-F5344CB8AC3E}">
        <p14:creationId xmlns:p14="http://schemas.microsoft.com/office/powerpoint/2010/main" val="853444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109920F0-9E8F-4501-B70C-1867EEC4761B}"/>
              </a:ext>
            </a:extLst>
          </p:cNvPr>
          <p:cNvCxnSpPr>
            <a:cxnSpLocks/>
          </p:cNvCxnSpPr>
          <p:nvPr/>
        </p:nvCxnSpPr>
        <p:spPr>
          <a:xfrm flipH="1">
            <a:off x="476251" y="3337537"/>
            <a:ext cx="8105774" cy="0"/>
          </a:xfrm>
          <a:prstGeom prst="straightConnector1">
            <a:avLst/>
          </a:prstGeom>
          <a:ln w="2540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06C2713-FBD7-4F00-A1BC-13A917B875CA}"/>
              </a:ext>
            </a:extLst>
          </p:cNvPr>
          <p:cNvSpPr>
            <a:spLocks noGrp="1"/>
          </p:cNvSpPr>
          <p:nvPr>
            <p:ph type="title"/>
          </p:nvPr>
        </p:nvSpPr>
        <p:spPr>
          <a:xfrm>
            <a:off x="457200" y="457200"/>
            <a:ext cx="8229600" cy="1005840"/>
          </a:xfrm>
        </p:spPr>
        <p:txBody>
          <a:bodyPr/>
          <a:lstStyle/>
          <a:p>
            <a:r>
              <a:rPr lang="en-US"/>
              <a:t>There’s still a significant gap between the benefits public sector employees are interested in and those they actually own</a:t>
            </a:r>
            <a:endParaRPr lang="en-US" dirty="0"/>
          </a:p>
        </p:txBody>
      </p:sp>
      <p:sp>
        <p:nvSpPr>
          <p:cNvPr id="5" name="Text Placeholder 6">
            <a:extLst>
              <a:ext uri="{FF2B5EF4-FFF2-40B4-BE49-F238E27FC236}">
                <a16:creationId xmlns:a16="http://schemas.microsoft.com/office/drawing/2014/main" id="{1B742476-200E-49C3-994A-243F704773E2}"/>
              </a:ext>
            </a:extLst>
          </p:cNvPr>
          <p:cNvSpPr txBox="1">
            <a:spLocks/>
          </p:cNvSpPr>
          <p:nvPr/>
        </p:nvSpPr>
        <p:spPr>
          <a:xfrm>
            <a:off x="457200" y="2806699"/>
            <a:ext cx="8229600" cy="241299"/>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1400" b="1" dirty="0">
                <a:latin typeface="+mn-lt"/>
              </a:rPr>
              <a:t>% Public Sector Employees (EE) interest in benefit vs. % Public Sector EEs owning the benefit</a:t>
            </a:r>
          </a:p>
        </p:txBody>
      </p:sp>
      <p:graphicFrame>
        <p:nvGraphicFramePr>
          <p:cNvPr id="7" name="Chart 6">
            <a:extLst>
              <a:ext uri="{FF2B5EF4-FFF2-40B4-BE49-F238E27FC236}">
                <a16:creationId xmlns:a16="http://schemas.microsoft.com/office/drawing/2014/main" id="{F9288F3C-7E44-459B-892A-29B173533251}"/>
              </a:ext>
            </a:extLst>
          </p:cNvPr>
          <p:cNvGraphicFramePr/>
          <p:nvPr>
            <p:extLst>
              <p:ext uri="{D42A27DB-BD31-4B8C-83A1-F6EECF244321}">
                <p14:modId xmlns:p14="http://schemas.microsoft.com/office/powerpoint/2010/main" val="2712323082"/>
              </p:ext>
            </p:extLst>
          </p:nvPr>
        </p:nvGraphicFramePr>
        <p:xfrm>
          <a:off x="457200" y="3520905"/>
          <a:ext cx="8229600" cy="240863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6">
            <a:extLst>
              <a:ext uri="{FF2B5EF4-FFF2-40B4-BE49-F238E27FC236}">
                <a16:creationId xmlns:a16="http://schemas.microsoft.com/office/drawing/2014/main" id="{C0F00672-39C5-4F71-9007-AE94BC383401}"/>
              </a:ext>
            </a:extLst>
          </p:cNvPr>
          <p:cNvSpPr txBox="1">
            <a:spLocks/>
          </p:cNvSpPr>
          <p:nvPr/>
        </p:nvSpPr>
        <p:spPr>
          <a:xfrm>
            <a:off x="2943510" y="3260593"/>
            <a:ext cx="3256982" cy="153888"/>
          </a:xfrm>
          <a:prstGeom prst="rect">
            <a:avLst/>
          </a:prstGeom>
          <a:solidFill>
            <a:schemeClr val="bg1"/>
          </a:solidFill>
        </p:spPr>
        <p:txBody>
          <a:bodyPr vert="horz" wrap="none" lIns="137160" tIns="0" rIns="137160" bIns="0" rtlCol="0" anchor="ctr">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1000" dirty="0"/>
              <a:t>Greatest gap between EE interest and EE ownership</a:t>
            </a:r>
          </a:p>
        </p:txBody>
      </p:sp>
    </p:spTree>
    <p:extLst>
      <p:ext uri="{BB962C8B-B14F-4D97-AF65-F5344CB8AC3E}">
        <p14:creationId xmlns:p14="http://schemas.microsoft.com/office/powerpoint/2010/main" val="1266403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10;ge421f26736_0_65">
            <a:extLst>
              <a:ext uri="{FF2B5EF4-FFF2-40B4-BE49-F238E27FC236}">
                <a16:creationId xmlns:a16="http://schemas.microsoft.com/office/drawing/2014/main" id="{C5A5244F-B5BF-4E6E-AF73-1DFB34E4FDF3}"/>
              </a:ext>
            </a:extLst>
          </p:cNvPr>
          <p:cNvSpPr/>
          <p:nvPr/>
        </p:nvSpPr>
        <p:spPr>
          <a:xfrm>
            <a:off x="3657600" y="1604990"/>
            <a:ext cx="5486400" cy="2060362"/>
          </a:xfrm>
          <a:prstGeom prst="rect">
            <a:avLst/>
          </a:prstGeom>
          <a:solidFill>
            <a:schemeClr val="accent2"/>
          </a:solidFill>
          <a:ln>
            <a:noFill/>
          </a:ln>
        </p:spPr>
        <p:txBody>
          <a:bodyPr spcFirstLastPara="1" wrap="square" lIns="91425" tIns="0" rIns="68575"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100" b="1" i="0" u="none" strike="noStrike" cap="none">
              <a:solidFill>
                <a:schemeClr val="accent1"/>
              </a:solidFill>
              <a:latin typeface="Arial"/>
              <a:ea typeface="Arial"/>
              <a:cs typeface="Arial"/>
              <a:sym typeface="Arial"/>
            </a:endParaRPr>
          </a:p>
        </p:txBody>
      </p:sp>
      <p:sp>
        <p:nvSpPr>
          <p:cNvPr id="14" name="Google Shape;310;ge421f26736_0_65">
            <a:extLst>
              <a:ext uri="{FF2B5EF4-FFF2-40B4-BE49-F238E27FC236}">
                <a16:creationId xmlns:a16="http://schemas.microsoft.com/office/drawing/2014/main" id="{815C7D3D-BEF6-4B87-8F23-DA600350ECBA}"/>
              </a:ext>
            </a:extLst>
          </p:cNvPr>
          <p:cNvSpPr/>
          <p:nvPr/>
        </p:nvSpPr>
        <p:spPr>
          <a:xfrm>
            <a:off x="3657600" y="3659428"/>
            <a:ext cx="5486400" cy="2060362"/>
          </a:xfrm>
          <a:prstGeom prst="rect">
            <a:avLst/>
          </a:prstGeom>
          <a:solidFill>
            <a:schemeClr val="accent3"/>
          </a:solidFill>
          <a:ln>
            <a:noFill/>
          </a:ln>
        </p:spPr>
        <p:txBody>
          <a:bodyPr spcFirstLastPara="1" wrap="square" lIns="91425" tIns="0" rIns="68575"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100" b="1" i="0" u="none" strike="noStrike" cap="none" dirty="0">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BE1D2836-42E1-4727-9380-2FAF852C61AD}"/>
              </a:ext>
            </a:extLst>
          </p:cNvPr>
          <p:cNvSpPr>
            <a:spLocks noGrp="1"/>
          </p:cNvSpPr>
          <p:nvPr>
            <p:ph type="title"/>
          </p:nvPr>
        </p:nvSpPr>
        <p:spPr/>
        <p:txBody>
          <a:bodyPr/>
          <a:lstStyle/>
          <a:p>
            <a:r>
              <a:rPr lang="en-US"/>
              <a:t>Expectations for benefits are high </a:t>
            </a:r>
            <a:endParaRPr lang="en-US" dirty="0"/>
          </a:p>
        </p:txBody>
      </p:sp>
      <p:pic>
        <p:nvPicPr>
          <p:cNvPr id="6" name="Picture 5">
            <a:extLst>
              <a:ext uri="{FF2B5EF4-FFF2-40B4-BE49-F238E27FC236}">
                <a16:creationId xmlns:a16="http://schemas.microsoft.com/office/drawing/2014/main" id="{C43012AA-E879-46E4-B028-BEFCA1D6469A}"/>
              </a:ext>
            </a:extLst>
          </p:cNvPr>
          <p:cNvPicPr>
            <a:picLocks/>
          </p:cNvPicPr>
          <p:nvPr/>
        </p:nvPicPr>
        <p:blipFill rotWithShape="1">
          <a:blip r:embed="rId3" cstate="print">
            <a:extLst>
              <a:ext uri="{28A0092B-C50C-407E-A947-70E740481C1C}">
                <a14:useLocalDpi xmlns:a14="http://schemas.microsoft.com/office/drawing/2010/main"/>
              </a:ext>
            </a:extLst>
          </a:blip>
          <a:srcRect l="9953" r="9953"/>
          <a:stretch/>
        </p:blipFill>
        <p:spPr>
          <a:xfrm>
            <a:off x="0" y="1604990"/>
            <a:ext cx="3657600" cy="4110010"/>
          </a:xfrm>
          <a:prstGeom prst="rect">
            <a:avLst/>
          </a:prstGeom>
        </p:spPr>
      </p:pic>
      <p:grpSp>
        <p:nvGrpSpPr>
          <p:cNvPr id="4" name="Graphic 14">
            <a:extLst>
              <a:ext uri="{FF2B5EF4-FFF2-40B4-BE49-F238E27FC236}">
                <a16:creationId xmlns:a16="http://schemas.microsoft.com/office/drawing/2014/main" id="{736F21B8-0119-438A-9876-1C3C43A325F2}"/>
              </a:ext>
            </a:extLst>
          </p:cNvPr>
          <p:cNvGrpSpPr>
            <a:grpSpLocks noChangeAspect="1"/>
          </p:cNvGrpSpPr>
          <p:nvPr/>
        </p:nvGrpSpPr>
        <p:grpSpPr>
          <a:xfrm>
            <a:off x="4151662" y="2264705"/>
            <a:ext cx="737241" cy="737242"/>
            <a:chOff x="5034455" y="2227843"/>
            <a:chExt cx="810965" cy="810966"/>
          </a:xfrm>
        </p:grpSpPr>
        <p:grpSp>
          <p:nvGrpSpPr>
            <p:cNvPr id="5" name="Graphic 14">
              <a:extLst>
                <a:ext uri="{FF2B5EF4-FFF2-40B4-BE49-F238E27FC236}">
                  <a16:creationId xmlns:a16="http://schemas.microsoft.com/office/drawing/2014/main" id="{65F03032-095F-415C-AF47-283828F3EBD0}"/>
                </a:ext>
              </a:extLst>
            </p:cNvPr>
            <p:cNvGrpSpPr/>
            <p:nvPr/>
          </p:nvGrpSpPr>
          <p:grpSpPr>
            <a:xfrm>
              <a:off x="5034455" y="2734614"/>
              <a:ext cx="810965" cy="304195"/>
              <a:chOff x="5034455" y="2734614"/>
              <a:chExt cx="810965" cy="304195"/>
            </a:xfrm>
          </p:grpSpPr>
          <p:sp>
            <p:nvSpPr>
              <p:cNvPr id="7" name="Freeform: Shape 6">
                <a:extLst>
                  <a:ext uri="{FF2B5EF4-FFF2-40B4-BE49-F238E27FC236}">
                    <a16:creationId xmlns:a16="http://schemas.microsoft.com/office/drawing/2014/main" id="{207DF8DD-9CA1-46C8-8AB7-51058D7E4F08}"/>
                  </a:ext>
                </a:extLst>
              </p:cNvPr>
              <p:cNvSpPr/>
              <p:nvPr/>
            </p:nvSpPr>
            <p:spPr>
              <a:xfrm>
                <a:off x="5173954" y="2734614"/>
                <a:ext cx="671466" cy="271072"/>
              </a:xfrm>
              <a:custGeom>
                <a:avLst/>
                <a:gdLst>
                  <a:gd name="connsiteX0" fmla="*/ 566842 w 671466"/>
                  <a:gd name="connsiteY0" fmla="*/ 25447 h 271072"/>
                  <a:gd name="connsiteX1" fmla="*/ 488331 w 671466"/>
                  <a:gd name="connsiteY1" fmla="*/ 101371 h 271072"/>
                  <a:gd name="connsiteX2" fmla="*/ 284505 w 671466"/>
                  <a:gd name="connsiteY2" fmla="*/ 101371 h 271072"/>
                  <a:gd name="connsiteX3" fmla="*/ 275244 w 671466"/>
                  <a:gd name="connsiteY3" fmla="*/ 97616 h 271072"/>
                  <a:gd name="connsiteX4" fmla="*/ 275244 w 671466"/>
                  <a:gd name="connsiteY4" fmla="*/ 97616 h 271072"/>
                  <a:gd name="connsiteX5" fmla="*/ 284505 w 671466"/>
                  <a:gd name="connsiteY5" fmla="*/ 75840 h 271072"/>
                  <a:gd name="connsiteX6" fmla="*/ 369190 w 671466"/>
                  <a:gd name="connsiteY6" fmla="*/ 75840 h 271072"/>
                  <a:gd name="connsiteX7" fmla="*/ 409154 w 671466"/>
                  <a:gd name="connsiteY7" fmla="*/ 45888 h 271072"/>
                  <a:gd name="connsiteX8" fmla="*/ 370691 w 671466"/>
                  <a:gd name="connsiteY8" fmla="*/ 0 h 271072"/>
                  <a:gd name="connsiteX9" fmla="*/ 217759 w 671466"/>
                  <a:gd name="connsiteY9" fmla="*/ 0 h 271072"/>
                  <a:gd name="connsiteX10" fmla="*/ 143755 w 671466"/>
                  <a:gd name="connsiteY10" fmla="*/ 29952 h 271072"/>
                  <a:gd name="connsiteX11" fmla="*/ 95948 w 671466"/>
                  <a:gd name="connsiteY11" fmla="*/ 76675 h 271072"/>
                  <a:gd name="connsiteX12" fmla="*/ 69750 w 671466"/>
                  <a:gd name="connsiteY12" fmla="*/ 102205 h 271072"/>
                  <a:gd name="connsiteX13" fmla="*/ 0 w 671466"/>
                  <a:gd name="connsiteY13" fmla="*/ 170370 h 271072"/>
                  <a:gd name="connsiteX14" fmla="*/ 209249 w 671466"/>
                  <a:gd name="connsiteY14" fmla="*/ 271073 h 271072"/>
                  <a:gd name="connsiteX15" fmla="*/ 263731 w 671466"/>
                  <a:gd name="connsiteY15" fmla="*/ 217926 h 271072"/>
                  <a:gd name="connsiteX16" fmla="*/ 300691 w 671466"/>
                  <a:gd name="connsiteY16" fmla="*/ 202992 h 271072"/>
                  <a:gd name="connsiteX17" fmla="*/ 466639 w 671466"/>
                  <a:gd name="connsiteY17" fmla="*/ 202992 h 271072"/>
                  <a:gd name="connsiteX18" fmla="*/ 503600 w 671466"/>
                  <a:gd name="connsiteY18" fmla="*/ 189559 h 271072"/>
                  <a:gd name="connsiteX19" fmla="*/ 671466 w 671466"/>
                  <a:gd name="connsiteY19" fmla="*/ 25447 h 271072"/>
                  <a:gd name="connsiteX20" fmla="*/ 566842 w 671466"/>
                  <a:gd name="connsiteY20" fmla="*/ 25447 h 27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466" h="271072">
                    <a:moveTo>
                      <a:pt x="566842" y="25447"/>
                    </a:moveTo>
                    <a:lnTo>
                      <a:pt x="488331" y="101371"/>
                    </a:lnTo>
                    <a:lnTo>
                      <a:pt x="284505" y="101371"/>
                    </a:lnTo>
                    <a:cubicBezTo>
                      <a:pt x="281001" y="101371"/>
                      <a:pt x="277747" y="100036"/>
                      <a:pt x="275244" y="97616"/>
                    </a:cubicBezTo>
                    <a:lnTo>
                      <a:pt x="275244" y="97616"/>
                    </a:lnTo>
                    <a:cubicBezTo>
                      <a:pt x="266985" y="89607"/>
                      <a:pt x="272825" y="75840"/>
                      <a:pt x="284505" y="75840"/>
                    </a:cubicBezTo>
                    <a:lnTo>
                      <a:pt x="369190" y="75840"/>
                    </a:lnTo>
                    <a:cubicBezTo>
                      <a:pt x="388129" y="75840"/>
                      <a:pt x="405566" y="64076"/>
                      <a:pt x="409154" y="45888"/>
                    </a:cubicBezTo>
                    <a:cubicBezTo>
                      <a:pt x="413993" y="21359"/>
                      <a:pt x="394887" y="0"/>
                      <a:pt x="370691" y="0"/>
                    </a:cubicBezTo>
                    <a:lnTo>
                      <a:pt x="217759" y="0"/>
                    </a:lnTo>
                    <a:cubicBezTo>
                      <a:pt x="189976" y="0"/>
                      <a:pt x="163361" y="10763"/>
                      <a:pt x="143755" y="29952"/>
                    </a:cubicBezTo>
                    <a:lnTo>
                      <a:pt x="95948" y="76675"/>
                    </a:lnTo>
                    <a:lnTo>
                      <a:pt x="69750" y="102205"/>
                    </a:lnTo>
                    <a:lnTo>
                      <a:pt x="0" y="170370"/>
                    </a:lnTo>
                    <a:lnTo>
                      <a:pt x="209249" y="271073"/>
                    </a:lnTo>
                    <a:lnTo>
                      <a:pt x="263731" y="217926"/>
                    </a:lnTo>
                    <a:cubicBezTo>
                      <a:pt x="273576" y="208331"/>
                      <a:pt x="286842" y="202992"/>
                      <a:pt x="300691" y="202992"/>
                    </a:cubicBezTo>
                    <a:lnTo>
                      <a:pt x="466639" y="202992"/>
                    </a:lnTo>
                    <a:cubicBezTo>
                      <a:pt x="480489" y="202992"/>
                      <a:pt x="493838" y="199154"/>
                      <a:pt x="503600" y="189559"/>
                    </a:cubicBezTo>
                    <a:lnTo>
                      <a:pt x="671466" y="25447"/>
                    </a:lnTo>
                    <a:cubicBezTo>
                      <a:pt x="642599" y="-2753"/>
                      <a:pt x="595709" y="-2753"/>
                      <a:pt x="566842" y="25447"/>
                    </a:cubicBezTo>
                    <a:close/>
                  </a:path>
                </a:pathLst>
              </a:custGeom>
              <a:solidFill>
                <a:srgbClr val="D7D8D6"/>
              </a:solidFill>
              <a:ln w="824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FE642A4-D1C4-4AB8-A33D-1C8807CDADED}"/>
                  </a:ext>
                </a:extLst>
              </p:cNvPr>
              <p:cNvSpPr/>
              <p:nvPr/>
            </p:nvSpPr>
            <p:spPr>
              <a:xfrm>
                <a:off x="5034455" y="2913326"/>
                <a:ext cx="353170" cy="125482"/>
              </a:xfrm>
              <a:custGeom>
                <a:avLst/>
                <a:gdLst>
                  <a:gd name="connsiteX0" fmla="*/ 0 w 353170"/>
                  <a:gd name="connsiteY0" fmla="*/ 125483 h 125482"/>
                  <a:gd name="connsiteX1" fmla="*/ 353171 w 353170"/>
                  <a:gd name="connsiteY1" fmla="*/ 125483 h 125482"/>
                  <a:gd name="connsiteX2" fmla="*/ 130822 w 353170"/>
                  <a:gd name="connsiteY2" fmla="*/ 0 h 125482"/>
                </a:gdLst>
                <a:ahLst/>
                <a:cxnLst>
                  <a:cxn ang="0">
                    <a:pos x="connsiteX0" y="connsiteY0"/>
                  </a:cxn>
                  <a:cxn ang="0">
                    <a:pos x="connsiteX1" y="connsiteY1"/>
                  </a:cxn>
                  <a:cxn ang="0">
                    <a:pos x="connsiteX2" y="connsiteY2"/>
                  </a:cxn>
                </a:cxnLst>
                <a:rect l="l" t="t" r="r" b="b"/>
                <a:pathLst>
                  <a:path w="353170" h="125482">
                    <a:moveTo>
                      <a:pt x="0" y="125483"/>
                    </a:moveTo>
                    <a:lnTo>
                      <a:pt x="353171" y="125483"/>
                    </a:lnTo>
                    <a:lnTo>
                      <a:pt x="130822" y="0"/>
                    </a:lnTo>
                    <a:close/>
                  </a:path>
                </a:pathLst>
              </a:custGeom>
              <a:solidFill>
                <a:schemeClr val="accent3"/>
              </a:solidFill>
              <a:ln w="82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79F8736-EE51-4384-8378-B2FEB273E168}"/>
                  </a:ext>
                </a:extLst>
              </p:cNvPr>
              <p:cNvSpPr/>
              <p:nvPr/>
            </p:nvSpPr>
            <p:spPr>
              <a:xfrm>
                <a:off x="5165277" y="2836652"/>
                <a:ext cx="300858" cy="202157"/>
              </a:xfrm>
              <a:custGeom>
                <a:avLst/>
                <a:gdLst>
                  <a:gd name="connsiteX0" fmla="*/ 300858 w 300858"/>
                  <a:gd name="connsiteY0" fmla="*/ 127819 h 202157"/>
                  <a:gd name="connsiteX1" fmla="*/ 78427 w 300858"/>
                  <a:gd name="connsiteY1" fmla="*/ 0 h 202157"/>
                  <a:gd name="connsiteX2" fmla="*/ 0 w 300858"/>
                  <a:gd name="connsiteY2" fmla="*/ 76675 h 202157"/>
                  <a:gd name="connsiteX3" fmla="*/ 222348 w 300858"/>
                  <a:gd name="connsiteY3" fmla="*/ 202157 h 202157"/>
                </a:gdLst>
                <a:ahLst/>
                <a:cxnLst>
                  <a:cxn ang="0">
                    <a:pos x="connsiteX0" y="connsiteY0"/>
                  </a:cxn>
                  <a:cxn ang="0">
                    <a:pos x="connsiteX1" y="connsiteY1"/>
                  </a:cxn>
                  <a:cxn ang="0">
                    <a:pos x="connsiteX2" y="connsiteY2"/>
                  </a:cxn>
                  <a:cxn ang="0">
                    <a:pos x="connsiteX3" y="connsiteY3"/>
                  </a:cxn>
                </a:cxnLst>
                <a:rect l="l" t="t" r="r" b="b"/>
                <a:pathLst>
                  <a:path w="300858" h="202157">
                    <a:moveTo>
                      <a:pt x="300858" y="127819"/>
                    </a:moveTo>
                    <a:lnTo>
                      <a:pt x="78427" y="0"/>
                    </a:lnTo>
                    <a:lnTo>
                      <a:pt x="0" y="76675"/>
                    </a:lnTo>
                    <a:lnTo>
                      <a:pt x="222348" y="202157"/>
                    </a:lnTo>
                    <a:close/>
                  </a:path>
                </a:pathLst>
              </a:custGeom>
              <a:solidFill>
                <a:srgbClr val="0066A6"/>
              </a:solidFill>
              <a:ln w="8248" cap="flat">
                <a:noFill/>
                <a:prstDash val="solid"/>
                <a:miter/>
              </a:ln>
            </p:spPr>
            <p:txBody>
              <a:bodyPr rtlCol="0" anchor="ctr"/>
              <a:lstStyle/>
              <a:p>
                <a:endParaRPr lang="en-US"/>
              </a:p>
            </p:txBody>
          </p:sp>
        </p:grpSp>
        <p:grpSp>
          <p:nvGrpSpPr>
            <p:cNvPr id="18" name="Graphic 14">
              <a:extLst>
                <a:ext uri="{FF2B5EF4-FFF2-40B4-BE49-F238E27FC236}">
                  <a16:creationId xmlns:a16="http://schemas.microsoft.com/office/drawing/2014/main" id="{DEF82106-071E-48C6-9EEE-A7B72E614C83}"/>
                </a:ext>
              </a:extLst>
            </p:cNvPr>
            <p:cNvGrpSpPr/>
            <p:nvPr/>
          </p:nvGrpSpPr>
          <p:grpSpPr>
            <a:xfrm>
              <a:off x="5348745" y="2227843"/>
              <a:ext cx="475901" cy="465555"/>
              <a:chOff x="5348745" y="2227843"/>
              <a:chExt cx="475901" cy="465555"/>
            </a:xfrm>
          </p:grpSpPr>
          <p:grpSp>
            <p:nvGrpSpPr>
              <p:cNvPr id="19" name="Graphic 14">
                <a:extLst>
                  <a:ext uri="{FF2B5EF4-FFF2-40B4-BE49-F238E27FC236}">
                    <a16:creationId xmlns:a16="http://schemas.microsoft.com/office/drawing/2014/main" id="{8D691965-1324-44A2-BD66-05CF23771B6A}"/>
                  </a:ext>
                </a:extLst>
              </p:cNvPr>
              <p:cNvGrpSpPr/>
              <p:nvPr/>
            </p:nvGrpSpPr>
            <p:grpSpPr>
              <a:xfrm>
                <a:off x="5348745" y="2227843"/>
                <a:ext cx="475901" cy="465555"/>
                <a:chOff x="5348745" y="2227843"/>
                <a:chExt cx="475901" cy="465555"/>
              </a:xfrm>
            </p:grpSpPr>
            <p:sp>
              <p:nvSpPr>
                <p:cNvPr id="20" name="Freeform: Shape 19">
                  <a:extLst>
                    <a:ext uri="{FF2B5EF4-FFF2-40B4-BE49-F238E27FC236}">
                      <a16:creationId xmlns:a16="http://schemas.microsoft.com/office/drawing/2014/main" id="{1F803697-3B45-475F-AFBB-860081EE3BA0}"/>
                    </a:ext>
                  </a:extLst>
                </p:cNvPr>
                <p:cNvSpPr/>
                <p:nvPr/>
              </p:nvSpPr>
              <p:spPr>
                <a:xfrm>
                  <a:off x="5348745" y="2227843"/>
                  <a:ext cx="475901" cy="465555"/>
                </a:xfrm>
                <a:custGeom>
                  <a:avLst/>
                  <a:gdLst>
                    <a:gd name="connsiteX0" fmla="*/ 475901 w 475901"/>
                    <a:gd name="connsiteY0" fmla="*/ 234196 h 465555"/>
                    <a:gd name="connsiteX1" fmla="*/ 424506 w 475901"/>
                    <a:gd name="connsiteY1" fmla="*/ 310120 h 465555"/>
                    <a:gd name="connsiteX2" fmla="*/ 403982 w 475901"/>
                    <a:gd name="connsiteY2" fmla="*/ 399476 h 465555"/>
                    <a:gd name="connsiteX3" fmla="*/ 313707 w 475901"/>
                    <a:gd name="connsiteY3" fmla="*/ 415996 h 465555"/>
                    <a:gd name="connsiteX4" fmla="*/ 236449 w 475901"/>
                    <a:gd name="connsiteY4" fmla="*/ 465555 h 465555"/>
                    <a:gd name="connsiteX5" fmla="*/ 159858 w 475901"/>
                    <a:gd name="connsiteY5" fmla="*/ 415078 h 465555"/>
                    <a:gd name="connsiteX6" fmla="*/ 69834 w 475901"/>
                    <a:gd name="connsiteY6" fmla="*/ 397474 h 465555"/>
                    <a:gd name="connsiteX7" fmla="*/ 50394 w 475901"/>
                    <a:gd name="connsiteY7" fmla="*/ 307867 h 465555"/>
                    <a:gd name="connsiteX8" fmla="*/ 1 w 475901"/>
                    <a:gd name="connsiteY8" fmla="*/ 231276 h 465555"/>
                    <a:gd name="connsiteX9" fmla="*/ 51395 w 475901"/>
                    <a:gd name="connsiteY9" fmla="*/ 155352 h 465555"/>
                    <a:gd name="connsiteX10" fmla="*/ 71920 w 475901"/>
                    <a:gd name="connsiteY10" fmla="*/ 65996 h 465555"/>
                    <a:gd name="connsiteX11" fmla="*/ 162194 w 475901"/>
                    <a:gd name="connsiteY11" fmla="*/ 49476 h 465555"/>
                    <a:gd name="connsiteX12" fmla="*/ 239452 w 475901"/>
                    <a:gd name="connsiteY12" fmla="*/ 1 h 465555"/>
                    <a:gd name="connsiteX13" fmla="*/ 316044 w 475901"/>
                    <a:gd name="connsiteY13" fmla="*/ 50477 h 465555"/>
                    <a:gd name="connsiteX14" fmla="*/ 406067 w 475901"/>
                    <a:gd name="connsiteY14" fmla="*/ 68082 h 465555"/>
                    <a:gd name="connsiteX15" fmla="*/ 425507 w 475901"/>
                    <a:gd name="connsiteY15" fmla="*/ 157688 h 465555"/>
                    <a:gd name="connsiteX16" fmla="*/ 475901 w 475901"/>
                    <a:gd name="connsiteY16" fmla="*/ 234196 h 46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901" h="465555">
                      <a:moveTo>
                        <a:pt x="475901" y="234196"/>
                      </a:moveTo>
                      <a:cubicBezTo>
                        <a:pt x="475734" y="263731"/>
                        <a:pt x="435686" y="284589"/>
                        <a:pt x="424506" y="310120"/>
                      </a:cubicBezTo>
                      <a:cubicBezTo>
                        <a:pt x="412992" y="336401"/>
                        <a:pt x="424589" y="379870"/>
                        <a:pt x="403982" y="399476"/>
                      </a:cubicBezTo>
                      <a:cubicBezTo>
                        <a:pt x="383541" y="418916"/>
                        <a:pt x="340656" y="405400"/>
                        <a:pt x="313707" y="415996"/>
                      </a:cubicBezTo>
                      <a:cubicBezTo>
                        <a:pt x="287927" y="426175"/>
                        <a:pt x="265984" y="465722"/>
                        <a:pt x="236449" y="465555"/>
                      </a:cubicBezTo>
                      <a:cubicBezTo>
                        <a:pt x="206914" y="465388"/>
                        <a:pt x="185555" y="425591"/>
                        <a:pt x="159858" y="415078"/>
                      </a:cubicBezTo>
                      <a:cubicBezTo>
                        <a:pt x="133076" y="404148"/>
                        <a:pt x="90024" y="417247"/>
                        <a:pt x="69834" y="397474"/>
                      </a:cubicBezTo>
                      <a:cubicBezTo>
                        <a:pt x="49476" y="377533"/>
                        <a:pt x="61574" y="334315"/>
                        <a:pt x="50394" y="307867"/>
                      </a:cubicBezTo>
                      <a:cubicBezTo>
                        <a:pt x="39548" y="282170"/>
                        <a:pt x="-166" y="260811"/>
                        <a:pt x="1" y="231276"/>
                      </a:cubicBezTo>
                      <a:cubicBezTo>
                        <a:pt x="167" y="201741"/>
                        <a:pt x="40215" y="180883"/>
                        <a:pt x="51395" y="155352"/>
                      </a:cubicBezTo>
                      <a:cubicBezTo>
                        <a:pt x="62909" y="129071"/>
                        <a:pt x="51312" y="85602"/>
                        <a:pt x="71920" y="65996"/>
                      </a:cubicBezTo>
                      <a:cubicBezTo>
                        <a:pt x="92361" y="46556"/>
                        <a:pt x="135245" y="60072"/>
                        <a:pt x="162194" y="49476"/>
                      </a:cubicBezTo>
                      <a:cubicBezTo>
                        <a:pt x="187974" y="39381"/>
                        <a:pt x="209917" y="-166"/>
                        <a:pt x="239452" y="1"/>
                      </a:cubicBezTo>
                      <a:cubicBezTo>
                        <a:pt x="268988" y="167"/>
                        <a:pt x="290346" y="39965"/>
                        <a:pt x="316044" y="50477"/>
                      </a:cubicBezTo>
                      <a:cubicBezTo>
                        <a:pt x="342825" y="61407"/>
                        <a:pt x="385877" y="48308"/>
                        <a:pt x="406067" y="68082"/>
                      </a:cubicBezTo>
                      <a:cubicBezTo>
                        <a:pt x="426425" y="88022"/>
                        <a:pt x="414327" y="131240"/>
                        <a:pt x="425507" y="157688"/>
                      </a:cubicBezTo>
                      <a:cubicBezTo>
                        <a:pt x="436270" y="183302"/>
                        <a:pt x="476067" y="204744"/>
                        <a:pt x="475901" y="234196"/>
                      </a:cubicBezTo>
                    </a:path>
                  </a:pathLst>
                </a:custGeom>
                <a:solidFill>
                  <a:schemeClr val="accent1"/>
                </a:solidFill>
                <a:ln w="82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23AC1F2-D905-481D-9E91-61E708949A67}"/>
                    </a:ext>
                  </a:extLst>
                </p:cNvPr>
                <p:cNvSpPr/>
                <p:nvPr/>
              </p:nvSpPr>
              <p:spPr>
                <a:xfrm>
                  <a:off x="5432426" y="2310022"/>
                  <a:ext cx="308457" cy="301197"/>
                </a:xfrm>
                <a:custGeom>
                  <a:avLst/>
                  <a:gdLst>
                    <a:gd name="connsiteX0" fmla="*/ 308453 w 308457"/>
                    <a:gd name="connsiteY0" fmla="*/ 151517 h 301197"/>
                    <a:gd name="connsiteX1" fmla="*/ 153269 w 308457"/>
                    <a:gd name="connsiteY1" fmla="*/ 301195 h 301197"/>
                    <a:gd name="connsiteX2" fmla="*/ 3 w 308457"/>
                    <a:gd name="connsiteY2" fmla="*/ 149681 h 301197"/>
                    <a:gd name="connsiteX3" fmla="*/ 155188 w 308457"/>
                    <a:gd name="connsiteY3" fmla="*/ 3 h 301197"/>
                    <a:gd name="connsiteX4" fmla="*/ 308453 w 308457"/>
                    <a:gd name="connsiteY4" fmla="*/ 151517 h 301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57" h="301197">
                      <a:moveTo>
                        <a:pt x="308453" y="151517"/>
                      </a:moveTo>
                      <a:cubicBezTo>
                        <a:pt x="307953" y="234699"/>
                        <a:pt x="238453" y="301695"/>
                        <a:pt x="153269" y="301195"/>
                      </a:cubicBezTo>
                      <a:cubicBezTo>
                        <a:pt x="68084" y="300694"/>
                        <a:pt x="-498" y="232863"/>
                        <a:pt x="3" y="149681"/>
                      </a:cubicBezTo>
                      <a:cubicBezTo>
                        <a:pt x="503" y="66499"/>
                        <a:pt x="70003" y="-498"/>
                        <a:pt x="155188" y="3"/>
                      </a:cubicBezTo>
                      <a:cubicBezTo>
                        <a:pt x="240372" y="503"/>
                        <a:pt x="309037" y="68334"/>
                        <a:pt x="308453" y="151517"/>
                      </a:cubicBezTo>
                    </a:path>
                  </a:pathLst>
                </a:custGeom>
                <a:solidFill>
                  <a:schemeClr val="accent3"/>
                </a:solidFill>
                <a:ln w="8248" cap="flat">
                  <a:noFill/>
                  <a:prstDash val="solid"/>
                  <a:miter/>
                </a:ln>
              </p:spPr>
              <p:txBody>
                <a:bodyPr rtlCol="0" anchor="ctr"/>
                <a:lstStyle/>
                <a:p>
                  <a:endParaRPr lang="en-US"/>
                </a:p>
              </p:txBody>
            </p:sp>
          </p:grpSp>
          <p:sp>
            <p:nvSpPr>
              <p:cNvPr id="22" name="Freeform: Shape 21">
                <a:extLst>
                  <a:ext uri="{FF2B5EF4-FFF2-40B4-BE49-F238E27FC236}">
                    <a16:creationId xmlns:a16="http://schemas.microsoft.com/office/drawing/2014/main" id="{DECB8C03-160F-4D44-8EFA-9BB0C35E38A1}"/>
                  </a:ext>
                </a:extLst>
              </p:cNvPr>
              <p:cNvSpPr/>
              <p:nvPr/>
            </p:nvSpPr>
            <p:spPr>
              <a:xfrm>
                <a:off x="5490164" y="2399465"/>
                <a:ext cx="193063" cy="142586"/>
              </a:xfrm>
              <a:custGeom>
                <a:avLst/>
                <a:gdLst>
                  <a:gd name="connsiteX0" fmla="*/ 76007 w 193063"/>
                  <a:gd name="connsiteY0" fmla="*/ 142586 h 142586"/>
                  <a:gd name="connsiteX1" fmla="*/ 0 w 193063"/>
                  <a:gd name="connsiteY1" fmla="*/ 68331 h 142586"/>
                  <a:gd name="connsiteX2" fmla="*/ 29035 w 193063"/>
                  <a:gd name="connsiteY2" fmla="*/ 40048 h 142586"/>
                  <a:gd name="connsiteX3" fmla="*/ 76007 w 193063"/>
                  <a:gd name="connsiteY3" fmla="*/ 85936 h 142586"/>
                  <a:gd name="connsiteX4" fmla="*/ 164112 w 193063"/>
                  <a:gd name="connsiteY4" fmla="*/ 0 h 142586"/>
                  <a:gd name="connsiteX5" fmla="*/ 193063 w 193063"/>
                  <a:gd name="connsiteY5" fmla="*/ 28284 h 1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63" h="142586">
                    <a:moveTo>
                      <a:pt x="76007" y="142586"/>
                    </a:moveTo>
                    <a:lnTo>
                      <a:pt x="0" y="68331"/>
                    </a:lnTo>
                    <a:lnTo>
                      <a:pt x="29035" y="40048"/>
                    </a:lnTo>
                    <a:lnTo>
                      <a:pt x="76007" y="85936"/>
                    </a:lnTo>
                    <a:lnTo>
                      <a:pt x="164112" y="0"/>
                    </a:lnTo>
                    <a:lnTo>
                      <a:pt x="193063" y="28284"/>
                    </a:lnTo>
                    <a:close/>
                  </a:path>
                </a:pathLst>
              </a:custGeom>
              <a:solidFill>
                <a:schemeClr val="accent1"/>
              </a:solidFill>
              <a:ln w="8248" cap="flat">
                <a:noFill/>
                <a:prstDash val="solid"/>
                <a:miter/>
              </a:ln>
            </p:spPr>
            <p:txBody>
              <a:bodyPr rtlCol="0" anchor="ctr"/>
              <a:lstStyle/>
              <a:p>
                <a:endParaRPr lang="en-US"/>
              </a:p>
            </p:txBody>
          </p:sp>
        </p:grpSp>
      </p:grpSp>
      <p:grpSp>
        <p:nvGrpSpPr>
          <p:cNvPr id="23" name="Graphic 15">
            <a:extLst>
              <a:ext uri="{FF2B5EF4-FFF2-40B4-BE49-F238E27FC236}">
                <a16:creationId xmlns:a16="http://schemas.microsoft.com/office/drawing/2014/main" id="{DFEE1ADE-CD3F-44EF-A1BB-CF2EBE78DC76}"/>
              </a:ext>
            </a:extLst>
          </p:cNvPr>
          <p:cNvGrpSpPr>
            <a:grpSpLocks noChangeAspect="1"/>
          </p:cNvGrpSpPr>
          <p:nvPr/>
        </p:nvGrpSpPr>
        <p:grpSpPr>
          <a:xfrm>
            <a:off x="4215606" y="4383687"/>
            <a:ext cx="609352" cy="609289"/>
            <a:chOff x="5002923" y="4282849"/>
            <a:chExt cx="811048" cy="810964"/>
          </a:xfrm>
        </p:grpSpPr>
        <p:sp>
          <p:nvSpPr>
            <p:cNvPr id="24" name="Freeform: Shape 23">
              <a:extLst>
                <a:ext uri="{FF2B5EF4-FFF2-40B4-BE49-F238E27FC236}">
                  <a16:creationId xmlns:a16="http://schemas.microsoft.com/office/drawing/2014/main" id="{5DD2F126-33B6-403D-8D3B-B7331502EA84}"/>
                </a:ext>
              </a:extLst>
            </p:cNvPr>
            <p:cNvSpPr/>
            <p:nvPr/>
          </p:nvSpPr>
          <p:spPr>
            <a:xfrm>
              <a:off x="5002923" y="4640441"/>
              <a:ext cx="453289" cy="453372"/>
            </a:xfrm>
            <a:custGeom>
              <a:avLst/>
              <a:gdLst>
                <a:gd name="connsiteX0" fmla="*/ 321966 w 453289"/>
                <a:gd name="connsiteY0" fmla="*/ 95530 h 453372"/>
                <a:gd name="connsiteX1" fmla="*/ 333981 w 453289"/>
                <a:gd name="connsiteY1" fmla="*/ 59654 h 453372"/>
                <a:gd name="connsiteX2" fmla="*/ 274326 w 453289"/>
                <a:gd name="connsiteY2" fmla="*/ 0 h 453372"/>
                <a:gd name="connsiteX3" fmla="*/ 214672 w 453289"/>
                <a:gd name="connsiteY3" fmla="*/ 59654 h 453372"/>
                <a:gd name="connsiteX4" fmla="*/ 226686 w 453289"/>
                <a:gd name="connsiteY4" fmla="*/ 95530 h 453372"/>
                <a:gd name="connsiteX5" fmla="*/ 95447 w 453289"/>
                <a:gd name="connsiteY5" fmla="*/ 95530 h 453372"/>
                <a:gd name="connsiteX6" fmla="*/ 95447 w 453289"/>
                <a:gd name="connsiteY6" fmla="*/ 226937 h 453372"/>
                <a:gd name="connsiteX7" fmla="*/ 59571 w 453289"/>
                <a:gd name="connsiteY7" fmla="*/ 214839 h 453372"/>
                <a:gd name="connsiteX8" fmla="*/ 0 w 453289"/>
                <a:gd name="connsiteY8" fmla="*/ 274493 h 453372"/>
                <a:gd name="connsiteX9" fmla="*/ 59571 w 453289"/>
                <a:gd name="connsiteY9" fmla="*/ 334064 h 453372"/>
                <a:gd name="connsiteX10" fmla="*/ 95447 w 453289"/>
                <a:gd name="connsiteY10" fmla="*/ 321966 h 453372"/>
                <a:gd name="connsiteX11" fmla="*/ 95447 w 453289"/>
                <a:gd name="connsiteY11" fmla="*/ 453373 h 453372"/>
                <a:gd name="connsiteX12" fmla="*/ 453289 w 453289"/>
                <a:gd name="connsiteY12" fmla="*/ 453373 h 453372"/>
                <a:gd name="connsiteX13" fmla="*/ 453289 w 453289"/>
                <a:gd name="connsiteY13" fmla="*/ 95530 h 453372"/>
                <a:gd name="connsiteX14" fmla="*/ 321966 w 453289"/>
                <a:gd name="connsiteY14" fmla="*/ 95530 h 45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289" h="453372">
                  <a:moveTo>
                    <a:pt x="321966" y="95530"/>
                  </a:moveTo>
                  <a:cubicBezTo>
                    <a:pt x="329475" y="85518"/>
                    <a:pt x="333981" y="73170"/>
                    <a:pt x="333981" y="59654"/>
                  </a:cubicBezTo>
                  <a:cubicBezTo>
                    <a:pt x="333981" y="26698"/>
                    <a:pt x="307282" y="0"/>
                    <a:pt x="274326" y="0"/>
                  </a:cubicBezTo>
                  <a:cubicBezTo>
                    <a:pt x="241370" y="0"/>
                    <a:pt x="214672" y="26698"/>
                    <a:pt x="214672" y="59654"/>
                  </a:cubicBezTo>
                  <a:cubicBezTo>
                    <a:pt x="214672" y="73087"/>
                    <a:pt x="219177" y="85518"/>
                    <a:pt x="226686" y="95530"/>
                  </a:cubicBezTo>
                  <a:lnTo>
                    <a:pt x="95447" y="95530"/>
                  </a:lnTo>
                  <a:lnTo>
                    <a:pt x="95447" y="226937"/>
                  </a:lnTo>
                  <a:cubicBezTo>
                    <a:pt x="85435" y="219428"/>
                    <a:pt x="73087" y="214839"/>
                    <a:pt x="59571" y="214839"/>
                  </a:cubicBezTo>
                  <a:cubicBezTo>
                    <a:pt x="26698" y="214922"/>
                    <a:pt x="0" y="241537"/>
                    <a:pt x="0" y="274493"/>
                  </a:cubicBezTo>
                  <a:cubicBezTo>
                    <a:pt x="0" y="307366"/>
                    <a:pt x="26698" y="334064"/>
                    <a:pt x="59571" y="334064"/>
                  </a:cubicBezTo>
                  <a:cubicBezTo>
                    <a:pt x="73004" y="334064"/>
                    <a:pt x="85435" y="329559"/>
                    <a:pt x="95447" y="321966"/>
                  </a:cubicBezTo>
                  <a:lnTo>
                    <a:pt x="95447" y="453373"/>
                  </a:lnTo>
                  <a:lnTo>
                    <a:pt x="453289" y="453373"/>
                  </a:lnTo>
                  <a:lnTo>
                    <a:pt x="453289" y="95530"/>
                  </a:lnTo>
                  <a:lnTo>
                    <a:pt x="321966" y="95530"/>
                  </a:lnTo>
                  <a:close/>
                </a:path>
              </a:pathLst>
            </a:custGeom>
            <a:solidFill>
              <a:srgbClr val="009CDC"/>
            </a:solidFill>
            <a:ln w="82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79FF065-6D34-43E3-8CAE-4188BF2B63D7}"/>
                </a:ext>
              </a:extLst>
            </p:cNvPr>
            <p:cNvSpPr/>
            <p:nvPr/>
          </p:nvSpPr>
          <p:spPr>
            <a:xfrm>
              <a:off x="5456212" y="4378129"/>
              <a:ext cx="357758" cy="357842"/>
            </a:xfrm>
            <a:custGeom>
              <a:avLst/>
              <a:gdLst>
                <a:gd name="connsiteX0" fmla="*/ 286090 w 357758"/>
                <a:gd name="connsiteY0" fmla="*/ 357842 h 357842"/>
                <a:gd name="connsiteX1" fmla="*/ 214672 w 357758"/>
                <a:gd name="connsiteY1" fmla="*/ 357842 h 357842"/>
                <a:gd name="connsiteX2" fmla="*/ 71669 w 357758"/>
                <a:gd name="connsiteY2" fmla="*/ 357842 h 357842"/>
                <a:gd name="connsiteX3" fmla="*/ 0 w 357758"/>
                <a:gd name="connsiteY3" fmla="*/ 357842 h 357842"/>
                <a:gd name="connsiteX4" fmla="*/ 0 w 357758"/>
                <a:gd name="connsiteY4" fmla="*/ 286174 h 357842"/>
                <a:gd name="connsiteX5" fmla="*/ 0 w 357758"/>
                <a:gd name="connsiteY5" fmla="*/ 71669 h 357842"/>
                <a:gd name="connsiteX6" fmla="*/ 0 w 357758"/>
                <a:gd name="connsiteY6" fmla="*/ 0 h 357842"/>
                <a:gd name="connsiteX7" fmla="*/ 71669 w 357758"/>
                <a:gd name="connsiteY7" fmla="*/ 0 h 357842"/>
                <a:gd name="connsiteX8" fmla="*/ 214672 w 357758"/>
                <a:gd name="connsiteY8" fmla="*/ 0 h 357842"/>
                <a:gd name="connsiteX9" fmla="*/ 286090 w 357758"/>
                <a:gd name="connsiteY9" fmla="*/ 0 h 357842"/>
                <a:gd name="connsiteX10" fmla="*/ 357759 w 357758"/>
                <a:gd name="connsiteY10" fmla="*/ 71669 h 357842"/>
                <a:gd name="connsiteX11" fmla="*/ 357759 w 357758"/>
                <a:gd name="connsiteY11" fmla="*/ 286174 h 357842"/>
                <a:gd name="connsiteX12" fmla="*/ 357759 w 357758"/>
                <a:gd name="connsiteY12" fmla="*/ 357842 h 357842"/>
                <a:gd name="connsiteX13" fmla="*/ 286090 w 357758"/>
                <a:gd name="connsiteY13" fmla="*/ 357842 h 35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758" h="357842">
                  <a:moveTo>
                    <a:pt x="286090" y="357842"/>
                  </a:moveTo>
                  <a:lnTo>
                    <a:pt x="214672" y="357842"/>
                  </a:lnTo>
                  <a:lnTo>
                    <a:pt x="71669" y="357842"/>
                  </a:lnTo>
                  <a:lnTo>
                    <a:pt x="0" y="357842"/>
                  </a:lnTo>
                  <a:lnTo>
                    <a:pt x="0" y="286174"/>
                  </a:lnTo>
                  <a:lnTo>
                    <a:pt x="0" y="71669"/>
                  </a:lnTo>
                  <a:lnTo>
                    <a:pt x="0" y="0"/>
                  </a:lnTo>
                  <a:lnTo>
                    <a:pt x="71669" y="0"/>
                  </a:lnTo>
                  <a:lnTo>
                    <a:pt x="214672" y="0"/>
                  </a:lnTo>
                  <a:lnTo>
                    <a:pt x="286090" y="0"/>
                  </a:lnTo>
                  <a:cubicBezTo>
                    <a:pt x="325721" y="0"/>
                    <a:pt x="357759" y="32122"/>
                    <a:pt x="357759" y="71669"/>
                  </a:cubicBezTo>
                  <a:lnTo>
                    <a:pt x="357759" y="286174"/>
                  </a:lnTo>
                  <a:lnTo>
                    <a:pt x="357759" y="357842"/>
                  </a:lnTo>
                  <a:lnTo>
                    <a:pt x="286090" y="357842"/>
                  </a:lnTo>
                  <a:close/>
                </a:path>
              </a:pathLst>
            </a:custGeom>
            <a:solidFill>
              <a:srgbClr val="0066A6"/>
            </a:solidFill>
            <a:ln w="82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8662FD5-EF36-4056-9626-420E0801D80A}"/>
                </a:ext>
              </a:extLst>
            </p:cNvPr>
            <p:cNvSpPr/>
            <p:nvPr/>
          </p:nvSpPr>
          <p:spPr>
            <a:xfrm>
              <a:off x="5360932" y="4640441"/>
              <a:ext cx="452872" cy="453289"/>
            </a:xfrm>
            <a:custGeom>
              <a:avLst/>
              <a:gdLst>
                <a:gd name="connsiteX0" fmla="*/ 381370 w 452872"/>
                <a:gd name="connsiteY0" fmla="*/ 95530 h 453289"/>
                <a:gd name="connsiteX1" fmla="*/ 321716 w 452872"/>
                <a:gd name="connsiteY1" fmla="*/ 95530 h 453289"/>
                <a:gd name="connsiteX2" fmla="*/ 333730 w 452872"/>
                <a:gd name="connsiteY2" fmla="*/ 59654 h 453289"/>
                <a:gd name="connsiteX3" fmla="*/ 274076 w 452872"/>
                <a:gd name="connsiteY3" fmla="*/ 0 h 453289"/>
                <a:gd name="connsiteX4" fmla="*/ 214422 w 452872"/>
                <a:gd name="connsiteY4" fmla="*/ 59654 h 453289"/>
                <a:gd name="connsiteX5" fmla="*/ 226436 w 452872"/>
                <a:gd name="connsiteY5" fmla="*/ 95530 h 453289"/>
                <a:gd name="connsiteX6" fmla="*/ 166782 w 452872"/>
                <a:gd name="connsiteY6" fmla="*/ 95530 h 453289"/>
                <a:gd name="connsiteX7" fmla="*/ 95113 w 452872"/>
                <a:gd name="connsiteY7" fmla="*/ 95530 h 453289"/>
                <a:gd name="connsiteX8" fmla="*/ 95113 w 452872"/>
                <a:gd name="connsiteY8" fmla="*/ 167199 h 453289"/>
                <a:gd name="connsiteX9" fmla="*/ 95113 w 452872"/>
                <a:gd name="connsiteY9" fmla="*/ 226686 h 453289"/>
                <a:gd name="connsiteX10" fmla="*/ 59571 w 452872"/>
                <a:gd name="connsiteY10" fmla="*/ 214839 h 453289"/>
                <a:gd name="connsiteX11" fmla="*/ 0 w 452872"/>
                <a:gd name="connsiteY11" fmla="*/ 274410 h 453289"/>
                <a:gd name="connsiteX12" fmla="*/ 59571 w 452872"/>
                <a:gd name="connsiteY12" fmla="*/ 333981 h 453289"/>
                <a:gd name="connsiteX13" fmla="*/ 95113 w 452872"/>
                <a:gd name="connsiteY13" fmla="*/ 322133 h 453289"/>
                <a:gd name="connsiteX14" fmla="*/ 95113 w 452872"/>
                <a:gd name="connsiteY14" fmla="*/ 381621 h 453289"/>
                <a:gd name="connsiteX15" fmla="*/ 95113 w 452872"/>
                <a:gd name="connsiteY15" fmla="*/ 453289 h 453289"/>
                <a:gd name="connsiteX16" fmla="*/ 166782 w 452872"/>
                <a:gd name="connsiteY16" fmla="*/ 453289 h 453289"/>
                <a:gd name="connsiteX17" fmla="*/ 309785 w 452872"/>
                <a:gd name="connsiteY17" fmla="*/ 453289 h 453289"/>
                <a:gd name="connsiteX18" fmla="*/ 381203 w 452872"/>
                <a:gd name="connsiteY18" fmla="*/ 453289 h 453289"/>
                <a:gd name="connsiteX19" fmla="*/ 452872 w 452872"/>
                <a:gd name="connsiteY19" fmla="*/ 381621 h 453289"/>
                <a:gd name="connsiteX20" fmla="*/ 452872 w 452872"/>
                <a:gd name="connsiteY20" fmla="*/ 167199 h 453289"/>
                <a:gd name="connsiteX21" fmla="*/ 452872 w 452872"/>
                <a:gd name="connsiteY21" fmla="*/ 95530 h 453289"/>
                <a:gd name="connsiteX22" fmla="*/ 381370 w 452872"/>
                <a:gd name="connsiteY22" fmla="*/ 95530 h 45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872" h="453289">
                  <a:moveTo>
                    <a:pt x="381370" y="95530"/>
                  </a:moveTo>
                  <a:lnTo>
                    <a:pt x="321716" y="95530"/>
                  </a:lnTo>
                  <a:cubicBezTo>
                    <a:pt x="329225" y="85518"/>
                    <a:pt x="333730" y="73170"/>
                    <a:pt x="333730" y="59654"/>
                  </a:cubicBezTo>
                  <a:cubicBezTo>
                    <a:pt x="333730" y="26698"/>
                    <a:pt x="307032" y="0"/>
                    <a:pt x="274076" y="0"/>
                  </a:cubicBezTo>
                  <a:cubicBezTo>
                    <a:pt x="241120" y="0"/>
                    <a:pt x="214422" y="26698"/>
                    <a:pt x="214422" y="59654"/>
                  </a:cubicBezTo>
                  <a:cubicBezTo>
                    <a:pt x="214422" y="73087"/>
                    <a:pt x="218927" y="85518"/>
                    <a:pt x="226436" y="95530"/>
                  </a:cubicBezTo>
                  <a:lnTo>
                    <a:pt x="166782" y="95530"/>
                  </a:lnTo>
                  <a:lnTo>
                    <a:pt x="95113" y="95530"/>
                  </a:lnTo>
                  <a:lnTo>
                    <a:pt x="95113" y="167199"/>
                  </a:lnTo>
                  <a:lnTo>
                    <a:pt x="95113" y="226686"/>
                  </a:lnTo>
                  <a:cubicBezTo>
                    <a:pt x="85185" y="219261"/>
                    <a:pt x="72920" y="214839"/>
                    <a:pt x="59571" y="214839"/>
                  </a:cubicBezTo>
                  <a:cubicBezTo>
                    <a:pt x="26698" y="214839"/>
                    <a:pt x="0" y="241537"/>
                    <a:pt x="0" y="274410"/>
                  </a:cubicBezTo>
                  <a:cubicBezTo>
                    <a:pt x="0" y="307282"/>
                    <a:pt x="26698" y="333981"/>
                    <a:pt x="59571" y="333981"/>
                  </a:cubicBezTo>
                  <a:cubicBezTo>
                    <a:pt x="72920" y="333981"/>
                    <a:pt x="85185" y="329559"/>
                    <a:pt x="95113" y="322133"/>
                  </a:cubicBezTo>
                  <a:lnTo>
                    <a:pt x="95113" y="381621"/>
                  </a:lnTo>
                  <a:lnTo>
                    <a:pt x="95113" y="453289"/>
                  </a:lnTo>
                  <a:lnTo>
                    <a:pt x="166782" y="453289"/>
                  </a:lnTo>
                  <a:lnTo>
                    <a:pt x="309785" y="453289"/>
                  </a:lnTo>
                  <a:lnTo>
                    <a:pt x="381203" y="453289"/>
                  </a:lnTo>
                  <a:cubicBezTo>
                    <a:pt x="420834" y="453289"/>
                    <a:pt x="452872" y="421168"/>
                    <a:pt x="452872" y="381621"/>
                  </a:cubicBezTo>
                  <a:lnTo>
                    <a:pt x="452872" y="167199"/>
                  </a:lnTo>
                  <a:lnTo>
                    <a:pt x="452872" y="95530"/>
                  </a:lnTo>
                  <a:lnTo>
                    <a:pt x="381370" y="95530"/>
                  </a:lnTo>
                  <a:close/>
                </a:path>
              </a:pathLst>
            </a:custGeom>
            <a:solidFill>
              <a:schemeClr val="accent5"/>
            </a:solidFill>
            <a:ln w="82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DABCFC3-AE00-4CD1-8DFA-0206CF7BF36A}"/>
                </a:ext>
              </a:extLst>
            </p:cNvPr>
            <p:cNvSpPr/>
            <p:nvPr/>
          </p:nvSpPr>
          <p:spPr>
            <a:xfrm>
              <a:off x="5002923" y="4282849"/>
              <a:ext cx="453372" cy="357842"/>
            </a:xfrm>
            <a:custGeom>
              <a:avLst/>
              <a:gdLst>
                <a:gd name="connsiteX0" fmla="*/ 95447 w 453372"/>
                <a:gd name="connsiteY0" fmla="*/ 0 h 357842"/>
                <a:gd name="connsiteX1" fmla="*/ 95447 w 453372"/>
                <a:gd name="connsiteY1" fmla="*/ 131323 h 357842"/>
                <a:gd name="connsiteX2" fmla="*/ 59654 w 453372"/>
                <a:gd name="connsiteY2" fmla="*/ 119309 h 357842"/>
                <a:gd name="connsiteX3" fmla="*/ 0 w 453372"/>
                <a:gd name="connsiteY3" fmla="*/ 178879 h 357842"/>
                <a:gd name="connsiteX4" fmla="*/ 59654 w 453372"/>
                <a:gd name="connsiteY4" fmla="*/ 238534 h 357842"/>
                <a:gd name="connsiteX5" fmla="*/ 95447 w 453372"/>
                <a:gd name="connsiteY5" fmla="*/ 226519 h 357842"/>
                <a:gd name="connsiteX6" fmla="*/ 95447 w 453372"/>
                <a:gd name="connsiteY6" fmla="*/ 357842 h 357842"/>
                <a:gd name="connsiteX7" fmla="*/ 226770 w 453372"/>
                <a:gd name="connsiteY7" fmla="*/ 357842 h 357842"/>
                <a:gd name="connsiteX8" fmla="*/ 214755 w 453372"/>
                <a:gd name="connsiteY8" fmla="*/ 322050 h 357842"/>
                <a:gd name="connsiteX9" fmla="*/ 274410 w 453372"/>
                <a:gd name="connsiteY9" fmla="*/ 262395 h 357842"/>
                <a:gd name="connsiteX10" fmla="*/ 334064 w 453372"/>
                <a:gd name="connsiteY10" fmla="*/ 322050 h 357842"/>
                <a:gd name="connsiteX11" fmla="*/ 322050 w 453372"/>
                <a:gd name="connsiteY11" fmla="*/ 357842 h 357842"/>
                <a:gd name="connsiteX12" fmla="*/ 453373 w 453372"/>
                <a:gd name="connsiteY12" fmla="*/ 357842 h 357842"/>
                <a:gd name="connsiteX13" fmla="*/ 453373 w 453372"/>
                <a:gd name="connsiteY13" fmla="*/ 0 h 357842"/>
                <a:gd name="connsiteX14" fmla="*/ 95447 w 453372"/>
                <a:gd name="connsiteY14" fmla="*/ 0 h 35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372" h="357842">
                  <a:moveTo>
                    <a:pt x="95447" y="0"/>
                  </a:moveTo>
                  <a:lnTo>
                    <a:pt x="95447" y="131323"/>
                  </a:lnTo>
                  <a:cubicBezTo>
                    <a:pt x="85435" y="123814"/>
                    <a:pt x="73087" y="119309"/>
                    <a:pt x="59654" y="119309"/>
                  </a:cubicBezTo>
                  <a:cubicBezTo>
                    <a:pt x="26698" y="119309"/>
                    <a:pt x="0" y="146007"/>
                    <a:pt x="0" y="178879"/>
                  </a:cubicBezTo>
                  <a:cubicBezTo>
                    <a:pt x="0" y="211835"/>
                    <a:pt x="26698" y="238534"/>
                    <a:pt x="59654" y="238534"/>
                  </a:cubicBezTo>
                  <a:cubicBezTo>
                    <a:pt x="73087" y="238534"/>
                    <a:pt x="85435" y="234028"/>
                    <a:pt x="95447" y="226519"/>
                  </a:cubicBezTo>
                  <a:lnTo>
                    <a:pt x="95447" y="357842"/>
                  </a:lnTo>
                  <a:lnTo>
                    <a:pt x="226770" y="357842"/>
                  </a:lnTo>
                  <a:cubicBezTo>
                    <a:pt x="219261" y="347830"/>
                    <a:pt x="214755" y="335482"/>
                    <a:pt x="214755" y="322050"/>
                  </a:cubicBezTo>
                  <a:cubicBezTo>
                    <a:pt x="214755" y="289094"/>
                    <a:pt x="241454" y="262395"/>
                    <a:pt x="274410" y="262395"/>
                  </a:cubicBezTo>
                  <a:cubicBezTo>
                    <a:pt x="307366" y="262395"/>
                    <a:pt x="334064" y="289094"/>
                    <a:pt x="334064" y="322050"/>
                  </a:cubicBezTo>
                  <a:cubicBezTo>
                    <a:pt x="334064" y="335482"/>
                    <a:pt x="329559" y="347830"/>
                    <a:pt x="322050" y="357842"/>
                  </a:cubicBezTo>
                  <a:lnTo>
                    <a:pt x="453373" y="357842"/>
                  </a:lnTo>
                  <a:lnTo>
                    <a:pt x="453373" y="0"/>
                  </a:lnTo>
                  <a:lnTo>
                    <a:pt x="95447" y="0"/>
                  </a:lnTo>
                  <a:close/>
                </a:path>
              </a:pathLst>
            </a:custGeom>
            <a:solidFill>
              <a:srgbClr val="D7D8D6"/>
            </a:solidFill>
            <a:ln w="8248" cap="flat">
              <a:noFill/>
              <a:prstDash val="solid"/>
              <a:miter/>
            </a:ln>
          </p:spPr>
          <p:txBody>
            <a:bodyPr rtlCol="0" anchor="ctr"/>
            <a:lstStyle/>
            <a:p>
              <a:endParaRPr lang="en-US"/>
            </a:p>
          </p:txBody>
        </p:sp>
      </p:grpSp>
      <p:sp>
        <p:nvSpPr>
          <p:cNvPr id="29" name="Google Shape;312;ge421f26736_0_65">
            <a:extLst>
              <a:ext uri="{FF2B5EF4-FFF2-40B4-BE49-F238E27FC236}">
                <a16:creationId xmlns:a16="http://schemas.microsoft.com/office/drawing/2014/main" id="{1FA7F5CF-8F78-437F-ADF8-F55B8CA535D2}"/>
              </a:ext>
            </a:extLst>
          </p:cNvPr>
          <p:cNvSpPr/>
          <p:nvPr/>
        </p:nvSpPr>
        <p:spPr>
          <a:xfrm>
            <a:off x="5212079" y="4169147"/>
            <a:ext cx="3474720" cy="246221"/>
          </a:xfrm>
          <a:prstGeom prst="rect">
            <a:avLst/>
          </a:prstGeom>
          <a:noFill/>
          <a:ln>
            <a:noFill/>
          </a:ln>
        </p:spPr>
        <p:txBody>
          <a:bodyPr spcFirstLastPara="1" wrap="square" lIns="0" tIns="0" rIns="0" bIns="0" anchor="b" anchorCtr="0">
            <a:spAutoFit/>
          </a:bodyPr>
          <a:lstStyle/>
          <a:p>
            <a:pPr marL="0" marR="0" lvl="0" indent="0" algn="l" rtl="0">
              <a:lnSpc>
                <a:spcPct val="100000"/>
              </a:lnSpc>
              <a:buClr>
                <a:srgbClr val="000000"/>
              </a:buClr>
              <a:buSzPts val="1800"/>
              <a:buFont typeface="Arial"/>
              <a:buNone/>
            </a:pPr>
            <a:r>
              <a:rPr lang="en-US" sz="1600" b="1" dirty="0"/>
              <a:t>Benefits that work together</a:t>
            </a:r>
          </a:p>
        </p:txBody>
      </p:sp>
      <p:cxnSp>
        <p:nvCxnSpPr>
          <p:cNvPr id="30" name="Straight Connector 29">
            <a:extLst>
              <a:ext uri="{FF2B5EF4-FFF2-40B4-BE49-F238E27FC236}">
                <a16:creationId xmlns:a16="http://schemas.microsoft.com/office/drawing/2014/main" id="{774DA265-BCF8-4205-A894-28E3B8FD4D68}"/>
              </a:ext>
            </a:extLst>
          </p:cNvPr>
          <p:cNvCxnSpPr>
            <a:cxnSpLocks/>
          </p:cNvCxnSpPr>
          <p:nvPr/>
        </p:nvCxnSpPr>
        <p:spPr>
          <a:xfrm>
            <a:off x="5212079" y="4520332"/>
            <a:ext cx="3474720"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312;ge421f26736_0_65">
            <a:extLst>
              <a:ext uri="{FF2B5EF4-FFF2-40B4-BE49-F238E27FC236}">
                <a16:creationId xmlns:a16="http://schemas.microsoft.com/office/drawing/2014/main" id="{12D1E6F0-76C0-4533-B4BA-58FA957B8F86}"/>
              </a:ext>
            </a:extLst>
          </p:cNvPr>
          <p:cNvSpPr/>
          <p:nvPr/>
        </p:nvSpPr>
        <p:spPr>
          <a:xfrm>
            <a:off x="5212079" y="4625296"/>
            <a:ext cx="3474720" cy="430887"/>
          </a:xfrm>
          <a:prstGeom prst="rect">
            <a:avLst/>
          </a:prstGeom>
          <a:noFill/>
          <a:ln>
            <a:noFill/>
          </a:ln>
        </p:spPr>
        <p:txBody>
          <a:bodyPr spcFirstLastPara="1" wrap="square" lIns="0" tIns="0" rIns="0" bIns="0" anchor="t" anchorCtr="0">
            <a:spAutoFit/>
          </a:bodyPr>
          <a:lstStyle/>
          <a:p>
            <a:pPr marL="0" marR="0" lvl="0" indent="0" algn="l" rtl="0">
              <a:lnSpc>
                <a:spcPct val="100000"/>
              </a:lnSpc>
              <a:buClr>
                <a:srgbClr val="000000"/>
              </a:buClr>
              <a:buSzPts val="1400"/>
              <a:buFont typeface="Arial"/>
              <a:buNone/>
            </a:pPr>
            <a:r>
              <a:rPr lang="en-GB" sz="1400" b="1" dirty="0"/>
              <a:t>83% </a:t>
            </a:r>
            <a:r>
              <a:rPr lang="en-GB" sz="1400" dirty="0"/>
              <a:t>of public sector employees say they want their benefits to work together</a:t>
            </a:r>
          </a:p>
        </p:txBody>
      </p:sp>
      <p:sp>
        <p:nvSpPr>
          <p:cNvPr id="33" name="Google Shape;314;ge421f26736_0_65">
            <a:extLst>
              <a:ext uri="{FF2B5EF4-FFF2-40B4-BE49-F238E27FC236}">
                <a16:creationId xmlns:a16="http://schemas.microsoft.com/office/drawing/2014/main" id="{8BD222DA-260D-4699-B10C-566FC339509C}"/>
              </a:ext>
            </a:extLst>
          </p:cNvPr>
          <p:cNvSpPr/>
          <p:nvPr/>
        </p:nvSpPr>
        <p:spPr>
          <a:xfrm>
            <a:off x="5212079" y="2114709"/>
            <a:ext cx="3474720" cy="246221"/>
          </a:xfrm>
          <a:prstGeom prst="rect">
            <a:avLst/>
          </a:prstGeom>
          <a:noFill/>
          <a:ln>
            <a:noFill/>
          </a:ln>
        </p:spPr>
        <p:txBody>
          <a:bodyPr spcFirstLastPara="1" wrap="square" lIns="0" tIns="0" rIns="0" bIns="0" anchor="b" anchorCtr="0">
            <a:spAutoFit/>
          </a:bodyPr>
          <a:lstStyle/>
          <a:p>
            <a:pPr marL="0" marR="0" lvl="0" indent="0" algn="l" rtl="0">
              <a:lnSpc>
                <a:spcPct val="100000"/>
              </a:lnSpc>
              <a:buClr>
                <a:srgbClr val="000000"/>
              </a:buClr>
              <a:buSzPts val="1800"/>
              <a:buFont typeface="Arial"/>
              <a:buNone/>
            </a:pPr>
            <a:r>
              <a:rPr lang="en-US" sz="1600" b="1" dirty="0">
                <a:solidFill>
                  <a:schemeClr val="lt1"/>
                </a:solidFill>
              </a:rPr>
              <a:t>Ease of use</a:t>
            </a:r>
          </a:p>
        </p:txBody>
      </p:sp>
      <p:cxnSp>
        <p:nvCxnSpPr>
          <p:cNvPr id="34" name="Straight Connector 33">
            <a:extLst>
              <a:ext uri="{FF2B5EF4-FFF2-40B4-BE49-F238E27FC236}">
                <a16:creationId xmlns:a16="http://schemas.microsoft.com/office/drawing/2014/main" id="{09B94750-C53D-4D30-A006-54A6EB481FF1}"/>
              </a:ext>
            </a:extLst>
          </p:cNvPr>
          <p:cNvCxnSpPr>
            <a:cxnSpLocks/>
          </p:cNvCxnSpPr>
          <p:nvPr/>
        </p:nvCxnSpPr>
        <p:spPr>
          <a:xfrm>
            <a:off x="5212079" y="2465894"/>
            <a:ext cx="347472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Google Shape;314;ge421f26736_0_65">
            <a:extLst>
              <a:ext uri="{FF2B5EF4-FFF2-40B4-BE49-F238E27FC236}">
                <a16:creationId xmlns:a16="http://schemas.microsoft.com/office/drawing/2014/main" id="{A70F2EBF-252D-42DE-9934-3C9888C64C04}"/>
              </a:ext>
            </a:extLst>
          </p:cNvPr>
          <p:cNvSpPr/>
          <p:nvPr/>
        </p:nvSpPr>
        <p:spPr>
          <a:xfrm>
            <a:off x="5212079" y="2570858"/>
            <a:ext cx="3474720" cy="430887"/>
          </a:xfrm>
          <a:prstGeom prst="rect">
            <a:avLst/>
          </a:prstGeom>
          <a:noFill/>
          <a:ln>
            <a:noFill/>
          </a:ln>
        </p:spPr>
        <p:txBody>
          <a:bodyPr spcFirstLastPara="1" wrap="square" lIns="0" tIns="0" rIns="0" bIns="0" anchor="t" anchorCtr="0">
            <a:spAutoFit/>
          </a:bodyPr>
          <a:lstStyle/>
          <a:p>
            <a:pPr marL="0" marR="0" lvl="0" indent="0" algn="l" rtl="0">
              <a:lnSpc>
                <a:spcPct val="100000"/>
              </a:lnSpc>
              <a:buClr>
                <a:srgbClr val="000000"/>
              </a:buClr>
              <a:buSzPts val="1400"/>
              <a:buFont typeface="Arial"/>
              <a:buNone/>
            </a:pPr>
            <a:r>
              <a:rPr lang="en-GB" sz="1400" b="1" dirty="0">
                <a:solidFill>
                  <a:schemeClr val="lt1"/>
                </a:solidFill>
              </a:rPr>
              <a:t>87% </a:t>
            </a:r>
            <a:r>
              <a:rPr lang="en-GB" sz="1400" dirty="0">
                <a:solidFill>
                  <a:schemeClr val="lt1"/>
                </a:solidFill>
              </a:rPr>
              <a:t>of public sector employees say they expect their benefits to be easy to use</a:t>
            </a:r>
          </a:p>
        </p:txBody>
      </p:sp>
    </p:spTree>
    <p:extLst>
      <p:ext uri="{BB962C8B-B14F-4D97-AF65-F5344CB8AC3E}">
        <p14:creationId xmlns:p14="http://schemas.microsoft.com/office/powerpoint/2010/main" val="1999893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4DD5-EFAD-485A-A1B6-A75E70A1DCF6}"/>
              </a:ext>
            </a:extLst>
          </p:cNvPr>
          <p:cNvSpPr>
            <a:spLocks noGrp="1"/>
          </p:cNvSpPr>
          <p:nvPr>
            <p:ph type="title"/>
          </p:nvPr>
        </p:nvSpPr>
        <p:spPr>
          <a:xfrm>
            <a:off x="457200" y="457200"/>
            <a:ext cx="8229600" cy="923544"/>
          </a:xfrm>
        </p:spPr>
        <p:txBody>
          <a:bodyPr/>
          <a:lstStyle/>
          <a:p>
            <a:r>
              <a:rPr lang="en-US"/>
              <a:t>Supporting holistic well-being requires a holistic view and </a:t>
            </a:r>
            <a:br>
              <a:rPr lang="en-US"/>
            </a:br>
            <a:r>
              <a:rPr lang="en-US"/>
              <a:t>approach to benefits solutions</a:t>
            </a:r>
            <a:endParaRPr lang="en-US" dirty="0"/>
          </a:p>
        </p:txBody>
      </p:sp>
      <p:sp>
        <p:nvSpPr>
          <p:cNvPr id="23" name="Text Placeholder 22">
            <a:extLst>
              <a:ext uri="{FF2B5EF4-FFF2-40B4-BE49-F238E27FC236}">
                <a16:creationId xmlns:a16="http://schemas.microsoft.com/office/drawing/2014/main" id="{FCE8DB60-FAFB-4B89-AA32-5F4AA14FA6E1}"/>
              </a:ext>
            </a:extLst>
          </p:cNvPr>
          <p:cNvSpPr>
            <a:spLocks noGrp="1"/>
          </p:cNvSpPr>
          <p:nvPr>
            <p:ph type="body" sz="quarter" idx="10"/>
          </p:nvPr>
        </p:nvSpPr>
        <p:spPr>
          <a:xfrm>
            <a:off x="457200" y="2148840"/>
            <a:ext cx="8229600" cy="396875"/>
          </a:xfrm>
        </p:spPr>
        <p:txBody>
          <a:bodyPr/>
          <a:lstStyle/>
          <a:p>
            <a:r>
              <a:rPr lang="en-GB"/>
              <a:t>Introducing and communicating benefits through a holistic view drives greater relevance and helps employees understand how they work together to support all aspects of their health and well-being</a:t>
            </a:r>
            <a:endParaRPr lang="en-US" dirty="0"/>
          </a:p>
        </p:txBody>
      </p:sp>
      <p:grpSp>
        <p:nvGrpSpPr>
          <p:cNvPr id="35" name="Group 34">
            <a:extLst>
              <a:ext uri="{FF2B5EF4-FFF2-40B4-BE49-F238E27FC236}">
                <a16:creationId xmlns:a16="http://schemas.microsoft.com/office/drawing/2014/main" id="{810D729F-2084-4498-A360-513429D43409}"/>
              </a:ext>
            </a:extLst>
          </p:cNvPr>
          <p:cNvGrpSpPr/>
          <p:nvPr/>
        </p:nvGrpSpPr>
        <p:grpSpPr>
          <a:xfrm>
            <a:off x="1" y="2788920"/>
            <a:ext cx="9144000" cy="2926079"/>
            <a:chOff x="1" y="2788920"/>
            <a:chExt cx="9144000" cy="2926079"/>
          </a:xfrm>
        </p:grpSpPr>
        <p:pic>
          <p:nvPicPr>
            <p:cNvPr id="36" name="Google Shape;446;ge35955c69a_1_47">
              <a:extLst>
                <a:ext uri="{FF2B5EF4-FFF2-40B4-BE49-F238E27FC236}">
                  <a16:creationId xmlns:a16="http://schemas.microsoft.com/office/drawing/2014/main" id="{AEAC4E7B-F169-4DF3-8749-08F18120AD84}"/>
                </a:ext>
              </a:extLst>
            </p:cNvPr>
            <p:cNvPicPr preferRelativeResize="0"/>
            <p:nvPr/>
          </p:nvPicPr>
          <p:blipFill rotWithShape="1">
            <a:blip r:embed="rId3">
              <a:alphaModFix/>
            </a:blip>
            <a:srcRect b="1538"/>
            <a:stretch/>
          </p:blipFill>
          <p:spPr>
            <a:xfrm>
              <a:off x="1" y="2788920"/>
              <a:ext cx="9144000" cy="2926079"/>
            </a:xfrm>
            <a:prstGeom prst="rect">
              <a:avLst/>
            </a:prstGeom>
            <a:noFill/>
            <a:ln>
              <a:noFill/>
            </a:ln>
          </p:spPr>
        </p:pic>
        <p:pic>
          <p:nvPicPr>
            <p:cNvPr id="37" name="Google Shape;446;ge35955c69a_1_47">
              <a:extLst>
                <a:ext uri="{FF2B5EF4-FFF2-40B4-BE49-F238E27FC236}">
                  <a16:creationId xmlns:a16="http://schemas.microsoft.com/office/drawing/2014/main" id="{5F6C253D-847E-4634-AFF4-7AB9E9F6D107}"/>
                </a:ext>
              </a:extLst>
            </p:cNvPr>
            <p:cNvPicPr preferRelativeResize="0"/>
            <p:nvPr/>
          </p:nvPicPr>
          <p:blipFill rotWithShape="1">
            <a:blip r:embed="rId3">
              <a:alphaModFix/>
            </a:blip>
            <a:srcRect t="39847" b="4185"/>
            <a:stretch/>
          </p:blipFill>
          <p:spPr>
            <a:xfrm>
              <a:off x="1" y="4051703"/>
              <a:ext cx="9144000" cy="1663296"/>
            </a:xfrm>
            <a:prstGeom prst="rect">
              <a:avLst/>
            </a:prstGeom>
            <a:noFill/>
            <a:ln>
              <a:noFill/>
            </a:ln>
          </p:spPr>
        </p:pic>
        <p:pic>
          <p:nvPicPr>
            <p:cNvPr id="38" name="Google Shape;446;ge35955c69a_1_47">
              <a:extLst>
                <a:ext uri="{FF2B5EF4-FFF2-40B4-BE49-F238E27FC236}">
                  <a16:creationId xmlns:a16="http://schemas.microsoft.com/office/drawing/2014/main" id="{2E2C2DF5-9474-4021-9E66-F45EEAD6B542}"/>
                </a:ext>
              </a:extLst>
            </p:cNvPr>
            <p:cNvPicPr preferRelativeResize="0"/>
            <p:nvPr/>
          </p:nvPicPr>
          <p:blipFill rotWithShape="1">
            <a:blip r:embed="rId3">
              <a:alphaModFix/>
            </a:blip>
            <a:srcRect t="71054" b="7895"/>
            <a:stretch/>
          </p:blipFill>
          <p:spPr>
            <a:xfrm>
              <a:off x="1" y="4897872"/>
              <a:ext cx="9144000" cy="625611"/>
            </a:xfrm>
            <a:prstGeom prst="rect">
              <a:avLst/>
            </a:prstGeom>
            <a:noFill/>
            <a:ln>
              <a:noFill/>
            </a:ln>
          </p:spPr>
        </p:pic>
        <p:pic>
          <p:nvPicPr>
            <p:cNvPr id="39" name="Google Shape;446;ge35955c69a_1_47">
              <a:extLst>
                <a:ext uri="{FF2B5EF4-FFF2-40B4-BE49-F238E27FC236}">
                  <a16:creationId xmlns:a16="http://schemas.microsoft.com/office/drawing/2014/main" id="{6B1672AD-7764-4A54-8411-B7FC44A63B3B}"/>
                </a:ext>
              </a:extLst>
            </p:cNvPr>
            <p:cNvPicPr preferRelativeResize="0"/>
            <p:nvPr/>
          </p:nvPicPr>
          <p:blipFill rotWithShape="1">
            <a:blip r:embed="rId3">
              <a:alphaModFix/>
            </a:blip>
            <a:srcRect t="19316" b="57345"/>
            <a:stretch/>
          </p:blipFill>
          <p:spPr>
            <a:xfrm>
              <a:off x="1" y="3413833"/>
              <a:ext cx="9144000" cy="693583"/>
            </a:xfrm>
            <a:prstGeom prst="rect">
              <a:avLst/>
            </a:prstGeom>
            <a:noFill/>
            <a:ln>
              <a:noFill/>
            </a:ln>
          </p:spPr>
        </p:pic>
      </p:grpSp>
      <p:sp>
        <p:nvSpPr>
          <p:cNvPr id="40" name="Google Shape;447;ge35955c69a_1_47">
            <a:extLst>
              <a:ext uri="{FF2B5EF4-FFF2-40B4-BE49-F238E27FC236}">
                <a16:creationId xmlns:a16="http://schemas.microsoft.com/office/drawing/2014/main" id="{B5E793ED-9151-4158-BEF4-072A10434A6A}"/>
              </a:ext>
            </a:extLst>
          </p:cNvPr>
          <p:cNvSpPr/>
          <p:nvPr/>
        </p:nvSpPr>
        <p:spPr>
          <a:xfrm>
            <a:off x="79245" y="2850026"/>
            <a:ext cx="2884050" cy="26157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400"/>
              <a:buFont typeface="Arial"/>
              <a:buNone/>
            </a:pPr>
            <a:r>
              <a:rPr lang="en-US" sz="1100" b="1" i="0" u="none" strike="noStrike" cap="none" dirty="0">
                <a:solidFill>
                  <a:schemeClr val="lt1"/>
                </a:solidFill>
                <a:latin typeface="Arial"/>
                <a:ea typeface="Arial"/>
                <a:cs typeface="Arial"/>
                <a:sym typeface="Arial"/>
              </a:rPr>
              <a:t>BUILDING A HEALTHY FOUNDATION</a:t>
            </a:r>
            <a:endParaRPr sz="1100" b="0" i="0" u="none" strike="noStrike" cap="none" dirty="0">
              <a:solidFill>
                <a:srgbClr val="000000"/>
              </a:solidFill>
              <a:latin typeface="Arial"/>
              <a:ea typeface="Arial"/>
              <a:cs typeface="Arial"/>
              <a:sym typeface="Arial"/>
            </a:endParaRPr>
          </a:p>
        </p:txBody>
      </p:sp>
      <p:sp>
        <p:nvSpPr>
          <p:cNvPr id="41" name="Google Shape;448;ge35955c69a_1_47">
            <a:extLst>
              <a:ext uri="{FF2B5EF4-FFF2-40B4-BE49-F238E27FC236}">
                <a16:creationId xmlns:a16="http://schemas.microsoft.com/office/drawing/2014/main" id="{8C4677EA-57DD-48AB-AEBA-8AF7B75C7967}"/>
              </a:ext>
            </a:extLst>
          </p:cNvPr>
          <p:cNvSpPr/>
          <p:nvPr/>
        </p:nvSpPr>
        <p:spPr>
          <a:xfrm>
            <a:off x="135833" y="3196949"/>
            <a:ext cx="2770875"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Medical insurance</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Employee Assistance Programs (EAPs)</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Mental health programs</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Prescription drug coverage</a:t>
            </a:r>
            <a:endParaRPr sz="1100" b="0" i="0" u="none" strike="noStrike" cap="none" dirty="0">
              <a:solidFill>
                <a:srgbClr val="000000"/>
              </a:solidFill>
              <a:latin typeface="Arial"/>
              <a:ea typeface="Arial"/>
              <a:cs typeface="Arial"/>
              <a:sym typeface="Arial"/>
            </a:endParaRPr>
          </a:p>
        </p:txBody>
      </p:sp>
      <p:sp>
        <p:nvSpPr>
          <p:cNvPr id="42" name="Google Shape;449;ge35955c69a_1_47">
            <a:extLst>
              <a:ext uri="{FF2B5EF4-FFF2-40B4-BE49-F238E27FC236}">
                <a16:creationId xmlns:a16="http://schemas.microsoft.com/office/drawing/2014/main" id="{6CEE25A4-C628-4B29-8855-16A43FDCACEE}"/>
              </a:ext>
            </a:extLst>
          </p:cNvPr>
          <p:cNvSpPr/>
          <p:nvPr/>
        </p:nvSpPr>
        <p:spPr>
          <a:xfrm>
            <a:off x="3143503" y="2850026"/>
            <a:ext cx="2884050" cy="26157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400"/>
              <a:buFont typeface="Arial"/>
              <a:buNone/>
            </a:pPr>
            <a:r>
              <a:rPr lang="en-US" sz="1100" b="1" i="0" u="none" strike="noStrike" cap="none">
                <a:solidFill>
                  <a:schemeClr val="lt1"/>
                </a:solidFill>
                <a:latin typeface="Arial"/>
                <a:ea typeface="Arial"/>
                <a:cs typeface="Arial"/>
                <a:sym typeface="Arial"/>
              </a:rPr>
              <a:t>ENHANCING HEALTH COVERAGE</a:t>
            </a:r>
            <a:endParaRPr sz="1100" b="0" i="0" u="none" strike="noStrike" cap="none">
              <a:solidFill>
                <a:srgbClr val="000000"/>
              </a:solidFill>
              <a:latin typeface="Arial"/>
              <a:ea typeface="Arial"/>
              <a:cs typeface="Arial"/>
              <a:sym typeface="Arial"/>
            </a:endParaRPr>
          </a:p>
        </p:txBody>
      </p:sp>
      <p:sp>
        <p:nvSpPr>
          <p:cNvPr id="43" name="Google Shape;450;ge35955c69a_1_47">
            <a:extLst>
              <a:ext uri="{FF2B5EF4-FFF2-40B4-BE49-F238E27FC236}">
                <a16:creationId xmlns:a16="http://schemas.microsoft.com/office/drawing/2014/main" id="{AD7427D0-B7D1-47B1-BED2-F58F278D7470}"/>
              </a:ext>
            </a:extLst>
          </p:cNvPr>
          <p:cNvSpPr/>
          <p:nvPr/>
        </p:nvSpPr>
        <p:spPr>
          <a:xfrm>
            <a:off x="3200091" y="3196949"/>
            <a:ext cx="2770875"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Dental insurance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Vision insurance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Pet insurance</a:t>
            </a:r>
            <a:endParaRPr sz="1100" b="0" i="0" u="none" strike="noStrike" cap="none">
              <a:solidFill>
                <a:srgbClr val="000000"/>
              </a:solidFill>
              <a:latin typeface="Arial"/>
              <a:ea typeface="Arial"/>
              <a:cs typeface="Arial"/>
              <a:sym typeface="Arial"/>
            </a:endParaRPr>
          </a:p>
        </p:txBody>
      </p:sp>
      <p:sp>
        <p:nvSpPr>
          <p:cNvPr id="44" name="Google Shape;451;ge35955c69a_1_47">
            <a:extLst>
              <a:ext uri="{FF2B5EF4-FFF2-40B4-BE49-F238E27FC236}">
                <a16:creationId xmlns:a16="http://schemas.microsoft.com/office/drawing/2014/main" id="{B22D6163-D3FC-497A-8DA1-BD14F7C7E4C9}"/>
              </a:ext>
            </a:extLst>
          </p:cNvPr>
          <p:cNvSpPr/>
          <p:nvPr/>
        </p:nvSpPr>
        <p:spPr>
          <a:xfrm>
            <a:off x="6173331" y="2850026"/>
            <a:ext cx="2884050" cy="26157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400"/>
              <a:buFont typeface="Arial"/>
              <a:buNone/>
            </a:pPr>
            <a:r>
              <a:rPr lang="en-US" sz="1100" b="1" i="0" u="none" strike="noStrike" cap="none" dirty="0">
                <a:solidFill>
                  <a:srgbClr val="000000"/>
                </a:solidFill>
                <a:latin typeface="Arial"/>
                <a:ea typeface="Arial"/>
                <a:cs typeface="Arial"/>
                <a:sym typeface="Arial"/>
              </a:rPr>
              <a:t>PROTECTING YOUR WAY OF LIFE</a:t>
            </a:r>
            <a:endParaRPr sz="1100" b="0" i="0" u="none" strike="noStrike" cap="none" dirty="0">
              <a:solidFill>
                <a:srgbClr val="000000"/>
              </a:solidFill>
              <a:latin typeface="Arial"/>
              <a:ea typeface="Arial"/>
              <a:cs typeface="Arial"/>
              <a:sym typeface="Arial"/>
            </a:endParaRPr>
          </a:p>
        </p:txBody>
      </p:sp>
      <p:sp>
        <p:nvSpPr>
          <p:cNvPr id="45" name="Google Shape;452;ge35955c69a_1_47">
            <a:extLst>
              <a:ext uri="{FF2B5EF4-FFF2-40B4-BE49-F238E27FC236}">
                <a16:creationId xmlns:a16="http://schemas.microsoft.com/office/drawing/2014/main" id="{DDD7A473-CA93-41DD-92C6-285645B965B5}"/>
              </a:ext>
            </a:extLst>
          </p:cNvPr>
          <p:cNvSpPr/>
          <p:nvPr/>
        </p:nvSpPr>
        <p:spPr>
          <a:xfrm>
            <a:off x="6229919" y="3196949"/>
            <a:ext cx="2770875" cy="9386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Accident insurance</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Hospital indemnity</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Critical illness</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Cancer insurance</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Disability insurance</a:t>
            </a:r>
            <a:endParaRPr sz="1100" b="0" i="0" u="none" strike="noStrike" cap="none" dirty="0">
              <a:solidFill>
                <a:schemeClr val="dk1"/>
              </a:solidFill>
              <a:latin typeface="Arial"/>
              <a:ea typeface="Arial"/>
              <a:cs typeface="Arial"/>
              <a:sym typeface="Arial"/>
            </a:endParaRPr>
          </a:p>
        </p:txBody>
      </p:sp>
      <p:sp>
        <p:nvSpPr>
          <p:cNvPr id="46" name="Google Shape;453;ge35955c69a_1_47">
            <a:extLst>
              <a:ext uri="{FF2B5EF4-FFF2-40B4-BE49-F238E27FC236}">
                <a16:creationId xmlns:a16="http://schemas.microsoft.com/office/drawing/2014/main" id="{024B6027-DEEC-45AF-AF49-0439B8AA7ECD}"/>
              </a:ext>
            </a:extLst>
          </p:cNvPr>
          <p:cNvSpPr/>
          <p:nvPr/>
        </p:nvSpPr>
        <p:spPr>
          <a:xfrm>
            <a:off x="79245" y="4433166"/>
            <a:ext cx="2884050" cy="26157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400"/>
              <a:buFont typeface="Arial"/>
              <a:buNone/>
            </a:pPr>
            <a:r>
              <a:rPr lang="en-US" sz="1100" b="1" i="0" u="none" strike="noStrike" cap="none" dirty="0">
                <a:solidFill>
                  <a:schemeClr val="lt1"/>
                </a:solidFill>
                <a:latin typeface="Arial"/>
                <a:ea typeface="Arial"/>
                <a:cs typeface="Arial"/>
                <a:sym typeface="Arial"/>
              </a:rPr>
              <a:t>SECURING YOUR FAMILIES FUTURE</a:t>
            </a:r>
          </a:p>
        </p:txBody>
      </p:sp>
      <p:sp>
        <p:nvSpPr>
          <p:cNvPr id="47" name="Google Shape;454;ge35955c69a_1_47">
            <a:extLst>
              <a:ext uri="{FF2B5EF4-FFF2-40B4-BE49-F238E27FC236}">
                <a16:creationId xmlns:a16="http://schemas.microsoft.com/office/drawing/2014/main" id="{0D3DE64A-9431-41F9-AAF6-92E9CD965EC3}"/>
              </a:ext>
            </a:extLst>
          </p:cNvPr>
          <p:cNvSpPr/>
          <p:nvPr/>
        </p:nvSpPr>
        <p:spPr>
          <a:xfrm>
            <a:off x="135833" y="4782359"/>
            <a:ext cx="277087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Arial"/>
                <a:ea typeface="Arial"/>
                <a:cs typeface="Arial"/>
                <a:sym typeface="Arial"/>
              </a:rPr>
              <a:t>Life insurance</a:t>
            </a:r>
            <a:endParaRPr sz="1100" b="0" i="0" u="none" strike="noStrike" cap="none" dirty="0">
              <a:solidFill>
                <a:schemeClr val="dk1"/>
              </a:solidFill>
              <a:latin typeface="Arial"/>
              <a:ea typeface="Arial"/>
              <a:cs typeface="Arial"/>
              <a:sym typeface="Arial"/>
            </a:endParaRPr>
          </a:p>
        </p:txBody>
      </p:sp>
      <p:sp>
        <p:nvSpPr>
          <p:cNvPr id="48" name="Google Shape;455;ge35955c69a_1_47">
            <a:extLst>
              <a:ext uri="{FF2B5EF4-FFF2-40B4-BE49-F238E27FC236}">
                <a16:creationId xmlns:a16="http://schemas.microsoft.com/office/drawing/2014/main" id="{6857C0FB-D167-4559-87C7-4ECED0EB7FF2}"/>
              </a:ext>
            </a:extLst>
          </p:cNvPr>
          <p:cNvSpPr/>
          <p:nvPr/>
        </p:nvSpPr>
        <p:spPr>
          <a:xfrm>
            <a:off x="3143503" y="4433166"/>
            <a:ext cx="2884050" cy="26157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400"/>
              <a:buFont typeface="Arial"/>
              <a:buNone/>
            </a:pPr>
            <a:r>
              <a:rPr lang="en-US" sz="1100" b="1" i="0" u="none" strike="noStrike" cap="none">
                <a:solidFill>
                  <a:schemeClr val="lt1"/>
                </a:solidFill>
                <a:latin typeface="Arial"/>
                <a:ea typeface="Arial"/>
                <a:cs typeface="Arial"/>
                <a:sym typeface="Arial"/>
              </a:rPr>
              <a:t>SAFEGUARDING YOUR HOUSEHOLD</a:t>
            </a:r>
            <a:endParaRPr sz="1100" b="0" i="0" u="none" strike="noStrike" cap="none">
              <a:solidFill>
                <a:srgbClr val="000000"/>
              </a:solidFill>
              <a:latin typeface="Arial"/>
              <a:ea typeface="Arial"/>
              <a:cs typeface="Arial"/>
              <a:sym typeface="Arial"/>
            </a:endParaRPr>
          </a:p>
        </p:txBody>
      </p:sp>
      <p:sp>
        <p:nvSpPr>
          <p:cNvPr id="49" name="Google Shape;456;ge35955c69a_1_47">
            <a:extLst>
              <a:ext uri="{FF2B5EF4-FFF2-40B4-BE49-F238E27FC236}">
                <a16:creationId xmlns:a16="http://schemas.microsoft.com/office/drawing/2014/main" id="{BCF94AD0-C95E-4BE6-A2D7-2EE17037F115}"/>
              </a:ext>
            </a:extLst>
          </p:cNvPr>
          <p:cNvSpPr/>
          <p:nvPr/>
        </p:nvSpPr>
        <p:spPr>
          <a:xfrm>
            <a:off x="3200091" y="4782359"/>
            <a:ext cx="2770875"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Legal insurance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Auto &amp; home insurance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Identity theft protection</a:t>
            </a:r>
            <a:endParaRPr sz="1100" b="0" i="0" u="none" strike="noStrike" cap="none">
              <a:solidFill>
                <a:srgbClr val="000000"/>
              </a:solidFill>
              <a:latin typeface="Arial"/>
              <a:ea typeface="Arial"/>
              <a:cs typeface="Arial"/>
              <a:sym typeface="Arial"/>
            </a:endParaRPr>
          </a:p>
        </p:txBody>
      </p:sp>
      <p:sp>
        <p:nvSpPr>
          <p:cNvPr id="50" name="Google Shape;457;ge35955c69a_1_47">
            <a:extLst>
              <a:ext uri="{FF2B5EF4-FFF2-40B4-BE49-F238E27FC236}">
                <a16:creationId xmlns:a16="http://schemas.microsoft.com/office/drawing/2014/main" id="{BFE23AC7-11CE-4A4D-AC61-E09E1F70E42C}"/>
              </a:ext>
            </a:extLst>
          </p:cNvPr>
          <p:cNvSpPr/>
          <p:nvPr/>
        </p:nvSpPr>
        <p:spPr>
          <a:xfrm>
            <a:off x="6173331" y="4433166"/>
            <a:ext cx="2884050" cy="26157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0000"/>
              </a:buClr>
              <a:buSzPts val="1400"/>
              <a:buFont typeface="Arial"/>
              <a:buNone/>
            </a:pPr>
            <a:r>
              <a:rPr lang="en-US" sz="1100" b="1" i="0" u="none" strike="noStrike" cap="none" dirty="0">
                <a:solidFill>
                  <a:srgbClr val="000000"/>
                </a:solidFill>
                <a:latin typeface="Arial"/>
                <a:ea typeface="Arial"/>
                <a:cs typeface="Arial"/>
                <a:sym typeface="Arial"/>
              </a:rPr>
              <a:t>REACHING YOUR FINANCIAL GOALS</a:t>
            </a:r>
            <a:endParaRPr sz="1100" b="0" i="0" u="none" strike="noStrike" cap="none" dirty="0">
              <a:solidFill>
                <a:srgbClr val="000000"/>
              </a:solidFill>
              <a:latin typeface="Arial"/>
              <a:ea typeface="Arial"/>
              <a:cs typeface="Arial"/>
              <a:sym typeface="Arial"/>
            </a:endParaRPr>
          </a:p>
        </p:txBody>
      </p:sp>
      <p:sp>
        <p:nvSpPr>
          <p:cNvPr id="51" name="Google Shape;458;ge35955c69a_1_47">
            <a:extLst>
              <a:ext uri="{FF2B5EF4-FFF2-40B4-BE49-F238E27FC236}">
                <a16:creationId xmlns:a16="http://schemas.microsoft.com/office/drawing/2014/main" id="{49FCCAFF-651E-4A7E-84AE-2A0D3C78FD38}"/>
              </a:ext>
            </a:extLst>
          </p:cNvPr>
          <p:cNvSpPr/>
          <p:nvPr/>
        </p:nvSpPr>
        <p:spPr>
          <a:xfrm>
            <a:off x="6229919" y="4782359"/>
            <a:ext cx="2770875"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Health savings accounts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401(k) and/or other retirement savings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0" i="0" u="none" strike="noStrike" cap="none">
                <a:solidFill>
                  <a:schemeClr val="dk1"/>
                </a:solidFill>
                <a:latin typeface="Arial"/>
                <a:ea typeface="Arial"/>
                <a:cs typeface="Arial"/>
                <a:sym typeface="Arial"/>
              </a:rPr>
              <a:t>Financial wellness programs</a:t>
            </a:r>
            <a:endParaRPr sz="1100" b="0" i="0" u="none" strike="noStrike" cap="none">
              <a:solidFill>
                <a:schemeClr val="dk1"/>
              </a:solidFill>
              <a:latin typeface="Arial"/>
              <a:ea typeface="Arial"/>
              <a:cs typeface="Arial"/>
              <a:sym typeface="Arial"/>
            </a:endParaRPr>
          </a:p>
        </p:txBody>
      </p:sp>
      <p:sp>
        <p:nvSpPr>
          <p:cNvPr id="52" name="Rectangle 51">
            <a:extLst>
              <a:ext uri="{FF2B5EF4-FFF2-40B4-BE49-F238E27FC236}">
                <a16:creationId xmlns:a16="http://schemas.microsoft.com/office/drawing/2014/main" id="{5ACB5DBA-AEAB-460F-954B-396BDA076FEF}"/>
              </a:ext>
            </a:extLst>
          </p:cNvPr>
          <p:cNvSpPr/>
          <p:nvPr/>
        </p:nvSpPr>
        <p:spPr>
          <a:xfrm>
            <a:off x="-457200" y="0"/>
            <a:ext cx="457200"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PH" dirty="0">
                <a:solidFill>
                  <a:schemeClr val="bg1"/>
                </a:solidFill>
                <a:cs typeface="Open Sans Bold"/>
              </a:rPr>
              <a:t>Option 1</a:t>
            </a:r>
          </a:p>
        </p:txBody>
      </p:sp>
    </p:spTree>
    <p:extLst>
      <p:ext uri="{BB962C8B-B14F-4D97-AF65-F5344CB8AC3E}">
        <p14:creationId xmlns:p14="http://schemas.microsoft.com/office/powerpoint/2010/main" val="2299931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4DD5-EFAD-485A-A1B6-A75E70A1DCF6}"/>
              </a:ext>
            </a:extLst>
          </p:cNvPr>
          <p:cNvSpPr>
            <a:spLocks noGrp="1"/>
          </p:cNvSpPr>
          <p:nvPr>
            <p:ph type="title"/>
          </p:nvPr>
        </p:nvSpPr>
        <p:spPr>
          <a:xfrm>
            <a:off x="457200" y="457200"/>
            <a:ext cx="8229600" cy="923544"/>
          </a:xfrm>
        </p:spPr>
        <p:txBody>
          <a:bodyPr/>
          <a:lstStyle/>
          <a:p>
            <a:r>
              <a:rPr lang="en-US"/>
              <a:t>Supporting holistic well-being requires a holistic view and </a:t>
            </a:r>
            <a:br>
              <a:rPr lang="en-US"/>
            </a:br>
            <a:r>
              <a:rPr lang="en-US"/>
              <a:t>approach to benefits solutions</a:t>
            </a:r>
            <a:endParaRPr lang="en-US" dirty="0"/>
          </a:p>
        </p:txBody>
      </p:sp>
      <p:sp>
        <p:nvSpPr>
          <p:cNvPr id="3" name="Text Placeholder 2">
            <a:extLst>
              <a:ext uri="{FF2B5EF4-FFF2-40B4-BE49-F238E27FC236}">
                <a16:creationId xmlns:a16="http://schemas.microsoft.com/office/drawing/2014/main" id="{FDCA5A3F-94CE-4647-ABF7-4C7651C86DB5}"/>
              </a:ext>
            </a:extLst>
          </p:cNvPr>
          <p:cNvSpPr>
            <a:spLocks noGrp="1"/>
          </p:cNvSpPr>
          <p:nvPr>
            <p:ph type="body" sz="quarter" idx="10"/>
          </p:nvPr>
        </p:nvSpPr>
        <p:spPr>
          <a:xfrm>
            <a:off x="457200" y="2148840"/>
            <a:ext cx="8229600" cy="396875"/>
          </a:xfrm>
        </p:spPr>
        <p:txBody>
          <a:bodyPr/>
          <a:lstStyle/>
          <a:p>
            <a:r>
              <a:rPr lang="en-GB"/>
              <a:t>Introducing and communicating benefits through a holistic view drives greater relevance and helps employees understand how they work together to support all aspects of their health and well-being</a:t>
            </a:r>
            <a:endParaRPr lang="en-US" dirty="0"/>
          </a:p>
        </p:txBody>
      </p:sp>
      <p:sp>
        <p:nvSpPr>
          <p:cNvPr id="10" name="Text Placeholder 9">
            <a:extLst>
              <a:ext uri="{FF2B5EF4-FFF2-40B4-BE49-F238E27FC236}">
                <a16:creationId xmlns:a16="http://schemas.microsoft.com/office/drawing/2014/main" id="{C4859E20-5DE9-4AA9-BB65-F9E057C5670B}"/>
              </a:ext>
            </a:extLst>
          </p:cNvPr>
          <p:cNvSpPr>
            <a:spLocks noGrp="1"/>
          </p:cNvSpPr>
          <p:nvPr>
            <p:ph type="body" sz="quarter" idx="11"/>
          </p:nvPr>
        </p:nvSpPr>
        <p:spPr/>
        <p:txBody>
          <a:bodyPr/>
          <a:lstStyle/>
          <a:p>
            <a:endParaRPr lang="en-US"/>
          </a:p>
        </p:txBody>
      </p:sp>
      <p:sp>
        <p:nvSpPr>
          <p:cNvPr id="6" name="Rectangle 5">
            <a:extLst>
              <a:ext uri="{FF2B5EF4-FFF2-40B4-BE49-F238E27FC236}">
                <a16:creationId xmlns:a16="http://schemas.microsoft.com/office/drawing/2014/main" id="{E0C1137B-B89A-4ABA-997A-72BF98B79DA1}"/>
              </a:ext>
            </a:extLst>
          </p:cNvPr>
          <p:cNvSpPr/>
          <p:nvPr/>
        </p:nvSpPr>
        <p:spPr>
          <a:xfrm>
            <a:off x="-2" y="2788919"/>
            <a:ext cx="3048000" cy="169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1" name="Rectangle 10">
            <a:extLst>
              <a:ext uri="{FF2B5EF4-FFF2-40B4-BE49-F238E27FC236}">
                <a16:creationId xmlns:a16="http://schemas.microsoft.com/office/drawing/2014/main" id="{DF6C07AF-0942-4A24-A4EF-FE3A024539AC}"/>
              </a:ext>
            </a:extLst>
          </p:cNvPr>
          <p:cNvSpPr/>
          <p:nvPr/>
        </p:nvSpPr>
        <p:spPr>
          <a:xfrm>
            <a:off x="3047998" y="2788919"/>
            <a:ext cx="3048000" cy="16916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2" name="Rectangle 11">
            <a:extLst>
              <a:ext uri="{FF2B5EF4-FFF2-40B4-BE49-F238E27FC236}">
                <a16:creationId xmlns:a16="http://schemas.microsoft.com/office/drawing/2014/main" id="{F33516DE-946B-455D-9947-7F227E874F8B}"/>
              </a:ext>
            </a:extLst>
          </p:cNvPr>
          <p:cNvSpPr/>
          <p:nvPr/>
        </p:nvSpPr>
        <p:spPr>
          <a:xfrm>
            <a:off x="6095999" y="2788919"/>
            <a:ext cx="3048000" cy="1691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8" name="Text Placeholder 6">
            <a:extLst>
              <a:ext uri="{FF2B5EF4-FFF2-40B4-BE49-F238E27FC236}">
                <a16:creationId xmlns:a16="http://schemas.microsoft.com/office/drawing/2014/main" id="{433555BC-E73C-4405-8861-3BFD12D09FE0}"/>
              </a:ext>
            </a:extLst>
          </p:cNvPr>
          <p:cNvSpPr txBox="1">
            <a:spLocks/>
          </p:cNvSpPr>
          <p:nvPr/>
        </p:nvSpPr>
        <p:spPr>
          <a:xfrm>
            <a:off x="457199" y="2976802"/>
            <a:ext cx="2130552" cy="1315877"/>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Bef>
                <a:spcPts val="0"/>
              </a:spcBef>
              <a:spcAft>
                <a:spcPts val="1800"/>
              </a:spcAft>
            </a:pPr>
            <a:r>
              <a:rPr lang="en-US" sz="1100" b="1" dirty="0">
                <a:solidFill>
                  <a:schemeClr val="bg1"/>
                </a:solidFill>
              </a:rPr>
              <a:t>Building a healthy foundation</a:t>
            </a:r>
          </a:p>
          <a:p>
            <a:pPr marL="182880" indent="-182880">
              <a:spcBef>
                <a:spcPts val="200"/>
              </a:spcBef>
              <a:buFont typeface="Arial" panose="020B0604020202020204" pitchFamily="34" charset="0"/>
              <a:buChar char="•"/>
            </a:pPr>
            <a:r>
              <a:rPr lang="en-US" sz="900" dirty="0">
                <a:solidFill>
                  <a:schemeClr val="bg1"/>
                </a:solidFill>
              </a:rPr>
              <a:t>Medical insurance</a:t>
            </a:r>
          </a:p>
          <a:p>
            <a:pPr marL="182880" indent="-182880">
              <a:spcBef>
                <a:spcPts val="200"/>
              </a:spcBef>
              <a:buFont typeface="Arial" panose="020B0604020202020204" pitchFamily="34" charset="0"/>
              <a:buChar char="•"/>
            </a:pPr>
            <a:r>
              <a:rPr lang="en-US" sz="900" dirty="0">
                <a:solidFill>
                  <a:schemeClr val="bg1"/>
                </a:solidFill>
              </a:rPr>
              <a:t>Employee Assistance Programs (EAPs)</a:t>
            </a:r>
          </a:p>
          <a:p>
            <a:pPr marL="182880" indent="-182880">
              <a:spcBef>
                <a:spcPts val="200"/>
              </a:spcBef>
              <a:buFont typeface="Arial" panose="020B0604020202020204" pitchFamily="34" charset="0"/>
              <a:buChar char="•"/>
            </a:pPr>
            <a:r>
              <a:rPr lang="en-US" sz="900" dirty="0">
                <a:solidFill>
                  <a:schemeClr val="bg1"/>
                </a:solidFill>
              </a:rPr>
              <a:t>Mental health programs</a:t>
            </a:r>
          </a:p>
          <a:p>
            <a:pPr marL="182880" indent="-182880">
              <a:spcBef>
                <a:spcPts val="200"/>
              </a:spcBef>
              <a:buFont typeface="Arial" panose="020B0604020202020204" pitchFamily="34" charset="0"/>
              <a:buChar char="•"/>
            </a:pPr>
            <a:r>
              <a:rPr lang="en-US" sz="900" dirty="0">
                <a:solidFill>
                  <a:schemeClr val="bg1"/>
                </a:solidFill>
              </a:rPr>
              <a:t>Prescription drug coverage</a:t>
            </a:r>
          </a:p>
        </p:txBody>
      </p:sp>
      <p:sp>
        <p:nvSpPr>
          <p:cNvPr id="15" name="Text Placeholder 6">
            <a:extLst>
              <a:ext uri="{FF2B5EF4-FFF2-40B4-BE49-F238E27FC236}">
                <a16:creationId xmlns:a16="http://schemas.microsoft.com/office/drawing/2014/main" id="{D951AF0F-9D8F-4B4D-AE2D-BAD1798BB0A5}"/>
              </a:ext>
            </a:extLst>
          </p:cNvPr>
          <p:cNvSpPr txBox="1">
            <a:spLocks/>
          </p:cNvSpPr>
          <p:nvPr/>
        </p:nvSpPr>
        <p:spPr>
          <a:xfrm>
            <a:off x="3505199" y="2976802"/>
            <a:ext cx="2130552" cy="1315876"/>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Bef>
                <a:spcPts val="0"/>
              </a:spcBef>
              <a:spcAft>
                <a:spcPts val="1800"/>
              </a:spcAft>
            </a:pPr>
            <a:r>
              <a:rPr lang="en-US" sz="1100" b="1" dirty="0">
                <a:solidFill>
                  <a:schemeClr val="bg1"/>
                </a:solidFill>
              </a:rPr>
              <a:t>Enhancing health coverage</a:t>
            </a:r>
          </a:p>
          <a:p>
            <a:pPr marL="182880" indent="-182880">
              <a:spcBef>
                <a:spcPts val="200"/>
              </a:spcBef>
              <a:buFont typeface="Arial" panose="020B0604020202020204" pitchFamily="34" charset="0"/>
              <a:buChar char="•"/>
            </a:pPr>
            <a:r>
              <a:rPr lang="en-US" sz="900" dirty="0">
                <a:solidFill>
                  <a:schemeClr val="bg1"/>
                </a:solidFill>
              </a:rPr>
              <a:t>Dental insurance</a:t>
            </a:r>
          </a:p>
          <a:p>
            <a:pPr marL="182880" indent="-182880">
              <a:spcBef>
                <a:spcPts val="200"/>
              </a:spcBef>
              <a:buFont typeface="Arial" panose="020B0604020202020204" pitchFamily="34" charset="0"/>
              <a:buChar char="•"/>
            </a:pPr>
            <a:r>
              <a:rPr lang="en-US" sz="900" dirty="0">
                <a:solidFill>
                  <a:schemeClr val="bg1"/>
                </a:solidFill>
              </a:rPr>
              <a:t>Vision insurance</a:t>
            </a:r>
          </a:p>
          <a:p>
            <a:pPr marL="182880" indent="-182880">
              <a:spcBef>
                <a:spcPts val="200"/>
              </a:spcBef>
              <a:buFont typeface="Arial" panose="020B0604020202020204" pitchFamily="34" charset="0"/>
              <a:buChar char="•"/>
            </a:pPr>
            <a:r>
              <a:rPr lang="en-US" sz="900" dirty="0">
                <a:solidFill>
                  <a:schemeClr val="bg1"/>
                </a:solidFill>
              </a:rPr>
              <a:t>Pet insurance</a:t>
            </a:r>
          </a:p>
        </p:txBody>
      </p:sp>
      <p:sp>
        <p:nvSpPr>
          <p:cNvPr id="16" name="Text Placeholder 6">
            <a:extLst>
              <a:ext uri="{FF2B5EF4-FFF2-40B4-BE49-F238E27FC236}">
                <a16:creationId xmlns:a16="http://schemas.microsoft.com/office/drawing/2014/main" id="{FC2125AF-4FC1-4F9C-91A5-3B553B552584}"/>
              </a:ext>
            </a:extLst>
          </p:cNvPr>
          <p:cNvSpPr txBox="1">
            <a:spLocks/>
          </p:cNvSpPr>
          <p:nvPr/>
        </p:nvSpPr>
        <p:spPr>
          <a:xfrm>
            <a:off x="6553199" y="2976802"/>
            <a:ext cx="2130552" cy="1315876"/>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Bef>
                <a:spcPts val="0"/>
              </a:spcBef>
              <a:spcAft>
                <a:spcPts val="1800"/>
              </a:spcAft>
            </a:pPr>
            <a:r>
              <a:rPr lang="en-US" sz="1100" b="1" dirty="0"/>
              <a:t>Protecting your way of life</a:t>
            </a:r>
          </a:p>
          <a:p>
            <a:pPr marL="182880" indent="-182880">
              <a:spcBef>
                <a:spcPts val="200"/>
              </a:spcBef>
              <a:buClr>
                <a:schemeClr val="tx1"/>
              </a:buClr>
              <a:buFont typeface="Arial" panose="020B0604020202020204" pitchFamily="34" charset="0"/>
              <a:buChar char="•"/>
            </a:pPr>
            <a:r>
              <a:rPr lang="en-US" sz="900" dirty="0"/>
              <a:t>Accident insurance</a:t>
            </a:r>
          </a:p>
          <a:p>
            <a:pPr marL="182880" indent="-182880">
              <a:spcBef>
                <a:spcPts val="200"/>
              </a:spcBef>
              <a:buClr>
                <a:schemeClr val="tx1"/>
              </a:buClr>
              <a:buFont typeface="Arial" panose="020B0604020202020204" pitchFamily="34" charset="0"/>
              <a:buChar char="•"/>
            </a:pPr>
            <a:r>
              <a:rPr lang="en-US" sz="900" dirty="0"/>
              <a:t>Hospital indemnity</a:t>
            </a:r>
          </a:p>
          <a:p>
            <a:pPr marL="182880" indent="-182880">
              <a:spcBef>
                <a:spcPts val="200"/>
              </a:spcBef>
              <a:buClr>
                <a:schemeClr val="tx1"/>
              </a:buClr>
              <a:buFont typeface="Arial" panose="020B0604020202020204" pitchFamily="34" charset="0"/>
              <a:buChar char="•"/>
            </a:pPr>
            <a:r>
              <a:rPr lang="en-US" sz="900" dirty="0"/>
              <a:t>Critical illness</a:t>
            </a:r>
          </a:p>
          <a:p>
            <a:pPr marL="182880" indent="-182880">
              <a:spcBef>
                <a:spcPts val="200"/>
              </a:spcBef>
              <a:buClr>
                <a:schemeClr val="tx1"/>
              </a:buClr>
              <a:buFont typeface="Arial" panose="020B0604020202020204" pitchFamily="34" charset="0"/>
              <a:buChar char="•"/>
            </a:pPr>
            <a:r>
              <a:rPr lang="en-US" sz="900" dirty="0"/>
              <a:t>Cancer insurance</a:t>
            </a:r>
          </a:p>
          <a:p>
            <a:pPr marL="182880" indent="-182880">
              <a:spcBef>
                <a:spcPts val="200"/>
              </a:spcBef>
              <a:buClr>
                <a:schemeClr val="tx1"/>
              </a:buClr>
              <a:buFont typeface="Arial" panose="020B0604020202020204" pitchFamily="34" charset="0"/>
              <a:buChar char="•"/>
            </a:pPr>
            <a:r>
              <a:rPr lang="en-US" sz="900" dirty="0"/>
              <a:t>Disability insurance</a:t>
            </a:r>
          </a:p>
        </p:txBody>
      </p:sp>
      <p:sp>
        <p:nvSpPr>
          <p:cNvPr id="17" name="Rectangle 16">
            <a:extLst>
              <a:ext uri="{FF2B5EF4-FFF2-40B4-BE49-F238E27FC236}">
                <a16:creationId xmlns:a16="http://schemas.microsoft.com/office/drawing/2014/main" id="{64D446C2-AFB9-46D6-AB3A-97AEDC9E9024}"/>
              </a:ext>
            </a:extLst>
          </p:cNvPr>
          <p:cNvSpPr/>
          <p:nvPr/>
        </p:nvSpPr>
        <p:spPr>
          <a:xfrm>
            <a:off x="-2" y="4480560"/>
            <a:ext cx="3048000" cy="1691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8" name="Rectangle 17">
            <a:extLst>
              <a:ext uri="{FF2B5EF4-FFF2-40B4-BE49-F238E27FC236}">
                <a16:creationId xmlns:a16="http://schemas.microsoft.com/office/drawing/2014/main" id="{B0E5DE95-B12D-4823-BFE7-0105E4664FF1}"/>
              </a:ext>
            </a:extLst>
          </p:cNvPr>
          <p:cNvSpPr/>
          <p:nvPr/>
        </p:nvSpPr>
        <p:spPr>
          <a:xfrm>
            <a:off x="3047998" y="4480560"/>
            <a:ext cx="3048000" cy="169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9" name="Rectangle 18">
            <a:extLst>
              <a:ext uri="{FF2B5EF4-FFF2-40B4-BE49-F238E27FC236}">
                <a16:creationId xmlns:a16="http://schemas.microsoft.com/office/drawing/2014/main" id="{B569BB7B-A4FD-4847-B765-76B8C84CE5FC}"/>
              </a:ext>
            </a:extLst>
          </p:cNvPr>
          <p:cNvSpPr/>
          <p:nvPr/>
        </p:nvSpPr>
        <p:spPr>
          <a:xfrm>
            <a:off x="6095999" y="4480560"/>
            <a:ext cx="3048000" cy="1691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20" name="Text Placeholder 6">
            <a:extLst>
              <a:ext uri="{FF2B5EF4-FFF2-40B4-BE49-F238E27FC236}">
                <a16:creationId xmlns:a16="http://schemas.microsoft.com/office/drawing/2014/main" id="{EAF0ADF3-8882-4A46-A454-6B62FC8CE2E7}"/>
              </a:ext>
            </a:extLst>
          </p:cNvPr>
          <p:cNvSpPr txBox="1">
            <a:spLocks/>
          </p:cNvSpPr>
          <p:nvPr/>
        </p:nvSpPr>
        <p:spPr>
          <a:xfrm>
            <a:off x="457199" y="4668442"/>
            <a:ext cx="2130552" cy="1315877"/>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Bef>
                <a:spcPts val="0"/>
              </a:spcBef>
              <a:spcAft>
                <a:spcPts val="1800"/>
              </a:spcAft>
            </a:pPr>
            <a:r>
              <a:rPr lang="en-US" sz="1100" b="1" dirty="0">
                <a:solidFill>
                  <a:schemeClr val="bg1"/>
                </a:solidFill>
              </a:rPr>
              <a:t>Securing your families future</a:t>
            </a:r>
          </a:p>
          <a:p>
            <a:pPr marL="182880" indent="-182880">
              <a:spcBef>
                <a:spcPts val="200"/>
              </a:spcBef>
              <a:buFont typeface="Arial" panose="020B0604020202020204" pitchFamily="34" charset="0"/>
              <a:buChar char="•"/>
            </a:pPr>
            <a:r>
              <a:rPr lang="en-US" sz="900" dirty="0">
                <a:solidFill>
                  <a:schemeClr val="bg1"/>
                </a:solidFill>
              </a:rPr>
              <a:t>Life insurance</a:t>
            </a:r>
          </a:p>
          <a:p>
            <a:pPr marL="171450" indent="-171450">
              <a:spcBef>
                <a:spcPts val="0"/>
              </a:spcBef>
              <a:buFont typeface="Arial" panose="020B0604020202020204" pitchFamily="34" charset="0"/>
              <a:buChar char="•"/>
            </a:pPr>
            <a:endParaRPr lang="en-US" sz="900" dirty="0">
              <a:solidFill>
                <a:schemeClr val="bg1"/>
              </a:solidFill>
            </a:endParaRPr>
          </a:p>
        </p:txBody>
      </p:sp>
      <p:sp>
        <p:nvSpPr>
          <p:cNvPr id="21" name="Text Placeholder 6">
            <a:extLst>
              <a:ext uri="{FF2B5EF4-FFF2-40B4-BE49-F238E27FC236}">
                <a16:creationId xmlns:a16="http://schemas.microsoft.com/office/drawing/2014/main" id="{FEEB3C8C-1E9F-41A3-BE64-9C6487B463D0}"/>
              </a:ext>
            </a:extLst>
          </p:cNvPr>
          <p:cNvSpPr txBox="1">
            <a:spLocks/>
          </p:cNvSpPr>
          <p:nvPr/>
        </p:nvSpPr>
        <p:spPr>
          <a:xfrm>
            <a:off x="3505199" y="4668442"/>
            <a:ext cx="2130552" cy="1315876"/>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Bef>
                <a:spcPts val="0"/>
              </a:spcBef>
              <a:spcAft>
                <a:spcPts val="1800"/>
              </a:spcAft>
            </a:pPr>
            <a:r>
              <a:rPr lang="en-US" sz="1100" b="1" dirty="0">
                <a:solidFill>
                  <a:schemeClr val="bg1"/>
                </a:solidFill>
              </a:rPr>
              <a:t>Safeguarding your household</a:t>
            </a:r>
          </a:p>
          <a:p>
            <a:pPr marL="182880" indent="-182880">
              <a:spcBef>
                <a:spcPts val="200"/>
              </a:spcBef>
              <a:buFont typeface="Arial" panose="020B0604020202020204" pitchFamily="34" charset="0"/>
              <a:buChar char="•"/>
            </a:pPr>
            <a:r>
              <a:rPr lang="en-US" sz="900" dirty="0">
                <a:solidFill>
                  <a:schemeClr val="bg1"/>
                </a:solidFill>
              </a:rPr>
              <a:t>Legal insurance</a:t>
            </a:r>
          </a:p>
          <a:p>
            <a:pPr marL="182880" indent="-182880">
              <a:spcBef>
                <a:spcPts val="200"/>
              </a:spcBef>
              <a:buFont typeface="Arial" panose="020B0604020202020204" pitchFamily="34" charset="0"/>
              <a:buChar char="•"/>
            </a:pPr>
            <a:r>
              <a:rPr lang="en-US" sz="900" dirty="0">
                <a:solidFill>
                  <a:schemeClr val="bg1"/>
                </a:solidFill>
              </a:rPr>
              <a:t>Auto &amp; home insurance</a:t>
            </a:r>
          </a:p>
          <a:p>
            <a:pPr marL="182880" indent="-182880">
              <a:spcBef>
                <a:spcPts val="200"/>
              </a:spcBef>
              <a:buFont typeface="Arial" panose="020B0604020202020204" pitchFamily="34" charset="0"/>
              <a:buChar char="•"/>
            </a:pPr>
            <a:r>
              <a:rPr lang="en-US" sz="900" dirty="0">
                <a:solidFill>
                  <a:schemeClr val="bg1"/>
                </a:solidFill>
              </a:rPr>
              <a:t>Identity theft protection</a:t>
            </a:r>
            <a:endParaRPr lang="fr-FR" sz="900" dirty="0">
              <a:solidFill>
                <a:schemeClr val="bg1"/>
              </a:solidFill>
            </a:endParaRPr>
          </a:p>
        </p:txBody>
      </p:sp>
      <p:sp>
        <p:nvSpPr>
          <p:cNvPr id="22" name="Text Placeholder 6">
            <a:extLst>
              <a:ext uri="{FF2B5EF4-FFF2-40B4-BE49-F238E27FC236}">
                <a16:creationId xmlns:a16="http://schemas.microsoft.com/office/drawing/2014/main" id="{458A0AAC-B815-4B11-9746-C7140AAF79C8}"/>
              </a:ext>
            </a:extLst>
          </p:cNvPr>
          <p:cNvSpPr txBox="1">
            <a:spLocks/>
          </p:cNvSpPr>
          <p:nvPr/>
        </p:nvSpPr>
        <p:spPr>
          <a:xfrm>
            <a:off x="6553199" y="4668442"/>
            <a:ext cx="2130552" cy="1315876"/>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Bef>
                <a:spcPts val="0"/>
              </a:spcBef>
              <a:spcAft>
                <a:spcPts val="1800"/>
              </a:spcAft>
            </a:pPr>
            <a:r>
              <a:rPr lang="en-US" sz="1100" b="1" dirty="0"/>
              <a:t>Reaching your financial goals</a:t>
            </a:r>
          </a:p>
          <a:p>
            <a:pPr marL="182880" indent="-182880">
              <a:spcBef>
                <a:spcPts val="200"/>
              </a:spcBef>
              <a:buClr>
                <a:schemeClr val="tx1"/>
              </a:buClr>
              <a:buFont typeface="Arial" panose="020B0604020202020204" pitchFamily="34" charset="0"/>
              <a:buChar char="•"/>
            </a:pPr>
            <a:r>
              <a:rPr lang="en-US" sz="900" dirty="0"/>
              <a:t>Health savings accounts</a:t>
            </a:r>
          </a:p>
          <a:p>
            <a:pPr marL="182880" indent="-182880">
              <a:spcBef>
                <a:spcPts val="200"/>
              </a:spcBef>
              <a:buClr>
                <a:schemeClr val="tx1"/>
              </a:buClr>
              <a:buFont typeface="Arial" panose="020B0604020202020204" pitchFamily="34" charset="0"/>
              <a:buChar char="•"/>
            </a:pPr>
            <a:r>
              <a:rPr lang="en-US" sz="900" dirty="0"/>
              <a:t>401(k) and/or other retirement savings</a:t>
            </a:r>
          </a:p>
          <a:p>
            <a:pPr marL="182880" indent="-182880">
              <a:spcBef>
                <a:spcPts val="200"/>
              </a:spcBef>
              <a:buClr>
                <a:schemeClr val="tx1"/>
              </a:buClr>
              <a:buFont typeface="Arial" panose="020B0604020202020204" pitchFamily="34" charset="0"/>
              <a:buChar char="•"/>
            </a:pPr>
            <a:r>
              <a:rPr lang="en-US" sz="900" dirty="0"/>
              <a:t>Financial wellness programs</a:t>
            </a:r>
          </a:p>
        </p:txBody>
      </p:sp>
      <p:cxnSp>
        <p:nvCxnSpPr>
          <p:cNvPr id="25" name="Straight Connector 24">
            <a:extLst>
              <a:ext uri="{FF2B5EF4-FFF2-40B4-BE49-F238E27FC236}">
                <a16:creationId xmlns:a16="http://schemas.microsoft.com/office/drawing/2014/main" id="{10AF3AC9-DA58-4A4A-8094-3AE630276275}"/>
              </a:ext>
            </a:extLst>
          </p:cNvPr>
          <p:cNvCxnSpPr>
            <a:cxnSpLocks/>
          </p:cNvCxnSpPr>
          <p:nvPr/>
        </p:nvCxnSpPr>
        <p:spPr>
          <a:xfrm>
            <a:off x="428623" y="3262175"/>
            <a:ext cx="2190751"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F592E3-8FE3-42A0-BD10-BB2639397FF2}"/>
              </a:ext>
            </a:extLst>
          </p:cNvPr>
          <p:cNvCxnSpPr>
            <a:cxnSpLocks/>
          </p:cNvCxnSpPr>
          <p:nvPr/>
        </p:nvCxnSpPr>
        <p:spPr>
          <a:xfrm>
            <a:off x="3476623" y="3272244"/>
            <a:ext cx="2190751"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5227FB-F9B9-4BEF-AD6E-4A66E6046053}"/>
              </a:ext>
            </a:extLst>
          </p:cNvPr>
          <p:cNvCxnSpPr>
            <a:cxnSpLocks/>
          </p:cNvCxnSpPr>
          <p:nvPr/>
        </p:nvCxnSpPr>
        <p:spPr>
          <a:xfrm>
            <a:off x="6524624" y="3282313"/>
            <a:ext cx="2190751"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234D3F-3972-423A-8989-6498A19F22E3}"/>
              </a:ext>
            </a:extLst>
          </p:cNvPr>
          <p:cNvCxnSpPr>
            <a:cxnSpLocks/>
          </p:cNvCxnSpPr>
          <p:nvPr/>
        </p:nvCxnSpPr>
        <p:spPr>
          <a:xfrm>
            <a:off x="428623" y="4933676"/>
            <a:ext cx="2190751"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1A150E-DFF4-415C-ADAF-31E90302F9EF}"/>
              </a:ext>
            </a:extLst>
          </p:cNvPr>
          <p:cNvCxnSpPr>
            <a:cxnSpLocks/>
          </p:cNvCxnSpPr>
          <p:nvPr/>
        </p:nvCxnSpPr>
        <p:spPr>
          <a:xfrm>
            <a:off x="3476623" y="4943746"/>
            <a:ext cx="2190751"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84C8DF-D7F6-4A4C-8C18-287236A7C31F}"/>
              </a:ext>
            </a:extLst>
          </p:cNvPr>
          <p:cNvCxnSpPr>
            <a:cxnSpLocks/>
          </p:cNvCxnSpPr>
          <p:nvPr/>
        </p:nvCxnSpPr>
        <p:spPr>
          <a:xfrm>
            <a:off x="6524624" y="4953815"/>
            <a:ext cx="2190751"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C9799E5-3A5B-41FA-A515-D6560A4098A1}"/>
              </a:ext>
            </a:extLst>
          </p:cNvPr>
          <p:cNvSpPr/>
          <p:nvPr/>
        </p:nvSpPr>
        <p:spPr>
          <a:xfrm>
            <a:off x="-457200" y="0"/>
            <a:ext cx="457200"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PH" dirty="0">
                <a:solidFill>
                  <a:schemeClr val="bg1"/>
                </a:solidFill>
                <a:cs typeface="Open Sans Bold"/>
              </a:rPr>
              <a:t>Option 2</a:t>
            </a:r>
          </a:p>
        </p:txBody>
      </p:sp>
    </p:spTree>
    <p:extLst>
      <p:ext uri="{BB962C8B-B14F-4D97-AF65-F5344CB8AC3E}">
        <p14:creationId xmlns:p14="http://schemas.microsoft.com/office/powerpoint/2010/main" val="1721015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AC40-7E5F-425A-8E11-542B7E3DA0FF}"/>
              </a:ext>
            </a:extLst>
          </p:cNvPr>
          <p:cNvSpPr>
            <a:spLocks noGrp="1"/>
          </p:cNvSpPr>
          <p:nvPr>
            <p:ph type="title"/>
          </p:nvPr>
        </p:nvSpPr>
        <p:spPr/>
        <p:txBody>
          <a:bodyPr/>
          <a:lstStyle/>
          <a:p>
            <a:r>
              <a:rPr lang="en-US"/>
              <a:t>Those that communicate their </a:t>
            </a:r>
            <a:br>
              <a:rPr lang="en-US"/>
            </a:br>
            <a:r>
              <a:rPr lang="en-US"/>
              <a:t>benefits well will see a direct </a:t>
            </a:r>
            <a:br>
              <a:rPr lang="en-US"/>
            </a:br>
            <a:r>
              <a:rPr lang="en-US"/>
              <a:t>increase in benefits satisfaction</a:t>
            </a:r>
            <a:endParaRPr lang="en-US" dirty="0"/>
          </a:p>
        </p:txBody>
      </p:sp>
      <p:sp>
        <p:nvSpPr>
          <p:cNvPr id="15" name="Google Shape;466;ge35955c69a_1_66">
            <a:extLst>
              <a:ext uri="{FF2B5EF4-FFF2-40B4-BE49-F238E27FC236}">
                <a16:creationId xmlns:a16="http://schemas.microsoft.com/office/drawing/2014/main" id="{FA58CF7C-BF2B-4760-A460-C18366F3A43A}"/>
              </a:ext>
            </a:extLst>
          </p:cNvPr>
          <p:cNvSpPr/>
          <p:nvPr/>
        </p:nvSpPr>
        <p:spPr>
          <a:xfrm>
            <a:off x="2738705" y="2286000"/>
            <a:ext cx="2752344"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ea typeface="Arial"/>
              <a:cs typeface="Arial"/>
              <a:sym typeface="Arial"/>
            </a:endParaRPr>
          </a:p>
        </p:txBody>
      </p:sp>
      <p:sp>
        <p:nvSpPr>
          <p:cNvPr id="17" name="Google Shape;466;ge35955c69a_1_66">
            <a:extLst>
              <a:ext uri="{FF2B5EF4-FFF2-40B4-BE49-F238E27FC236}">
                <a16:creationId xmlns:a16="http://schemas.microsoft.com/office/drawing/2014/main" id="{87E5B23B-BFE7-4295-94B8-52B64B5F324C}"/>
              </a:ext>
            </a:extLst>
          </p:cNvPr>
          <p:cNvSpPr/>
          <p:nvPr/>
        </p:nvSpPr>
        <p:spPr>
          <a:xfrm>
            <a:off x="5486400" y="2286000"/>
            <a:ext cx="3657600" cy="17152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ea typeface="Arial"/>
              <a:cs typeface="Arial"/>
              <a:sym typeface="Arial"/>
            </a:endParaRPr>
          </a:p>
        </p:txBody>
      </p:sp>
      <p:sp>
        <p:nvSpPr>
          <p:cNvPr id="19" name="Google Shape;466;ge35955c69a_1_66">
            <a:extLst>
              <a:ext uri="{FF2B5EF4-FFF2-40B4-BE49-F238E27FC236}">
                <a16:creationId xmlns:a16="http://schemas.microsoft.com/office/drawing/2014/main" id="{4DCC1213-A9B1-47B0-BFEE-E4DDB17311DC}"/>
              </a:ext>
            </a:extLst>
          </p:cNvPr>
          <p:cNvSpPr/>
          <p:nvPr/>
        </p:nvSpPr>
        <p:spPr>
          <a:xfrm>
            <a:off x="5486400" y="3999799"/>
            <a:ext cx="3657600" cy="17152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ea typeface="Arial"/>
              <a:cs typeface="Arial"/>
              <a:sym typeface="Arial"/>
            </a:endParaRPr>
          </a:p>
        </p:txBody>
      </p:sp>
      <p:sp>
        <p:nvSpPr>
          <p:cNvPr id="23" name="Google Shape;467;ge35955c69a_1_66">
            <a:extLst>
              <a:ext uri="{FF2B5EF4-FFF2-40B4-BE49-F238E27FC236}">
                <a16:creationId xmlns:a16="http://schemas.microsoft.com/office/drawing/2014/main" id="{88BA60F6-A222-401D-AD63-7F0B99896BB9}"/>
              </a:ext>
            </a:extLst>
          </p:cNvPr>
          <p:cNvSpPr/>
          <p:nvPr/>
        </p:nvSpPr>
        <p:spPr>
          <a:xfrm>
            <a:off x="5671685" y="2755886"/>
            <a:ext cx="1136176" cy="67710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400" b="1" i="0" u="none" strike="noStrike" cap="none" dirty="0">
                <a:solidFill>
                  <a:schemeClr val="lt1"/>
                </a:solidFill>
                <a:ea typeface="Arial"/>
                <a:cs typeface="Arial"/>
                <a:sym typeface="Arial"/>
              </a:rPr>
              <a:t>2/3</a:t>
            </a:r>
            <a:endParaRPr sz="4400" i="0" u="none" strike="noStrike" cap="none" dirty="0">
              <a:solidFill>
                <a:schemeClr val="dk1"/>
              </a:solidFill>
              <a:ea typeface="Arial"/>
              <a:cs typeface="Arial"/>
              <a:sym typeface="Arial"/>
            </a:endParaRPr>
          </a:p>
        </p:txBody>
      </p:sp>
      <p:sp>
        <p:nvSpPr>
          <p:cNvPr id="24" name="Google Shape;467;ge35955c69a_1_66">
            <a:extLst>
              <a:ext uri="{FF2B5EF4-FFF2-40B4-BE49-F238E27FC236}">
                <a16:creationId xmlns:a16="http://schemas.microsoft.com/office/drawing/2014/main" id="{77F74390-4033-48B1-B178-DBED5C6D842C}"/>
              </a:ext>
            </a:extLst>
          </p:cNvPr>
          <p:cNvSpPr/>
          <p:nvPr/>
        </p:nvSpPr>
        <p:spPr>
          <a:xfrm>
            <a:off x="6903720" y="2671247"/>
            <a:ext cx="1783080" cy="846386"/>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Clr>
                <a:srgbClr val="000000"/>
              </a:buClr>
              <a:buSzPts val="3600"/>
              <a:buFont typeface="Arial"/>
              <a:buNone/>
            </a:pPr>
            <a:r>
              <a:rPr lang="en-GB" sz="1100" i="0" u="none" strike="noStrike" cap="none" dirty="0">
                <a:solidFill>
                  <a:schemeClr val="lt1"/>
                </a:solidFill>
                <a:ea typeface="Arial"/>
                <a:cs typeface="Arial"/>
                <a:sym typeface="Arial"/>
              </a:rPr>
              <a:t>Of public sector employees want their employer to communicate with them about benefits after they have enrolled.</a:t>
            </a:r>
            <a:endParaRPr sz="1100" i="0" u="none" strike="noStrike" cap="none" dirty="0">
              <a:solidFill>
                <a:schemeClr val="dk1"/>
              </a:solidFill>
              <a:ea typeface="Arial"/>
              <a:cs typeface="Arial"/>
              <a:sym typeface="Arial"/>
            </a:endParaRPr>
          </a:p>
        </p:txBody>
      </p:sp>
      <p:sp>
        <p:nvSpPr>
          <p:cNvPr id="26" name="Google Shape;467;ge35955c69a_1_66">
            <a:extLst>
              <a:ext uri="{FF2B5EF4-FFF2-40B4-BE49-F238E27FC236}">
                <a16:creationId xmlns:a16="http://schemas.microsoft.com/office/drawing/2014/main" id="{FD1908C8-32FB-494F-B059-9D4C97BF6028}"/>
              </a:ext>
            </a:extLst>
          </p:cNvPr>
          <p:cNvSpPr/>
          <p:nvPr/>
        </p:nvSpPr>
        <p:spPr>
          <a:xfrm>
            <a:off x="6903720" y="4434206"/>
            <a:ext cx="1783080" cy="846386"/>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Clr>
                <a:srgbClr val="000000"/>
              </a:buClr>
              <a:buSzPts val="3600"/>
              <a:buFont typeface="Arial"/>
              <a:buNone/>
            </a:pPr>
            <a:r>
              <a:rPr lang="en-GB" sz="1100" i="0" u="none" strike="noStrike" cap="none" dirty="0">
                <a:solidFill>
                  <a:schemeClr val="bg1"/>
                </a:solidFill>
                <a:ea typeface="Arial"/>
                <a:cs typeface="Arial"/>
                <a:sym typeface="Arial"/>
              </a:rPr>
              <a:t>Say their employer communicates with </a:t>
            </a:r>
            <a:br>
              <a:rPr lang="en-GB" sz="1100" i="0" u="none" strike="noStrike" cap="none" dirty="0">
                <a:solidFill>
                  <a:schemeClr val="bg1"/>
                </a:solidFill>
                <a:ea typeface="Arial"/>
                <a:cs typeface="Arial"/>
                <a:sym typeface="Arial"/>
              </a:rPr>
            </a:br>
            <a:r>
              <a:rPr lang="en-GB" sz="1100" i="0" u="none" strike="noStrike" cap="none" dirty="0">
                <a:solidFill>
                  <a:schemeClr val="bg1"/>
                </a:solidFill>
                <a:ea typeface="Arial"/>
                <a:cs typeface="Arial"/>
                <a:sym typeface="Arial"/>
              </a:rPr>
              <a:t>them about their benefits after they have enrolled</a:t>
            </a:r>
            <a:br>
              <a:rPr lang="en-GB" sz="1100" i="0" u="none" strike="noStrike" cap="none" dirty="0">
                <a:solidFill>
                  <a:schemeClr val="bg1"/>
                </a:solidFill>
                <a:ea typeface="Arial"/>
                <a:cs typeface="Arial"/>
                <a:sym typeface="Arial"/>
              </a:rPr>
            </a:br>
            <a:r>
              <a:rPr lang="en-GB" sz="1100" i="0" u="none" strike="noStrike" cap="none" dirty="0">
                <a:solidFill>
                  <a:schemeClr val="bg1"/>
                </a:solidFill>
                <a:ea typeface="Arial"/>
                <a:cs typeface="Arial"/>
                <a:sym typeface="Arial"/>
              </a:rPr>
              <a:t>in them today.</a:t>
            </a:r>
            <a:endParaRPr sz="1100" i="0" u="none" strike="noStrike" cap="none" dirty="0">
              <a:solidFill>
                <a:schemeClr val="bg1"/>
              </a:solidFill>
              <a:ea typeface="Arial"/>
              <a:cs typeface="Arial"/>
              <a:sym typeface="Arial"/>
            </a:endParaRPr>
          </a:p>
        </p:txBody>
      </p:sp>
      <p:sp>
        <p:nvSpPr>
          <p:cNvPr id="27" name="Freeform: Shape 26">
            <a:extLst>
              <a:ext uri="{FF2B5EF4-FFF2-40B4-BE49-F238E27FC236}">
                <a16:creationId xmlns:a16="http://schemas.microsoft.com/office/drawing/2014/main" id="{8A91B186-3FCA-4F5B-892C-A09CD49B783C}"/>
              </a:ext>
            </a:extLst>
          </p:cNvPr>
          <p:cNvSpPr>
            <a:spLocks noChangeAspect="1"/>
          </p:cNvSpPr>
          <p:nvPr/>
        </p:nvSpPr>
        <p:spPr>
          <a:xfrm>
            <a:off x="6022753" y="3783481"/>
            <a:ext cx="434040" cy="434038"/>
          </a:xfrm>
          <a:custGeom>
            <a:avLst/>
            <a:gdLst>
              <a:gd name="connsiteX0" fmla="*/ 632355 w 632355"/>
              <a:gd name="connsiteY0" fmla="*/ 316178 h 632355"/>
              <a:gd name="connsiteX1" fmla="*/ 316178 w 632355"/>
              <a:gd name="connsiteY1" fmla="*/ 632355 h 632355"/>
              <a:gd name="connsiteX2" fmla="*/ 0 w 632355"/>
              <a:gd name="connsiteY2" fmla="*/ 316178 h 632355"/>
              <a:gd name="connsiteX3" fmla="*/ 316178 w 632355"/>
              <a:gd name="connsiteY3" fmla="*/ 0 h 632355"/>
              <a:gd name="connsiteX4" fmla="*/ 632355 w 632355"/>
              <a:gd name="connsiteY4" fmla="*/ 316178 h 63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55" h="632355">
                <a:moveTo>
                  <a:pt x="632355" y="316178"/>
                </a:moveTo>
                <a:cubicBezTo>
                  <a:pt x="632355" y="490798"/>
                  <a:pt x="490798" y="632355"/>
                  <a:pt x="316178" y="632355"/>
                </a:cubicBezTo>
                <a:cubicBezTo>
                  <a:pt x="141558" y="632355"/>
                  <a:pt x="0" y="490798"/>
                  <a:pt x="0" y="316178"/>
                </a:cubicBezTo>
                <a:cubicBezTo>
                  <a:pt x="0" y="141558"/>
                  <a:pt x="141558" y="0"/>
                  <a:pt x="316178" y="0"/>
                </a:cubicBezTo>
                <a:cubicBezTo>
                  <a:pt x="490798" y="0"/>
                  <a:pt x="632355" y="141558"/>
                  <a:pt x="632355" y="316178"/>
                </a:cubicBezTo>
                <a:close/>
              </a:path>
            </a:pathLst>
          </a:custGeom>
          <a:solidFill>
            <a:schemeClr val="accent3"/>
          </a:solidFill>
          <a:ln w="6481" cap="flat">
            <a:noFill/>
            <a:prstDash val="solid"/>
            <a:miter/>
          </a:ln>
        </p:spPr>
        <p:txBody>
          <a:bodyPr wrap="none" rtlCol="0" anchor="ctr"/>
          <a:lstStyle/>
          <a:p>
            <a:pPr algn="ctr"/>
            <a:r>
              <a:rPr lang="en-US" sz="1000" b="1" dirty="0"/>
              <a:t>BUT</a:t>
            </a:r>
          </a:p>
        </p:txBody>
      </p:sp>
      <p:pic>
        <p:nvPicPr>
          <p:cNvPr id="29" name="Picture 28">
            <a:extLst>
              <a:ext uri="{FF2B5EF4-FFF2-40B4-BE49-F238E27FC236}">
                <a16:creationId xmlns:a16="http://schemas.microsoft.com/office/drawing/2014/main" id="{9A2790D5-BAD5-4403-BB05-FF60A1F6518B}"/>
              </a:ext>
            </a:extLst>
          </p:cNvPr>
          <p:cNvPicPr>
            <a:picLocks/>
          </p:cNvPicPr>
          <p:nvPr/>
        </p:nvPicPr>
        <p:blipFill rotWithShape="1">
          <a:blip r:embed="rId3" cstate="screen">
            <a:extLst>
              <a:ext uri="{28A0092B-C50C-407E-A947-70E740481C1C}">
                <a14:useLocalDpi xmlns:a14="http://schemas.microsoft.com/office/drawing/2010/main"/>
              </a:ext>
            </a:extLst>
          </a:blip>
          <a:srcRect l="2393" r="6807"/>
          <a:stretch/>
        </p:blipFill>
        <p:spPr>
          <a:xfrm>
            <a:off x="0" y="2286000"/>
            <a:ext cx="2743200" cy="3429000"/>
          </a:xfrm>
          <a:prstGeom prst="rect">
            <a:avLst/>
          </a:prstGeom>
        </p:spPr>
      </p:pic>
      <p:sp>
        <p:nvSpPr>
          <p:cNvPr id="9" name="TextBox 8">
            <a:extLst>
              <a:ext uri="{FF2B5EF4-FFF2-40B4-BE49-F238E27FC236}">
                <a16:creationId xmlns:a16="http://schemas.microsoft.com/office/drawing/2014/main" id="{05C49F15-FD6B-4A73-AAEE-B73FDC57C946}"/>
              </a:ext>
            </a:extLst>
          </p:cNvPr>
          <p:cNvSpPr txBox="1"/>
          <p:nvPr/>
        </p:nvSpPr>
        <p:spPr>
          <a:xfrm>
            <a:off x="3200400" y="2710402"/>
            <a:ext cx="1828800" cy="2462213"/>
          </a:xfrm>
          <a:prstGeom prst="rect">
            <a:avLst/>
          </a:prstGeom>
          <a:noFill/>
        </p:spPr>
        <p:txBody>
          <a:bodyPr wrap="square" lIns="0" tIns="0" rIns="0" bIns="0" rtlCol="0" anchor="ctr" anchorCtr="0">
            <a:spAutoFit/>
          </a:bodyPr>
          <a:lstStyle/>
          <a:p>
            <a:pPr defTabSz="456758" fontAlgn="base"/>
            <a:r>
              <a:rPr lang="en-US" sz="4800" b="1" i="0" u="none" strike="noStrike" cap="none" dirty="0">
                <a:ea typeface="Arial"/>
                <a:cs typeface="Arial"/>
                <a:sym typeface="Arial"/>
              </a:rPr>
              <a:t>2</a:t>
            </a:r>
            <a:r>
              <a:rPr lang="en-US" sz="4000" b="1" i="0" u="none" strike="noStrike" cap="none" dirty="0">
                <a:ea typeface="Arial"/>
                <a:cs typeface="Arial"/>
                <a:sym typeface="Arial"/>
              </a:rPr>
              <a:t>x</a:t>
            </a:r>
            <a:br>
              <a:rPr lang="en-US" sz="4800" b="1" i="0" u="none" strike="noStrike" cap="none" dirty="0">
                <a:ea typeface="Arial"/>
                <a:cs typeface="Arial"/>
                <a:sym typeface="Arial"/>
              </a:rPr>
            </a:br>
            <a:r>
              <a:rPr lang="en-GB" sz="1400" i="0" u="none" strike="noStrike" cap="none" dirty="0">
                <a:ea typeface="Arial"/>
                <a:cs typeface="Arial"/>
                <a:sym typeface="Arial"/>
              </a:rPr>
              <a:t>Public sector employees who</a:t>
            </a:r>
            <a:br>
              <a:rPr lang="en-GB" sz="1400" i="0" u="none" strike="noStrike" cap="none" dirty="0">
                <a:ea typeface="Arial"/>
                <a:cs typeface="Arial"/>
                <a:sym typeface="Arial"/>
              </a:rPr>
            </a:br>
            <a:r>
              <a:rPr lang="en-GB" sz="1400" i="0" u="none" strike="noStrike" cap="none" dirty="0">
                <a:ea typeface="Arial"/>
                <a:cs typeface="Arial"/>
                <a:sym typeface="Arial"/>
              </a:rPr>
              <a:t>feel their benefits communications are easy to understand are 2x more likely to be satisfied with the benefits they receive.</a:t>
            </a:r>
            <a:endParaRPr lang="en-US" sz="1200" dirty="0" err="1">
              <a:latin typeface="MetLife Circular Light" charset="0"/>
              <a:ea typeface="MetLife Circular Light" charset="0"/>
              <a:cs typeface="MetLife Circular Light" charset="0"/>
            </a:endParaRPr>
          </a:p>
        </p:txBody>
      </p:sp>
      <p:grpSp>
        <p:nvGrpSpPr>
          <p:cNvPr id="32" name="Group 31">
            <a:extLst>
              <a:ext uri="{FF2B5EF4-FFF2-40B4-BE49-F238E27FC236}">
                <a16:creationId xmlns:a16="http://schemas.microsoft.com/office/drawing/2014/main" id="{803B37AF-0ED6-4848-913C-1A4961270E56}"/>
              </a:ext>
            </a:extLst>
          </p:cNvPr>
          <p:cNvGrpSpPr/>
          <p:nvPr/>
        </p:nvGrpSpPr>
        <p:grpSpPr>
          <a:xfrm>
            <a:off x="5671685" y="4450585"/>
            <a:ext cx="1136176" cy="813628"/>
            <a:chOff x="5671685" y="4397842"/>
            <a:chExt cx="1136176" cy="813628"/>
          </a:xfrm>
        </p:grpSpPr>
        <p:sp>
          <p:nvSpPr>
            <p:cNvPr id="25" name="Google Shape;467;ge35955c69a_1_66">
              <a:extLst>
                <a:ext uri="{FF2B5EF4-FFF2-40B4-BE49-F238E27FC236}">
                  <a16:creationId xmlns:a16="http://schemas.microsoft.com/office/drawing/2014/main" id="{83D89547-D0E6-4C3D-BFF2-45067E4FF1A5}"/>
                </a:ext>
              </a:extLst>
            </p:cNvPr>
            <p:cNvSpPr/>
            <p:nvPr/>
          </p:nvSpPr>
          <p:spPr>
            <a:xfrm>
              <a:off x="5671685" y="4534362"/>
              <a:ext cx="1136176" cy="67710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400" b="1" i="0" u="none" strike="noStrike" cap="none" dirty="0">
                  <a:solidFill>
                    <a:schemeClr val="bg1"/>
                  </a:solidFill>
                  <a:ea typeface="Arial"/>
                  <a:cs typeface="Arial"/>
                  <a:sym typeface="Arial"/>
                </a:rPr>
                <a:t>1/2</a:t>
              </a:r>
              <a:endParaRPr sz="4400" i="0" u="none" strike="noStrike" cap="none" dirty="0">
                <a:solidFill>
                  <a:schemeClr val="bg1"/>
                </a:solidFill>
                <a:ea typeface="Arial"/>
                <a:cs typeface="Arial"/>
                <a:sym typeface="Arial"/>
              </a:endParaRPr>
            </a:p>
          </p:txBody>
        </p:sp>
        <p:sp>
          <p:nvSpPr>
            <p:cNvPr id="31" name="TextBox 30">
              <a:extLst>
                <a:ext uri="{FF2B5EF4-FFF2-40B4-BE49-F238E27FC236}">
                  <a16:creationId xmlns:a16="http://schemas.microsoft.com/office/drawing/2014/main" id="{40C41333-3B1F-47D6-97F5-310A4A773D08}"/>
                </a:ext>
              </a:extLst>
            </p:cNvPr>
            <p:cNvSpPr txBox="1"/>
            <p:nvPr/>
          </p:nvSpPr>
          <p:spPr>
            <a:xfrm>
              <a:off x="5965453" y="4397842"/>
              <a:ext cx="548640" cy="184666"/>
            </a:xfrm>
            <a:prstGeom prst="rect">
              <a:avLst/>
            </a:prstGeom>
            <a:noFill/>
            <a:ln>
              <a:noFill/>
            </a:ln>
          </p:spPr>
          <p:txBody>
            <a:bodyPr spcFirstLastPara="1" wrap="square" lIns="0" tIns="0" rIns="0" bIns="0" anchor="b" anchorCtr="0">
              <a:spAutoFit/>
            </a:bodyPr>
            <a:lstStyle>
              <a:defPPr>
                <a:defRPr lang="en-US"/>
              </a:defPPr>
              <a:lvl1pPr marR="0" lvl="0" indent="0">
                <a:lnSpc>
                  <a:spcPct val="100000"/>
                </a:lnSpc>
                <a:spcBef>
                  <a:spcPts val="0"/>
                </a:spcBef>
                <a:spcAft>
                  <a:spcPts val="0"/>
                </a:spcAft>
                <a:buClr>
                  <a:srgbClr val="000000"/>
                </a:buClr>
                <a:buSzPts val="3600"/>
                <a:buFont typeface="Arial"/>
                <a:buNone/>
                <a:defRPr sz="1100" i="0" u="none" strike="noStrike" cap="none">
                  <a:solidFill>
                    <a:schemeClr val="bg1"/>
                  </a:solidFill>
                  <a:ea typeface="Arial"/>
                  <a:cs typeface="Arial"/>
                </a:defRPr>
              </a:lvl1pPr>
            </a:lstStyle>
            <a:p>
              <a:pPr algn="ctr"/>
              <a:r>
                <a:rPr lang="en-US" sz="1200" b="1" dirty="0"/>
                <a:t>ONLY</a:t>
              </a:r>
            </a:p>
          </p:txBody>
        </p:sp>
      </p:grpSp>
    </p:spTree>
    <p:extLst>
      <p:ext uri="{BB962C8B-B14F-4D97-AF65-F5344CB8AC3E}">
        <p14:creationId xmlns:p14="http://schemas.microsoft.com/office/powerpoint/2010/main" val="339222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AF51F4-4027-455D-96DF-B0EEC056672D}"/>
              </a:ext>
            </a:extLst>
          </p:cNvPr>
          <p:cNvSpPr txBox="1">
            <a:spLocks/>
          </p:cNvSpPr>
          <p:nvPr/>
        </p:nvSpPr>
        <p:spPr>
          <a:xfrm>
            <a:off x="3657600" y="4351249"/>
            <a:ext cx="5486400" cy="859378"/>
          </a:xfrm>
          <a:prstGeom prst="rect">
            <a:avLst/>
          </a:prstGeom>
          <a:solidFill>
            <a:schemeClr val="accent2"/>
          </a:solidFill>
        </p:spPr>
        <p:txBody>
          <a:bodyPr lIns="457200" rIns="457200" anchor="ctr"/>
          <a:lst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mn-lt"/>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mn-lt"/>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mn-lt"/>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solidFill>
                  <a:schemeClr val="bg1"/>
                </a:solidFill>
              </a:rPr>
              <a:t>Leading with empathy and an employee-first approach</a:t>
            </a:r>
            <a:br>
              <a:rPr lang="en-US" dirty="0">
                <a:solidFill>
                  <a:schemeClr val="bg1"/>
                </a:solidFill>
              </a:rPr>
            </a:br>
            <a:r>
              <a:rPr lang="en-US" dirty="0">
                <a:solidFill>
                  <a:schemeClr val="bg1"/>
                </a:solidFill>
              </a:rPr>
              <a:t>will be key to driving a positive workplace and experience</a:t>
            </a:r>
          </a:p>
        </p:txBody>
      </p:sp>
      <p:sp>
        <p:nvSpPr>
          <p:cNvPr id="8" name="Rectangle 7">
            <a:extLst>
              <a:ext uri="{FF2B5EF4-FFF2-40B4-BE49-F238E27FC236}">
                <a16:creationId xmlns:a16="http://schemas.microsoft.com/office/drawing/2014/main" id="{3BCE51D6-3CEB-4513-B5E1-C95536287883}"/>
              </a:ext>
            </a:extLst>
          </p:cNvPr>
          <p:cNvSpPr/>
          <p:nvPr/>
        </p:nvSpPr>
        <p:spPr>
          <a:xfrm>
            <a:off x="0" y="0"/>
            <a:ext cx="5029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1463040" rIns="457200" bIns="182880" rtlCol="0" anchor="t" anchorCtr="0"/>
          <a:lstStyle/>
          <a:p>
            <a:pPr defTabSz="685983">
              <a:lnSpc>
                <a:spcPct val="90000"/>
              </a:lnSpc>
              <a:spcBef>
                <a:spcPts val="900"/>
              </a:spcBef>
              <a:tabLst>
                <a:tab pos="901544" algn="l"/>
              </a:tabLst>
            </a:pPr>
            <a:r>
              <a:rPr lang="en-GB" sz="3200" dirty="0">
                <a:solidFill>
                  <a:schemeClr val="bg1"/>
                </a:solidFill>
                <a:latin typeface="+mj-lt"/>
                <a:cs typeface="Arial" panose="020B0604020202020204" pitchFamily="34" charset="0"/>
              </a:rPr>
              <a:t>Employees’ needs have changed, and there’s never been</a:t>
            </a:r>
            <a:br>
              <a:rPr lang="en-GB" sz="3200" dirty="0">
                <a:solidFill>
                  <a:schemeClr val="bg1"/>
                </a:solidFill>
                <a:latin typeface="+mj-lt"/>
                <a:cs typeface="Arial" panose="020B0604020202020204" pitchFamily="34" charset="0"/>
              </a:rPr>
            </a:br>
            <a:r>
              <a:rPr lang="en-GB" sz="3200" dirty="0">
                <a:solidFill>
                  <a:schemeClr val="bg1"/>
                </a:solidFill>
                <a:latin typeface="+mj-lt"/>
                <a:cs typeface="Arial" panose="020B0604020202020204" pitchFamily="34" charset="0"/>
              </a:rPr>
              <a:t>a more critical time</a:t>
            </a:r>
            <a:br>
              <a:rPr lang="en-GB" sz="3200" dirty="0">
                <a:solidFill>
                  <a:schemeClr val="bg1"/>
                </a:solidFill>
                <a:latin typeface="+mj-lt"/>
                <a:cs typeface="Arial" panose="020B0604020202020204" pitchFamily="34" charset="0"/>
              </a:rPr>
            </a:br>
            <a:r>
              <a:rPr lang="en-GB" sz="3200" dirty="0">
                <a:solidFill>
                  <a:schemeClr val="bg1"/>
                </a:solidFill>
                <a:latin typeface="+mj-lt"/>
                <a:cs typeface="Arial" panose="020B0604020202020204" pitchFamily="34" charset="0"/>
              </a:rPr>
              <a:t>to adapt benefits</a:t>
            </a:r>
            <a:br>
              <a:rPr lang="en-GB" sz="3200" dirty="0">
                <a:solidFill>
                  <a:schemeClr val="bg1"/>
                </a:solidFill>
                <a:latin typeface="+mj-lt"/>
                <a:cs typeface="Arial" panose="020B0604020202020204" pitchFamily="34" charset="0"/>
              </a:rPr>
            </a:br>
            <a:r>
              <a:rPr lang="en-GB" sz="3200" dirty="0">
                <a:solidFill>
                  <a:schemeClr val="bg1"/>
                </a:solidFill>
                <a:latin typeface="+mj-lt"/>
                <a:cs typeface="Arial" panose="020B0604020202020204" pitchFamily="34" charset="0"/>
              </a:rPr>
              <a:t>and support their</a:t>
            </a:r>
            <a:br>
              <a:rPr lang="en-GB" sz="3200" dirty="0">
                <a:solidFill>
                  <a:schemeClr val="bg1"/>
                </a:solidFill>
                <a:latin typeface="+mj-lt"/>
                <a:cs typeface="Arial" panose="020B0604020202020204" pitchFamily="34" charset="0"/>
              </a:rPr>
            </a:br>
            <a:r>
              <a:rPr lang="en-GB" sz="3200" dirty="0">
                <a:solidFill>
                  <a:schemeClr val="bg1"/>
                </a:solidFill>
                <a:latin typeface="+mj-lt"/>
                <a:cs typeface="Arial" panose="020B0604020202020204" pitchFamily="34" charset="0"/>
              </a:rPr>
              <a:t>evolving world.</a:t>
            </a:r>
          </a:p>
        </p:txBody>
      </p:sp>
      <p:pic>
        <p:nvPicPr>
          <p:cNvPr id="19" name="Picture 18" descr="A person riding a child on a bike&#10;&#10;Description automatically generated with low confidence">
            <a:extLst>
              <a:ext uri="{FF2B5EF4-FFF2-40B4-BE49-F238E27FC236}">
                <a16:creationId xmlns:a16="http://schemas.microsoft.com/office/drawing/2014/main" id="{73A8DCB2-60B9-4A9D-8C27-3F04FBFC3728}"/>
              </a:ext>
            </a:extLst>
          </p:cNvPr>
          <p:cNvPicPr>
            <a:picLocks/>
          </p:cNvPicPr>
          <p:nvPr/>
        </p:nvPicPr>
        <p:blipFill rotWithShape="1">
          <a:blip r:embed="rId3" cstate="print">
            <a:extLst>
              <a:ext uri="{28A0092B-C50C-407E-A947-70E740481C1C}">
                <a14:useLocalDpi xmlns:a14="http://schemas.microsoft.com/office/drawing/2010/main"/>
              </a:ext>
            </a:extLst>
          </a:blip>
          <a:srcRect t="5636" b="5636"/>
          <a:stretch/>
        </p:blipFill>
        <p:spPr>
          <a:xfrm>
            <a:off x="5029200" y="0"/>
            <a:ext cx="4114800" cy="6172200"/>
          </a:xfrm>
          <a:prstGeom prst="rect">
            <a:avLst/>
          </a:prstGeom>
        </p:spPr>
      </p:pic>
      <p:grpSp>
        <p:nvGrpSpPr>
          <p:cNvPr id="20" name="Group 19">
            <a:extLst>
              <a:ext uri="{FF2B5EF4-FFF2-40B4-BE49-F238E27FC236}">
                <a16:creationId xmlns:a16="http://schemas.microsoft.com/office/drawing/2014/main" id="{8F3C871E-79C1-49BC-A49A-E28939EB3F5D}"/>
              </a:ext>
            </a:extLst>
          </p:cNvPr>
          <p:cNvGrpSpPr>
            <a:grpSpLocks noChangeAspect="1"/>
          </p:cNvGrpSpPr>
          <p:nvPr/>
        </p:nvGrpSpPr>
        <p:grpSpPr>
          <a:xfrm>
            <a:off x="457200" y="548640"/>
            <a:ext cx="651132" cy="755703"/>
            <a:chOff x="3812804" y="2454760"/>
            <a:chExt cx="1810050" cy="2100740"/>
          </a:xfrm>
        </p:grpSpPr>
        <p:grpSp>
          <p:nvGrpSpPr>
            <p:cNvPr id="21" name="Graphic 37">
              <a:extLst>
                <a:ext uri="{FF2B5EF4-FFF2-40B4-BE49-F238E27FC236}">
                  <a16:creationId xmlns:a16="http://schemas.microsoft.com/office/drawing/2014/main" id="{F96148FE-4BFA-4EA8-B57C-43EF08FBD42D}"/>
                </a:ext>
              </a:extLst>
            </p:cNvPr>
            <p:cNvGrpSpPr/>
            <p:nvPr/>
          </p:nvGrpSpPr>
          <p:grpSpPr>
            <a:xfrm>
              <a:off x="3812804" y="2454760"/>
              <a:ext cx="1810050" cy="2100740"/>
              <a:chOff x="3812804" y="2454760"/>
              <a:chExt cx="1810050" cy="2100740"/>
            </a:xfrm>
          </p:grpSpPr>
          <p:grpSp>
            <p:nvGrpSpPr>
              <p:cNvPr id="23" name="Graphic 37">
                <a:extLst>
                  <a:ext uri="{FF2B5EF4-FFF2-40B4-BE49-F238E27FC236}">
                    <a16:creationId xmlns:a16="http://schemas.microsoft.com/office/drawing/2014/main" id="{1C6DDBD2-0F5F-451D-8C74-6F9F7FF9215A}"/>
                  </a:ext>
                </a:extLst>
              </p:cNvPr>
              <p:cNvGrpSpPr/>
              <p:nvPr/>
            </p:nvGrpSpPr>
            <p:grpSpPr>
              <a:xfrm>
                <a:off x="3812804" y="2454760"/>
                <a:ext cx="1810050" cy="2100740"/>
                <a:chOff x="3812804" y="2454760"/>
                <a:chExt cx="1810050" cy="2100740"/>
              </a:xfrm>
            </p:grpSpPr>
            <p:grpSp>
              <p:nvGrpSpPr>
                <p:cNvPr id="25" name="Graphic 37">
                  <a:extLst>
                    <a:ext uri="{FF2B5EF4-FFF2-40B4-BE49-F238E27FC236}">
                      <a16:creationId xmlns:a16="http://schemas.microsoft.com/office/drawing/2014/main" id="{8996ACEC-A8A5-4013-A3E0-F4E186594FBA}"/>
                    </a:ext>
                  </a:extLst>
                </p:cNvPr>
                <p:cNvGrpSpPr/>
                <p:nvPr/>
              </p:nvGrpSpPr>
              <p:grpSpPr>
                <a:xfrm>
                  <a:off x="3812804" y="2454760"/>
                  <a:ext cx="1515039" cy="1869918"/>
                  <a:chOff x="3812804" y="2454760"/>
                  <a:chExt cx="1515039" cy="1869918"/>
                </a:xfrm>
              </p:grpSpPr>
              <p:sp>
                <p:nvSpPr>
                  <p:cNvPr id="27" name="Freeform: Shape 26">
                    <a:extLst>
                      <a:ext uri="{FF2B5EF4-FFF2-40B4-BE49-F238E27FC236}">
                        <a16:creationId xmlns:a16="http://schemas.microsoft.com/office/drawing/2014/main" id="{855075DC-A0D5-4CF7-A084-D98F1A68A15B}"/>
                      </a:ext>
                    </a:extLst>
                  </p:cNvPr>
                  <p:cNvSpPr/>
                  <p:nvPr/>
                </p:nvSpPr>
                <p:spPr>
                  <a:xfrm>
                    <a:off x="4202694" y="2454760"/>
                    <a:ext cx="734394" cy="733530"/>
                  </a:xfrm>
                  <a:custGeom>
                    <a:avLst/>
                    <a:gdLst>
                      <a:gd name="connsiteX0" fmla="*/ 734394 w 734394"/>
                      <a:gd name="connsiteY0" fmla="*/ 366765 h 733530"/>
                      <a:gd name="connsiteX1" fmla="*/ 367197 w 734394"/>
                      <a:gd name="connsiteY1" fmla="*/ 733530 h 733530"/>
                      <a:gd name="connsiteX2" fmla="*/ 0 w 734394"/>
                      <a:gd name="connsiteY2" fmla="*/ 366765 h 733530"/>
                      <a:gd name="connsiteX3" fmla="*/ 367197 w 734394"/>
                      <a:gd name="connsiteY3" fmla="*/ 0 h 733530"/>
                      <a:gd name="connsiteX4" fmla="*/ 734394 w 734394"/>
                      <a:gd name="connsiteY4" fmla="*/ 366765 h 733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94" h="733530">
                        <a:moveTo>
                          <a:pt x="734394" y="366765"/>
                        </a:moveTo>
                        <a:cubicBezTo>
                          <a:pt x="734394" y="569324"/>
                          <a:pt x="569995" y="733530"/>
                          <a:pt x="367197" y="733530"/>
                        </a:cubicBezTo>
                        <a:cubicBezTo>
                          <a:pt x="164400" y="733530"/>
                          <a:pt x="0" y="569324"/>
                          <a:pt x="0" y="366765"/>
                        </a:cubicBezTo>
                        <a:cubicBezTo>
                          <a:pt x="0" y="164206"/>
                          <a:pt x="164400" y="0"/>
                          <a:pt x="367197" y="0"/>
                        </a:cubicBezTo>
                        <a:cubicBezTo>
                          <a:pt x="569995" y="0"/>
                          <a:pt x="734394" y="164206"/>
                          <a:pt x="734394" y="366765"/>
                        </a:cubicBezTo>
                        <a:close/>
                      </a:path>
                    </a:pathLst>
                  </a:custGeom>
                  <a:solidFill>
                    <a:srgbClr val="D7D8D6"/>
                  </a:solidFill>
                  <a:ln w="2154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17D16E9-A235-4E1C-BAF7-FD91B176534B}"/>
                      </a:ext>
                    </a:extLst>
                  </p:cNvPr>
                  <p:cNvSpPr/>
                  <p:nvPr/>
                </p:nvSpPr>
                <p:spPr>
                  <a:xfrm>
                    <a:off x="3812804" y="3288356"/>
                    <a:ext cx="1515039" cy="1036322"/>
                  </a:xfrm>
                  <a:custGeom>
                    <a:avLst/>
                    <a:gdLst>
                      <a:gd name="connsiteX0" fmla="*/ 1274492 w 1515039"/>
                      <a:gd name="connsiteY0" fmla="*/ 0 h 1036322"/>
                      <a:gd name="connsiteX1" fmla="*/ 931717 w 1515039"/>
                      <a:gd name="connsiteY1" fmla="*/ 0 h 1036322"/>
                      <a:gd name="connsiteX2" fmla="*/ 931717 w 1515039"/>
                      <a:gd name="connsiteY2" fmla="*/ 0 h 1036322"/>
                      <a:gd name="connsiteX3" fmla="*/ 583323 w 1515039"/>
                      <a:gd name="connsiteY3" fmla="*/ 0 h 1036322"/>
                      <a:gd name="connsiteX4" fmla="*/ 583323 w 1515039"/>
                      <a:gd name="connsiteY4" fmla="*/ 0 h 1036322"/>
                      <a:gd name="connsiteX5" fmla="*/ 240548 w 1515039"/>
                      <a:gd name="connsiteY5" fmla="*/ 0 h 1036322"/>
                      <a:gd name="connsiteX6" fmla="*/ 240548 w 1515039"/>
                      <a:gd name="connsiteY6" fmla="*/ 0 h 1036322"/>
                      <a:gd name="connsiteX7" fmla="*/ 240115 w 1515039"/>
                      <a:gd name="connsiteY7" fmla="*/ 1297 h 1036322"/>
                      <a:gd name="connsiteX8" fmla="*/ 0 w 1515039"/>
                      <a:gd name="connsiteY8" fmla="*/ 1036322 h 1036322"/>
                      <a:gd name="connsiteX9" fmla="*/ 232551 w 1515039"/>
                      <a:gd name="connsiteY9" fmla="*/ 1036322 h 1036322"/>
                      <a:gd name="connsiteX10" fmla="*/ 321811 w 1515039"/>
                      <a:gd name="connsiteY10" fmla="*/ 701760 h 1036322"/>
                      <a:gd name="connsiteX11" fmla="*/ 360930 w 1515039"/>
                      <a:gd name="connsiteY11" fmla="*/ 1036322 h 1036322"/>
                      <a:gd name="connsiteX12" fmla="*/ 1153029 w 1515039"/>
                      <a:gd name="connsiteY12" fmla="*/ 1036322 h 1036322"/>
                      <a:gd name="connsiteX13" fmla="*/ 1192364 w 1515039"/>
                      <a:gd name="connsiteY13" fmla="*/ 700031 h 1036322"/>
                      <a:gd name="connsiteX14" fmla="*/ 1282273 w 1515039"/>
                      <a:gd name="connsiteY14" fmla="*/ 1036322 h 1036322"/>
                      <a:gd name="connsiteX15" fmla="*/ 1515040 w 1515039"/>
                      <a:gd name="connsiteY15" fmla="*/ 1036322 h 1036322"/>
                      <a:gd name="connsiteX16" fmla="*/ 1274492 w 1515039"/>
                      <a:gd name="connsiteY16" fmla="*/ 0 h 103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039" h="1036322">
                        <a:moveTo>
                          <a:pt x="1274492" y="0"/>
                        </a:moveTo>
                        <a:lnTo>
                          <a:pt x="931717" y="0"/>
                        </a:lnTo>
                        <a:lnTo>
                          <a:pt x="931717" y="0"/>
                        </a:lnTo>
                        <a:lnTo>
                          <a:pt x="583323" y="0"/>
                        </a:lnTo>
                        <a:lnTo>
                          <a:pt x="583323" y="0"/>
                        </a:lnTo>
                        <a:lnTo>
                          <a:pt x="240548" y="0"/>
                        </a:lnTo>
                        <a:lnTo>
                          <a:pt x="240548" y="0"/>
                        </a:lnTo>
                        <a:lnTo>
                          <a:pt x="240115" y="1297"/>
                        </a:lnTo>
                        <a:cubicBezTo>
                          <a:pt x="83641" y="378652"/>
                          <a:pt x="21613" y="747362"/>
                          <a:pt x="0" y="1036322"/>
                        </a:cubicBezTo>
                        <a:lnTo>
                          <a:pt x="232551" y="1036322"/>
                        </a:lnTo>
                        <a:cubicBezTo>
                          <a:pt x="256541" y="935391"/>
                          <a:pt x="286150" y="822142"/>
                          <a:pt x="321811" y="701760"/>
                        </a:cubicBezTo>
                        <a:lnTo>
                          <a:pt x="360930" y="1036322"/>
                        </a:lnTo>
                        <a:lnTo>
                          <a:pt x="1153029" y="1036322"/>
                        </a:lnTo>
                        <a:lnTo>
                          <a:pt x="1192364" y="700031"/>
                        </a:lnTo>
                        <a:cubicBezTo>
                          <a:pt x="1228457" y="821277"/>
                          <a:pt x="1258066" y="934959"/>
                          <a:pt x="1282273" y="1036322"/>
                        </a:cubicBezTo>
                        <a:lnTo>
                          <a:pt x="1515040" y="1036322"/>
                        </a:lnTo>
                        <a:cubicBezTo>
                          <a:pt x="1493427" y="746930"/>
                          <a:pt x="1431399" y="378004"/>
                          <a:pt x="1274492" y="0"/>
                        </a:cubicBezTo>
                        <a:close/>
                      </a:path>
                    </a:pathLst>
                  </a:custGeom>
                  <a:solidFill>
                    <a:schemeClr val="accent1"/>
                  </a:solidFill>
                  <a:ln w="21545" cap="flat">
                    <a:noFill/>
                    <a:prstDash val="solid"/>
                    <a:miter/>
                  </a:ln>
                </p:spPr>
                <p:txBody>
                  <a:bodyPr rtlCol="0" anchor="ctr"/>
                  <a:lstStyle/>
                  <a:p>
                    <a:endParaRPr lang="en-US"/>
                  </a:p>
                </p:txBody>
              </p:sp>
            </p:grpSp>
            <p:sp>
              <p:nvSpPr>
                <p:cNvPr id="26" name="Freeform: Shape 25">
                  <a:extLst>
                    <a:ext uri="{FF2B5EF4-FFF2-40B4-BE49-F238E27FC236}">
                      <a16:creationId xmlns:a16="http://schemas.microsoft.com/office/drawing/2014/main" id="{E83AE088-766A-45C9-930A-3E1AF0453CC0}"/>
                    </a:ext>
                  </a:extLst>
                </p:cNvPr>
                <p:cNvSpPr/>
                <p:nvPr/>
              </p:nvSpPr>
              <p:spPr>
                <a:xfrm>
                  <a:off x="4611819" y="3545761"/>
                  <a:ext cx="1011034" cy="1009738"/>
                </a:xfrm>
                <a:custGeom>
                  <a:avLst/>
                  <a:gdLst>
                    <a:gd name="connsiteX0" fmla="*/ 1011035 w 1011034"/>
                    <a:gd name="connsiteY0" fmla="*/ 504869 h 1009738"/>
                    <a:gd name="connsiteX1" fmla="*/ 505518 w 1011034"/>
                    <a:gd name="connsiteY1" fmla="*/ 1009739 h 1009738"/>
                    <a:gd name="connsiteX2" fmla="*/ 0 w 1011034"/>
                    <a:gd name="connsiteY2" fmla="*/ 504869 h 1009738"/>
                    <a:gd name="connsiteX3" fmla="*/ 505518 w 1011034"/>
                    <a:gd name="connsiteY3" fmla="*/ 0 h 1009738"/>
                    <a:gd name="connsiteX4" fmla="*/ 1011035 w 1011034"/>
                    <a:gd name="connsiteY4" fmla="*/ 504869 h 100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34" h="1009738">
                      <a:moveTo>
                        <a:pt x="1011035" y="504869"/>
                      </a:moveTo>
                      <a:cubicBezTo>
                        <a:pt x="1011035" y="783701"/>
                        <a:pt x="784707" y="1009739"/>
                        <a:pt x="505518" y="1009739"/>
                      </a:cubicBezTo>
                      <a:cubicBezTo>
                        <a:pt x="226328" y="1009739"/>
                        <a:pt x="0" y="783701"/>
                        <a:pt x="0" y="504869"/>
                      </a:cubicBezTo>
                      <a:cubicBezTo>
                        <a:pt x="0" y="226038"/>
                        <a:pt x="226328" y="0"/>
                        <a:pt x="505518" y="0"/>
                      </a:cubicBezTo>
                      <a:cubicBezTo>
                        <a:pt x="784707" y="0"/>
                        <a:pt x="1011035" y="226038"/>
                        <a:pt x="1011035" y="504869"/>
                      </a:cubicBezTo>
                      <a:close/>
                    </a:path>
                  </a:pathLst>
                </a:custGeom>
                <a:solidFill>
                  <a:srgbClr val="A5CF4F"/>
                </a:solidFill>
                <a:ln w="2154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A67772EC-3FF2-4188-8F2D-F61C92ACFF84}"/>
                  </a:ext>
                </a:extLst>
              </p:cNvPr>
              <p:cNvSpPr/>
              <p:nvPr/>
            </p:nvSpPr>
            <p:spPr>
              <a:xfrm>
                <a:off x="4775426" y="3785661"/>
                <a:ext cx="342126" cy="606232"/>
              </a:xfrm>
              <a:custGeom>
                <a:avLst/>
                <a:gdLst>
                  <a:gd name="connsiteX0" fmla="*/ 324837 w 342126"/>
                  <a:gd name="connsiteY0" fmla="*/ 59867 h 606232"/>
                  <a:gd name="connsiteX1" fmla="*/ 187597 w 342126"/>
                  <a:gd name="connsiteY1" fmla="*/ 0 h 606232"/>
                  <a:gd name="connsiteX2" fmla="*/ 0 w 342126"/>
                  <a:gd name="connsiteY2" fmla="*/ 187381 h 606232"/>
                  <a:gd name="connsiteX3" fmla="*/ 60083 w 342126"/>
                  <a:gd name="connsiteY3" fmla="*/ 324404 h 606232"/>
                  <a:gd name="connsiteX4" fmla="*/ 165552 w 342126"/>
                  <a:gd name="connsiteY4" fmla="*/ 429874 h 606232"/>
                  <a:gd name="connsiteX5" fmla="*/ 320082 w 342126"/>
                  <a:gd name="connsiteY5" fmla="*/ 584187 h 606232"/>
                  <a:gd name="connsiteX6" fmla="*/ 342127 w 342126"/>
                  <a:gd name="connsiteY6" fmla="*/ 606232 h 606232"/>
                  <a:gd name="connsiteX7" fmla="*/ 342127 w 342126"/>
                  <a:gd name="connsiteY7" fmla="*/ 77157 h 606232"/>
                  <a:gd name="connsiteX8" fmla="*/ 324837 w 342126"/>
                  <a:gd name="connsiteY8" fmla="*/ 59867 h 60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26" h="606232">
                    <a:moveTo>
                      <a:pt x="324837" y="59867"/>
                    </a:moveTo>
                    <a:cubicBezTo>
                      <a:pt x="290689" y="23125"/>
                      <a:pt x="241844" y="0"/>
                      <a:pt x="187597" y="0"/>
                    </a:cubicBezTo>
                    <a:cubicBezTo>
                      <a:pt x="84073" y="0"/>
                      <a:pt x="0" y="83857"/>
                      <a:pt x="0" y="187381"/>
                    </a:cubicBezTo>
                    <a:cubicBezTo>
                      <a:pt x="0" y="241628"/>
                      <a:pt x="23125" y="290257"/>
                      <a:pt x="60083" y="324404"/>
                    </a:cubicBezTo>
                    <a:lnTo>
                      <a:pt x="165552" y="429874"/>
                    </a:lnTo>
                    <a:lnTo>
                      <a:pt x="320082" y="584187"/>
                    </a:lnTo>
                    <a:lnTo>
                      <a:pt x="342127" y="606232"/>
                    </a:lnTo>
                    <a:lnTo>
                      <a:pt x="342127" y="77157"/>
                    </a:lnTo>
                    <a:lnTo>
                      <a:pt x="324837" y="59867"/>
                    </a:lnTo>
                    <a:close/>
                  </a:path>
                </a:pathLst>
              </a:custGeom>
              <a:solidFill>
                <a:schemeClr val="accent2"/>
              </a:solidFill>
              <a:ln w="21545" cap="flat">
                <a:noFill/>
                <a:prstDash val="solid"/>
                <a:miter/>
              </a:ln>
            </p:spPr>
            <p:txBody>
              <a:bodyPr rtlCol="0" anchor="ctr"/>
              <a:lstStyle/>
              <a:p>
                <a:endParaRPr lang="en-US"/>
              </a:p>
            </p:txBody>
          </p:sp>
        </p:grpSp>
        <p:sp>
          <p:nvSpPr>
            <p:cNvPr id="22" name="Graphic 37">
              <a:extLst>
                <a:ext uri="{FF2B5EF4-FFF2-40B4-BE49-F238E27FC236}">
                  <a16:creationId xmlns:a16="http://schemas.microsoft.com/office/drawing/2014/main" id="{195DF144-9C9A-4A38-B57D-2B70D403554B}"/>
                </a:ext>
              </a:extLst>
            </p:cNvPr>
            <p:cNvSpPr/>
            <p:nvPr/>
          </p:nvSpPr>
          <p:spPr>
            <a:xfrm>
              <a:off x="5117553" y="3785661"/>
              <a:ext cx="342126" cy="606232"/>
            </a:xfrm>
            <a:custGeom>
              <a:avLst/>
              <a:gdLst>
                <a:gd name="connsiteX0" fmla="*/ 22045 w 342126"/>
                <a:gd name="connsiteY0" fmla="*/ 584187 h 606232"/>
                <a:gd name="connsiteX1" fmla="*/ 176575 w 342126"/>
                <a:gd name="connsiteY1" fmla="*/ 429874 h 606232"/>
                <a:gd name="connsiteX2" fmla="*/ 282044 w 342126"/>
                <a:gd name="connsiteY2" fmla="*/ 324404 h 606232"/>
                <a:gd name="connsiteX3" fmla="*/ 342127 w 342126"/>
                <a:gd name="connsiteY3" fmla="*/ 187381 h 606232"/>
                <a:gd name="connsiteX4" fmla="*/ 154530 w 342126"/>
                <a:gd name="connsiteY4" fmla="*/ 0 h 606232"/>
                <a:gd name="connsiteX5" fmla="*/ 17290 w 342126"/>
                <a:gd name="connsiteY5" fmla="*/ 59867 h 606232"/>
                <a:gd name="connsiteX6" fmla="*/ 0 w 342126"/>
                <a:gd name="connsiteY6" fmla="*/ 77157 h 606232"/>
                <a:gd name="connsiteX7" fmla="*/ 0 w 342126"/>
                <a:gd name="connsiteY7" fmla="*/ 606232 h 606232"/>
                <a:gd name="connsiteX8" fmla="*/ 22045 w 342126"/>
                <a:gd name="connsiteY8" fmla="*/ 584187 h 60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26" h="606232">
                  <a:moveTo>
                    <a:pt x="22045" y="584187"/>
                  </a:moveTo>
                  <a:lnTo>
                    <a:pt x="176575" y="429874"/>
                  </a:lnTo>
                  <a:lnTo>
                    <a:pt x="282044" y="324404"/>
                  </a:lnTo>
                  <a:cubicBezTo>
                    <a:pt x="318785" y="290257"/>
                    <a:pt x="342127" y="241412"/>
                    <a:pt x="342127" y="187381"/>
                  </a:cubicBezTo>
                  <a:cubicBezTo>
                    <a:pt x="342127" y="83857"/>
                    <a:pt x="258054" y="0"/>
                    <a:pt x="154530" y="0"/>
                  </a:cubicBezTo>
                  <a:cubicBezTo>
                    <a:pt x="100282" y="0"/>
                    <a:pt x="51438" y="23125"/>
                    <a:pt x="17290" y="59867"/>
                  </a:cubicBezTo>
                  <a:lnTo>
                    <a:pt x="0" y="77157"/>
                  </a:lnTo>
                  <a:lnTo>
                    <a:pt x="0" y="606232"/>
                  </a:lnTo>
                  <a:lnTo>
                    <a:pt x="22045" y="584187"/>
                  </a:lnTo>
                  <a:close/>
                </a:path>
              </a:pathLst>
            </a:custGeom>
            <a:solidFill>
              <a:schemeClr val="accent1"/>
            </a:solidFill>
            <a:ln w="21545" cap="flat">
              <a:noFill/>
              <a:prstDash val="solid"/>
              <a:miter/>
            </a:ln>
          </p:spPr>
          <p:txBody>
            <a:bodyPr rtlCol="0" anchor="ctr"/>
            <a:lstStyle/>
            <a:p>
              <a:endParaRPr lang="en-US"/>
            </a:p>
          </p:txBody>
        </p:sp>
      </p:grpSp>
      <p:sp>
        <p:nvSpPr>
          <p:cNvPr id="29" name="Text Placeholder 2">
            <a:extLst>
              <a:ext uri="{FF2B5EF4-FFF2-40B4-BE49-F238E27FC236}">
                <a16:creationId xmlns:a16="http://schemas.microsoft.com/office/drawing/2014/main" id="{8FB14E10-FD41-4DE1-AB8B-9F24153E01A0}"/>
              </a:ext>
            </a:extLst>
          </p:cNvPr>
          <p:cNvSpPr txBox="1">
            <a:spLocks/>
          </p:cNvSpPr>
          <p:nvPr/>
        </p:nvSpPr>
        <p:spPr>
          <a:xfrm>
            <a:off x="0" y="4983480"/>
            <a:ext cx="5029200" cy="1188720"/>
          </a:xfrm>
          <a:prstGeom prst="rect">
            <a:avLst/>
          </a:prstGeom>
          <a:solidFill>
            <a:schemeClr val="accent3"/>
          </a:solidFill>
        </p:spPr>
        <p:txBody>
          <a:bodyPr lIns="457200" tIns="91440" rIns="457200" bIns="91440" anchor="ctr"/>
          <a:lst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mn-lt"/>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mn-lt"/>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mn-lt"/>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Leading with empathy and an employee-first approach will be key to driving a positive</a:t>
            </a:r>
            <a:br>
              <a:rPr lang="en-US" dirty="0"/>
            </a:br>
            <a:r>
              <a:rPr lang="en-US" dirty="0"/>
              <a:t>workplace and experience.</a:t>
            </a:r>
          </a:p>
        </p:txBody>
      </p:sp>
    </p:spTree>
    <p:extLst>
      <p:ext uri="{BB962C8B-B14F-4D97-AF65-F5344CB8AC3E}">
        <p14:creationId xmlns:p14="http://schemas.microsoft.com/office/powerpoint/2010/main" val="4216993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1" name="Google Shape;491;p28"/>
          <p:cNvSpPr txBox="1">
            <a:spLocks noGrp="1"/>
          </p:cNvSpPr>
          <p:nvPr>
            <p:ph type="title"/>
          </p:nvPr>
        </p:nvSpPr>
        <p:spPr>
          <a:xfrm>
            <a:off x="457200" y="457200"/>
            <a:ext cx="8229600" cy="1005840"/>
          </a:xfrm>
          <a:noFill/>
          <a:ln>
            <a:noFill/>
          </a:ln>
        </p:spPr>
        <p:txBody>
          <a:bodyPr spcFirstLastPara="1" vert="horz" wrap="square" lIns="0" tIns="0" rIns="0" bIns="0" rtlCol="0" anchor="t" anchorCtr="0">
            <a:noAutofit/>
          </a:bodyPr>
          <a:lstStyle/>
          <a:p>
            <a:r>
              <a:rPr lang="en-US"/>
              <a:t>Methodology</a:t>
            </a:r>
            <a:endParaRPr lang="en-US" dirty="0"/>
          </a:p>
        </p:txBody>
      </p:sp>
      <p:sp>
        <p:nvSpPr>
          <p:cNvPr id="8" name="Google Shape;490;p28">
            <a:extLst>
              <a:ext uri="{FF2B5EF4-FFF2-40B4-BE49-F238E27FC236}">
                <a16:creationId xmlns:a16="http://schemas.microsoft.com/office/drawing/2014/main" id="{97FF5900-0D3A-4DB6-8068-C78202944110}"/>
              </a:ext>
            </a:extLst>
          </p:cNvPr>
          <p:cNvSpPr txBox="1"/>
          <p:nvPr/>
        </p:nvSpPr>
        <p:spPr>
          <a:xfrm>
            <a:off x="0" y="1600200"/>
            <a:ext cx="5669280" cy="2240280"/>
          </a:xfrm>
          <a:prstGeom prst="rect">
            <a:avLst/>
          </a:prstGeom>
          <a:solidFill>
            <a:schemeClr val="accent1"/>
          </a:solidFill>
          <a:ln>
            <a:noFill/>
          </a:ln>
        </p:spPr>
        <p:txBody>
          <a:bodyPr spcFirstLastPara="1" wrap="square" lIns="0" tIns="0" rIns="0" bIns="0" anchor="ctr" anchorCtr="0">
            <a:noAutofit/>
          </a:bodyPr>
          <a:lstStyle/>
          <a:p>
            <a:pPr algn="ctr">
              <a:buClr>
                <a:srgbClr val="000000"/>
              </a:buClr>
              <a:buSzPts val="1050"/>
            </a:pPr>
            <a:endParaRPr sz="788" b="1">
              <a:solidFill>
                <a:srgbClr val="000000"/>
              </a:solidFill>
              <a:latin typeface="Arial"/>
              <a:ea typeface="Arial"/>
              <a:cs typeface="Arial"/>
              <a:sym typeface="Arial"/>
            </a:endParaRPr>
          </a:p>
        </p:txBody>
      </p:sp>
      <p:sp>
        <p:nvSpPr>
          <p:cNvPr id="10" name="Google Shape;490;p28">
            <a:extLst>
              <a:ext uri="{FF2B5EF4-FFF2-40B4-BE49-F238E27FC236}">
                <a16:creationId xmlns:a16="http://schemas.microsoft.com/office/drawing/2014/main" id="{D625D7B1-AE2C-4F6A-86DC-181E5BE18749}"/>
              </a:ext>
            </a:extLst>
          </p:cNvPr>
          <p:cNvSpPr txBox="1"/>
          <p:nvPr/>
        </p:nvSpPr>
        <p:spPr>
          <a:xfrm>
            <a:off x="0" y="3840480"/>
            <a:ext cx="5669280" cy="1417320"/>
          </a:xfrm>
          <a:prstGeom prst="rect">
            <a:avLst/>
          </a:prstGeom>
          <a:solidFill>
            <a:schemeClr val="accent2"/>
          </a:solidFill>
          <a:ln>
            <a:noFill/>
          </a:ln>
        </p:spPr>
        <p:txBody>
          <a:bodyPr spcFirstLastPara="1" wrap="square" lIns="0" tIns="0" rIns="0" bIns="0" anchor="ctr" anchorCtr="0">
            <a:noAutofit/>
          </a:bodyPr>
          <a:lstStyle/>
          <a:p>
            <a:pPr algn="ctr">
              <a:buClr>
                <a:srgbClr val="000000"/>
              </a:buClr>
              <a:buSzPts val="1050"/>
            </a:pPr>
            <a:endParaRPr sz="788" b="1">
              <a:solidFill>
                <a:srgbClr val="000000"/>
              </a:solidFill>
              <a:latin typeface="Arial"/>
              <a:ea typeface="Arial"/>
              <a:cs typeface="Arial"/>
              <a:sym typeface="Arial"/>
            </a:endParaRPr>
          </a:p>
        </p:txBody>
      </p:sp>
      <p:sp>
        <p:nvSpPr>
          <p:cNvPr id="13" name="Rectangle 12">
            <a:extLst>
              <a:ext uri="{FF2B5EF4-FFF2-40B4-BE49-F238E27FC236}">
                <a16:creationId xmlns:a16="http://schemas.microsoft.com/office/drawing/2014/main" id="{65D763D2-F7A3-48E5-9824-A6F0862CBDD1}"/>
              </a:ext>
            </a:extLst>
          </p:cNvPr>
          <p:cNvSpPr/>
          <p:nvPr/>
        </p:nvSpPr>
        <p:spPr>
          <a:xfrm>
            <a:off x="5669280" y="1600200"/>
            <a:ext cx="3474720" cy="3657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14" name="Google Shape;492;p28">
            <a:extLst>
              <a:ext uri="{FF2B5EF4-FFF2-40B4-BE49-F238E27FC236}">
                <a16:creationId xmlns:a16="http://schemas.microsoft.com/office/drawing/2014/main" id="{44A8D23A-B72A-4AD0-8E55-1FF94F13EFC4}"/>
              </a:ext>
            </a:extLst>
          </p:cNvPr>
          <p:cNvSpPr txBox="1">
            <a:spLocks/>
          </p:cNvSpPr>
          <p:nvPr/>
        </p:nvSpPr>
        <p:spPr>
          <a:xfrm>
            <a:off x="457200" y="1889344"/>
            <a:ext cx="4757596" cy="1661993"/>
          </a:xfrm>
          <a:prstGeom prst="rect">
            <a:avLst/>
          </a:prstGeom>
          <a:noFill/>
          <a:ln>
            <a:noFill/>
          </a:ln>
        </p:spPr>
        <p:txBody>
          <a:bodyPr spcFirstLastPara="1" wrap="square" lIns="0" tIns="0" rIns="0" bIns="0" anchor="ctr" anchorCtr="0">
            <a:spAutoFit/>
          </a:bodyPr>
          <a:lst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mn-lt"/>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mn-lt"/>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mn-lt"/>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buClr>
                <a:schemeClr val="dk1"/>
              </a:buClr>
              <a:buSzPts val="1400"/>
              <a:buFont typeface="Arial"/>
              <a:buNone/>
            </a:pPr>
            <a:r>
              <a:rPr lang="en-GB" sz="1800" b="1" dirty="0">
                <a:solidFill>
                  <a:schemeClr val="bg1"/>
                </a:solidFill>
              </a:rPr>
              <a:t>MetLife’s 19</a:t>
            </a:r>
            <a:r>
              <a:rPr lang="en-GB" sz="1800" b="1" baseline="30000" dirty="0">
                <a:solidFill>
                  <a:schemeClr val="bg1"/>
                </a:solidFill>
              </a:rPr>
              <a:t>th</a:t>
            </a:r>
            <a:r>
              <a:rPr lang="en-GB" sz="1800" b="1" dirty="0">
                <a:solidFill>
                  <a:schemeClr val="bg1"/>
                </a:solidFill>
              </a:rPr>
              <a:t> annual U.S. Employee</a:t>
            </a:r>
            <a:br>
              <a:rPr lang="en-GB" sz="1800" b="1" dirty="0">
                <a:solidFill>
                  <a:schemeClr val="bg1"/>
                </a:solidFill>
              </a:rPr>
            </a:br>
            <a:r>
              <a:rPr lang="en-GB" sz="1800" b="1" dirty="0">
                <a:solidFill>
                  <a:schemeClr val="bg1"/>
                </a:solidFill>
              </a:rPr>
              <a:t>Benefit Trends Study (EBTS) </a:t>
            </a:r>
            <a:r>
              <a:rPr lang="en-GB" sz="1800" dirty="0">
                <a:solidFill>
                  <a:schemeClr val="bg1"/>
                </a:solidFill>
              </a:rPr>
              <a:t>was conducted in December 2020 through January 2021</a:t>
            </a:r>
            <a:br>
              <a:rPr lang="en-GB" sz="1800" dirty="0">
                <a:solidFill>
                  <a:schemeClr val="bg1"/>
                </a:solidFill>
              </a:rPr>
            </a:br>
            <a:r>
              <a:rPr lang="en-GB" sz="1800" dirty="0">
                <a:solidFill>
                  <a:schemeClr val="bg1"/>
                </a:solidFill>
              </a:rPr>
              <a:t>and consists of two distinct studies fielded</a:t>
            </a:r>
            <a:br>
              <a:rPr lang="en-GB" sz="1800" dirty="0">
                <a:solidFill>
                  <a:schemeClr val="bg1"/>
                </a:solidFill>
              </a:rPr>
            </a:br>
            <a:r>
              <a:rPr lang="en-GB" sz="1800" dirty="0">
                <a:solidFill>
                  <a:schemeClr val="bg1"/>
                </a:solidFill>
              </a:rPr>
              <a:t>with Rainmakers CSI, a global strategy, insight, and planning consultancy.</a:t>
            </a:r>
          </a:p>
        </p:txBody>
      </p:sp>
      <p:sp>
        <p:nvSpPr>
          <p:cNvPr id="15" name="TextBox 14">
            <a:extLst>
              <a:ext uri="{FF2B5EF4-FFF2-40B4-BE49-F238E27FC236}">
                <a16:creationId xmlns:a16="http://schemas.microsoft.com/office/drawing/2014/main" id="{0F58ECBD-D6DB-4AC7-B0CA-6CE0C51B3A44}"/>
              </a:ext>
            </a:extLst>
          </p:cNvPr>
          <p:cNvSpPr txBox="1"/>
          <p:nvPr/>
        </p:nvSpPr>
        <p:spPr>
          <a:xfrm>
            <a:off x="6126480" y="3475926"/>
            <a:ext cx="2560320" cy="984885"/>
          </a:xfrm>
          <a:prstGeom prst="rect">
            <a:avLst/>
          </a:prstGeom>
          <a:noFill/>
        </p:spPr>
        <p:txBody>
          <a:bodyPr wrap="square" lIns="0" tIns="0" rIns="0" bIns="0">
            <a:spAutoFit/>
          </a:bodyPr>
          <a:lstStyle/>
          <a:p>
            <a:pPr algn="ctr">
              <a:spcBef>
                <a:spcPts val="1200"/>
              </a:spcBef>
              <a:buClr>
                <a:schemeClr val="dk1"/>
              </a:buClr>
              <a:buSzPts val="1400"/>
              <a:buFont typeface="Arial"/>
              <a:buNone/>
            </a:pPr>
            <a:r>
              <a:rPr lang="en-GB" sz="1600" b="1" dirty="0"/>
              <a:t>182 </a:t>
            </a:r>
            <a:r>
              <a:rPr lang="en-GB" sz="1600" dirty="0"/>
              <a:t>Public sector employers and </a:t>
            </a:r>
            <a:r>
              <a:rPr lang="en-GB" sz="1600" b="1" dirty="0"/>
              <a:t>250</a:t>
            </a:r>
            <a:r>
              <a:rPr lang="en-GB" sz="1600" dirty="0"/>
              <a:t> public sector employees participated in</a:t>
            </a:r>
            <a:br>
              <a:rPr lang="en-GB" sz="1600" dirty="0"/>
            </a:br>
            <a:r>
              <a:rPr lang="en-GB" sz="1600" dirty="0"/>
              <a:t>our 19</a:t>
            </a:r>
            <a:r>
              <a:rPr lang="en-GB" sz="1600" baseline="30000" dirty="0"/>
              <a:t>th</a:t>
            </a:r>
            <a:r>
              <a:rPr lang="en-GB" sz="1600" dirty="0"/>
              <a:t> annual study. </a:t>
            </a:r>
            <a:endParaRPr lang="en-US" sz="1600" dirty="0"/>
          </a:p>
        </p:txBody>
      </p:sp>
      <p:grpSp>
        <p:nvGrpSpPr>
          <p:cNvPr id="16" name="Graphic 24">
            <a:extLst>
              <a:ext uri="{FF2B5EF4-FFF2-40B4-BE49-F238E27FC236}">
                <a16:creationId xmlns:a16="http://schemas.microsoft.com/office/drawing/2014/main" id="{44C1ADD7-3015-4E8B-81D8-326DA7C26593}"/>
              </a:ext>
            </a:extLst>
          </p:cNvPr>
          <p:cNvGrpSpPr>
            <a:grpSpLocks noChangeAspect="1"/>
          </p:cNvGrpSpPr>
          <p:nvPr/>
        </p:nvGrpSpPr>
        <p:grpSpPr>
          <a:xfrm>
            <a:off x="6923598" y="2397190"/>
            <a:ext cx="966084" cy="914101"/>
            <a:chOff x="6924592" y="2338057"/>
            <a:chExt cx="966084" cy="914101"/>
          </a:xfrm>
        </p:grpSpPr>
        <p:sp>
          <p:nvSpPr>
            <p:cNvPr id="17" name="Freeform: Shape 16">
              <a:extLst>
                <a:ext uri="{FF2B5EF4-FFF2-40B4-BE49-F238E27FC236}">
                  <a16:creationId xmlns:a16="http://schemas.microsoft.com/office/drawing/2014/main" id="{289B1C38-F15B-4FD1-80AD-EE7AE5F448D0}"/>
                </a:ext>
              </a:extLst>
            </p:cNvPr>
            <p:cNvSpPr/>
            <p:nvPr/>
          </p:nvSpPr>
          <p:spPr>
            <a:xfrm>
              <a:off x="6924592" y="2768222"/>
              <a:ext cx="536713" cy="483936"/>
            </a:xfrm>
            <a:custGeom>
              <a:avLst/>
              <a:gdLst>
                <a:gd name="connsiteX0" fmla="*/ 481055 w 536713"/>
                <a:gd name="connsiteY0" fmla="*/ 0 h 483936"/>
                <a:gd name="connsiteX1" fmla="*/ 375700 w 536713"/>
                <a:gd name="connsiteY1" fmla="*/ 0 h 483936"/>
                <a:gd name="connsiteX2" fmla="*/ 55659 w 536713"/>
                <a:gd name="connsiteY2" fmla="*/ 0 h 483936"/>
                <a:gd name="connsiteX3" fmla="*/ 0 w 536713"/>
                <a:gd name="connsiteY3" fmla="*/ 55759 h 483936"/>
                <a:gd name="connsiteX4" fmla="*/ 0 w 536713"/>
                <a:gd name="connsiteY4" fmla="*/ 268854 h 483936"/>
                <a:gd name="connsiteX5" fmla="*/ 0 w 536713"/>
                <a:gd name="connsiteY5" fmla="*/ 320636 h 483936"/>
                <a:gd name="connsiteX6" fmla="*/ 0 w 536713"/>
                <a:gd name="connsiteY6" fmla="*/ 362977 h 483936"/>
                <a:gd name="connsiteX7" fmla="*/ 0 w 536713"/>
                <a:gd name="connsiteY7" fmla="*/ 376395 h 483936"/>
                <a:gd name="connsiteX8" fmla="*/ 0 w 536713"/>
                <a:gd name="connsiteY8" fmla="*/ 483936 h 483936"/>
                <a:gd name="connsiteX9" fmla="*/ 107144 w 536713"/>
                <a:gd name="connsiteY9" fmla="*/ 376395 h 483936"/>
                <a:gd name="connsiteX10" fmla="*/ 481055 w 536713"/>
                <a:gd name="connsiteY10" fmla="*/ 376395 h 483936"/>
                <a:gd name="connsiteX11" fmla="*/ 536714 w 536713"/>
                <a:gd name="connsiteY11" fmla="*/ 320636 h 483936"/>
                <a:gd name="connsiteX12" fmla="*/ 536714 w 536713"/>
                <a:gd name="connsiteY12" fmla="*/ 107541 h 483936"/>
                <a:gd name="connsiteX13" fmla="*/ 536714 w 536713"/>
                <a:gd name="connsiteY13" fmla="*/ 55759 h 483936"/>
                <a:gd name="connsiteX14" fmla="*/ 481055 w 536713"/>
                <a:gd name="connsiteY14" fmla="*/ 0 h 48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6713" h="483936">
                  <a:moveTo>
                    <a:pt x="481055" y="0"/>
                  </a:moveTo>
                  <a:lnTo>
                    <a:pt x="375700" y="0"/>
                  </a:lnTo>
                  <a:lnTo>
                    <a:pt x="55659" y="0"/>
                  </a:lnTo>
                  <a:cubicBezTo>
                    <a:pt x="24848" y="0"/>
                    <a:pt x="0" y="24947"/>
                    <a:pt x="0" y="55759"/>
                  </a:cubicBezTo>
                  <a:lnTo>
                    <a:pt x="0" y="268854"/>
                  </a:lnTo>
                  <a:lnTo>
                    <a:pt x="0" y="320636"/>
                  </a:lnTo>
                  <a:lnTo>
                    <a:pt x="0" y="362977"/>
                  </a:lnTo>
                  <a:lnTo>
                    <a:pt x="0" y="376395"/>
                  </a:lnTo>
                  <a:lnTo>
                    <a:pt x="0" y="483936"/>
                  </a:lnTo>
                  <a:lnTo>
                    <a:pt x="107144" y="376395"/>
                  </a:lnTo>
                  <a:lnTo>
                    <a:pt x="481055" y="376395"/>
                  </a:lnTo>
                  <a:cubicBezTo>
                    <a:pt x="511866" y="376395"/>
                    <a:pt x="536714" y="351448"/>
                    <a:pt x="536714" y="320636"/>
                  </a:cubicBezTo>
                  <a:lnTo>
                    <a:pt x="536714" y="107541"/>
                  </a:lnTo>
                  <a:lnTo>
                    <a:pt x="536714" y="55759"/>
                  </a:lnTo>
                  <a:cubicBezTo>
                    <a:pt x="536714" y="24947"/>
                    <a:pt x="511767" y="0"/>
                    <a:pt x="481055" y="0"/>
                  </a:cubicBezTo>
                  <a:close/>
                </a:path>
              </a:pathLst>
            </a:custGeom>
            <a:solidFill>
              <a:srgbClr val="009CDC"/>
            </a:solidFill>
            <a:ln w="991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5DB8911-39F1-42BA-AF52-2B1697E92FF8}"/>
                </a:ext>
              </a:extLst>
            </p:cNvPr>
            <p:cNvSpPr/>
            <p:nvPr/>
          </p:nvSpPr>
          <p:spPr>
            <a:xfrm>
              <a:off x="7246620" y="2338057"/>
              <a:ext cx="644056" cy="645248"/>
            </a:xfrm>
            <a:custGeom>
              <a:avLst/>
              <a:gdLst>
                <a:gd name="connsiteX0" fmla="*/ 593367 w 644056"/>
                <a:gd name="connsiteY0" fmla="*/ 0 h 645248"/>
                <a:gd name="connsiteX1" fmla="*/ 50690 w 644056"/>
                <a:gd name="connsiteY1" fmla="*/ 0 h 645248"/>
                <a:gd name="connsiteX2" fmla="*/ 0 w 644056"/>
                <a:gd name="connsiteY2" fmla="*/ 50789 h 645248"/>
                <a:gd name="connsiteX3" fmla="*/ 0 w 644056"/>
                <a:gd name="connsiteY3" fmla="*/ 433147 h 645248"/>
                <a:gd name="connsiteX4" fmla="*/ 50690 w 644056"/>
                <a:gd name="connsiteY4" fmla="*/ 483936 h 645248"/>
                <a:gd name="connsiteX5" fmla="*/ 462965 w 644056"/>
                <a:gd name="connsiteY5" fmla="*/ 483936 h 645248"/>
                <a:gd name="connsiteX6" fmla="*/ 483042 w 644056"/>
                <a:gd name="connsiteY6" fmla="*/ 483936 h 645248"/>
                <a:gd name="connsiteX7" fmla="*/ 644057 w 644056"/>
                <a:gd name="connsiteY7" fmla="*/ 645248 h 645248"/>
                <a:gd name="connsiteX8" fmla="*/ 644057 w 644056"/>
                <a:gd name="connsiteY8" fmla="*/ 483936 h 645248"/>
                <a:gd name="connsiteX9" fmla="*/ 644057 w 644056"/>
                <a:gd name="connsiteY9" fmla="*/ 433147 h 645248"/>
                <a:gd name="connsiteX10" fmla="*/ 644057 w 644056"/>
                <a:gd name="connsiteY10" fmla="*/ 266667 h 645248"/>
                <a:gd name="connsiteX11" fmla="*/ 644057 w 644056"/>
                <a:gd name="connsiteY11" fmla="*/ 50789 h 645248"/>
                <a:gd name="connsiteX12" fmla="*/ 593367 w 644056"/>
                <a:gd name="connsiteY12" fmla="*/ 0 h 64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056" h="645248">
                  <a:moveTo>
                    <a:pt x="593367" y="0"/>
                  </a:moveTo>
                  <a:lnTo>
                    <a:pt x="50690" y="0"/>
                  </a:lnTo>
                  <a:cubicBezTo>
                    <a:pt x="22661" y="0"/>
                    <a:pt x="0" y="22761"/>
                    <a:pt x="0" y="50789"/>
                  </a:cubicBezTo>
                  <a:lnTo>
                    <a:pt x="0" y="433147"/>
                  </a:lnTo>
                  <a:cubicBezTo>
                    <a:pt x="0" y="461176"/>
                    <a:pt x="22661" y="483936"/>
                    <a:pt x="50690" y="483936"/>
                  </a:cubicBezTo>
                  <a:lnTo>
                    <a:pt x="462965" y="483936"/>
                  </a:lnTo>
                  <a:lnTo>
                    <a:pt x="483042" y="483936"/>
                  </a:lnTo>
                  <a:lnTo>
                    <a:pt x="644057" y="645248"/>
                  </a:lnTo>
                  <a:lnTo>
                    <a:pt x="644057" y="483936"/>
                  </a:lnTo>
                  <a:lnTo>
                    <a:pt x="644057" y="433147"/>
                  </a:lnTo>
                  <a:lnTo>
                    <a:pt x="644057" y="266667"/>
                  </a:lnTo>
                  <a:lnTo>
                    <a:pt x="644057" y="50789"/>
                  </a:lnTo>
                  <a:cubicBezTo>
                    <a:pt x="644057" y="22761"/>
                    <a:pt x="621395" y="0"/>
                    <a:pt x="593367" y="0"/>
                  </a:cubicBezTo>
                  <a:close/>
                </a:path>
              </a:pathLst>
            </a:custGeom>
            <a:solidFill>
              <a:schemeClr val="accent1"/>
            </a:solidFill>
            <a:ln w="9918" cap="flat">
              <a:noFill/>
              <a:prstDash val="solid"/>
              <a:miter/>
            </a:ln>
          </p:spPr>
          <p:txBody>
            <a:bodyPr rtlCol="0" anchor="ctr"/>
            <a:lstStyle/>
            <a:p>
              <a:endParaRPr lang="en-US"/>
            </a:p>
          </p:txBody>
        </p:sp>
        <p:grpSp>
          <p:nvGrpSpPr>
            <p:cNvPr id="19" name="Graphic 24">
              <a:extLst>
                <a:ext uri="{FF2B5EF4-FFF2-40B4-BE49-F238E27FC236}">
                  <a16:creationId xmlns:a16="http://schemas.microsoft.com/office/drawing/2014/main" id="{D37D0ED8-4B11-4428-8C95-1ECE6868ED25}"/>
                </a:ext>
              </a:extLst>
            </p:cNvPr>
            <p:cNvGrpSpPr/>
            <p:nvPr/>
          </p:nvGrpSpPr>
          <p:grpSpPr>
            <a:xfrm>
              <a:off x="7407634" y="2512786"/>
              <a:ext cx="322028" cy="134377"/>
              <a:chOff x="7407634" y="2512786"/>
              <a:chExt cx="322028" cy="134377"/>
            </a:xfrm>
            <a:solidFill>
              <a:srgbClr val="FFFFFF"/>
            </a:solidFill>
          </p:grpSpPr>
          <p:sp>
            <p:nvSpPr>
              <p:cNvPr id="24" name="Freeform: Shape 23">
                <a:extLst>
                  <a:ext uri="{FF2B5EF4-FFF2-40B4-BE49-F238E27FC236}">
                    <a16:creationId xmlns:a16="http://schemas.microsoft.com/office/drawing/2014/main" id="{309F1394-703D-4401-AF18-ED64AE9E7434}"/>
                  </a:ext>
                </a:extLst>
              </p:cNvPr>
              <p:cNvSpPr/>
              <p:nvPr/>
            </p:nvSpPr>
            <p:spPr>
              <a:xfrm>
                <a:off x="7407634" y="2512786"/>
                <a:ext cx="322028" cy="26835"/>
              </a:xfrm>
              <a:custGeom>
                <a:avLst/>
                <a:gdLst>
                  <a:gd name="connsiteX0" fmla="*/ 0 w 322028"/>
                  <a:gd name="connsiteY0" fmla="*/ 0 h 26835"/>
                  <a:gd name="connsiteX1" fmla="*/ 322028 w 322028"/>
                  <a:gd name="connsiteY1" fmla="*/ 0 h 26835"/>
                  <a:gd name="connsiteX2" fmla="*/ 322028 w 322028"/>
                  <a:gd name="connsiteY2" fmla="*/ 26836 h 26835"/>
                  <a:gd name="connsiteX3" fmla="*/ 0 w 322028"/>
                  <a:gd name="connsiteY3" fmla="*/ 26836 h 26835"/>
                </a:gdLst>
                <a:ahLst/>
                <a:cxnLst>
                  <a:cxn ang="0">
                    <a:pos x="connsiteX0" y="connsiteY0"/>
                  </a:cxn>
                  <a:cxn ang="0">
                    <a:pos x="connsiteX1" y="connsiteY1"/>
                  </a:cxn>
                  <a:cxn ang="0">
                    <a:pos x="connsiteX2" y="connsiteY2"/>
                  </a:cxn>
                  <a:cxn ang="0">
                    <a:pos x="connsiteX3" y="connsiteY3"/>
                  </a:cxn>
                </a:cxnLst>
                <a:rect l="l" t="t" r="r" b="b"/>
                <a:pathLst>
                  <a:path w="322028" h="26835">
                    <a:moveTo>
                      <a:pt x="0" y="0"/>
                    </a:moveTo>
                    <a:lnTo>
                      <a:pt x="322028" y="0"/>
                    </a:lnTo>
                    <a:lnTo>
                      <a:pt x="322028" y="26836"/>
                    </a:lnTo>
                    <a:lnTo>
                      <a:pt x="0" y="26836"/>
                    </a:lnTo>
                    <a:close/>
                  </a:path>
                </a:pathLst>
              </a:custGeom>
              <a:solidFill>
                <a:srgbClr val="FFFFFF"/>
              </a:solidFill>
              <a:ln w="991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79384D8-C31F-4259-9DCA-D44783C8CC83}"/>
                  </a:ext>
                </a:extLst>
              </p:cNvPr>
              <p:cNvSpPr/>
              <p:nvPr/>
            </p:nvSpPr>
            <p:spPr>
              <a:xfrm>
                <a:off x="7407634" y="2566557"/>
                <a:ext cx="322028" cy="26835"/>
              </a:xfrm>
              <a:custGeom>
                <a:avLst/>
                <a:gdLst>
                  <a:gd name="connsiteX0" fmla="*/ 0 w 322028"/>
                  <a:gd name="connsiteY0" fmla="*/ 0 h 26835"/>
                  <a:gd name="connsiteX1" fmla="*/ 322028 w 322028"/>
                  <a:gd name="connsiteY1" fmla="*/ 0 h 26835"/>
                  <a:gd name="connsiteX2" fmla="*/ 322028 w 322028"/>
                  <a:gd name="connsiteY2" fmla="*/ 26836 h 26835"/>
                  <a:gd name="connsiteX3" fmla="*/ 0 w 322028"/>
                  <a:gd name="connsiteY3" fmla="*/ 26836 h 26835"/>
                </a:gdLst>
                <a:ahLst/>
                <a:cxnLst>
                  <a:cxn ang="0">
                    <a:pos x="connsiteX0" y="connsiteY0"/>
                  </a:cxn>
                  <a:cxn ang="0">
                    <a:pos x="connsiteX1" y="connsiteY1"/>
                  </a:cxn>
                  <a:cxn ang="0">
                    <a:pos x="connsiteX2" y="connsiteY2"/>
                  </a:cxn>
                  <a:cxn ang="0">
                    <a:pos x="connsiteX3" y="connsiteY3"/>
                  </a:cxn>
                </a:cxnLst>
                <a:rect l="l" t="t" r="r" b="b"/>
                <a:pathLst>
                  <a:path w="322028" h="26835">
                    <a:moveTo>
                      <a:pt x="0" y="0"/>
                    </a:moveTo>
                    <a:lnTo>
                      <a:pt x="322028" y="0"/>
                    </a:lnTo>
                    <a:lnTo>
                      <a:pt x="322028" y="26836"/>
                    </a:lnTo>
                    <a:lnTo>
                      <a:pt x="0" y="26836"/>
                    </a:lnTo>
                    <a:close/>
                  </a:path>
                </a:pathLst>
              </a:custGeom>
              <a:solidFill>
                <a:srgbClr val="FFFFFF"/>
              </a:solidFill>
              <a:ln w="991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015BC88-EDE8-427C-9265-911BA8823106}"/>
                  </a:ext>
                </a:extLst>
              </p:cNvPr>
              <p:cNvSpPr/>
              <p:nvPr/>
            </p:nvSpPr>
            <p:spPr>
              <a:xfrm>
                <a:off x="7407634" y="2620328"/>
                <a:ext cx="161014" cy="26835"/>
              </a:xfrm>
              <a:custGeom>
                <a:avLst/>
                <a:gdLst>
                  <a:gd name="connsiteX0" fmla="*/ 0 w 161014"/>
                  <a:gd name="connsiteY0" fmla="*/ 0 h 26835"/>
                  <a:gd name="connsiteX1" fmla="*/ 161014 w 161014"/>
                  <a:gd name="connsiteY1" fmla="*/ 0 h 26835"/>
                  <a:gd name="connsiteX2" fmla="*/ 161014 w 161014"/>
                  <a:gd name="connsiteY2" fmla="*/ 26836 h 26835"/>
                  <a:gd name="connsiteX3" fmla="*/ 0 w 161014"/>
                  <a:gd name="connsiteY3" fmla="*/ 26836 h 26835"/>
                </a:gdLst>
                <a:ahLst/>
                <a:cxnLst>
                  <a:cxn ang="0">
                    <a:pos x="connsiteX0" y="connsiteY0"/>
                  </a:cxn>
                  <a:cxn ang="0">
                    <a:pos x="connsiteX1" y="connsiteY1"/>
                  </a:cxn>
                  <a:cxn ang="0">
                    <a:pos x="connsiteX2" y="connsiteY2"/>
                  </a:cxn>
                  <a:cxn ang="0">
                    <a:pos x="connsiteX3" y="connsiteY3"/>
                  </a:cxn>
                </a:cxnLst>
                <a:rect l="l" t="t" r="r" b="b"/>
                <a:pathLst>
                  <a:path w="161014" h="26835">
                    <a:moveTo>
                      <a:pt x="0" y="0"/>
                    </a:moveTo>
                    <a:lnTo>
                      <a:pt x="161014" y="0"/>
                    </a:lnTo>
                    <a:lnTo>
                      <a:pt x="161014" y="26836"/>
                    </a:lnTo>
                    <a:lnTo>
                      <a:pt x="0" y="26836"/>
                    </a:lnTo>
                    <a:close/>
                  </a:path>
                </a:pathLst>
              </a:custGeom>
              <a:solidFill>
                <a:srgbClr val="FFFFFF"/>
              </a:solidFill>
              <a:ln w="9918" cap="flat">
                <a:noFill/>
                <a:prstDash val="solid"/>
                <a:miter/>
              </a:ln>
            </p:spPr>
            <p:txBody>
              <a:bodyPr rtlCol="0" anchor="ctr"/>
              <a:lstStyle/>
              <a:p>
                <a:endParaRPr lang="en-US"/>
              </a:p>
            </p:txBody>
          </p:sp>
        </p:grpSp>
        <p:grpSp>
          <p:nvGrpSpPr>
            <p:cNvPr id="20" name="Graphic 24">
              <a:extLst>
                <a:ext uri="{FF2B5EF4-FFF2-40B4-BE49-F238E27FC236}">
                  <a16:creationId xmlns:a16="http://schemas.microsoft.com/office/drawing/2014/main" id="{65200748-7F4B-460B-A596-ED1B922D5135}"/>
                </a:ext>
              </a:extLst>
            </p:cNvPr>
            <p:cNvGrpSpPr/>
            <p:nvPr/>
          </p:nvGrpSpPr>
          <p:grpSpPr>
            <a:xfrm>
              <a:off x="7085606" y="2889678"/>
              <a:ext cx="214784" cy="133383"/>
              <a:chOff x="7085606" y="2889678"/>
              <a:chExt cx="214784" cy="133383"/>
            </a:xfrm>
          </p:grpSpPr>
          <p:sp>
            <p:nvSpPr>
              <p:cNvPr id="21" name="Freeform: Shape 20">
                <a:extLst>
                  <a:ext uri="{FF2B5EF4-FFF2-40B4-BE49-F238E27FC236}">
                    <a16:creationId xmlns:a16="http://schemas.microsoft.com/office/drawing/2014/main" id="{B9B90BE3-C0B9-4593-B685-32AB2B65F8FF}"/>
                  </a:ext>
                </a:extLst>
              </p:cNvPr>
              <p:cNvSpPr/>
              <p:nvPr/>
            </p:nvSpPr>
            <p:spPr>
              <a:xfrm>
                <a:off x="7085606" y="2889678"/>
                <a:ext cx="214784" cy="26835"/>
              </a:xfrm>
              <a:custGeom>
                <a:avLst/>
                <a:gdLst>
                  <a:gd name="connsiteX0" fmla="*/ 0 w 214784"/>
                  <a:gd name="connsiteY0" fmla="*/ 0 h 26835"/>
                  <a:gd name="connsiteX1" fmla="*/ 214785 w 214784"/>
                  <a:gd name="connsiteY1" fmla="*/ 0 h 26835"/>
                  <a:gd name="connsiteX2" fmla="*/ 214785 w 214784"/>
                  <a:gd name="connsiteY2" fmla="*/ 26836 h 26835"/>
                  <a:gd name="connsiteX3" fmla="*/ 0 w 214784"/>
                  <a:gd name="connsiteY3" fmla="*/ 26836 h 26835"/>
                </a:gdLst>
                <a:ahLst/>
                <a:cxnLst>
                  <a:cxn ang="0">
                    <a:pos x="connsiteX0" y="connsiteY0"/>
                  </a:cxn>
                  <a:cxn ang="0">
                    <a:pos x="connsiteX1" y="connsiteY1"/>
                  </a:cxn>
                  <a:cxn ang="0">
                    <a:pos x="connsiteX2" y="connsiteY2"/>
                  </a:cxn>
                  <a:cxn ang="0">
                    <a:pos x="connsiteX3" y="connsiteY3"/>
                  </a:cxn>
                </a:cxnLst>
                <a:rect l="l" t="t" r="r" b="b"/>
                <a:pathLst>
                  <a:path w="214784" h="26835">
                    <a:moveTo>
                      <a:pt x="0" y="0"/>
                    </a:moveTo>
                    <a:lnTo>
                      <a:pt x="214785" y="0"/>
                    </a:lnTo>
                    <a:lnTo>
                      <a:pt x="214785" y="26836"/>
                    </a:lnTo>
                    <a:lnTo>
                      <a:pt x="0" y="26836"/>
                    </a:lnTo>
                    <a:close/>
                  </a:path>
                </a:pathLst>
              </a:custGeom>
              <a:solidFill>
                <a:srgbClr val="FFDA02"/>
              </a:solidFill>
              <a:ln w="991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9D40FD-3285-48E5-8744-375651F87B53}"/>
                  </a:ext>
                </a:extLst>
              </p:cNvPr>
              <p:cNvSpPr/>
              <p:nvPr/>
            </p:nvSpPr>
            <p:spPr>
              <a:xfrm>
                <a:off x="7085606" y="2942952"/>
                <a:ext cx="214784" cy="26835"/>
              </a:xfrm>
              <a:custGeom>
                <a:avLst/>
                <a:gdLst>
                  <a:gd name="connsiteX0" fmla="*/ 0 w 214784"/>
                  <a:gd name="connsiteY0" fmla="*/ 0 h 26835"/>
                  <a:gd name="connsiteX1" fmla="*/ 214785 w 214784"/>
                  <a:gd name="connsiteY1" fmla="*/ 0 h 26835"/>
                  <a:gd name="connsiteX2" fmla="*/ 214785 w 214784"/>
                  <a:gd name="connsiteY2" fmla="*/ 26836 h 26835"/>
                  <a:gd name="connsiteX3" fmla="*/ 0 w 214784"/>
                  <a:gd name="connsiteY3" fmla="*/ 26836 h 26835"/>
                </a:gdLst>
                <a:ahLst/>
                <a:cxnLst>
                  <a:cxn ang="0">
                    <a:pos x="connsiteX0" y="connsiteY0"/>
                  </a:cxn>
                  <a:cxn ang="0">
                    <a:pos x="connsiteX1" y="connsiteY1"/>
                  </a:cxn>
                  <a:cxn ang="0">
                    <a:pos x="connsiteX2" y="connsiteY2"/>
                  </a:cxn>
                  <a:cxn ang="0">
                    <a:pos x="connsiteX3" y="connsiteY3"/>
                  </a:cxn>
                </a:cxnLst>
                <a:rect l="l" t="t" r="r" b="b"/>
                <a:pathLst>
                  <a:path w="214784" h="26835">
                    <a:moveTo>
                      <a:pt x="0" y="0"/>
                    </a:moveTo>
                    <a:lnTo>
                      <a:pt x="214785" y="0"/>
                    </a:lnTo>
                    <a:lnTo>
                      <a:pt x="214785" y="26836"/>
                    </a:lnTo>
                    <a:lnTo>
                      <a:pt x="0" y="26836"/>
                    </a:lnTo>
                    <a:close/>
                  </a:path>
                </a:pathLst>
              </a:custGeom>
              <a:solidFill>
                <a:srgbClr val="FFFFFF"/>
              </a:solidFill>
              <a:ln w="991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9DB3783-6CBC-49C9-AFD1-2E39CD5FEC40}"/>
                  </a:ext>
                </a:extLst>
              </p:cNvPr>
              <p:cNvSpPr/>
              <p:nvPr/>
            </p:nvSpPr>
            <p:spPr>
              <a:xfrm>
                <a:off x="7085606" y="2996226"/>
                <a:ext cx="107541" cy="26835"/>
              </a:xfrm>
              <a:custGeom>
                <a:avLst/>
                <a:gdLst>
                  <a:gd name="connsiteX0" fmla="*/ 0 w 107541"/>
                  <a:gd name="connsiteY0" fmla="*/ 0 h 26835"/>
                  <a:gd name="connsiteX1" fmla="*/ 107542 w 107541"/>
                  <a:gd name="connsiteY1" fmla="*/ 0 h 26835"/>
                  <a:gd name="connsiteX2" fmla="*/ 107542 w 107541"/>
                  <a:gd name="connsiteY2" fmla="*/ 26836 h 26835"/>
                  <a:gd name="connsiteX3" fmla="*/ 0 w 107541"/>
                  <a:gd name="connsiteY3" fmla="*/ 26836 h 26835"/>
                </a:gdLst>
                <a:ahLst/>
                <a:cxnLst>
                  <a:cxn ang="0">
                    <a:pos x="connsiteX0" y="connsiteY0"/>
                  </a:cxn>
                  <a:cxn ang="0">
                    <a:pos x="connsiteX1" y="connsiteY1"/>
                  </a:cxn>
                  <a:cxn ang="0">
                    <a:pos x="connsiteX2" y="connsiteY2"/>
                  </a:cxn>
                  <a:cxn ang="0">
                    <a:pos x="connsiteX3" y="connsiteY3"/>
                  </a:cxn>
                </a:cxnLst>
                <a:rect l="l" t="t" r="r" b="b"/>
                <a:pathLst>
                  <a:path w="107541" h="26835">
                    <a:moveTo>
                      <a:pt x="0" y="0"/>
                    </a:moveTo>
                    <a:lnTo>
                      <a:pt x="107542" y="0"/>
                    </a:lnTo>
                    <a:lnTo>
                      <a:pt x="107542" y="26836"/>
                    </a:lnTo>
                    <a:lnTo>
                      <a:pt x="0" y="26836"/>
                    </a:lnTo>
                    <a:close/>
                  </a:path>
                </a:pathLst>
              </a:custGeom>
              <a:solidFill>
                <a:srgbClr val="FFFFFF"/>
              </a:solidFill>
              <a:ln w="9918" cap="flat">
                <a:noFill/>
                <a:prstDash val="solid"/>
                <a:miter/>
              </a:ln>
            </p:spPr>
            <p:txBody>
              <a:bodyPr rtlCol="0" anchor="ctr"/>
              <a:lstStyle/>
              <a:p>
                <a:endParaRPr lang="en-US"/>
              </a:p>
            </p:txBody>
          </p:sp>
        </p:grpSp>
      </p:grpSp>
      <p:sp>
        <p:nvSpPr>
          <p:cNvPr id="28" name="Google Shape;492;p28">
            <a:extLst>
              <a:ext uri="{FF2B5EF4-FFF2-40B4-BE49-F238E27FC236}">
                <a16:creationId xmlns:a16="http://schemas.microsoft.com/office/drawing/2014/main" id="{710D120B-6351-4781-B66D-9AF07ED05B0F}"/>
              </a:ext>
            </a:extLst>
          </p:cNvPr>
          <p:cNvSpPr txBox="1">
            <a:spLocks/>
          </p:cNvSpPr>
          <p:nvPr/>
        </p:nvSpPr>
        <p:spPr>
          <a:xfrm>
            <a:off x="457200" y="4087475"/>
            <a:ext cx="2194560" cy="923330"/>
          </a:xfrm>
          <a:prstGeom prst="rect">
            <a:avLst/>
          </a:prstGeom>
          <a:noFill/>
          <a:ln>
            <a:noFill/>
          </a:ln>
        </p:spPr>
        <p:txBody>
          <a:bodyPr spcFirstLastPara="1" wrap="square" lIns="0" tIns="0" rIns="0" bIns="0" anchor="ctr" anchorCtr="0">
            <a:spAutoFit/>
          </a:bodyPr>
          <a:lst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mn-lt"/>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mn-lt"/>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mn-lt"/>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buClr>
                <a:schemeClr val="dk1"/>
              </a:buClr>
              <a:buSzPts val="1400"/>
              <a:buFont typeface="Arial"/>
              <a:buNone/>
            </a:pPr>
            <a:r>
              <a:rPr lang="en-GB" sz="1200" dirty="0">
                <a:solidFill>
                  <a:schemeClr val="bg1"/>
                </a:solidFill>
              </a:rPr>
              <a:t>The employer survey consists of </a:t>
            </a:r>
            <a:r>
              <a:rPr lang="en-GB" sz="1200" b="1" dirty="0">
                <a:solidFill>
                  <a:schemeClr val="bg1"/>
                </a:solidFill>
              </a:rPr>
              <a:t>2,500</a:t>
            </a:r>
            <a:r>
              <a:rPr lang="en-GB" sz="1200" dirty="0">
                <a:solidFill>
                  <a:schemeClr val="bg1"/>
                </a:solidFill>
              </a:rPr>
              <a:t> interviews with benefits decision makers and influencers at companies with at least</a:t>
            </a:r>
            <a:br>
              <a:rPr lang="en-GB" sz="1200" dirty="0">
                <a:solidFill>
                  <a:schemeClr val="bg1"/>
                </a:solidFill>
              </a:rPr>
            </a:br>
            <a:r>
              <a:rPr lang="en-GB" sz="1200" dirty="0">
                <a:solidFill>
                  <a:schemeClr val="bg1"/>
                </a:solidFill>
              </a:rPr>
              <a:t>two employees.</a:t>
            </a:r>
            <a:endParaRPr lang="en-US" sz="1200" dirty="0">
              <a:solidFill>
                <a:schemeClr val="bg1"/>
              </a:solidFill>
            </a:endParaRPr>
          </a:p>
        </p:txBody>
      </p:sp>
      <p:sp>
        <p:nvSpPr>
          <p:cNvPr id="29" name="Google Shape;492;p28">
            <a:extLst>
              <a:ext uri="{FF2B5EF4-FFF2-40B4-BE49-F238E27FC236}">
                <a16:creationId xmlns:a16="http://schemas.microsoft.com/office/drawing/2014/main" id="{2E03361F-1B1C-4A07-8EEB-6F761859E1E2}"/>
              </a:ext>
            </a:extLst>
          </p:cNvPr>
          <p:cNvSpPr txBox="1">
            <a:spLocks/>
          </p:cNvSpPr>
          <p:nvPr/>
        </p:nvSpPr>
        <p:spPr>
          <a:xfrm>
            <a:off x="3291840" y="4087475"/>
            <a:ext cx="2103120" cy="923330"/>
          </a:xfrm>
          <a:prstGeom prst="rect">
            <a:avLst/>
          </a:prstGeom>
          <a:noFill/>
          <a:ln>
            <a:noFill/>
          </a:ln>
        </p:spPr>
        <p:txBody>
          <a:bodyPr spcFirstLastPara="1" wrap="square" lIns="0" tIns="0" rIns="0" bIns="0" anchor="ctr" anchorCtr="0">
            <a:spAutoFit/>
          </a:bodyPr>
          <a:lstStyle>
            <a:lvl1pPr marL="0" indent="0" algn="l" defTabSz="685983" rtl="0" eaLnBrk="1" latinLnBrk="0" hangingPunct="1">
              <a:spcBef>
                <a:spcPts val="900"/>
              </a:spcBef>
              <a:spcAft>
                <a:spcPts val="0"/>
              </a:spcAft>
              <a:buClrTx/>
              <a:buFontTx/>
              <a:buNone/>
              <a:tabLst>
                <a:tab pos="901544" algn="l"/>
              </a:tabLst>
              <a:defRPr sz="1400" b="0" i="0" kern="1200">
                <a:solidFill>
                  <a:schemeClr val="tx1"/>
                </a:solidFill>
                <a:latin typeface="+mn-lt"/>
                <a:ea typeface="Arial" panose="020B0604020202020204" pitchFamily="34" charset="0"/>
                <a:cs typeface="Arial" panose="020B0604020202020204" pitchFamily="34"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200" b="0" i="0" kern="1200">
                <a:solidFill>
                  <a:schemeClr val="tx1"/>
                </a:solidFill>
                <a:latin typeface="+mn-lt"/>
                <a:ea typeface="Arial" panose="020B0604020202020204" pitchFamily="34" charset="0"/>
                <a:cs typeface="Arial" panose="020B0604020202020204" pitchFamily="34"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100" b="0" i="0" kern="1200">
                <a:solidFill>
                  <a:schemeClr val="tx1"/>
                </a:solidFill>
                <a:latin typeface="+mn-lt"/>
                <a:ea typeface="Arial" panose="020B0604020202020204" pitchFamily="34" charset="0"/>
                <a:cs typeface="Arial" panose="020B0604020202020204" pitchFamily="34"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000" b="0" i="0" kern="1200">
                <a:solidFill>
                  <a:schemeClr val="tx1"/>
                </a:solidFill>
                <a:latin typeface="+mn-lt"/>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buClr>
                <a:schemeClr val="dk1"/>
              </a:buClr>
              <a:buSzPts val="1400"/>
              <a:buFont typeface="Arial"/>
              <a:buNone/>
            </a:pPr>
            <a:r>
              <a:rPr lang="en-GB" sz="1200" dirty="0">
                <a:solidFill>
                  <a:schemeClr val="bg1"/>
                </a:solidFill>
              </a:rPr>
              <a:t>The employee survey includes </a:t>
            </a:r>
            <a:r>
              <a:rPr lang="en-GB" sz="1200" b="1" dirty="0">
                <a:solidFill>
                  <a:schemeClr val="bg1"/>
                </a:solidFill>
              </a:rPr>
              <a:t>2,651 </a:t>
            </a:r>
            <a:r>
              <a:rPr lang="en-GB" sz="1200" dirty="0">
                <a:solidFill>
                  <a:schemeClr val="bg1"/>
                </a:solidFill>
              </a:rPr>
              <a:t>interviews with full-time employees, aged 21 and over, at companies with at least</a:t>
            </a:r>
            <a:br>
              <a:rPr lang="en-GB" sz="1200" dirty="0">
                <a:solidFill>
                  <a:schemeClr val="bg1"/>
                </a:solidFill>
              </a:rPr>
            </a:br>
            <a:r>
              <a:rPr lang="en-GB" sz="1200" dirty="0">
                <a:solidFill>
                  <a:schemeClr val="bg1"/>
                </a:solidFill>
              </a:rPr>
              <a:t>two employees.</a:t>
            </a:r>
          </a:p>
        </p:txBody>
      </p:sp>
      <p:cxnSp>
        <p:nvCxnSpPr>
          <p:cNvPr id="30" name="Straight Connector 29">
            <a:extLst>
              <a:ext uri="{FF2B5EF4-FFF2-40B4-BE49-F238E27FC236}">
                <a16:creationId xmlns:a16="http://schemas.microsoft.com/office/drawing/2014/main" id="{E103C0DB-6FF6-4FE2-AFC9-5F0845F89A32}"/>
              </a:ext>
            </a:extLst>
          </p:cNvPr>
          <p:cNvCxnSpPr>
            <a:cxnSpLocks/>
          </p:cNvCxnSpPr>
          <p:nvPr/>
        </p:nvCxnSpPr>
        <p:spPr>
          <a:xfrm>
            <a:off x="2971800" y="4047801"/>
            <a:ext cx="0" cy="1002678"/>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A99312C-40D9-4F57-B177-7E6D3D10FFE3}"/>
              </a:ext>
            </a:extLst>
          </p:cNvPr>
          <p:cNvSpPr/>
          <p:nvPr/>
        </p:nvSpPr>
        <p:spPr>
          <a:xfrm>
            <a:off x="3253371" y="6281177"/>
            <a:ext cx="2637260" cy="215444"/>
          </a:xfrm>
          <a:prstGeom prst="rect">
            <a:avLst/>
          </a:prstGeom>
        </p:spPr>
        <p:txBody>
          <a:bodyPr wrap="none">
            <a:spAutoFit/>
          </a:bodyPr>
          <a:lstStyle/>
          <a:p>
            <a:pPr algn="ctr"/>
            <a:r>
              <a:rPr lang="nb-NO" sz="800" dirty="0">
                <a:latin typeface="Arial" panose="020B0604020202020204" pitchFamily="34" charset="0"/>
                <a:cs typeface="Arial" panose="020B0604020202020204" pitchFamily="34" charset="0"/>
              </a:rPr>
              <a:t>L0721014785[exp0722][All States][DC,GU,MP,PR,VI]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itting around a table&#10;&#10;Description automatically generated with low confidence">
            <a:extLst>
              <a:ext uri="{FF2B5EF4-FFF2-40B4-BE49-F238E27FC236}">
                <a16:creationId xmlns:a16="http://schemas.microsoft.com/office/drawing/2014/main" id="{DFE7908F-706D-48E0-BE8F-C14D6996C5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t="19" b="19"/>
          <a:stretch/>
        </p:blipFill>
        <p:spPr>
          <a:xfrm>
            <a:off x="6099175" y="1600199"/>
            <a:ext cx="3044825" cy="3592619"/>
          </a:xfrm>
        </p:spPr>
      </p:pic>
      <p:sp>
        <p:nvSpPr>
          <p:cNvPr id="8" name="Text Placeholder 7">
            <a:extLst>
              <a:ext uri="{FF2B5EF4-FFF2-40B4-BE49-F238E27FC236}">
                <a16:creationId xmlns:a16="http://schemas.microsoft.com/office/drawing/2014/main" id="{DE488A56-2A58-44D7-9E71-8F21E57EF121}"/>
              </a:ext>
            </a:extLst>
          </p:cNvPr>
          <p:cNvSpPr>
            <a:spLocks noGrp="1"/>
          </p:cNvSpPr>
          <p:nvPr>
            <p:ph type="body" sz="quarter" idx="11"/>
          </p:nvPr>
        </p:nvSpPr>
        <p:spPr>
          <a:xfrm>
            <a:off x="457200" y="2514600"/>
            <a:ext cx="5029200" cy="1828800"/>
          </a:xfrm>
        </p:spPr>
        <p:txBody>
          <a:bodyPr/>
          <a:lstStyle/>
          <a:p>
            <a:r>
              <a:rPr lang="en-US" sz="2800" b="0"/>
              <a:t>One Year Later: </a:t>
            </a:r>
          </a:p>
          <a:p>
            <a:r>
              <a:rPr lang="en-US"/>
              <a:t>Top Trends Impacting </a:t>
            </a:r>
            <a:br>
              <a:rPr lang="en-US"/>
            </a:br>
            <a:r>
              <a:rPr lang="en-US"/>
              <a:t>the Workplace </a:t>
            </a:r>
            <a:endParaRPr lang="en-US" dirty="0"/>
          </a:p>
        </p:txBody>
      </p:sp>
      <p:sp>
        <p:nvSpPr>
          <p:cNvPr id="9" name="Text Placeholder 13">
            <a:extLst>
              <a:ext uri="{FF2B5EF4-FFF2-40B4-BE49-F238E27FC236}">
                <a16:creationId xmlns:a16="http://schemas.microsoft.com/office/drawing/2014/main" id="{C75B37EB-5955-49EF-80E8-AA002D49F6A7}"/>
              </a:ext>
            </a:extLst>
          </p:cNvPr>
          <p:cNvSpPr txBox="1">
            <a:spLocks/>
          </p:cNvSpPr>
          <p:nvPr/>
        </p:nvSpPr>
        <p:spPr>
          <a:xfrm>
            <a:off x="457200" y="5715000"/>
            <a:ext cx="8229600" cy="337661"/>
          </a:xfrm>
          <a:prstGeom prst="rect">
            <a:avLst/>
          </a:prstGeom>
        </p:spPr>
        <p:txBody>
          <a:bodyPr vert="horz" lIns="0" tIns="0" rIns="0" bIns="0" rtlCol="0" anchor="b" anchorCtr="0">
            <a:noAutofit/>
          </a:bodyPr>
          <a:lstStyle>
            <a:lvl1pPr marL="54864" indent="-54864" defTabSz="685983">
              <a:spcBef>
                <a:spcPts val="200"/>
              </a:spcBef>
              <a:spcAft>
                <a:spcPts val="0"/>
              </a:spcAft>
              <a:buClrTx/>
              <a:buFontTx/>
              <a:buNone/>
              <a:tabLst>
                <a:tab pos="901544" algn="l"/>
              </a:tabLst>
              <a:defRPr sz="800" b="0" i="0">
                <a:solidFill>
                  <a:schemeClr val="bg1">
                    <a:lumMod val="50000"/>
                  </a:schemeClr>
                </a:solidFill>
                <a:ea typeface="Arial" panose="020B0604020202020204" pitchFamily="34" charset="0"/>
                <a:cs typeface="Arial" panose="020B0604020202020204" pitchFamily="34" charset="0"/>
              </a:defRPr>
            </a:lvl1pPr>
            <a:lvl2pPr marL="150059" indent="-150059" defTabSz="685983">
              <a:spcBef>
                <a:spcPts val="450"/>
              </a:spcBef>
              <a:spcAft>
                <a:spcPts val="0"/>
              </a:spcAft>
              <a:buClrTx/>
              <a:buFont typeface="Arial" pitchFamily="34" charset="0"/>
              <a:buChar char="•"/>
              <a:tabLst>
                <a:tab pos="901544" algn="l"/>
              </a:tabLst>
              <a:defRPr sz="1200" b="0" i="0">
                <a:ea typeface="Arial" panose="020B0604020202020204" pitchFamily="34" charset="0"/>
                <a:cs typeface="Arial" panose="020B0604020202020204" pitchFamily="34" charset="0"/>
              </a:defRPr>
            </a:lvl2pPr>
            <a:lvl3pPr marL="298927" indent="-150059" defTabSz="685983">
              <a:spcBef>
                <a:spcPts val="225"/>
              </a:spcBef>
              <a:spcAft>
                <a:spcPts val="0"/>
              </a:spcAft>
              <a:buClrTx/>
              <a:buFont typeface="Lucida Grande"/>
              <a:buChar char="-"/>
              <a:tabLst>
                <a:tab pos="901544" algn="l"/>
              </a:tabLst>
              <a:defRPr sz="1100" b="0" i="0">
                <a:ea typeface="Arial" panose="020B0604020202020204" pitchFamily="34" charset="0"/>
                <a:cs typeface="Arial" panose="020B0604020202020204" pitchFamily="34" charset="0"/>
              </a:defRPr>
            </a:lvl3pPr>
            <a:lvl4pPr marL="466849" indent="-150059" defTabSz="685983">
              <a:spcBef>
                <a:spcPts val="225"/>
              </a:spcBef>
              <a:spcAft>
                <a:spcPts val="0"/>
              </a:spcAft>
              <a:buClrTx/>
              <a:buFont typeface="Arial" pitchFamily="34" charset="0"/>
              <a:buChar char="•"/>
              <a:tabLst>
                <a:tab pos="901544" algn="l"/>
              </a:tabLst>
              <a:defRPr sz="1000" b="0" i="0">
                <a:ea typeface="Arial" panose="020B0604020202020204" pitchFamily="34" charset="0"/>
                <a:cs typeface="Arial" panose="020B0604020202020204" pitchFamily="34" charset="0"/>
              </a:defRPr>
            </a:lvl4pPr>
            <a:lvl5pPr marL="604999" indent="-136959" defTabSz="685983">
              <a:spcBef>
                <a:spcPts val="225"/>
              </a:spcBef>
              <a:spcAft>
                <a:spcPts val="0"/>
              </a:spcAft>
              <a:buClrTx/>
              <a:buFont typeface="Lucida Grande"/>
              <a:buChar char="-"/>
              <a:tabLst>
                <a:tab pos="901544" algn="l"/>
              </a:tabLst>
              <a:defRPr sz="1000" b="0" i="0">
                <a:ea typeface="Arial" panose="020B0604020202020204" pitchFamily="34" charset="0"/>
                <a:cs typeface="Arial" panose="020B0604020202020204" pitchFamily="34" charset="0"/>
              </a:defRPr>
            </a:lvl5pPr>
            <a:lvl6pPr marL="1886453" indent="-171496" defTabSz="685983">
              <a:spcBef>
                <a:spcPct val="20000"/>
              </a:spcBef>
              <a:buFont typeface="Arial" pitchFamily="34" charset="0"/>
              <a:buChar char="•"/>
              <a:defRPr sz="1500"/>
            </a:lvl6pPr>
            <a:lvl7pPr marL="2229444" indent="-171496" defTabSz="685983">
              <a:spcBef>
                <a:spcPct val="20000"/>
              </a:spcBef>
              <a:buFont typeface="Arial" pitchFamily="34" charset="0"/>
              <a:buChar char="•"/>
              <a:defRPr sz="1500"/>
            </a:lvl7pPr>
            <a:lvl8pPr marL="2572436" indent="-171496" defTabSz="685983">
              <a:spcBef>
                <a:spcPct val="20000"/>
              </a:spcBef>
              <a:buFont typeface="Arial" pitchFamily="34" charset="0"/>
              <a:buChar char="•"/>
              <a:defRPr sz="1500"/>
            </a:lvl8pPr>
            <a:lvl9pPr marL="2915427" indent="-171496" defTabSz="685983">
              <a:spcBef>
                <a:spcPct val="20000"/>
              </a:spcBef>
              <a:buFont typeface="Arial" pitchFamily="34" charset="0"/>
              <a:buChar char="•"/>
              <a:defRPr sz="1500"/>
            </a:lvl9pPr>
          </a:lstStyle>
          <a:p>
            <a:r>
              <a:rPr lang="en-GB" dirty="0"/>
              <a:t>* Unless otherwise noted, data is sourced from the 19th Annual U.S. Employee Benefit Trends Study</a:t>
            </a:r>
          </a:p>
        </p:txBody>
      </p:sp>
    </p:spTree>
    <p:extLst>
      <p:ext uri="{BB962C8B-B14F-4D97-AF65-F5344CB8AC3E}">
        <p14:creationId xmlns:p14="http://schemas.microsoft.com/office/powerpoint/2010/main" val="3266402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46E245-27BD-4229-BAFD-0DEA1ED4AD47}"/>
              </a:ext>
            </a:extLst>
          </p:cNvPr>
          <p:cNvSpPr/>
          <p:nvPr/>
        </p:nvSpPr>
        <p:spPr>
          <a:xfrm>
            <a:off x="6099048" y="2788920"/>
            <a:ext cx="3044952" cy="2926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7" name="Rectangle 6">
            <a:extLst>
              <a:ext uri="{FF2B5EF4-FFF2-40B4-BE49-F238E27FC236}">
                <a16:creationId xmlns:a16="http://schemas.microsoft.com/office/drawing/2014/main" id="{9751701F-8D50-42F3-9C2E-837A0AD11732}"/>
              </a:ext>
            </a:extLst>
          </p:cNvPr>
          <p:cNvSpPr/>
          <p:nvPr/>
        </p:nvSpPr>
        <p:spPr>
          <a:xfrm>
            <a:off x="-1" y="2788920"/>
            <a:ext cx="3044952" cy="2926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6" name="Rectangle 15">
            <a:extLst>
              <a:ext uri="{FF2B5EF4-FFF2-40B4-BE49-F238E27FC236}">
                <a16:creationId xmlns:a16="http://schemas.microsoft.com/office/drawing/2014/main" id="{27232312-B280-4A9C-BBBE-BAB6A26097A1}"/>
              </a:ext>
            </a:extLst>
          </p:cNvPr>
          <p:cNvSpPr/>
          <p:nvPr/>
        </p:nvSpPr>
        <p:spPr>
          <a:xfrm>
            <a:off x="3045619" y="2788920"/>
            <a:ext cx="3052762" cy="2926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2" name="Title 1">
            <a:extLst>
              <a:ext uri="{FF2B5EF4-FFF2-40B4-BE49-F238E27FC236}">
                <a16:creationId xmlns:a16="http://schemas.microsoft.com/office/drawing/2014/main" id="{566C72B5-A638-401E-B90E-CAEEA1480C98}"/>
              </a:ext>
            </a:extLst>
          </p:cNvPr>
          <p:cNvSpPr>
            <a:spLocks noGrp="1"/>
          </p:cNvSpPr>
          <p:nvPr>
            <p:ph type="title"/>
          </p:nvPr>
        </p:nvSpPr>
        <p:spPr/>
        <p:txBody>
          <a:bodyPr/>
          <a:lstStyle/>
          <a:p>
            <a:r>
              <a:rPr lang="en-US"/>
              <a:t>Recent challenges have contributed</a:t>
            </a:r>
            <a:br>
              <a:rPr lang="en-US"/>
            </a:br>
            <a:r>
              <a:rPr lang="en-US"/>
              <a:t>to a mental health crisis among public sector employees</a:t>
            </a:r>
            <a:endParaRPr lang="en-US" dirty="0"/>
          </a:p>
        </p:txBody>
      </p:sp>
      <p:sp>
        <p:nvSpPr>
          <p:cNvPr id="3" name="Text Placeholder 2">
            <a:extLst>
              <a:ext uri="{FF2B5EF4-FFF2-40B4-BE49-F238E27FC236}">
                <a16:creationId xmlns:a16="http://schemas.microsoft.com/office/drawing/2014/main" id="{1A14BB1B-6B4E-45EA-BF90-797B7E7F93CE}"/>
              </a:ext>
            </a:extLst>
          </p:cNvPr>
          <p:cNvSpPr>
            <a:spLocks noGrp="1"/>
          </p:cNvSpPr>
          <p:nvPr>
            <p:ph type="body" sz="quarter" idx="10"/>
          </p:nvPr>
        </p:nvSpPr>
        <p:spPr>
          <a:xfrm>
            <a:off x="457200" y="2148840"/>
            <a:ext cx="8229600" cy="397487"/>
          </a:xfrm>
        </p:spPr>
        <p:txBody>
          <a:bodyPr/>
          <a:lstStyle/>
          <a:p>
            <a:r>
              <a:rPr lang="en-US"/>
              <a:t>Employees are now more concerned about their well-being and have seen their mental health decline</a:t>
            </a:r>
            <a:br>
              <a:rPr lang="en-US"/>
            </a:br>
            <a:r>
              <a:rPr lang="en-US"/>
              <a:t>at higher rates than previous years</a:t>
            </a:r>
            <a:endParaRPr lang="en-US" dirty="0"/>
          </a:p>
        </p:txBody>
      </p:sp>
      <p:sp>
        <p:nvSpPr>
          <p:cNvPr id="8" name="Text Placeholder 6">
            <a:extLst>
              <a:ext uri="{FF2B5EF4-FFF2-40B4-BE49-F238E27FC236}">
                <a16:creationId xmlns:a16="http://schemas.microsoft.com/office/drawing/2014/main" id="{8A2A4001-8A1B-40B2-860D-5628F5EDA58F}"/>
              </a:ext>
            </a:extLst>
          </p:cNvPr>
          <p:cNvSpPr txBox="1">
            <a:spLocks/>
          </p:cNvSpPr>
          <p:nvPr/>
        </p:nvSpPr>
        <p:spPr>
          <a:xfrm>
            <a:off x="3506724" y="3992870"/>
            <a:ext cx="2130552" cy="1346510"/>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4000" b="1" dirty="0">
                <a:solidFill>
                  <a:schemeClr val="bg1"/>
                </a:solidFill>
                <a:latin typeface="+mn-lt"/>
              </a:rPr>
              <a:t>1</a:t>
            </a:r>
            <a:r>
              <a:rPr lang="en-US" sz="2800" b="1" dirty="0">
                <a:solidFill>
                  <a:schemeClr val="bg1"/>
                </a:solidFill>
                <a:latin typeface="+mn-lt"/>
              </a:rPr>
              <a:t> in </a:t>
            </a:r>
            <a:r>
              <a:rPr lang="en-US" sz="4000" b="1" dirty="0">
                <a:solidFill>
                  <a:schemeClr val="bg1"/>
                </a:solidFill>
                <a:latin typeface="+mn-lt"/>
              </a:rPr>
              <a:t>3</a:t>
            </a:r>
            <a:br>
              <a:rPr lang="en-US" sz="4000" b="1" dirty="0">
                <a:solidFill>
                  <a:schemeClr val="bg1"/>
                </a:solidFill>
                <a:latin typeface="+mn-lt"/>
              </a:rPr>
            </a:br>
            <a:r>
              <a:rPr lang="en-US" sz="1100" dirty="0">
                <a:solidFill>
                  <a:schemeClr val="bg1"/>
                </a:solidFill>
                <a:latin typeface="+mn-lt"/>
              </a:rPr>
              <a:t>Public sector employees have seen their mental health worsen in the last year, compared to 1 in 5 in last year’s study.</a:t>
            </a:r>
            <a:endParaRPr lang="en-US" sz="1200" i="1" dirty="0">
              <a:solidFill>
                <a:schemeClr val="bg1"/>
              </a:solidFill>
              <a:latin typeface="+mn-lt"/>
            </a:endParaRPr>
          </a:p>
        </p:txBody>
      </p:sp>
      <p:sp>
        <p:nvSpPr>
          <p:cNvPr id="9" name="Text Placeholder 6">
            <a:extLst>
              <a:ext uri="{FF2B5EF4-FFF2-40B4-BE49-F238E27FC236}">
                <a16:creationId xmlns:a16="http://schemas.microsoft.com/office/drawing/2014/main" id="{6EBA4F07-C8D3-4AB1-97F7-50E2FA3CF420}"/>
              </a:ext>
            </a:extLst>
          </p:cNvPr>
          <p:cNvSpPr txBox="1">
            <a:spLocks/>
          </p:cNvSpPr>
          <p:nvPr/>
        </p:nvSpPr>
        <p:spPr>
          <a:xfrm>
            <a:off x="457199" y="3992870"/>
            <a:ext cx="2130552" cy="1124579"/>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4000" b="1" dirty="0">
                <a:solidFill>
                  <a:schemeClr val="bg1"/>
                </a:solidFill>
                <a:latin typeface="+mn-lt"/>
              </a:rPr>
              <a:t>65</a:t>
            </a:r>
            <a:r>
              <a:rPr lang="en-US" sz="2800" b="1" dirty="0">
                <a:solidFill>
                  <a:schemeClr val="bg1"/>
                </a:solidFill>
                <a:latin typeface="+mn-lt"/>
              </a:rPr>
              <a:t>%</a:t>
            </a:r>
            <a:br>
              <a:rPr lang="en-US" sz="4000" b="1" dirty="0">
                <a:solidFill>
                  <a:schemeClr val="bg1"/>
                </a:solidFill>
                <a:latin typeface="+mn-lt"/>
              </a:rPr>
            </a:br>
            <a:r>
              <a:rPr lang="en-US" sz="1100" dirty="0">
                <a:solidFill>
                  <a:schemeClr val="bg1"/>
                </a:solidFill>
                <a:latin typeface="+mn-lt"/>
              </a:rPr>
              <a:t>Of public sector employees are concerned about their well-being in the wake of COVID-19.</a:t>
            </a:r>
            <a:endParaRPr lang="en-US" sz="1200" i="1" dirty="0">
              <a:solidFill>
                <a:schemeClr val="bg1"/>
              </a:solidFill>
              <a:latin typeface="+mn-lt"/>
            </a:endParaRPr>
          </a:p>
        </p:txBody>
      </p:sp>
      <p:sp>
        <p:nvSpPr>
          <p:cNvPr id="10" name="Text Placeholder 6">
            <a:extLst>
              <a:ext uri="{FF2B5EF4-FFF2-40B4-BE49-F238E27FC236}">
                <a16:creationId xmlns:a16="http://schemas.microsoft.com/office/drawing/2014/main" id="{E9518832-0879-4DF0-8C21-A8316B3A1DDC}"/>
              </a:ext>
            </a:extLst>
          </p:cNvPr>
          <p:cNvSpPr txBox="1">
            <a:spLocks/>
          </p:cNvSpPr>
          <p:nvPr/>
        </p:nvSpPr>
        <p:spPr>
          <a:xfrm>
            <a:off x="6556248" y="3992870"/>
            <a:ext cx="2130552" cy="1346510"/>
          </a:xfrm>
          <a:prstGeom prst="rect">
            <a:avLst/>
          </a:prstGeom>
        </p:spPr>
        <p:txBody>
          <a:bodyPr vert="horz" lIns="0" tIns="0" rIns="0" bIns="0" rtlCol="0">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4000" b="1" dirty="0">
                <a:latin typeface="+mn-lt"/>
              </a:rPr>
              <a:t>21</a:t>
            </a:r>
            <a:r>
              <a:rPr lang="en-US" sz="2800" b="1" dirty="0">
                <a:latin typeface="+mn-lt"/>
              </a:rPr>
              <a:t>%</a:t>
            </a:r>
            <a:br>
              <a:rPr lang="en-US" sz="4000" b="1" dirty="0">
                <a:latin typeface="+mn-lt"/>
              </a:rPr>
            </a:br>
            <a:r>
              <a:rPr lang="en-US" sz="1100" dirty="0">
                <a:latin typeface="+mn-lt"/>
              </a:rPr>
              <a:t>Of public sector employees have needed to seek help with stress, burnout or mental health issues</a:t>
            </a:r>
            <a:br>
              <a:rPr lang="en-US" sz="1100" dirty="0">
                <a:latin typeface="+mn-lt"/>
              </a:rPr>
            </a:br>
            <a:r>
              <a:rPr lang="en-US" sz="1100" dirty="0">
                <a:latin typeface="+mn-lt"/>
              </a:rPr>
              <a:t>in the past 12 months.</a:t>
            </a:r>
            <a:endParaRPr lang="en-US" sz="1200" i="1" dirty="0">
              <a:latin typeface="+mn-lt"/>
            </a:endParaRPr>
          </a:p>
        </p:txBody>
      </p:sp>
      <p:grpSp>
        <p:nvGrpSpPr>
          <p:cNvPr id="21" name="Graphic 19">
            <a:extLst>
              <a:ext uri="{FF2B5EF4-FFF2-40B4-BE49-F238E27FC236}">
                <a16:creationId xmlns:a16="http://schemas.microsoft.com/office/drawing/2014/main" id="{A758DDAF-3804-4307-A276-83637158E309}"/>
              </a:ext>
            </a:extLst>
          </p:cNvPr>
          <p:cNvGrpSpPr>
            <a:grpSpLocks noChangeAspect="1"/>
          </p:cNvGrpSpPr>
          <p:nvPr/>
        </p:nvGrpSpPr>
        <p:grpSpPr>
          <a:xfrm>
            <a:off x="1190096" y="3201643"/>
            <a:ext cx="664759" cy="632410"/>
            <a:chOff x="1175395" y="3377969"/>
            <a:chExt cx="695590" cy="661740"/>
          </a:xfrm>
        </p:grpSpPr>
        <p:grpSp>
          <p:nvGrpSpPr>
            <p:cNvPr id="22" name="Graphic 19">
              <a:extLst>
                <a:ext uri="{FF2B5EF4-FFF2-40B4-BE49-F238E27FC236}">
                  <a16:creationId xmlns:a16="http://schemas.microsoft.com/office/drawing/2014/main" id="{08DD8319-C661-4D51-9F8F-1492867D9AB7}"/>
                </a:ext>
              </a:extLst>
            </p:cNvPr>
            <p:cNvGrpSpPr/>
            <p:nvPr/>
          </p:nvGrpSpPr>
          <p:grpSpPr>
            <a:xfrm>
              <a:off x="1175395" y="3779722"/>
              <a:ext cx="695590" cy="259987"/>
              <a:chOff x="1175395" y="3779722"/>
              <a:chExt cx="695590" cy="259987"/>
            </a:xfrm>
          </p:grpSpPr>
          <p:sp>
            <p:nvSpPr>
              <p:cNvPr id="23" name="Freeform: Shape 22">
                <a:extLst>
                  <a:ext uri="{FF2B5EF4-FFF2-40B4-BE49-F238E27FC236}">
                    <a16:creationId xmlns:a16="http://schemas.microsoft.com/office/drawing/2014/main" id="{1FBC1CB2-FA28-4043-82E7-D16FC7B8F58E}"/>
                  </a:ext>
                </a:extLst>
              </p:cNvPr>
              <p:cNvSpPr/>
              <p:nvPr/>
            </p:nvSpPr>
            <p:spPr>
              <a:xfrm>
                <a:off x="1295047" y="3779722"/>
                <a:ext cx="575937" cy="231505"/>
              </a:xfrm>
              <a:custGeom>
                <a:avLst/>
                <a:gdLst>
                  <a:gd name="connsiteX0" fmla="*/ 486198 w 575937"/>
                  <a:gd name="connsiteY0" fmla="*/ 21827 h 231505"/>
                  <a:gd name="connsiteX1" fmla="*/ 418857 w 575937"/>
                  <a:gd name="connsiteY1" fmla="*/ 86662 h 231505"/>
                  <a:gd name="connsiteX2" fmla="*/ 244029 w 575937"/>
                  <a:gd name="connsiteY2" fmla="*/ 86662 h 231505"/>
                  <a:gd name="connsiteX3" fmla="*/ 236086 w 575937"/>
                  <a:gd name="connsiteY3" fmla="*/ 83442 h 231505"/>
                  <a:gd name="connsiteX4" fmla="*/ 236086 w 575937"/>
                  <a:gd name="connsiteY4" fmla="*/ 83442 h 231505"/>
                  <a:gd name="connsiteX5" fmla="*/ 244029 w 575937"/>
                  <a:gd name="connsiteY5" fmla="*/ 64836 h 231505"/>
                  <a:gd name="connsiteX6" fmla="*/ 316665 w 575937"/>
                  <a:gd name="connsiteY6" fmla="*/ 64836 h 231505"/>
                  <a:gd name="connsiteX7" fmla="*/ 350944 w 575937"/>
                  <a:gd name="connsiteY7" fmla="*/ 39216 h 231505"/>
                  <a:gd name="connsiteX8" fmla="*/ 317953 w 575937"/>
                  <a:gd name="connsiteY8" fmla="*/ 0 h 231505"/>
                  <a:gd name="connsiteX9" fmla="*/ 186779 w 575937"/>
                  <a:gd name="connsiteY9" fmla="*/ 0 h 231505"/>
                  <a:gd name="connsiteX10" fmla="*/ 123303 w 575937"/>
                  <a:gd name="connsiteY10" fmla="*/ 25548 h 231505"/>
                  <a:gd name="connsiteX11" fmla="*/ 82297 w 575937"/>
                  <a:gd name="connsiteY11" fmla="*/ 65480 h 231505"/>
                  <a:gd name="connsiteX12" fmla="*/ 59826 w 575937"/>
                  <a:gd name="connsiteY12" fmla="*/ 87306 h 231505"/>
                  <a:gd name="connsiteX13" fmla="*/ 0 w 575937"/>
                  <a:gd name="connsiteY13" fmla="*/ 145487 h 231505"/>
                  <a:gd name="connsiteX14" fmla="*/ 179479 w 575937"/>
                  <a:gd name="connsiteY14" fmla="*/ 231505 h 231505"/>
                  <a:gd name="connsiteX15" fmla="*/ 226210 w 575937"/>
                  <a:gd name="connsiteY15" fmla="*/ 186063 h 231505"/>
                  <a:gd name="connsiteX16" fmla="*/ 257912 w 575937"/>
                  <a:gd name="connsiteY16" fmla="*/ 173253 h 231505"/>
                  <a:gd name="connsiteX17" fmla="*/ 400251 w 575937"/>
                  <a:gd name="connsiteY17" fmla="*/ 173253 h 231505"/>
                  <a:gd name="connsiteX18" fmla="*/ 431953 w 575937"/>
                  <a:gd name="connsiteY18" fmla="*/ 161732 h 231505"/>
                  <a:gd name="connsiteX19" fmla="*/ 575937 w 575937"/>
                  <a:gd name="connsiteY19" fmla="*/ 21827 h 231505"/>
                  <a:gd name="connsiteX20" fmla="*/ 486198 w 575937"/>
                  <a:gd name="connsiteY20" fmla="*/ 21827 h 2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5937" h="231505">
                    <a:moveTo>
                      <a:pt x="486198" y="21827"/>
                    </a:moveTo>
                    <a:lnTo>
                      <a:pt x="418857" y="86662"/>
                    </a:lnTo>
                    <a:lnTo>
                      <a:pt x="244029" y="86662"/>
                    </a:lnTo>
                    <a:cubicBezTo>
                      <a:pt x="241023" y="86662"/>
                      <a:pt x="238233" y="85517"/>
                      <a:pt x="236086" y="83442"/>
                    </a:cubicBezTo>
                    <a:lnTo>
                      <a:pt x="236086" y="83442"/>
                    </a:lnTo>
                    <a:cubicBezTo>
                      <a:pt x="229001" y="76572"/>
                      <a:pt x="234010" y="64836"/>
                      <a:pt x="244029" y="64836"/>
                    </a:cubicBezTo>
                    <a:lnTo>
                      <a:pt x="316665" y="64836"/>
                    </a:lnTo>
                    <a:cubicBezTo>
                      <a:pt x="332910" y="64836"/>
                      <a:pt x="347867" y="54745"/>
                      <a:pt x="350944" y="39216"/>
                    </a:cubicBezTo>
                    <a:cubicBezTo>
                      <a:pt x="355095" y="18320"/>
                      <a:pt x="338707" y="0"/>
                      <a:pt x="317953" y="0"/>
                    </a:cubicBezTo>
                    <a:lnTo>
                      <a:pt x="186779" y="0"/>
                    </a:lnTo>
                    <a:cubicBezTo>
                      <a:pt x="162948" y="0"/>
                      <a:pt x="140120" y="9232"/>
                      <a:pt x="123303" y="25548"/>
                    </a:cubicBezTo>
                    <a:lnTo>
                      <a:pt x="82297" y="65480"/>
                    </a:lnTo>
                    <a:lnTo>
                      <a:pt x="59826" y="87306"/>
                    </a:lnTo>
                    <a:lnTo>
                      <a:pt x="0" y="145487"/>
                    </a:lnTo>
                    <a:lnTo>
                      <a:pt x="179479" y="231505"/>
                    </a:lnTo>
                    <a:lnTo>
                      <a:pt x="226210" y="186063"/>
                    </a:lnTo>
                    <a:cubicBezTo>
                      <a:pt x="234654" y="177905"/>
                      <a:pt x="246033" y="173253"/>
                      <a:pt x="257912" y="173253"/>
                    </a:cubicBezTo>
                    <a:lnTo>
                      <a:pt x="400251" y="173253"/>
                    </a:lnTo>
                    <a:cubicBezTo>
                      <a:pt x="412130" y="173253"/>
                      <a:pt x="423580" y="169961"/>
                      <a:pt x="431953" y="161732"/>
                    </a:cubicBezTo>
                    <a:lnTo>
                      <a:pt x="575937" y="21827"/>
                    </a:lnTo>
                    <a:cubicBezTo>
                      <a:pt x="551177" y="-2290"/>
                      <a:pt x="510958" y="-2290"/>
                      <a:pt x="486198" y="21827"/>
                    </a:cubicBezTo>
                    <a:close/>
                  </a:path>
                </a:pathLst>
              </a:custGeom>
              <a:solidFill>
                <a:srgbClr val="D7D8D6"/>
              </a:solidFill>
              <a:ln w="707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45B0AA6-726E-4696-9B47-779A8682870A}"/>
                  </a:ext>
                </a:extLst>
              </p:cNvPr>
              <p:cNvSpPr/>
              <p:nvPr/>
            </p:nvSpPr>
            <p:spPr>
              <a:xfrm>
                <a:off x="1175395" y="3932508"/>
                <a:ext cx="302925" cy="107200"/>
              </a:xfrm>
              <a:custGeom>
                <a:avLst/>
                <a:gdLst>
                  <a:gd name="connsiteX0" fmla="*/ 0 w 302925"/>
                  <a:gd name="connsiteY0" fmla="*/ 107201 h 107200"/>
                  <a:gd name="connsiteX1" fmla="*/ 302925 w 302925"/>
                  <a:gd name="connsiteY1" fmla="*/ 107201 h 107200"/>
                  <a:gd name="connsiteX2" fmla="*/ 112210 w 302925"/>
                  <a:gd name="connsiteY2" fmla="*/ 0 h 107200"/>
                </a:gdLst>
                <a:ahLst/>
                <a:cxnLst>
                  <a:cxn ang="0">
                    <a:pos x="connsiteX0" y="connsiteY0"/>
                  </a:cxn>
                  <a:cxn ang="0">
                    <a:pos x="connsiteX1" y="connsiteY1"/>
                  </a:cxn>
                  <a:cxn ang="0">
                    <a:pos x="connsiteX2" y="connsiteY2"/>
                  </a:cxn>
                </a:cxnLst>
                <a:rect l="l" t="t" r="r" b="b"/>
                <a:pathLst>
                  <a:path w="302925" h="107200">
                    <a:moveTo>
                      <a:pt x="0" y="107201"/>
                    </a:moveTo>
                    <a:lnTo>
                      <a:pt x="302925" y="107201"/>
                    </a:lnTo>
                    <a:lnTo>
                      <a:pt x="112210" y="0"/>
                    </a:lnTo>
                    <a:close/>
                  </a:path>
                </a:pathLst>
              </a:custGeom>
              <a:solidFill>
                <a:srgbClr val="009CDC"/>
              </a:solidFill>
              <a:ln w="707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C73CDEB-3F2F-4620-B2F8-41AE0FA6A371}"/>
                  </a:ext>
                </a:extLst>
              </p:cNvPr>
              <p:cNvSpPr/>
              <p:nvPr/>
            </p:nvSpPr>
            <p:spPr>
              <a:xfrm>
                <a:off x="1287605" y="3867028"/>
                <a:ext cx="258055" cy="172680"/>
              </a:xfrm>
              <a:custGeom>
                <a:avLst/>
                <a:gdLst>
                  <a:gd name="connsiteX0" fmla="*/ 258055 w 258055"/>
                  <a:gd name="connsiteY0" fmla="*/ 109133 h 172680"/>
                  <a:gd name="connsiteX1" fmla="*/ 67269 w 258055"/>
                  <a:gd name="connsiteY1" fmla="*/ 0 h 172680"/>
                  <a:gd name="connsiteX2" fmla="*/ 0 w 258055"/>
                  <a:gd name="connsiteY2" fmla="*/ 65480 h 172680"/>
                  <a:gd name="connsiteX3" fmla="*/ 190715 w 258055"/>
                  <a:gd name="connsiteY3" fmla="*/ 172681 h 172680"/>
                </a:gdLst>
                <a:ahLst/>
                <a:cxnLst>
                  <a:cxn ang="0">
                    <a:pos x="connsiteX0" y="connsiteY0"/>
                  </a:cxn>
                  <a:cxn ang="0">
                    <a:pos x="connsiteX1" y="connsiteY1"/>
                  </a:cxn>
                  <a:cxn ang="0">
                    <a:pos x="connsiteX2" y="connsiteY2"/>
                  </a:cxn>
                  <a:cxn ang="0">
                    <a:pos x="connsiteX3" y="connsiteY3"/>
                  </a:cxn>
                </a:cxnLst>
                <a:rect l="l" t="t" r="r" b="b"/>
                <a:pathLst>
                  <a:path w="258055" h="172680">
                    <a:moveTo>
                      <a:pt x="258055" y="109133"/>
                    </a:moveTo>
                    <a:lnTo>
                      <a:pt x="67269" y="0"/>
                    </a:lnTo>
                    <a:lnTo>
                      <a:pt x="0" y="65480"/>
                    </a:lnTo>
                    <a:lnTo>
                      <a:pt x="190715" y="172681"/>
                    </a:lnTo>
                    <a:close/>
                  </a:path>
                </a:pathLst>
              </a:custGeom>
              <a:solidFill>
                <a:schemeClr val="accent3"/>
              </a:solidFill>
              <a:ln w="7070" cap="flat">
                <a:noFill/>
                <a:prstDash val="solid"/>
                <a:miter/>
              </a:ln>
            </p:spPr>
            <p:txBody>
              <a:bodyPr rtlCol="0" anchor="ctr"/>
              <a:lstStyle/>
              <a:p>
                <a:endParaRPr lang="en-US"/>
              </a:p>
            </p:txBody>
          </p:sp>
        </p:grpSp>
        <p:grpSp>
          <p:nvGrpSpPr>
            <p:cNvPr id="26" name="Graphic 19">
              <a:extLst>
                <a:ext uri="{FF2B5EF4-FFF2-40B4-BE49-F238E27FC236}">
                  <a16:creationId xmlns:a16="http://schemas.microsoft.com/office/drawing/2014/main" id="{0E33A765-E35D-4B29-BCE6-F24FD14C87B7}"/>
                </a:ext>
              </a:extLst>
            </p:cNvPr>
            <p:cNvGrpSpPr/>
            <p:nvPr/>
          </p:nvGrpSpPr>
          <p:grpSpPr>
            <a:xfrm>
              <a:off x="1458067" y="3377969"/>
              <a:ext cx="388585" cy="343715"/>
              <a:chOff x="1458067" y="3377969"/>
              <a:chExt cx="388585" cy="343715"/>
            </a:xfrm>
          </p:grpSpPr>
          <p:sp>
            <p:nvSpPr>
              <p:cNvPr id="27" name="Freeform: Shape 26">
                <a:extLst>
                  <a:ext uri="{FF2B5EF4-FFF2-40B4-BE49-F238E27FC236}">
                    <a16:creationId xmlns:a16="http://schemas.microsoft.com/office/drawing/2014/main" id="{A3291A2B-AE08-4E1A-89AD-14F00A6FC42D}"/>
                  </a:ext>
                </a:extLst>
              </p:cNvPr>
              <p:cNvSpPr/>
              <p:nvPr/>
            </p:nvSpPr>
            <p:spPr>
              <a:xfrm>
                <a:off x="1458067" y="3377969"/>
                <a:ext cx="388585" cy="343715"/>
              </a:xfrm>
              <a:custGeom>
                <a:avLst/>
                <a:gdLst>
                  <a:gd name="connsiteX0" fmla="*/ 388586 w 388585"/>
                  <a:gd name="connsiteY0" fmla="*/ 106199 h 343715"/>
                  <a:gd name="connsiteX1" fmla="*/ 282029 w 388585"/>
                  <a:gd name="connsiteY1" fmla="*/ 0 h 343715"/>
                  <a:gd name="connsiteX2" fmla="*/ 204097 w 388585"/>
                  <a:gd name="connsiteY2" fmla="*/ 33992 h 343715"/>
                  <a:gd name="connsiteX3" fmla="*/ 194293 w 388585"/>
                  <a:gd name="connsiteY3" fmla="*/ 43796 h 343715"/>
                  <a:gd name="connsiteX4" fmla="*/ 184489 w 388585"/>
                  <a:gd name="connsiteY4" fmla="*/ 33992 h 343715"/>
                  <a:gd name="connsiteX5" fmla="*/ 106557 w 388585"/>
                  <a:gd name="connsiteY5" fmla="*/ 0 h 343715"/>
                  <a:gd name="connsiteX6" fmla="*/ 0 w 388585"/>
                  <a:gd name="connsiteY6" fmla="*/ 106199 h 343715"/>
                  <a:gd name="connsiteX7" fmla="*/ 34064 w 388585"/>
                  <a:gd name="connsiteY7" fmla="*/ 183916 h 343715"/>
                  <a:gd name="connsiteX8" fmla="*/ 94033 w 388585"/>
                  <a:gd name="connsiteY8" fmla="*/ 243671 h 343715"/>
                  <a:gd name="connsiteX9" fmla="*/ 181769 w 388585"/>
                  <a:gd name="connsiteY9" fmla="*/ 331192 h 343715"/>
                  <a:gd name="connsiteX10" fmla="*/ 194293 w 388585"/>
                  <a:gd name="connsiteY10" fmla="*/ 343716 h 343715"/>
                  <a:gd name="connsiteX11" fmla="*/ 206816 w 388585"/>
                  <a:gd name="connsiteY11" fmla="*/ 331192 h 343715"/>
                  <a:gd name="connsiteX12" fmla="*/ 294552 w 388585"/>
                  <a:gd name="connsiteY12" fmla="*/ 243743 h 343715"/>
                  <a:gd name="connsiteX13" fmla="*/ 354522 w 388585"/>
                  <a:gd name="connsiteY13" fmla="*/ 183988 h 343715"/>
                  <a:gd name="connsiteX14" fmla="*/ 388586 w 388585"/>
                  <a:gd name="connsiteY14" fmla="*/ 106199 h 3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585" h="343715">
                    <a:moveTo>
                      <a:pt x="388586" y="106199"/>
                    </a:moveTo>
                    <a:cubicBezTo>
                      <a:pt x="388586" y="47589"/>
                      <a:pt x="340925" y="0"/>
                      <a:pt x="282029" y="0"/>
                    </a:cubicBezTo>
                    <a:cubicBezTo>
                      <a:pt x="251185" y="0"/>
                      <a:pt x="223562" y="13096"/>
                      <a:pt x="204097" y="33992"/>
                    </a:cubicBezTo>
                    <a:lnTo>
                      <a:pt x="194293" y="43796"/>
                    </a:lnTo>
                    <a:lnTo>
                      <a:pt x="184489" y="33992"/>
                    </a:lnTo>
                    <a:cubicBezTo>
                      <a:pt x="165024" y="13096"/>
                      <a:pt x="137329" y="0"/>
                      <a:pt x="106557" y="0"/>
                    </a:cubicBezTo>
                    <a:cubicBezTo>
                      <a:pt x="47732" y="0"/>
                      <a:pt x="0" y="47589"/>
                      <a:pt x="0" y="106199"/>
                    </a:cubicBezTo>
                    <a:cubicBezTo>
                      <a:pt x="0" y="136899"/>
                      <a:pt x="13168" y="164523"/>
                      <a:pt x="34064" y="183916"/>
                    </a:cubicBezTo>
                    <a:lnTo>
                      <a:pt x="94033" y="243671"/>
                    </a:lnTo>
                    <a:lnTo>
                      <a:pt x="181769" y="331192"/>
                    </a:lnTo>
                    <a:lnTo>
                      <a:pt x="194293" y="343716"/>
                    </a:lnTo>
                    <a:lnTo>
                      <a:pt x="206816" y="331192"/>
                    </a:lnTo>
                    <a:lnTo>
                      <a:pt x="294552" y="243743"/>
                    </a:lnTo>
                    <a:lnTo>
                      <a:pt x="354522" y="183988"/>
                    </a:lnTo>
                    <a:cubicBezTo>
                      <a:pt x="375490" y="164523"/>
                      <a:pt x="388586" y="136971"/>
                      <a:pt x="388586" y="106199"/>
                    </a:cubicBezTo>
                    <a:close/>
                  </a:path>
                </a:pathLst>
              </a:custGeom>
              <a:solidFill>
                <a:srgbClr val="009CDC"/>
              </a:solidFill>
              <a:ln w="70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F027FB9-35D0-4526-8983-0F1159DF6F02}"/>
                  </a:ext>
                </a:extLst>
              </p:cNvPr>
              <p:cNvSpPr/>
              <p:nvPr/>
            </p:nvSpPr>
            <p:spPr>
              <a:xfrm>
                <a:off x="1652360" y="3377969"/>
                <a:ext cx="194292" cy="343715"/>
              </a:xfrm>
              <a:custGeom>
                <a:avLst/>
                <a:gdLst>
                  <a:gd name="connsiteX0" fmla="*/ 12523 w 194292"/>
                  <a:gd name="connsiteY0" fmla="*/ 331192 h 343715"/>
                  <a:gd name="connsiteX1" fmla="*/ 100259 w 194292"/>
                  <a:gd name="connsiteY1" fmla="*/ 243743 h 343715"/>
                  <a:gd name="connsiteX2" fmla="*/ 160229 w 194292"/>
                  <a:gd name="connsiteY2" fmla="*/ 183988 h 343715"/>
                  <a:gd name="connsiteX3" fmla="*/ 194293 w 194292"/>
                  <a:gd name="connsiteY3" fmla="*/ 106271 h 343715"/>
                  <a:gd name="connsiteX4" fmla="*/ 87736 w 194292"/>
                  <a:gd name="connsiteY4" fmla="*/ 0 h 343715"/>
                  <a:gd name="connsiteX5" fmla="*/ 9804 w 194292"/>
                  <a:gd name="connsiteY5" fmla="*/ 33992 h 343715"/>
                  <a:gd name="connsiteX6" fmla="*/ 0 w 194292"/>
                  <a:gd name="connsiteY6" fmla="*/ 43796 h 343715"/>
                  <a:gd name="connsiteX7" fmla="*/ 0 w 194292"/>
                  <a:gd name="connsiteY7" fmla="*/ 343716 h 343715"/>
                  <a:gd name="connsiteX8" fmla="*/ 12523 w 194292"/>
                  <a:gd name="connsiteY8" fmla="*/ 331192 h 3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2" h="343715">
                    <a:moveTo>
                      <a:pt x="12523" y="331192"/>
                    </a:moveTo>
                    <a:lnTo>
                      <a:pt x="100259" y="243743"/>
                    </a:lnTo>
                    <a:lnTo>
                      <a:pt x="160229" y="183988"/>
                    </a:lnTo>
                    <a:cubicBezTo>
                      <a:pt x="181125" y="164594"/>
                      <a:pt x="194293" y="136971"/>
                      <a:pt x="194293" y="106271"/>
                    </a:cubicBezTo>
                    <a:cubicBezTo>
                      <a:pt x="194293" y="47589"/>
                      <a:pt x="146632" y="0"/>
                      <a:pt x="87736" y="0"/>
                    </a:cubicBezTo>
                    <a:cubicBezTo>
                      <a:pt x="56892" y="0"/>
                      <a:pt x="29269" y="13096"/>
                      <a:pt x="9804" y="33992"/>
                    </a:cubicBezTo>
                    <a:lnTo>
                      <a:pt x="0" y="43796"/>
                    </a:lnTo>
                    <a:lnTo>
                      <a:pt x="0" y="343716"/>
                    </a:lnTo>
                    <a:lnTo>
                      <a:pt x="12523" y="331192"/>
                    </a:lnTo>
                    <a:close/>
                  </a:path>
                </a:pathLst>
              </a:custGeom>
              <a:solidFill>
                <a:schemeClr val="accent3"/>
              </a:solidFill>
              <a:ln w="7070" cap="flat">
                <a:noFill/>
                <a:prstDash val="solid"/>
                <a:miter/>
              </a:ln>
            </p:spPr>
            <p:txBody>
              <a:bodyPr rtlCol="0" anchor="ctr"/>
              <a:lstStyle/>
              <a:p>
                <a:endParaRPr lang="en-US"/>
              </a:p>
            </p:txBody>
          </p:sp>
        </p:grpSp>
      </p:grpSp>
      <p:grpSp>
        <p:nvGrpSpPr>
          <p:cNvPr id="31" name="Graphic 29">
            <a:extLst>
              <a:ext uri="{FF2B5EF4-FFF2-40B4-BE49-F238E27FC236}">
                <a16:creationId xmlns:a16="http://schemas.microsoft.com/office/drawing/2014/main" id="{103A5506-9CD9-4BA8-B761-C149193FD044}"/>
              </a:ext>
            </a:extLst>
          </p:cNvPr>
          <p:cNvGrpSpPr>
            <a:grpSpLocks noChangeAspect="1"/>
          </p:cNvGrpSpPr>
          <p:nvPr/>
        </p:nvGrpSpPr>
        <p:grpSpPr>
          <a:xfrm>
            <a:off x="4284567" y="3265146"/>
            <a:ext cx="574867" cy="574867"/>
            <a:chOff x="4285158" y="3402797"/>
            <a:chExt cx="574867" cy="574867"/>
          </a:xfrm>
        </p:grpSpPr>
        <p:sp>
          <p:nvSpPr>
            <p:cNvPr id="32" name="Freeform: Shape 31">
              <a:extLst>
                <a:ext uri="{FF2B5EF4-FFF2-40B4-BE49-F238E27FC236}">
                  <a16:creationId xmlns:a16="http://schemas.microsoft.com/office/drawing/2014/main" id="{C35B7AC6-C83E-446C-8DFA-55899982FDE6}"/>
                </a:ext>
              </a:extLst>
            </p:cNvPr>
            <p:cNvSpPr/>
            <p:nvPr/>
          </p:nvSpPr>
          <p:spPr>
            <a:xfrm>
              <a:off x="4454188" y="3817447"/>
              <a:ext cx="236807" cy="160217"/>
            </a:xfrm>
            <a:custGeom>
              <a:avLst/>
              <a:gdLst>
                <a:gd name="connsiteX0" fmla="*/ 236808 w 236807"/>
                <a:gd name="connsiteY0" fmla="*/ 159508 h 160217"/>
                <a:gd name="connsiteX1" fmla="*/ 134372 w 236807"/>
                <a:gd name="connsiteY1" fmla="*/ 57191 h 160217"/>
                <a:gd name="connsiteX2" fmla="*/ 134372 w 236807"/>
                <a:gd name="connsiteY2" fmla="*/ 0 h 160217"/>
                <a:gd name="connsiteX3" fmla="*/ 102435 w 236807"/>
                <a:gd name="connsiteY3" fmla="*/ 0 h 160217"/>
                <a:gd name="connsiteX4" fmla="*/ 102435 w 236807"/>
                <a:gd name="connsiteY4" fmla="*/ 57191 h 160217"/>
                <a:gd name="connsiteX5" fmla="*/ 0 w 236807"/>
                <a:gd name="connsiteY5" fmla="*/ 159508 h 160217"/>
                <a:gd name="connsiteX6" fmla="*/ 45185 w 236807"/>
                <a:gd name="connsiteY6" fmla="*/ 159508 h 160217"/>
                <a:gd name="connsiteX7" fmla="*/ 102435 w 236807"/>
                <a:gd name="connsiteY7" fmla="*/ 102317 h 160217"/>
                <a:gd name="connsiteX8" fmla="*/ 102435 w 236807"/>
                <a:gd name="connsiteY8" fmla="*/ 159508 h 160217"/>
                <a:gd name="connsiteX9" fmla="*/ 134372 w 236807"/>
                <a:gd name="connsiteY9" fmla="*/ 159508 h 160217"/>
                <a:gd name="connsiteX10" fmla="*/ 134372 w 236807"/>
                <a:gd name="connsiteY10" fmla="*/ 102317 h 160217"/>
                <a:gd name="connsiteX11" fmla="*/ 192332 w 236807"/>
                <a:gd name="connsiteY11" fmla="*/ 160218 h 160217"/>
                <a:gd name="connsiteX12" fmla="*/ 192332 w 236807"/>
                <a:gd name="connsiteY12" fmla="*/ 159508 h 160217"/>
                <a:gd name="connsiteX13" fmla="*/ 236808 w 236807"/>
                <a:gd name="connsiteY13" fmla="*/ 159508 h 16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807" h="160217">
                  <a:moveTo>
                    <a:pt x="236808" y="159508"/>
                  </a:moveTo>
                  <a:cubicBezTo>
                    <a:pt x="210371" y="133071"/>
                    <a:pt x="151406" y="74165"/>
                    <a:pt x="134372" y="57191"/>
                  </a:cubicBezTo>
                  <a:lnTo>
                    <a:pt x="134372" y="0"/>
                  </a:lnTo>
                  <a:lnTo>
                    <a:pt x="102435" y="0"/>
                  </a:lnTo>
                  <a:lnTo>
                    <a:pt x="102435" y="57191"/>
                  </a:lnTo>
                  <a:cubicBezTo>
                    <a:pt x="85461" y="74165"/>
                    <a:pt x="26496" y="133071"/>
                    <a:pt x="0" y="159508"/>
                  </a:cubicBezTo>
                  <a:lnTo>
                    <a:pt x="45185" y="159508"/>
                  </a:lnTo>
                  <a:cubicBezTo>
                    <a:pt x="63519" y="141174"/>
                    <a:pt x="85461" y="119291"/>
                    <a:pt x="102435" y="102317"/>
                  </a:cubicBezTo>
                  <a:lnTo>
                    <a:pt x="102435" y="159508"/>
                  </a:lnTo>
                  <a:lnTo>
                    <a:pt x="134372" y="159508"/>
                  </a:lnTo>
                  <a:lnTo>
                    <a:pt x="134372" y="102317"/>
                  </a:lnTo>
                  <a:cubicBezTo>
                    <a:pt x="151583" y="119468"/>
                    <a:pt x="173880" y="141765"/>
                    <a:pt x="192332" y="160218"/>
                  </a:cubicBezTo>
                  <a:lnTo>
                    <a:pt x="192332" y="159508"/>
                  </a:lnTo>
                  <a:lnTo>
                    <a:pt x="236808" y="159508"/>
                  </a:lnTo>
                  <a:close/>
                </a:path>
              </a:pathLst>
            </a:custGeom>
            <a:solidFill>
              <a:schemeClr val="accent3"/>
            </a:solidFill>
            <a:ln w="589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007BBDE-13CC-42A8-9D9B-E19CDC82B0A8}"/>
                </a:ext>
              </a:extLst>
            </p:cNvPr>
            <p:cNvSpPr/>
            <p:nvPr/>
          </p:nvSpPr>
          <p:spPr>
            <a:xfrm>
              <a:off x="4556623" y="3817447"/>
              <a:ext cx="31937" cy="47846"/>
            </a:xfrm>
            <a:custGeom>
              <a:avLst/>
              <a:gdLst>
                <a:gd name="connsiteX0" fmla="*/ 0 w 31937"/>
                <a:gd name="connsiteY0" fmla="*/ 0 h 47846"/>
                <a:gd name="connsiteX1" fmla="*/ 31937 w 31937"/>
                <a:gd name="connsiteY1" fmla="*/ 0 h 47846"/>
                <a:gd name="connsiteX2" fmla="*/ 31937 w 31937"/>
                <a:gd name="connsiteY2" fmla="*/ 47846 h 47846"/>
                <a:gd name="connsiteX3" fmla="*/ 0 w 31937"/>
                <a:gd name="connsiteY3" fmla="*/ 47846 h 47846"/>
              </a:gdLst>
              <a:ahLst/>
              <a:cxnLst>
                <a:cxn ang="0">
                  <a:pos x="connsiteX0" y="connsiteY0"/>
                </a:cxn>
                <a:cxn ang="0">
                  <a:pos x="connsiteX1" y="connsiteY1"/>
                </a:cxn>
                <a:cxn ang="0">
                  <a:pos x="connsiteX2" y="connsiteY2"/>
                </a:cxn>
                <a:cxn ang="0">
                  <a:pos x="connsiteX3" y="connsiteY3"/>
                </a:cxn>
              </a:cxnLst>
              <a:rect l="l" t="t" r="r" b="b"/>
              <a:pathLst>
                <a:path w="31937" h="47846">
                  <a:moveTo>
                    <a:pt x="0" y="0"/>
                  </a:moveTo>
                  <a:lnTo>
                    <a:pt x="31937" y="0"/>
                  </a:lnTo>
                  <a:lnTo>
                    <a:pt x="31937" y="47846"/>
                  </a:lnTo>
                  <a:lnTo>
                    <a:pt x="0" y="47846"/>
                  </a:lnTo>
                  <a:close/>
                </a:path>
              </a:pathLst>
            </a:custGeom>
            <a:solidFill>
              <a:srgbClr val="0066A6"/>
            </a:solidFill>
            <a:ln w="589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E863805-1D0A-4FE6-9034-8F8E285606A5}"/>
                </a:ext>
              </a:extLst>
            </p:cNvPr>
            <p:cNvSpPr/>
            <p:nvPr/>
          </p:nvSpPr>
          <p:spPr>
            <a:xfrm rot="-10800000">
              <a:off x="4301126" y="3434711"/>
              <a:ext cx="542930" cy="382772"/>
            </a:xfrm>
            <a:custGeom>
              <a:avLst/>
              <a:gdLst>
                <a:gd name="connsiteX0" fmla="*/ 0 w 542930"/>
                <a:gd name="connsiteY0" fmla="*/ 0 h 382772"/>
                <a:gd name="connsiteX1" fmla="*/ 542931 w 542930"/>
                <a:gd name="connsiteY1" fmla="*/ 0 h 382772"/>
                <a:gd name="connsiteX2" fmla="*/ 542931 w 542930"/>
                <a:gd name="connsiteY2" fmla="*/ 382772 h 382772"/>
                <a:gd name="connsiteX3" fmla="*/ 0 w 542930"/>
                <a:gd name="connsiteY3" fmla="*/ 382772 h 382772"/>
              </a:gdLst>
              <a:ahLst/>
              <a:cxnLst>
                <a:cxn ang="0">
                  <a:pos x="connsiteX0" y="connsiteY0"/>
                </a:cxn>
                <a:cxn ang="0">
                  <a:pos x="connsiteX1" y="connsiteY1"/>
                </a:cxn>
                <a:cxn ang="0">
                  <a:pos x="connsiteX2" y="connsiteY2"/>
                </a:cxn>
                <a:cxn ang="0">
                  <a:pos x="connsiteX3" y="connsiteY3"/>
                </a:cxn>
              </a:cxnLst>
              <a:rect l="l" t="t" r="r" b="b"/>
              <a:pathLst>
                <a:path w="542930" h="382772">
                  <a:moveTo>
                    <a:pt x="0" y="0"/>
                  </a:moveTo>
                  <a:lnTo>
                    <a:pt x="542931" y="0"/>
                  </a:lnTo>
                  <a:lnTo>
                    <a:pt x="542931" y="382772"/>
                  </a:lnTo>
                  <a:lnTo>
                    <a:pt x="0" y="382772"/>
                  </a:lnTo>
                  <a:close/>
                </a:path>
              </a:pathLst>
            </a:custGeom>
            <a:solidFill>
              <a:schemeClr val="bg1">
                <a:lumMod val="95000"/>
              </a:schemeClr>
            </a:solidFill>
            <a:ln w="589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64F6BBD-1CA8-40B0-BF9D-978A9F2CF181}"/>
                </a:ext>
              </a:extLst>
            </p:cNvPr>
            <p:cNvSpPr/>
            <p:nvPr/>
          </p:nvSpPr>
          <p:spPr>
            <a:xfrm rot="-10800000">
              <a:off x="4301126" y="3434687"/>
              <a:ext cx="542930" cy="16323"/>
            </a:xfrm>
            <a:custGeom>
              <a:avLst/>
              <a:gdLst>
                <a:gd name="connsiteX0" fmla="*/ 0 w 542930"/>
                <a:gd name="connsiteY0" fmla="*/ 0 h 16323"/>
                <a:gd name="connsiteX1" fmla="*/ 542931 w 542930"/>
                <a:gd name="connsiteY1" fmla="*/ 0 h 16323"/>
                <a:gd name="connsiteX2" fmla="*/ 542931 w 542930"/>
                <a:gd name="connsiteY2" fmla="*/ 16323 h 16323"/>
                <a:gd name="connsiteX3" fmla="*/ 0 w 542930"/>
                <a:gd name="connsiteY3" fmla="*/ 16323 h 16323"/>
              </a:gdLst>
              <a:ahLst/>
              <a:cxnLst>
                <a:cxn ang="0">
                  <a:pos x="connsiteX0" y="connsiteY0"/>
                </a:cxn>
                <a:cxn ang="0">
                  <a:pos x="connsiteX1" y="connsiteY1"/>
                </a:cxn>
                <a:cxn ang="0">
                  <a:pos x="connsiteX2" y="connsiteY2"/>
                </a:cxn>
                <a:cxn ang="0">
                  <a:pos x="connsiteX3" y="connsiteY3"/>
                </a:cxn>
              </a:cxnLst>
              <a:rect l="l" t="t" r="r" b="b"/>
              <a:pathLst>
                <a:path w="542930" h="16323">
                  <a:moveTo>
                    <a:pt x="0" y="0"/>
                  </a:moveTo>
                  <a:lnTo>
                    <a:pt x="542931" y="0"/>
                  </a:lnTo>
                  <a:lnTo>
                    <a:pt x="542931" y="16323"/>
                  </a:lnTo>
                  <a:lnTo>
                    <a:pt x="0" y="16323"/>
                  </a:lnTo>
                  <a:close/>
                </a:path>
              </a:pathLst>
            </a:custGeom>
            <a:solidFill>
              <a:srgbClr val="D7D8D6"/>
            </a:solidFill>
            <a:ln w="589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A23703A-5CD0-4FE7-B83E-46D705E76897}"/>
                </a:ext>
              </a:extLst>
            </p:cNvPr>
            <p:cNvSpPr/>
            <p:nvPr/>
          </p:nvSpPr>
          <p:spPr>
            <a:xfrm>
              <a:off x="4285158" y="3402797"/>
              <a:ext cx="574867" cy="31877"/>
            </a:xfrm>
            <a:custGeom>
              <a:avLst/>
              <a:gdLst>
                <a:gd name="connsiteX0" fmla="*/ 0 w 574867"/>
                <a:gd name="connsiteY0" fmla="*/ 0 h 31877"/>
                <a:gd name="connsiteX1" fmla="*/ 574868 w 574867"/>
                <a:gd name="connsiteY1" fmla="*/ 0 h 31877"/>
                <a:gd name="connsiteX2" fmla="*/ 574868 w 574867"/>
                <a:gd name="connsiteY2" fmla="*/ 31878 h 31877"/>
                <a:gd name="connsiteX3" fmla="*/ 0 w 574867"/>
                <a:gd name="connsiteY3" fmla="*/ 31878 h 31877"/>
              </a:gdLst>
              <a:ahLst/>
              <a:cxnLst>
                <a:cxn ang="0">
                  <a:pos x="connsiteX0" y="connsiteY0"/>
                </a:cxn>
                <a:cxn ang="0">
                  <a:pos x="connsiteX1" y="connsiteY1"/>
                </a:cxn>
                <a:cxn ang="0">
                  <a:pos x="connsiteX2" y="connsiteY2"/>
                </a:cxn>
                <a:cxn ang="0">
                  <a:pos x="connsiteX3" y="connsiteY3"/>
                </a:cxn>
              </a:cxnLst>
              <a:rect l="l" t="t" r="r" b="b"/>
              <a:pathLst>
                <a:path w="574867" h="31877">
                  <a:moveTo>
                    <a:pt x="0" y="0"/>
                  </a:moveTo>
                  <a:lnTo>
                    <a:pt x="574868" y="0"/>
                  </a:lnTo>
                  <a:lnTo>
                    <a:pt x="574868" y="31878"/>
                  </a:lnTo>
                  <a:lnTo>
                    <a:pt x="0" y="31878"/>
                  </a:lnTo>
                  <a:close/>
                </a:path>
              </a:pathLst>
            </a:custGeom>
            <a:solidFill>
              <a:srgbClr val="A5CF4F"/>
            </a:solidFill>
            <a:ln w="589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CDA9355-0046-4F2D-9480-F843019CB980}"/>
                </a:ext>
              </a:extLst>
            </p:cNvPr>
            <p:cNvSpPr/>
            <p:nvPr/>
          </p:nvSpPr>
          <p:spPr>
            <a:xfrm>
              <a:off x="4362575" y="3489677"/>
              <a:ext cx="423935" cy="242603"/>
            </a:xfrm>
            <a:custGeom>
              <a:avLst/>
              <a:gdLst>
                <a:gd name="connsiteX0" fmla="*/ 400219 w 423935"/>
                <a:gd name="connsiteY0" fmla="*/ 242604 h 242603"/>
                <a:gd name="connsiteX1" fmla="*/ 314403 w 423935"/>
                <a:gd name="connsiteY1" fmla="*/ 143185 h 242603"/>
                <a:gd name="connsiteX2" fmla="*/ 270637 w 423935"/>
                <a:gd name="connsiteY2" fmla="*/ 232372 h 242603"/>
                <a:gd name="connsiteX3" fmla="*/ 198661 w 423935"/>
                <a:gd name="connsiteY3" fmla="*/ 232372 h 242603"/>
                <a:gd name="connsiteX4" fmla="*/ 153062 w 423935"/>
                <a:gd name="connsiteY4" fmla="*/ 113258 h 242603"/>
                <a:gd name="connsiteX5" fmla="*/ 104210 w 423935"/>
                <a:gd name="connsiteY5" fmla="*/ 178730 h 242603"/>
                <a:gd name="connsiteX6" fmla="*/ 45481 w 423935"/>
                <a:gd name="connsiteY6" fmla="*/ 46072 h 242603"/>
                <a:gd name="connsiteX7" fmla="*/ 0 w 423935"/>
                <a:gd name="connsiteY7" fmla="*/ 29335 h 242603"/>
                <a:gd name="connsiteX8" fmla="*/ 10823 w 423935"/>
                <a:gd name="connsiteY8" fmla="*/ 0 h 242603"/>
                <a:gd name="connsiteX9" fmla="*/ 68783 w 423935"/>
                <a:gd name="connsiteY9" fmla="*/ 21291 h 242603"/>
                <a:gd name="connsiteX10" fmla="*/ 111129 w 423935"/>
                <a:gd name="connsiteY10" fmla="*/ 117044 h 242603"/>
                <a:gd name="connsiteX11" fmla="*/ 161933 w 423935"/>
                <a:gd name="connsiteY11" fmla="*/ 48970 h 242603"/>
                <a:gd name="connsiteX12" fmla="*/ 220248 w 423935"/>
                <a:gd name="connsiteY12" fmla="*/ 201085 h 242603"/>
                <a:gd name="connsiteX13" fmla="*/ 251061 w 423935"/>
                <a:gd name="connsiteY13" fmla="*/ 201085 h 242603"/>
                <a:gd name="connsiteX14" fmla="*/ 307188 w 423935"/>
                <a:gd name="connsiteY14" fmla="*/ 86881 h 242603"/>
                <a:gd name="connsiteX15" fmla="*/ 423935 w 423935"/>
                <a:gd name="connsiteY15" fmla="*/ 222140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3935" h="242603">
                  <a:moveTo>
                    <a:pt x="400219" y="242604"/>
                  </a:moveTo>
                  <a:lnTo>
                    <a:pt x="314403" y="143185"/>
                  </a:lnTo>
                  <a:lnTo>
                    <a:pt x="270637" y="232372"/>
                  </a:lnTo>
                  <a:lnTo>
                    <a:pt x="198661" y="232372"/>
                  </a:lnTo>
                  <a:lnTo>
                    <a:pt x="153062" y="113258"/>
                  </a:lnTo>
                  <a:lnTo>
                    <a:pt x="104210" y="178730"/>
                  </a:lnTo>
                  <a:lnTo>
                    <a:pt x="45481" y="46072"/>
                  </a:lnTo>
                  <a:lnTo>
                    <a:pt x="0" y="29335"/>
                  </a:lnTo>
                  <a:lnTo>
                    <a:pt x="10823" y="0"/>
                  </a:lnTo>
                  <a:lnTo>
                    <a:pt x="68783" y="21291"/>
                  </a:lnTo>
                  <a:lnTo>
                    <a:pt x="111129" y="117044"/>
                  </a:lnTo>
                  <a:lnTo>
                    <a:pt x="161933" y="48970"/>
                  </a:lnTo>
                  <a:lnTo>
                    <a:pt x="220248" y="201085"/>
                  </a:lnTo>
                  <a:lnTo>
                    <a:pt x="251061" y="201085"/>
                  </a:lnTo>
                  <a:lnTo>
                    <a:pt x="307188" y="86881"/>
                  </a:lnTo>
                  <a:lnTo>
                    <a:pt x="423935" y="222140"/>
                  </a:lnTo>
                  <a:close/>
                </a:path>
              </a:pathLst>
            </a:custGeom>
            <a:solidFill>
              <a:srgbClr val="FFDA02"/>
            </a:solidFill>
            <a:ln w="5892" cap="flat">
              <a:noFill/>
              <a:prstDash val="solid"/>
              <a:miter/>
            </a:ln>
          </p:spPr>
          <p:txBody>
            <a:bodyPr rtlCol="0" anchor="ctr"/>
            <a:lstStyle/>
            <a:p>
              <a:endParaRPr lang="en-US"/>
            </a:p>
          </p:txBody>
        </p:sp>
      </p:grpSp>
      <p:pic>
        <p:nvPicPr>
          <p:cNvPr id="38" name="Graphic 37">
            <a:extLst>
              <a:ext uri="{FF2B5EF4-FFF2-40B4-BE49-F238E27FC236}">
                <a16:creationId xmlns:a16="http://schemas.microsoft.com/office/drawing/2014/main" id="{C988154B-5EBA-4175-98B8-AB918F5010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1848" y="3225659"/>
            <a:ext cx="659353" cy="611771"/>
          </a:xfrm>
          <a:prstGeom prst="rect">
            <a:avLst/>
          </a:prstGeom>
        </p:spPr>
      </p:pic>
    </p:spTree>
    <p:extLst>
      <p:ext uri="{BB962C8B-B14F-4D97-AF65-F5344CB8AC3E}">
        <p14:creationId xmlns:p14="http://schemas.microsoft.com/office/powerpoint/2010/main" val="4165333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B676-086F-4085-80A7-49ACA95F6F0F}"/>
              </a:ext>
            </a:extLst>
          </p:cNvPr>
          <p:cNvSpPr>
            <a:spLocks noGrp="1"/>
          </p:cNvSpPr>
          <p:nvPr>
            <p:ph type="title"/>
          </p:nvPr>
        </p:nvSpPr>
        <p:spPr/>
        <p:txBody>
          <a:bodyPr/>
          <a:lstStyle/>
          <a:p>
            <a:r>
              <a:rPr lang="en-US"/>
              <a:t>Balancing home and work life is a leading cause of poor mental health</a:t>
            </a:r>
            <a:endParaRPr lang="en-US" dirty="0"/>
          </a:p>
        </p:txBody>
      </p:sp>
      <p:sp>
        <p:nvSpPr>
          <p:cNvPr id="3" name="Text Placeholder 2">
            <a:extLst>
              <a:ext uri="{FF2B5EF4-FFF2-40B4-BE49-F238E27FC236}">
                <a16:creationId xmlns:a16="http://schemas.microsoft.com/office/drawing/2014/main" id="{6A20E0D2-2AA5-4699-8CC0-B31F19E1BD97}"/>
              </a:ext>
            </a:extLst>
          </p:cNvPr>
          <p:cNvSpPr>
            <a:spLocks noGrp="1"/>
          </p:cNvSpPr>
          <p:nvPr>
            <p:ph type="body" sz="quarter" idx="10"/>
          </p:nvPr>
        </p:nvSpPr>
        <p:spPr/>
        <p:txBody>
          <a:bodyPr/>
          <a:lstStyle/>
          <a:p>
            <a:r>
              <a:rPr lang="en-US"/>
              <a:t>Work life balance has risen to the top of the list and is contributing to declining mental health trends</a:t>
            </a:r>
            <a:endParaRPr lang="en-US" dirty="0"/>
          </a:p>
        </p:txBody>
      </p:sp>
      <p:sp>
        <p:nvSpPr>
          <p:cNvPr id="5" name="Rectangle 4">
            <a:extLst>
              <a:ext uri="{FF2B5EF4-FFF2-40B4-BE49-F238E27FC236}">
                <a16:creationId xmlns:a16="http://schemas.microsoft.com/office/drawing/2014/main" id="{E2BDEA0B-2C62-4139-B533-4C0D7264E2E8}"/>
              </a:ext>
            </a:extLst>
          </p:cNvPr>
          <p:cNvSpPr/>
          <p:nvPr/>
        </p:nvSpPr>
        <p:spPr>
          <a:xfrm>
            <a:off x="1" y="2148839"/>
            <a:ext cx="6092824" cy="3566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cs typeface="Open Sans Bold"/>
            </a:endParaRPr>
          </a:p>
        </p:txBody>
      </p:sp>
      <p:sp>
        <p:nvSpPr>
          <p:cNvPr id="6" name="Rectangle 16">
            <a:extLst>
              <a:ext uri="{FF2B5EF4-FFF2-40B4-BE49-F238E27FC236}">
                <a16:creationId xmlns:a16="http://schemas.microsoft.com/office/drawing/2014/main" id="{10AB0595-985D-417A-AE78-1EC262290EE1}"/>
              </a:ext>
            </a:extLst>
          </p:cNvPr>
          <p:cNvSpPr>
            <a:spLocks noChangeArrowheads="1"/>
          </p:cNvSpPr>
          <p:nvPr/>
        </p:nvSpPr>
        <p:spPr bwMode="auto">
          <a:xfrm>
            <a:off x="457200" y="2468880"/>
            <a:ext cx="5029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solidFill>
                  <a:schemeClr val="accent1"/>
                </a:solidFill>
                <a:latin typeface="+mn-lt"/>
              </a:rPr>
              <a:t>Top Reasons for Poor Mental Health</a:t>
            </a:r>
          </a:p>
        </p:txBody>
      </p:sp>
      <p:grpSp>
        <p:nvGrpSpPr>
          <p:cNvPr id="23" name="Group 22">
            <a:extLst>
              <a:ext uri="{FF2B5EF4-FFF2-40B4-BE49-F238E27FC236}">
                <a16:creationId xmlns:a16="http://schemas.microsoft.com/office/drawing/2014/main" id="{4919C1EE-B57A-42F2-AFC3-9F6F54F23893}"/>
              </a:ext>
            </a:extLst>
          </p:cNvPr>
          <p:cNvGrpSpPr/>
          <p:nvPr/>
        </p:nvGrpSpPr>
        <p:grpSpPr>
          <a:xfrm>
            <a:off x="1" y="2971800"/>
            <a:ext cx="5486400" cy="457200"/>
            <a:chOff x="1" y="3067346"/>
            <a:chExt cx="5486400" cy="380978"/>
          </a:xfrm>
        </p:grpSpPr>
        <p:sp>
          <p:nvSpPr>
            <p:cNvPr id="7" name="Rectangle 6">
              <a:extLst>
                <a:ext uri="{FF2B5EF4-FFF2-40B4-BE49-F238E27FC236}">
                  <a16:creationId xmlns:a16="http://schemas.microsoft.com/office/drawing/2014/main" id="{A34853B7-9D9A-473F-B1B2-56878E8146EE}"/>
                </a:ext>
              </a:extLst>
            </p:cNvPr>
            <p:cNvSpPr/>
            <p:nvPr/>
          </p:nvSpPr>
          <p:spPr>
            <a:xfrm>
              <a:off x="1" y="3067346"/>
              <a:ext cx="5486400" cy="380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a:tabLst>
                  <a:tab pos="338138" algn="l"/>
                </a:tabLst>
              </a:pPr>
              <a:r>
                <a:rPr lang="en-US" sz="1200" b="1" dirty="0">
                  <a:solidFill>
                    <a:schemeClr val="bg1"/>
                  </a:solidFill>
                  <a:cs typeface="Open Sans Bold"/>
                </a:rPr>
                <a:t>Fear of health related to COVID-19 pandemic (34%)</a:t>
              </a:r>
            </a:p>
          </p:txBody>
        </p:sp>
        <p:sp>
          <p:nvSpPr>
            <p:cNvPr id="11" name="Text Placeholder 6">
              <a:extLst>
                <a:ext uri="{FF2B5EF4-FFF2-40B4-BE49-F238E27FC236}">
                  <a16:creationId xmlns:a16="http://schemas.microsoft.com/office/drawing/2014/main" id="{134CC1CF-76D6-4457-8074-843CAAA7C0F5}"/>
                </a:ext>
              </a:extLst>
            </p:cNvPr>
            <p:cNvSpPr txBox="1">
              <a:spLocks/>
            </p:cNvSpPr>
            <p:nvPr/>
          </p:nvSpPr>
          <p:spPr>
            <a:xfrm>
              <a:off x="5045255" y="3142426"/>
              <a:ext cx="441146" cy="230819"/>
            </a:xfrm>
            <a:prstGeom prst="rect">
              <a:avLst/>
            </a:prstGeom>
          </p:spPr>
          <p:txBody>
            <a:bodyPr vert="horz" wrap="none" lIns="0" tIns="0" rIns="182880" bIns="0" rtlCol="0" anchor="ctr" anchorCtr="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r"/>
              <a:r>
                <a:rPr lang="en-US" sz="1800" b="1" dirty="0">
                  <a:solidFill>
                    <a:schemeClr val="bg1"/>
                  </a:solidFill>
                  <a:latin typeface="+mn-lt"/>
                </a:rPr>
                <a:t>#1</a:t>
              </a:r>
            </a:p>
          </p:txBody>
        </p:sp>
      </p:grpSp>
      <p:grpSp>
        <p:nvGrpSpPr>
          <p:cNvPr id="24" name="Group 23">
            <a:extLst>
              <a:ext uri="{FF2B5EF4-FFF2-40B4-BE49-F238E27FC236}">
                <a16:creationId xmlns:a16="http://schemas.microsoft.com/office/drawing/2014/main" id="{D38A7D76-6695-4C10-B56D-460F173FB8B9}"/>
              </a:ext>
            </a:extLst>
          </p:cNvPr>
          <p:cNvGrpSpPr/>
          <p:nvPr/>
        </p:nvGrpSpPr>
        <p:grpSpPr>
          <a:xfrm>
            <a:off x="1" y="3581400"/>
            <a:ext cx="5166360" cy="457200"/>
            <a:chOff x="1" y="3673382"/>
            <a:chExt cx="5166360" cy="380978"/>
          </a:xfrm>
        </p:grpSpPr>
        <p:sp>
          <p:nvSpPr>
            <p:cNvPr id="9" name="Rectangle 8">
              <a:extLst>
                <a:ext uri="{FF2B5EF4-FFF2-40B4-BE49-F238E27FC236}">
                  <a16:creationId xmlns:a16="http://schemas.microsoft.com/office/drawing/2014/main" id="{229790FC-0954-4854-9800-D8C4964FBA88}"/>
                </a:ext>
              </a:extLst>
            </p:cNvPr>
            <p:cNvSpPr/>
            <p:nvPr/>
          </p:nvSpPr>
          <p:spPr>
            <a:xfrm>
              <a:off x="1" y="3673382"/>
              <a:ext cx="5166360" cy="380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a:tabLst>
                  <a:tab pos="338138" algn="l"/>
                </a:tabLst>
              </a:pPr>
              <a:r>
                <a:rPr lang="en-US" sz="1200" b="1" dirty="0">
                  <a:solidFill>
                    <a:schemeClr val="tx1"/>
                  </a:solidFill>
                  <a:cs typeface="Open Sans Bold"/>
                </a:rPr>
                <a:t>Balancing home and work life (33%)</a:t>
              </a:r>
            </a:p>
          </p:txBody>
        </p:sp>
        <p:sp>
          <p:nvSpPr>
            <p:cNvPr id="12" name="Text Placeholder 6">
              <a:extLst>
                <a:ext uri="{FF2B5EF4-FFF2-40B4-BE49-F238E27FC236}">
                  <a16:creationId xmlns:a16="http://schemas.microsoft.com/office/drawing/2014/main" id="{63089678-0562-4EA2-98BE-79110F3780B3}"/>
                </a:ext>
              </a:extLst>
            </p:cNvPr>
            <p:cNvSpPr txBox="1">
              <a:spLocks/>
            </p:cNvSpPr>
            <p:nvPr/>
          </p:nvSpPr>
          <p:spPr>
            <a:xfrm>
              <a:off x="4725215" y="3748462"/>
              <a:ext cx="441146" cy="230819"/>
            </a:xfrm>
            <a:prstGeom prst="rect">
              <a:avLst/>
            </a:prstGeom>
          </p:spPr>
          <p:txBody>
            <a:bodyPr vert="horz" wrap="none" lIns="0" tIns="0" rIns="182880" bIns="0" rtlCol="0" anchor="ctr" anchorCtr="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r"/>
              <a:r>
                <a:rPr lang="en-US" sz="1800" b="1" dirty="0">
                  <a:latin typeface="+mn-lt"/>
                </a:rPr>
                <a:t>#2</a:t>
              </a:r>
            </a:p>
          </p:txBody>
        </p:sp>
      </p:grpSp>
      <p:grpSp>
        <p:nvGrpSpPr>
          <p:cNvPr id="25" name="Group 24">
            <a:extLst>
              <a:ext uri="{FF2B5EF4-FFF2-40B4-BE49-F238E27FC236}">
                <a16:creationId xmlns:a16="http://schemas.microsoft.com/office/drawing/2014/main" id="{F6C9B2D4-A409-4142-A5BE-D65198F514B3}"/>
              </a:ext>
            </a:extLst>
          </p:cNvPr>
          <p:cNvGrpSpPr/>
          <p:nvPr/>
        </p:nvGrpSpPr>
        <p:grpSpPr>
          <a:xfrm>
            <a:off x="1" y="4191000"/>
            <a:ext cx="5166360" cy="457200"/>
            <a:chOff x="1" y="4279418"/>
            <a:chExt cx="5166360" cy="380978"/>
          </a:xfrm>
        </p:grpSpPr>
        <p:sp>
          <p:nvSpPr>
            <p:cNvPr id="8" name="Rectangle 7">
              <a:extLst>
                <a:ext uri="{FF2B5EF4-FFF2-40B4-BE49-F238E27FC236}">
                  <a16:creationId xmlns:a16="http://schemas.microsoft.com/office/drawing/2014/main" id="{946E9E34-36FB-4FFB-8F4F-B20579A0EE29}"/>
                </a:ext>
              </a:extLst>
            </p:cNvPr>
            <p:cNvSpPr/>
            <p:nvPr/>
          </p:nvSpPr>
          <p:spPr>
            <a:xfrm>
              <a:off x="1" y="4279418"/>
              <a:ext cx="5166360" cy="380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a:tabLst>
                  <a:tab pos="338138" algn="l"/>
                </a:tabLst>
              </a:pPr>
              <a:r>
                <a:rPr lang="en-US" sz="1200" b="1" dirty="0">
                  <a:solidFill>
                    <a:schemeClr val="bg1"/>
                  </a:solidFill>
                  <a:cs typeface="Open Sans Bold"/>
                </a:rPr>
                <a:t>Financial concerns (33%)</a:t>
              </a:r>
            </a:p>
          </p:txBody>
        </p:sp>
        <p:sp>
          <p:nvSpPr>
            <p:cNvPr id="13" name="Text Placeholder 6">
              <a:extLst>
                <a:ext uri="{FF2B5EF4-FFF2-40B4-BE49-F238E27FC236}">
                  <a16:creationId xmlns:a16="http://schemas.microsoft.com/office/drawing/2014/main" id="{98CC1DED-4325-42DD-A8CF-04FA6F5E234D}"/>
                </a:ext>
              </a:extLst>
            </p:cNvPr>
            <p:cNvSpPr txBox="1">
              <a:spLocks/>
            </p:cNvSpPr>
            <p:nvPr/>
          </p:nvSpPr>
          <p:spPr>
            <a:xfrm>
              <a:off x="4725215" y="4354498"/>
              <a:ext cx="441146" cy="230819"/>
            </a:xfrm>
            <a:prstGeom prst="rect">
              <a:avLst/>
            </a:prstGeom>
          </p:spPr>
          <p:txBody>
            <a:bodyPr vert="horz" wrap="none" lIns="0" tIns="0" rIns="182880" bIns="0" rtlCol="0" anchor="ctr" anchorCtr="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r"/>
              <a:r>
                <a:rPr lang="en-US" sz="1800" b="1" dirty="0">
                  <a:solidFill>
                    <a:schemeClr val="bg1"/>
                  </a:solidFill>
                  <a:latin typeface="+mn-lt"/>
                </a:rPr>
                <a:t>#2</a:t>
              </a:r>
            </a:p>
          </p:txBody>
        </p:sp>
      </p:grpSp>
      <p:grpSp>
        <p:nvGrpSpPr>
          <p:cNvPr id="26" name="Group 25">
            <a:extLst>
              <a:ext uri="{FF2B5EF4-FFF2-40B4-BE49-F238E27FC236}">
                <a16:creationId xmlns:a16="http://schemas.microsoft.com/office/drawing/2014/main" id="{4DD5644F-3F14-47FF-9072-5942B08790BC}"/>
              </a:ext>
            </a:extLst>
          </p:cNvPr>
          <p:cNvGrpSpPr/>
          <p:nvPr/>
        </p:nvGrpSpPr>
        <p:grpSpPr>
          <a:xfrm>
            <a:off x="1" y="4800600"/>
            <a:ext cx="5166360" cy="457200"/>
            <a:chOff x="1" y="4885454"/>
            <a:chExt cx="5166360" cy="380978"/>
          </a:xfrm>
        </p:grpSpPr>
        <p:sp>
          <p:nvSpPr>
            <p:cNvPr id="10" name="Rectangle 9">
              <a:extLst>
                <a:ext uri="{FF2B5EF4-FFF2-40B4-BE49-F238E27FC236}">
                  <a16:creationId xmlns:a16="http://schemas.microsoft.com/office/drawing/2014/main" id="{7FC42207-D251-40F0-85FF-B94F942B5C01}"/>
                </a:ext>
              </a:extLst>
            </p:cNvPr>
            <p:cNvSpPr/>
            <p:nvPr/>
          </p:nvSpPr>
          <p:spPr>
            <a:xfrm>
              <a:off x="1" y="4885454"/>
              <a:ext cx="5166360" cy="380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82880" bIns="0" rtlCol="0" anchor="ctr"/>
            <a:lstStyle/>
            <a:p>
              <a:pPr>
                <a:tabLst>
                  <a:tab pos="338138" algn="l"/>
                </a:tabLst>
              </a:pPr>
              <a:r>
                <a:rPr lang="en-US" sz="1200" b="1" dirty="0">
                  <a:solidFill>
                    <a:schemeClr val="bg1"/>
                  </a:solidFill>
                  <a:cs typeface="Open Sans Bold"/>
                </a:rPr>
                <a:t>Feeling stress from reasons outside work (33%)</a:t>
              </a:r>
            </a:p>
          </p:txBody>
        </p:sp>
        <p:sp>
          <p:nvSpPr>
            <p:cNvPr id="14" name="Text Placeholder 6">
              <a:extLst>
                <a:ext uri="{FF2B5EF4-FFF2-40B4-BE49-F238E27FC236}">
                  <a16:creationId xmlns:a16="http://schemas.microsoft.com/office/drawing/2014/main" id="{3801BE63-151E-4A6E-ADBA-8013BD98A1A9}"/>
                </a:ext>
              </a:extLst>
            </p:cNvPr>
            <p:cNvSpPr txBox="1">
              <a:spLocks/>
            </p:cNvSpPr>
            <p:nvPr/>
          </p:nvSpPr>
          <p:spPr>
            <a:xfrm>
              <a:off x="4725215" y="4960534"/>
              <a:ext cx="441146" cy="230819"/>
            </a:xfrm>
            <a:prstGeom prst="rect">
              <a:avLst/>
            </a:prstGeom>
          </p:spPr>
          <p:txBody>
            <a:bodyPr vert="horz" wrap="none" lIns="0" tIns="0" rIns="182880" bIns="0" rtlCol="0" anchor="ctr" anchorCtr="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r"/>
              <a:r>
                <a:rPr lang="en-US" sz="1800" b="1" dirty="0">
                  <a:solidFill>
                    <a:schemeClr val="bg1"/>
                  </a:solidFill>
                  <a:latin typeface="+mn-lt"/>
                </a:rPr>
                <a:t>#2</a:t>
              </a:r>
            </a:p>
          </p:txBody>
        </p:sp>
      </p:grpSp>
      <p:pic>
        <p:nvPicPr>
          <p:cNvPr id="15" name="Picture 14">
            <a:extLst>
              <a:ext uri="{FF2B5EF4-FFF2-40B4-BE49-F238E27FC236}">
                <a16:creationId xmlns:a16="http://schemas.microsoft.com/office/drawing/2014/main" id="{E3C288DD-B848-46D8-AE72-3593450A77C9}"/>
              </a:ext>
            </a:extLst>
          </p:cNvPr>
          <p:cNvPicPr>
            <a:picLocks/>
          </p:cNvPicPr>
          <p:nvPr/>
        </p:nvPicPr>
        <p:blipFill rotWithShape="1">
          <a:blip r:embed="rId3" cstate="print">
            <a:extLst>
              <a:ext uri="{28A0092B-C50C-407E-A947-70E740481C1C}">
                <a14:useLocalDpi xmlns:a14="http://schemas.microsoft.com/office/drawing/2010/main"/>
              </a:ext>
            </a:extLst>
          </a:blip>
          <a:srcRect t="1191" b="1191"/>
          <a:stretch/>
        </p:blipFill>
        <p:spPr>
          <a:xfrm>
            <a:off x="6092824" y="2148839"/>
            <a:ext cx="3051176" cy="3568222"/>
          </a:xfrm>
          <a:prstGeom prst="rect">
            <a:avLst/>
          </a:prstGeom>
        </p:spPr>
      </p:pic>
    </p:spTree>
    <p:extLst>
      <p:ext uri="{BB962C8B-B14F-4D97-AF65-F5344CB8AC3E}">
        <p14:creationId xmlns:p14="http://schemas.microsoft.com/office/powerpoint/2010/main" val="3150062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23544"/>
          </a:xfrm>
        </p:spPr>
        <p:txBody>
          <a:bodyPr/>
          <a:lstStyle/>
          <a:p>
            <a:r>
              <a:rPr lang="en-US"/>
              <a:t>The declining state of well-being</a:t>
            </a:r>
            <a:br>
              <a:rPr lang="en-US"/>
            </a:br>
            <a:r>
              <a:rPr lang="en-US"/>
              <a:t>is impacting public sector employers and their workforce</a:t>
            </a:r>
            <a:endParaRPr lang="en-US" dirty="0"/>
          </a:p>
        </p:txBody>
      </p:sp>
      <p:sp>
        <p:nvSpPr>
          <p:cNvPr id="3" name="Text Placeholder 2"/>
          <p:cNvSpPr>
            <a:spLocks noGrp="1"/>
          </p:cNvSpPr>
          <p:nvPr>
            <p:ph type="body" sz="quarter" idx="10"/>
          </p:nvPr>
        </p:nvSpPr>
        <p:spPr>
          <a:xfrm>
            <a:off x="457200" y="2148840"/>
            <a:ext cx="8229600" cy="396875"/>
          </a:xfrm>
        </p:spPr>
        <p:txBody>
          <a:bodyPr/>
          <a:lstStyle/>
          <a:p>
            <a:r>
              <a:rPr lang="en-US"/>
              <a:t>Employee engagement, productivity and retention are all top areas of concern among the public sector</a:t>
            </a:r>
            <a:br>
              <a:rPr lang="en-US"/>
            </a:br>
            <a:r>
              <a:rPr lang="en-US"/>
              <a:t>— and even greater than other industries</a:t>
            </a:r>
            <a:endParaRPr lang="en-US" dirty="0"/>
          </a:p>
        </p:txBody>
      </p:sp>
      <p:sp>
        <p:nvSpPr>
          <p:cNvPr id="16" name="Text Placeholder 6">
            <a:extLst>
              <a:ext uri="{FF2B5EF4-FFF2-40B4-BE49-F238E27FC236}">
                <a16:creationId xmlns:a16="http://schemas.microsoft.com/office/drawing/2014/main" id="{708B14E1-A418-4F78-9EAA-D6103271EEA2}"/>
              </a:ext>
            </a:extLst>
          </p:cNvPr>
          <p:cNvSpPr txBox="1">
            <a:spLocks/>
          </p:cNvSpPr>
          <p:nvPr/>
        </p:nvSpPr>
        <p:spPr>
          <a:xfrm>
            <a:off x="-4" y="2788919"/>
            <a:ext cx="4572004" cy="1463040"/>
          </a:xfrm>
          <a:prstGeom prst="rect">
            <a:avLst/>
          </a:prstGeom>
          <a:solidFill>
            <a:schemeClr val="accent1"/>
          </a:solidFill>
        </p:spPr>
        <p:txBody>
          <a:bodyPr vert="horz" lIns="457200" tIns="182880" rIns="0" bIns="0" rtlCol="0" anchor="t">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endParaRPr lang="en-US" sz="1800" b="1" dirty="0">
              <a:solidFill>
                <a:schemeClr val="bg1"/>
              </a:solidFill>
              <a:latin typeface="+mn-lt"/>
            </a:endParaRPr>
          </a:p>
        </p:txBody>
      </p:sp>
      <p:sp>
        <p:nvSpPr>
          <p:cNvPr id="17" name="Text Placeholder 6">
            <a:extLst>
              <a:ext uri="{FF2B5EF4-FFF2-40B4-BE49-F238E27FC236}">
                <a16:creationId xmlns:a16="http://schemas.microsoft.com/office/drawing/2014/main" id="{A67C36FE-EE34-4CB5-B7FB-D2861C42D1CA}"/>
              </a:ext>
            </a:extLst>
          </p:cNvPr>
          <p:cNvSpPr txBox="1">
            <a:spLocks/>
          </p:cNvSpPr>
          <p:nvPr/>
        </p:nvSpPr>
        <p:spPr>
          <a:xfrm>
            <a:off x="4572000" y="2788919"/>
            <a:ext cx="4572004" cy="1463040"/>
          </a:xfrm>
          <a:prstGeom prst="rect">
            <a:avLst/>
          </a:prstGeom>
          <a:solidFill>
            <a:schemeClr val="accent2"/>
          </a:solidFill>
        </p:spPr>
        <p:txBody>
          <a:bodyPr vert="horz" lIns="457200" tIns="182880" rIns="0" bIns="0" rtlCol="0" anchor="t">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endParaRPr lang="en-US" sz="1000" i="1" dirty="0">
              <a:solidFill>
                <a:schemeClr val="bg1"/>
              </a:solidFill>
              <a:latin typeface="+mn-lt"/>
            </a:endParaRPr>
          </a:p>
        </p:txBody>
      </p:sp>
      <p:sp>
        <p:nvSpPr>
          <p:cNvPr id="18" name="Text Placeholder 6">
            <a:extLst>
              <a:ext uri="{FF2B5EF4-FFF2-40B4-BE49-F238E27FC236}">
                <a16:creationId xmlns:a16="http://schemas.microsoft.com/office/drawing/2014/main" id="{4F0C7A90-6586-4772-B777-CBC599ECF419}"/>
              </a:ext>
            </a:extLst>
          </p:cNvPr>
          <p:cNvSpPr txBox="1">
            <a:spLocks/>
          </p:cNvSpPr>
          <p:nvPr/>
        </p:nvSpPr>
        <p:spPr>
          <a:xfrm>
            <a:off x="-4" y="4251959"/>
            <a:ext cx="4572004" cy="1463040"/>
          </a:xfrm>
          <a:prstGeom prst="rect">
            <a:avLst/>
          </a:prstGeom>
          <a:solidFill>
            <a:schemeClr val="accent3"/>
          </a:solidFill>
        </p:spPr>
        <p:txBody>
          <a:bodyPr vert="horz" lIns="457200" tIns="182880" rIns="0" bIns="0" rtlCol="0" anchor="t">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endParaRPr lang="en-US" sz="1000" i="1" dirty="0">
              <a:latin typeface="+mn-lt"/>
            </a:endParaRPr>
          </a:p>
        </p:txBody>
      </p:sp>
      <p:sp>
        <p:nvSpPr>
          <p:cNvPr id="19" name="Text Placeholder 6">
            <a:extLst>
              <a:ext uri="{FF2B5EF4-FFF2-40B4-BE49-F238E27FC236}">
                <a16:creationId xmlns:a16="http://schemas.microsoft.com/office/drawing/2014/main" id="{AB2B7741-51F4-4765-81F6-39E5260BC9ED}"/>
              </a:ext>
            </a:extLst>
          </p:cNvPr>
          <p:cNvSpPr txBox="1">
            <a:spLocks/>
          </p:cNvSpPr>
          <p:nvPr/>
        </p:nvSpPr>
        <p:spPr>
          <a:xfrm>
            <a:off x="4572000" y="4251959"/>
            <a:ext cx="4572004" cy="1463040"/>
          </a:xfrm>
          <a:prstGeom prst="rect">
            <a:avLst/>
          </a:prstGeom>
          <a:solidFill>
            <a:schemeClr val="accent4"/>
          </a:solidFill>
        </p:spPr>
        <p:txBody>
          <a:bodyPr vert="horz" lIns="457200" tIns="182880" rIns="0" bIns="0" rtlCol="0" anchor="t">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endParaRPr lang="en-US" sz="1000" i="1" dirty="0">
              <a:solidFill>
                <a:schemeClr val="bg1"/>
              </a:solidFill>
              <a:latin typeface="+mn-lt"/>
            </a:endParaRPr>
          </a:p>
        </p:txBody>
      </p:sp>
      <p:sp>
        <p:nvSpPr>
          <p:cNvPr id="20" name="Text Placeholder 6">
            <a:extLst>
              <a:ext uri="{FF2B5EF4-FFF2-40B4-BE49-F238E27FC236}">
                <a16:creationId xmlns:a16="http://schemas.microsoft.com/office/drawing/2014/main" id="{CD6B519A-4879-4267-8D7D-ADBE91273890}"/>
              </a:ext>
            </a:extLst>
          </p:cNvPr>
          <p:cNvSpPr txBox="1">
            <a:spLocks/>
          </p:cNvSpPr>
          <p:nvPr/>
        </p:nvSpPr>
        <p:spPr>
          <a:xfrm>
            <a:off x="5623035" y="3565704"/>
            <a:ext cx="3063766"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000" dirty="0">
                <a:solidFill>
                  <a:schemeClr val="bg1"/>
                </a:solidFill>
                <a:latin typeface="+mn-lt"/>
              </a:rPr>
              <a:t>Of public sector employers are concerned</a:t>
            </a:r>
            <a:br>
              <a:rPr lang="en-US" sz="1000" dirty="0">
                <a:solidFill>
                  <a:schemeClr val="bg1"/>
                </a:solidFill>
                <a:latin typeface="+mn-lt"/>
              </a:rPr>
            </a:br>
            <a:r>
              <a:rPr lang="en-US" sz="1000" dirty="0">
                <a:solidFill>
                  <a:schemeClr val="bg1"/>
                </a:solidFill>
                <a:latin typeface="+mn-lt"/>
              </a:rPr>
              <a:t>about employee productivity</a:t>
            </a:r>
            <a:endParaRPr lang="en-US" sz="1000" i="1" dirty="0">
              <a:solidFill>
                <a:schemeClr val="bg1"/>
              </a:solidFill>
              <a:latin typeface="+mn-lt"/>
            </a:endParaRPr>
          </a:p>
        </p:txBody>
      </p:sp>
      <p:sp>
        <p:nvSpPr>
          <p:cNvPr id="21" name="Text Placeholder 6">
            <a:extLst>
              <a:ext uri="{FF2B5EF4-FFF2-40B4-BE49-F238E27FC236}">
                <a16:creationId xmlns:a16="http://schemas.microsoft.com/office/drawing/2014/main" id="{00D4D156-6B93-458E-8F2E-6398F34CFA05}"/>
              </a:ext>
            </a:extLst>
          </p:cNvPr>
          <p:cNvSpPr txBox="1">
            <a:spLocks/>
          </p:cNvSpPr>
          <p:nvPr/>
        </p:nvSpPr>
        <p:spPr>
          <a:xfrm>
            <a:off x="1051035" y="3565704"/>
            <a:ext cx="3063764"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000" dirty="0">
                <a:solidFill>
                  <a:schemeClr val="bg1"/>
                </a:solidFill>
                <a:latin typeface="+mn-lt"/>
              </a:rPr>
              <a:t>Of public sector employers are concerned</a:t>
            </a:r>
            <a:br>
              <a:rPr lang="en-US" sz="1000" dirty="0">
                <a:solidFill>
                  <a:schemeClr val="bg1"/>
                </a:solidFill>
                <a:latin typeface="+mn-lt"/>
              </a:rPr>
            </a:br>
            <a:r>
              <a:rPr lang="en-US" sz="1000" dirty="0">
                <a:solidFill>
                  <a:schemeClr val="bg1"/>
                </a:solidFill>
                <a:latin typeface="+mn-lt"/>
              </a:rPr>
              <a:t>about employee stress</a:t>
            </a:r>
            <a:endParaRPr lang="en-US" sz="1000" i="1" dirty="0">
              <a:solidFill>
                <a:schemeClr val="bg1"/>
              </a:solidFill>
              <a:latin typeface="+mn-lt"/>
            </a:endParaRPr>
          </a:p>
        </p:txBody>
      </p:sp>
      <p:sp>
        <p:nvSpPr>
          <p:cNvPr id="22" name="Text Placeholder 6">
            <a:extLst>
              <a:ext uri="{FF2B5EF4-FFF2-40B4-BE49-F238E27FC236}">
                <a16:creationId xmlns:a16="http://schemas.microsoft.com/office/drawing/2014/main" id="{6C8773D7-DA1B-49DF-9DE3-F4983DB64B27}"/>
              </a:ext>
            </a:extLst>
          </p:cNvPr>
          <p:cNvSpPr txBox="1">
            <a:spLocks/>
          </p:cNvSpPr>
          <p:nvPr/>
        </p:nvSpPr>
        <p:spPr>
          <a:xfrm>
            <a:off x="457200" y="3565704"/>
            <a:ext cx="593834"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solidFill>
                  <a:schemeClr val="bg1"/>
                </a:solidFill>
                <a:latin typeface="+mn-lt"/>
              </a:rPr>
              <a:t>67</a:t>
            </a:r>
            <a:r>
              <a:rPr lang="en-US" sz="1400" b="1" dirty="0">
                <a:solidFill>
                  <a:schemeClr val="bg1"/>
                </a:solidFill>
                <a:latin typeface="+mn-lt"/>
              </a:rPr>
              <a:t>%</a:t>
            </a:r>
            <a:endParaRPr lang="en-US" sz="1800" b="1" dirty="0">
              <a:solidFill>
                <a:schemeClr val="bg1"/>
              </a:solidFill>
              <a:latin typeface="+mn-lt"/>
            </a:endParaRPr>
          </a:p>
        </p:txBody>
      </p:sp>
      <p:sp>
        <p:nvSpPr>
          <p:cNvPr id="23" name="Text Placeholder 6">
            <a:extLst>
              <a:ext uri="{FF2B5EF4-FFF2-40B4-BE49-F238E27FC236}">
                <a16:creationId xmlns:a16="http://schemas.microsoft.com/office/drawing/2014/main" id="{2563556B-0457-4F7E-9DD0-0979F072669E}"/>
              </a:ext>
            </a:extLst>
          </p:cNvPr>
          <p:cNvSpPr txBox="1">
            <a:spLocks/>
          </p:cNvSpPr>
          <p:nvPr/>
        </p:nvSpPr>
        <p:spPr>
          <a:xfrm>
            <a:off x="457198" y="3035142"/>
            <a:ext cx="3657600" cy="291488"/>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solidFill>
                  <a:schemeClr val="bg1"/>
                </a:solidFill>
                <a:latin typeface="+mn-lt"/>
              </a:rPr>
              <a:t>Employee stress</a:t>
            </a:r>
          </a:p>
        </p:txBody>
      </p:sp>
      <p:sp>
        <p:nvSpPr>
          <p:cNvPr id="24" name="Text Placeholder 6">
            <a:extLst>
              <a:ext uri="{FF2B5EF4-FFF2-40B4-BE49-F238E27FC236}">
                <a16:creationId xmlns:a16="http://schemas.microsoft.com/office/drawing/2014/main" id="{3CF893A7-FD3D-436D-805E-FAE955269BA2}"/>
              </a:ext>
            </a:extLst>
          </p:cNvPr>
          <p:cNvSpPr txBox="1">
            <a:spLocks/>
          </p:cNvSpPr>
          <p:nvPr/>
        </p:nvSpPr>
        <p:spPr>
          <a:xfrm>
            <a:off x="5029200" y="3565704"/>
            <a:ext cx="593834"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solidFill>
                  <a:schemeClr val="bg1"/>
                </a:solidFill>
                <a:latin typeface="+mn-lt"/>
              </a:rPr>
              <a:t>65</a:t>
            </a:r>
            <a:r>
              <a:rPr lang="en-US" sz="1400" b="1" dirty="0">
                <a:solidFill>
                  <a:schemeClr val="bg1"/>
                </a:solidFill>
                <a:latin typeface="+mn-lt"/>
              </a:rPr>
              <a:t>%</a:t>
            </a:r>
            <a:endParaRPr lang="en-US" sz="1800" b="1" dirty="0">
              <a:solidFill>
                <a:schemeClr val="bg1"/>
              </a:solidFill>
              <a:latin typeface="+mn-lt"/>
            </a:endParaRPr>
          </a:p>
        </p:txBody>
      </p:sp>
      <p:sp>
        <p:nvSpPr>
          <p:cNvPr id="25" name="Text Placeholder 6">
            <a:extLst>
              <a:ext uri="{FF2B5EF4-FFF2-40B4-BE49-F238E27FC236}">
                <a16:creationId xmlns:a16="http://schemas.microsoft.com/office/drawing/2014/main" id="{C1D4F06B-AAD9-48D8-9270-AB458EEAC032}"/>
              </a:ext>
            </a:extLst>
          </p:cNvPr>
          <p:cNvSpPr txBox="1">
            <a:spLocks/>
          </p:cNvSpPr>
          <p:nvPr/>
        </p:nvSpPr>
        <p:spPr>
          <a:xfrm>
            <a:off x="5029202" y="3035142"/>
            <a:ext cx="3657600" cy="291488"/>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solidFill>
                  <a:schemeClr val="bg1"/>
                </a:solidFill>
                <a:latin typeface="+mn-lt"/>
              </a:rPr>
              <a:t>Employee productivity</a:t>
            </a:r>
          </a:p>
        </p:txBody>
      </p:sp>
      <p:cxnSp>
        <p:nvCxnSpPr>
          <p:cNvPr id="26" name="Straight Connector 25">
            <a:extLst>
              <a:ext uri="{FF2B5EF4-FFF2-40B4-BE49-F238E27FC236}">
                <a16:creationId xmlns:a16="http://schemas.microsoft.com/office/drawing/2014/main" id="{7955EC29-2571-408E-8935-935E2E387948}"/>
              </a:ext>
            </a:extLst>
          </p:cNvPr>
          <p:cNvCxnSpPr>
            <a:cxnSpLocks/>
          </p:cNvCxnSpPr>
          <p:nvPr/>
        </p:nvCxnSpPr>
        <p:spPr>
          <a:xfrm>
            <a:off x="457198" y="3464806"/>
            <a:ext cx="36576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DD44C4-D03D-491C-9CC3-CAD2C2560EBD}"/>
              </a:ext>
            </a:extLst>
          </p:cNvPr>
          <p:cNvCxnSpPr>
            <a:cxnSpLocks/>
          </p:cNvCxnSpPr>
          <p:nvPr/>
        </p:nvCxnSpPr>
        <p:spPr>
          <a:xfrm>
            <a:off x="5029202" y="3464806"/>
            <a:ext cx="36576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0659AE94-9782-45D6-9B1C-65F279A12FAA}"/>
              </a:ext>
            </a:extLst>
          </p:cNvPr>
          <p:cNvSpPr txBox="1">
            <a:spLocks/>
          </p:cNvSpPr>
          <p:nvPr/>
        </p:nvSpPr>
        <p:spPr>
          <a:xfrm>
            <a:off x="5623035" y="5028744"/>
            <a:ext cx="3063766"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000" dirty="0">
                <a:solidFill>
                  <a:schemeClr val="bg1"/>
                </a:solidFill>
                <a:latin typeface="+mn-lt"/>
              </a:rPr>
              <a:t>Of public sector employers are concerned</a:t>
            </a:r>
            <a:br>
              <a:rPr lang="en-US" sz="1000" dirty="0">
                <a:solidFill>
                  <a:schemeClr val="bg1"/>
                </a:solidFill>
                <a:latin typeface="+mn-lt"/>
              </a:rPr>
            </a:br>
            <a:r>
              <a:rPr lang="en-US" sz="1000" dirty="0">
                <a:solidFill>
                  <a:schemeClr val="bg1"/>
                </a:solidFill>
                <a:latin typeface="+mn-lt"/>
              </a:rPr>
              <a:t>about retaining top talent</a:t>
            </a:r>
            <a:endParaRPr lang="en-US" sz="1000" i="1" dirty="0">
              <a:solidFill>
                <a:schemeClr val="bg1"/>
              </a:solidFill>
              <a:latin typeface="+mn-lt"/>
            </a:endParaRPr>
          </a:p>
        </p:txBody>
      </p:sp>
      <p:sp>
        <p:nvSpPr>
          <p:cNvPr id="29" name="Text Placeholder 6">
            <a:extLst>
              <a:ext uri="{FF2B5EF4-FFF2-40B4-BE49-F238E27FC236}">
                <a16:creationId xmlns:a16="http://schemas.microsoft.com/office/drawing/2014/main" id="{3038088A-E653-4C80-9755-0771CF243819}"/>
              </a:ext>
            </a:extLst>
          </p:cNvPr>
          <p:cNvSpPr txBox="1">
            <a:spLocks/>
          </p:cNvSpPr>
          <p:nvPr/>
        </p:nvSpPr>
        <p:spPr>
          <a:xfrm>
            <a:off x="1051035" y="5028744"/>
            <a:ext cx="3063764"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000" dirty="0">
                <a:latin typeface="+mn-lt"/>
              </a:rPr>
              <a:t>Of public sector employers are concerned</a:t>
            </a:r>
            <a:br>
              <a:rPr lang="en-US" sz="1000" dirty="0">
                <a:latin typeface="+mn-lt"/>
              </a:rPr>
            </a:br>
            <a:r>
              <a:rPr lang="en-US" sz="1000" dirty="0">
                <a:latin typeface="+mn-lt"/>
              </a:rPr>
              <a:t>about employee engagement</a:t>
            </a:r>
            <a:endParaRPr lang="en-US" sz="1000" i="1" dirty="0">
              <a:latin typeface="+mn-lt"/>
            </a:endParaRPr>
          </a:p>
        </p:txBody>
      </p:sp>
      <p:sp>
        <p:nvSpPr>
          <p:cNvPr id="30" name="Text Placeholder 6">
            <a:extLst>
              <a:ext uri="{FF2B5EF4-FFF2-40B4-BE49-F238E27FC236}">
                <a16:creationId xmlns:a16="http://schemas.microsoft.com/office/drawing/2014/main" id="{C1CA72BE-8821-4D92-BFEA-2ED4926496DA}"/>
              </a:ext>
            </a:extLst>
          </p:cNvPr>
          <p:cNvSpPr txBox="1">
            <a:spLocks/>
          </p:cNvSpPr>
          <p:nvPr/>
        </p:nvSpPr>
        <p:spPr>
          <a:xfrm>
            <a:off x="457200" y="5028744"/>
            <a:ext cx="593834"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latin typeface="+mn-lt"/>
              </a:rPr>
              <a:t>64</a:t>
            </a:r>
            <a:r>
              <a:rPr lang="en-US" sz="1400" b="1" dirty="0">
                <a:latin typeface="+mn-lt"/>
              </a:rPr>
              <a:t>%</a:t>
            </a:r>
            <a:endParaRPr lang="en-US" sz="1800" b="1" dirty="0">
              <a:latin typeface="+mn-lt"/>
            </a:endParaRPr>
          </a:p>
        </p:txBody>
      </p:sp>
      <p:sp>
        <p:nvSpPr>
          <p:cNvPr id="31" name="Text Placeholder 6">
            <a:extLst>
              <a:ext uri="{FF2B5EF4-FFF2-40B4-BE49-F238E27FC236}">
                <a16:creationId xmlns:a16="http://schemas.microsoft.com/office/drawing/2014/main" id="{F087CD2A-5239-438D-A334-B1AC90CF6C83}"/>
              </a:ext>
            </a:extLst>
          </p:cNvPr>
          <p:cNvSpPr txBox="1">
            <a:spLocks/>
          </p:cNvSpPr>
          <p:nvPr/>
        </p:nvSpPr>
        <p:spPr>
          <a:xfrm>
            <a:off x="457198" y="4498182"/>
            <a:ext cx="3657600" cy="291488"/>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latin typeface="+mn-lt"/>
              </a:rPr>
              <a:t>Employee engagement</a:t>
            </a:r>
          </a:p>
        </p:txBody>
      </p:sp>
      <p:sp>
        <p:nvSpPr>
          <p:cNvPr id="32" name="Text Placeholder 6">
            <a:extLst>
              <a:ext uri="{FF2B5EF4-FFF2-40B4-BE49-F238E27FC236}">
                <a16:creationId xmlns:a16="http://schemas.microsoft.com/office/drawing/2014/main" id="{A382A1B0-C683-4B99-A67C-3EAEE8657FD5}"/>
              </a:ext>
            </a:extLst>
          </p:cNvPr>
          <p:cNvSpPr txBox="1">
            <a:spLocks/>
          </p:cNvSpPr>
          <p:nvPr/>
        </p:nvSpPr>
        <p:spPr>
          <a:xfrm>
            <a:off x="5029200" y="5028744"/>
            <a:ext cx="593834" cy="440032"/>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solidFill>
                  <a:schemeClr val="bg1"/>
                </a:solidFill>
                <a:latin typeface="+mn-lt"/>
              </a:rPr>
              <a:t>63</a:t>
            </a:r>
            <a:r>
              <a:rPr lang="en-US" sz="1400" b="1" dirty="0">
                <a:solidFill>
                  <a:schemeClr val="bg1"/>
                </a:solidFill>
                <a:latin typeface="+mn-lt"/>
              </a:rPr>
              <a:t>%</a:t>
            </a:r>
            <a:endParaRPr lang="en-US" sz="1800" b="1" dirty="0">
              <a:solidFill>
                <a:schemeClr val="bg1"/>
              </a:solidFill>
              <a:latin typeface="+mn-lt"/>
            </a:endParaRPr>
          </a:p>
        </p:txBody>
      </p:sp>
      <p:sp>
        <p:nvSpPr>
          <p:cNvPr id="33" name="Text Placeholder 6">
            <a:extLst>
              <a:ext uri="{FF2B5EF4-FFF2-40B4-BE49-F238E27FC236}">
                <a16:creationId xmlns:a16="http://schemas.microsoft.com/office/drawing/2014/main" id="{751E41CA-BC3A-4E49-BCFF-2D69B893B6FC}"/>
              </a:ext>
            </a:extLst>
          </p:cNvPr>
          <p:cNvSpPr txBox="1">
            <a:spLocks/>
          </p:cNvSpPr>
          <p:nvPr/>
        </p:nvSpPr>
        <p:spPr>
          <a:xfrm>
            <a:off x="5029202" y="4498182"/>
            <a:ext cx="3657600" cy="291488"/>
          </a:xfrm>
          <a:prstGeom prst="rect">
            <a:avLst/>
          </a:prstGeom>
          <a:noFill/>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800" b="1" dirty="0">
                <a:solidFill>
                  <a:schemeClr val="bg1"/>
                </a:solidFill>
                <a:latin typeface="+mn-lt"/>
              </a:rPr>
              <a:t>Retaining top talent</a:t>
            </a:r>
          </a:p>
        </p:txBody>
      </p:sp>
      <p:cxnSp>
        <p:nvCxnSpPr>
          <p:cNvPr id="34" name="Straight Connector 33">
            <a:extLst>
              <a:ext uri="{FF2B5EF4-FFF2-40B4-BE49-F238E27FC236}">
                <a16:creationId xmlns:a16="http://schemas.microsoft.com/office/drawing/2014/main" id="{8F1B9EDA-746D-4204-871A-D3833C889054}"/>
              </a:ext>
            </a:extLst>
          </p:cNvPr>
          <p:cNvCxnSpPr>
            <a:cxnSpLocks/>
          </p:cNvCxnSpPr>
          <p:nvPr/>
        </p:nvCxnSpPr>
        <p:spPr>
          <a:xfrm>
            <a:off x="457198" y="4927846"/>
            <a:ext cx="3657600" cy="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A943C1-3766-4260-8E8A-D96FB0D6AC44}"/>
              </a:ext>
            </a:extLst>
          </p:cNvPr>
          <p:cNvCxnSpPr>
            <a:cxnSpLocks/>
          </p:cNvCxnSpPr>
          <p:nvPr/>
        </p:nvCxnSpPr>
        <p:spPr>
          <a:xfrm>
            <a:off x="5029202" y="4927846"/>
            <a:ext cx="36576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3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712-AA9F-44C2-B413-9095C558CB60}"/>
              </a:ext>
            </a:extLst>
          </p:cNvPr>
          <p:cNvSpPr>
            <a:spLocks noGrp="1"/>
          </p:cNvSpPr>
          <p:nvPr>
            <p:ph type="title"/>
          </p:nvPr>
        </p:nvSpPr>
        <p:spPr/>
        <p:txBody>
          <a:bodyPr/>
          <a:lstStyle/>
          <a:p>
            <a:r>
              <a:rPr lang="en-US"/>
              <a:t>With new concerns, public sector employers are lacking confidence in their performance</a:t>
            </a:r>
            <a:endParaRPr lang="en-US" dirty="0"/>
          </a:p>
        </p:txBody>
      </p:sp>
      <p:sp>
        <p:nvSpPr>
          <p:cNvPr id="3" name="Text Placeholder 2">
            <a:extLst>
              <a:ext uri="{FF2B5EF4-FFF2-40B4-BE49-F238E27FC236}">
                <a16:creationId xmlns:a16="http://schemas.microsoft.com/office/drawing/2014/main" id="{F4C83B0C-5A17-482F-9B81-1215873B3351}"/>
              </a:ext>
            </a:extLst>
          </p:cNvPr>
          <p:cNvSpPr>
            <a:spLocks noGrp="1"/>
          </p:cNvSpPr>
          <p:nvPr>
            <p:ph type="body" sz="quarter" idx="10"/>
          </p:nvPr>
        </p:nvSpPr>
        <p:spPr>
          <a:xfrm>
            <a:off x="457200" y="2148840"/>
            <a:ext cx="8229600" cy="397487"/>
          </a:xfrm>
        </p:spPr>
        <p:txBody>
          <a:bodyPr/>
          <a:lstStyle/>
          <a:p>
            <a:r>
              <a:rPr lang="en-US"/>
              <a:t>Public sector employers are less likely than the average employer to say they’re performing well</a:t>
            </a:r>
            <a:br>
              <a:rPr lang="en-US"/>
            </a:br>
            <a:r>
              <a:rPr lang="en-US"/>
              <a:t>in addressing employee well-being</a:t>
            </a:r>
            <a:endParaRPr lang="en-US" dirty="0"/>
          </a:p>
        </p:txBody>
      </p:sp>
      <p:sp>
        <p:nvSpPr>
          <p:cNvPr id="11" name="Rectangle 10">
            <a:extLst>
              <a:ext uri="{FF2B5EF4-FFF2-40B4-BE49-F238E27FC236}">
                <a16:creationId xmlns:a16="http://schemas.microsoft.com/office/drawing/2014/main" id="{C5DA5771-C090-4F3B-9659-1AAC05A91E56}"/>
              </a:ext>
            </a:extLst>
          </p:cNvPr>
          <p:cNvSpPr/>
          <p:nvPr/>
        </p:nvSpPr>
        <p:spPr>
          <a:xfrm>
            <a:off x="3" y="2788919"/>
            <a:ext cx="2743198" cy="2926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3" name="Rectangle 12">
            <a:extLst>
              <a:ext uri="{FF2B5EF4-FFF2-40B4-BE49-F238E27FC236}">
                <a16:creationId xmlns:a16="http://schemas.microsoft.com/office/drawing/2014/main" id="{67DDFA71-E234-4316-A84E-A2A4B808D95E}"/>
              </a:ext>
            </a:extLst>
          </p:cNvPr>
          <p:cNvSpPr/>
          <p:nvPr/>
        </p:nvSpPr>
        <p:spPr>
          <a:xfrm>
            <a:off x="2743201" y="2788919"/>
            <a:ext cx="6400800" cy="2926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graphicFrame>
        <p:nvGraphicFramePr>
          <p:cNvPr id="14" name="Content Placeholder 8">
            <a:extLst>
              <a:ext uri="{FF2B5EF4-FFF2-40B4-BE49-F238E27FC236}">
                <a16:creationId xmlns:a16="http://schemas.microsoft.com/office/drawing/2014/main" id="{C368A88B-A739-4311-B1EC-3E7042F7AF14}"/>
              </a:ext>
            </a:extLst>
          </p:cNvPr>
          <p:cNvGraphicFramePr>
            <a:graphicFrameLocks/>
          </p:cNvGraphicFramePr>
          <p:nvPr>
            <p:extLst>
              <p:ext uri="{D42A27DB-BD31-4B8C-83A1-F6EECF244321}">
                <p14:modId xmlns:p14="http://schemas.microsoft.com/office/powerpoint/2010/main" val="1661407266"/>
              </p:ext>
            </p:extLst>
          </p:nvPr>
        </p:nvGraphicFramePr>
        <p:xfrm>
          <a:off x="3200394" y="2844213"/>
          <a:ext cx="5486406" cy="268933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6">
            <a:extLst>
              <a:ext uri="{FF2B5EF4-FFF2-40B4-BE49-F238E27FC236}">
                <a16:creationId xmlns:a16="http://schemas.microsoft.com/office/drawing/2014/main" id="{82E0B925-16F5-4F98-A76F-1BCCF31B5FAF}"/>
              </a:ext>
            </a:extLst>
          </p:cNvPr>
          <p:cNvSpPr txBox="1">
            <a:spLocks/>
          </p:cNvSpPr>
          <p:nvPr/>
        </p:nvSpPr>
        <p:spPr>
          <a:xfrm>
            <a:off x="457200" y="3931920"/>
            <a:ext cx="1917699" cy="984885"/>
          </a:xfrm>
          <a:prstGeom prst="rect">
            <a:avLst/>
          </a:prstGeom>
        </p:spPr>
        <p:txBody>
          <a:bodyPr vert="horz" lIns="0" tIns="0" rIns="0" bIns="0" rtlCol="0" anchor="t" anchorCtr="0">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600" b="1" dirty="0">
                <a:solidFill>
                  <a:schemeClr val="bg1"/>
                </a:solidFill>
                <a:latin typeface="+mn-lt"/>
              </a:rPr>
              <a:t>Public sector employers’ ratings of their own performance on:</a:t>
            </a:r>
          </a:p>
        </p:txBody>
      </p:sp>
      <p:grpSp>
        <p:nvGrpSpPr>
          <p:cNvPr id="32" name="Graphic 15">
            <a:extLst>
              <a:ext uri="{FF2B5EF4-FFF2-40B4-BE49-F238E27FC236}">
                <a16:creationId xmlns:a16="http://schemas.microsoft.com/office/drawing/2014/main" id="{B3BE2218-6607-41EB-A54A-B6CF3D40765A}"/>
              </a:ext>
            </a:extLst>
          </p:cNvPr>
          <p:cNvGrpSpPr>
            <a:grpSpLocks noChangeAspect="1"/>
          </p:cNvGrpSpPr>
          <p:nvPr/>
        </p:nvGrpSpPr>
        <p:grpSpPr>
          <a:xfrm>
            <a:off x="457200" y="3291840"/>
            <a:ext cx="632375" cy="477550"/>
            <a:chOff x="425021" y="3314423"/>
            <a:chExt cx="632375" cy="477550"/>
          </a:xfrm>
        </p:grpSpPr>
        <p:sp>
          <p:nvSpPr>
            <p:cNvPr id="33" name="Freeform: Shape 32">
              <a:extLst>
                <a:ext uri="{FF2B5EF4-FFF2-40B4-BE49-F238E27FC236}">
                  <a16:creationId xmlns:a16="http://schemas.microsoft.com/office/drawing/2014/main" id="{0B4EE4C0-595F-4C8E-BB2B-31CB73C7761D}"/>
                </a:ext>
              </a:extLst>
            </p:cNvPr>
            <p:cNvSpPr/>
            <p:nvPr/>
          </p:nvSpPr>
          <p:spPr>
            <a:xfrm>
              <a:off x="464575" y="3354237"/>
              <a:ext cx="553265" cy="397953"/>
            </a:xfrm>
            <a:custGeom>
              <a:avLst/>
              <a:gdLst>
                <a:gd name="connsiteX0" fmla="*/ 276623 w 553265"/>
                <a:gd name="connsiteY0" fmla="*/ 0 h 397953"/>
                <a:gd name="connsiteX1" fmla="*/ 295815 w 553265"/>
                <a:gd name="connsiteY1" fmla="*/ 651 h 397953"/>
                <a:gd name="connsiteX2" fmla="*/ 552400 w 553265"/>
                <a:gd name="connsiteY2" fmla="*/ 256129 h 397953"/>
                <a:gd name="connsiteX3" fmla="*/ 526572 w 553265"/>
                <a:gd name="connsiteY3" fmla="*/ 397954 h 397953"/>
                <a:gd name="connsiteX4" fmla="*/ 526572 w 553265"/>
                <a:gd name="connsiteY4" fmla="*/ 397954 h 397953"/>
                <a:gd name="connsiteX5" fmla="*/ 526572 w 553265"/>
                <a:gd name="connsiteY5" fmla="*/ 397954 h 397953"/>
                <a:gd name="connsiteX6" fmla="*/ 26673 w 553265"/>
                <a:gd name="connsiteY6" fmla="*/ 397889 h 397953"/>
                <a:gd name="connsiteX7" fmla="*/ 0 w 553265"/>
                <a:gd name="connsiteY7" fmla="*/ 278574 h 397953"/>
                <a:gd name="connsiteX8" fmla="*/ 276623 w 553265"/>
                <a:gd name="connsiteY8" fmla="*/ 0 h 39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265" h="397953">
                  <a:moveTo>
                    <a:pt x="276623" y="0"/>
                  </a:moveTo>
                  <a:cubicBezTo>
                    <a:pt x="282998" y="0"/>
                    <a:pt x="289439" y="195"/>
                    <a:pt x="295815" y="651"/>
                  </a:cubicBezTo>
                  <a:cubicBezTo>
                    <a:pt x="431459" y="9824"/>
                    <a:pt x="541796" y="119640"/>
                    <a:pt x="552400" y="256129"/>
                  </a:cubicBezTo>
                  <a:cubicBezTo>
                    <a:pt x="556238" y="305117"/>
                    <a:pt x="547260" y="354105"/>
                    <a:pt x="526572" y="397954"/>
                  </a:cubicBezTo>
                  <a:cubicBezTo>
                    <a:pt x="526572" y="397954"/>
                    <a:pt x="526572" y="397954"/>
                    <a:pt x="526572" y="397954"/>
                  </a:cubicBezTo>
                  <a:lnTo>
                    <a:pt x="526572" y="397954"/>
                  </a:lnTo>
                  <a:lnTo>
                    <a:pt x="26673" y="397889"/>
                  </a:lnTo>
                  <a:cubicBezTo>
                    <a:pt x="8978" y="360416"/>
                    <a:pt x="0" y="320276"/>
                    <a:pt x="0" y="278574"/>
                  </a:cubicBezTo>
                  <a:cubicBezTo>
                    <a:pt x="-65" y="124974"/>
                    <a:pt x="124064" y="0"/>
                    <a:pt x="276623" y="0"/>
                  </a:cubicBezTo>
                </a:path>
              </a:pathLst>
            </a:custGeom>
            <a:solidFill>
              <a:srgbClr val="DFE1DF"/>
            </a:solidFill>
            <a:ln w="648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6844ECF-7B5F-47FD-8415-2BE491DB9B12}"/>
                </a:ext>
              </a:extLst>
            </p:cNvPr>
            <p:cNvSpPr/>
            <p:nvPr/>
          </p:nvSpPr>
          <p:spPr>
            <a:xfrm>
              <a:off x="464575" y="3354237"/>
              <a:ext cx="276622" cy="278574"/>
            </a:xfrm>
            <a:custGeom>
              <a:avLst/>
              <a:gdLst>
                <a:gd name="connsiteX0" fmla="*/ 276623 w 276622"/>
                <a:gd name="connsiteY0" fmla="*/ 0 h 278574"/>
                <a:gd name="connsiteX1" fmla="*/ 0 w 276622"/>
                <a:gd name="connsiteY1" fmla="*/ 278574 h 278574"/>
                <a:gd name="connsiteX2" fmla="*/ 118534 w 276622"/>
                <a:gd name="connsiteY2" fmla="*/ 278574 h 278574"/>
                <a:gd name="connsiteX3" fmla="*/ 276623 w 276622"/>
                <a:gd name="connsiteY3" fmla="*/ 119380 h 278574"/>
                <a:gd name="connsiteX4" fmla="*/ 276623 w 276622"/>
                <a:gd name="connsiteY4" fmla="*/ 0 h 27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22" h="278574">
                  <a:moveTo>
                    <a:pt x="276623" y="0"/>
                  </a:moveTo>
                  <a:cubicBezTo>
                    <a:pt x="123804" y="0"/>
                    <a:pt x="0" y="124714"/>
                    <a:pt x="0" y="278574"/>
                  </a:cubicBezTo>
                  <a:lnTo>
                    <a:pt x="118534" y="278574"/>
                  </a:lnTo>
                  <a:cubicBezTo>
                    <a:pt x="118534" y="190682"/>
                    <a:pt x="189316" y="119380"/>
                    <a:pt x="276623" y="119380"/>
                  </a:cubicBezTo>
                  <a:lnTo>
                    <a:pt x="276623" y="0"/>
                  </a:lnTo>
                  <a:close/>
                </a:path>
              </a:pathLst>
            </a:custGeom>
            <a:solidFill>
              <a:srgbClr val="0066A6"/>
            </a:solidFill>
            <a:ln w="648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1523B3F-B673-4459-995E-218FB7BF4134}"/>
                </a:ext>
              </a:extLst>
            </p:cNvPr>
            <p:cNvSpPr/>
            <p:nvPr/>
          </p:nvSpPr>
          <p:spPr>
            <a:xfrm>
              <a:off x="741198" y="3354237"/>
              <a:ext cx="276622" cy="278574"/>
            </a:xfrm>
            <a:custGeom>
              <a:avLst/>
              <a:gdLst>
                <a:gd name="connsiteX0" fmla="*/ 158089 w 276622"/>
                <a:gd name="connsiteY0" fmla="*/ 278574 h 278574"/>
                <a:gd name="connsiteX1" fmla="*/ 276623 w 276622"/>
                <a:gd name="connsiteY1" fmla="*/ 278574 h 278574"/>
                <a:gd name="connsiteX2" fmla="*/ 0 w 276622"/>
                <a:gd name="connsiteY2" fmla="*/ 0 h 278574"/>
                <a:gd name="connsiteX3" fmla="*/ 0 w 276622"/>
                <a:gd name="connsiteY3" fmla="*/ 119380 h 278574"/>
                <a:gd name="connsiteX4" fmla="*/ 158089 w 276622"/>
                <a:gd name="connsiteY4" fmla="*/ 278574 h 27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22" h="278574">
                  <a:moveTo>
                    <a:pt x="158089" y="278574"/>
                  </a:moveTo>
                  <a:lnTo>
                    <a:pt x="276623" y="278574"/>
                  </a:lnTo>
                  <a:cubicBezTo>
                    <a:pt x="276623" y="124714"/>
                    <a:pt x="152754" y="0"/>
                    <a:pt x="0" y="0"/>
                  </a:cubicBezTo>
                  <a:lnTo>
                    <a:pt x="0" y="119380"/>
                  </a:lnTo>
                  <a:cubicBezTo>
                    <a:pt x="87307" y="119380"/>
                    <a:pt x="158089" y="190617"/>
                    <a:pt x="158089" y="278574"/>
                  </a:cubicBezTo>
                  <a:close/>
                </a:path>
              </a:pathLst>
            </a:custGeom>
            <a:solidFill>
              <a:srgbClr val="A5CF4F"/>
            </a:solidFill>
            <a:ln w="648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F182AFD-2160-4311-81C0-1B6FD7D36B1A}"/>
                </a:ext>
              </a:extLst>
            </p:cNvPr>
            <p:cNvSpPr/>
            <p:nvPr/>
          </p:nvSpPr>
          <p:spPr>
            <a:xfrm>
              <a:off x="586883" y="3354237"/>
              <a:ext cx="308630" cy="155746"/>
            </a:xfrm>
            <a:custGeom>
              <a:avLst/>
              <a:gdLst>
                <a:gd name="connsiteX0" fmla="*/ 154315 w 308630"/>
                <a:gd name="connsiteY0" fmla="*/ 0 h 155746"/>
                <a:gd name="connsiteX1" fmla="*/ 0 w 308630"/>
                <a:gd name="connsiteY1" fmla="*/ 47361 h 155746"/>
                <a:gd name="connsiteX2" fmla="*/ 53802 w 308630"/>
                <a:gd name="connsiteY2" fmla="*/ 155746 h 155746"/>
                <a:gd name="connsiteX3" fmla="*/ 154315 w 308630"/>
                <a:gd name="connsiteY3" fmla="*/ 119445 h 155746"/>
                <a:gd name="connsiteX4" fmla="*/ 254829 w 308630"/>
                <a:gd name="connsiteY4" fmla="*/ 155746 h 155746"/>
                <a:gd name="connsiteX5" fmla="*/ 308631 w 308630"/>
                <a:gd name="connsiteY5" fmla="*/ 47361 h 155746"/>
                <a:gd name="connsiteX6" fmla="*/ 154315 w 308630"/>
                <a:gd name="connsiteY6" fmla="*/ 0 h 1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30" h="155746">
                  <a:moveTo>
                    <a:pt x="154315" y="0"/>
                  </a:moveTo>
                  <a:cubicBezTo>
                    <a:pt x="97195" y="0"/>
                    <a:pt x="44044" y="17435"/>
                    <a:pt x="0" y="47361"/>
                  </a:cubicBezTo>
                  <a:lnTo>
                    <a:pt x="53802" y="155746"/>
                  </a:lnTo>
                  <a:cubicBezTo>
                    <a:pt x="81126" y="133042"/>
                    <a:pt x="116127" y="119445"/>
                    <a:pt x="154315" y="119445"/>
                  </a:cubicBezTo>
                  <a:cubicBezTo>
                    <a:pt x="192504" y="119445"/>
                    <a:pt x="227505" y="133107"/>
                    <a:pt x="254829" y="155746"/>
                  </a:cubicBezTo>
                  <a:lnTo>
                    <a:pt x="308631" y="47361"/>
                  </a:lnTo>
                  <a:cubicBezTo>
                    <a:pt x="264587" y="17435"/>
                    <a:pt x="211436" y="0"/>
                    <a:pt x="154315" y="0"/>
                  </a:cubicBezTo>
                  <a:close/>
                </a:path>
              </a:pathLst>
            </a:custGeom>
            <a:solidFill>
              <a:srgbClr val="009CDC"/>
            </a:solidFill>
            <a:ln w="648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30DE281-6CF3-4C34-9324-754C6240B19B}"/>
                </a:ext>
              </a:extLst>
            </p:cNvPr>
            <p:cNvSpPr/>
            <p:nvPr/>
          </p:nvSpPr>
          <p:spPr>
            <a:xfrm>
              <a:off x="425021" y="3314423"/>
              <a:ext cx="632375" cy="477518"/>
            </a:xfrm>
            <a:custGeom>
              <a:avLst/>
              <a:gdLst>
                <a:gd name="connsiteX0" fmla="*/ 316178 w 632375"/>
                <a:gd name="connsiteY0" fmla="*/ 39815 h 477518"/>
                <a:gd name="connsiteX1" fmla="*/ 335369 w 632375"/>
                <a:gd name="connsiteY1" fmla="*/ 40465 h 477518"/>
                <a:gd name="connsiteX2" fmla="*/ 591955 w 632375"/>
                <a:gd name="connsiteY2" fmla="*/ 295944 h 477518"/>
                <a:gd name="connsiteX3" fmla="*/ 566127 w 632375"/>
                <a:gd name="connsiteY3" fmla="*/ 437768 h 477518"/>
                <a:gd name="connsiteX4" fmla="*/ 566127 w 632375"/>
                <a:gd name="connsiteY4" fmla="*/ 437768 h 477518"/>
                <a:gd name="connsiteX5" fmla="*/ 566127 w 632375"/>
                <a:gd name="connsiteY5" fmla="*/ 437768 h 477518"/>
                <a:gd name="connsiteX6" fmla="*/ 66228 w 632375"/>
                <a:gd name="connsiteY6" fmla="*/ 437703 h 477518"/>
                <a:gd name="connsiteX7" fmla="*/ 39555 w 632375"/>
                <a:gd name="connsiteY7" fmla="*/ 318389 h 477518"/>
                <a:gd name="connsiteX8" fmla="*/ 316178 w 632375"/>
                <a:gd name="connsiteY8" fmla="*/ 39815 h 477518"/>
                <a:gd name="connsiteX9" fmla="*/ 316178 w 632375"/>
                <a:gd name="connsiteY9" fmla="*/ 0 h 477518"/>
                <a:gd name="connsiteX10" fmla="*/ 0 w 632375"/>
                <a:gd name="connsiteY10" fmla="*/ 318389 h 477518"/>
                <a:gd name="connsiteX11" fmla="*/ 30837 w 632375"/>
                <a:gd name="connsiteY11" fmla="*/ 455464 h 477518"/>
                <a:gd name="connsiteX12" fmla="*/ 66293 w 632375"/>
                <a:gd name="connsiteY12" fmla="*/ 477518 h 477518"/>
                <a:gd name="connsiteX13" fmla="*/ 566127 w 632375"/>
                <a:gd name="connsiteY13" fmla="*/ 477518 h 477518"/>
                <a:gd name="connsiteX14" fmla="*/ 601518 w 632375"/>
                <a:gd name="connsiteY14" fmla="*/ 455464 h 477518"/>
                <a:gd name="connsiteX15" fmla="*/ 631379 w 632375"/>
                <a:gd name="connsiteY15" fmla="*/ 292822 h 477518"/>
                <a:gd name="connsiteX16" fmla="*/ 338037 w 632375"/>
                <a:gd name="connsiteY16" fmla="*/ 716 h 477518"/>
                <a:gd name="connsiteX17" fmla="*/ 316178 w 632375"/>
                <a:gd name="connsiteY17" fmla="*/ 0 h 477518"/>
                <a:gd name="connsiteX18" fmla="*/ 316178 w 632375"/>
                <a:gd name="connsiteY18" fmla="*/ 0 h 47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375" h="477518">
                  <a:moveTo>
                    <a:pt x="316178" y="39815"/>
                  </a:moveTo>
                  <a:cubicBezTo>
                    <a:pt x="322553" y="39815"/>
                    <a:pt x="328994" y="40010"/>
                    <a:pt x="335369" y="40465"/>
                  </a:cubicBezTo>
                  <a:cubicBezTo>
                    <a:pt x="471014" y="49638"/>
                    <a:pt x="581350" y="159455"/>
                    <a:pt x="591955" y="295944"/>
                  </a:cubicBezTo>
                  <a:cubicBezTo>
                    <a:pt x="595793" y="344932"/>
                    <a:pt x="586815" y="393920"/>
                    <a:pt x="566127" y="437768"/>
                  </a:cubicBezTo>
                  <a:cubicBezTo>
                    <a:pt x="566127" y="437768"/>
                    <a:pt x="566127" y="437768"/>
                    <a:pt x="566127" y="437768"/>
                  </a:cubicBezTo>
                  <a:lnTo>
                    <a:pt x="566127" y="437768"/>
                  </a:lnTo>
                  <a:lnTo>
                    <a:pt x="66228" y="437703"/>
                  </a:lnTo>
                  <a:cubicBezTo>
                    <a:pt x="48533" y="400231"/>
                    <a:pt x="39555" y="360090"/>
                    <a:pt x="39555" y="318389"/>
                  </a:cubicBezTo>
                  <a:cubicBezTo>
                    <a:pt x="39490" y="164789"/>
                    <a:pt x="163619" y="39815"/>
                    <a:pt x="316178" y="39815"/>
                  </a:cubicBezTo>
                  <a:moveTo>
                    <a:pt x="316178" y="0"/>
                  </a:moveTo>
                  <a:cubicBezTo>
                    <a:pt x="141564" y="0"/>
                    <a:pt x="0" y="142540"/>
                    <a:pt x="0" y="318389"/>
                  </a:cubicBezTo>
                  <a:cubicBezTo>
                    <a:pt x="0" y="367507"/>
                    <a:pt x="11125" y="413958"/>
                    <a:pt x="30837" y="455464"/>
                  </a:cubicBezTo>
                  <a:cubicBezTo>
                    <a:pt x="37343" y="469126"/>
                    <a:pt x="51265" y="477518"/>
                    <a:pt x="66293" y="477518"/>
                  </a:cubicBezTo>
                  <a:lnTo>
                    <a:pt x="566127" y="477518"/>
                  </a:lnTo>
                  <a:cubicBezTo>
                    <a:pt x="581090" y="477518"/>
                    <a:pt x="595077" y="469126"/>
                    <a:pt x="601518" y="455464"/>
                  </a:cubicBezTo>
                  <a:cubicBezTo>
                    <a:pt x="624678" y="406801"/>
                    <a:pt x="635933" y="351308"/>
                    <a:pt x="631379" y="292822"/>
                  </a:cubicBezTo>
                  <a:cubicBezTo>
                    <a:pt x="619214" y="136815"/>
                    <a:pt x="493068" y="11255"/>
                    <a:pt x="338037" y="716"/>
                  </a:cubicBezTo>
                  <a:cubicBezTo>
                    <a:pt x="330685" y="260"/>
                    <a:pt x="323399" y="0"/>
                    <a:pt x="316178" y="0"/>
                  </a:cubicBezTo>
                  <a:lnTo>
                    <a:pt x="316178" y="0"/>
                  </a:lnTo>
                  <a:close/>
                </a:path>
              </a:pathLst>
            </a:custGeom>
            <a:solidFill>
              <a:srgbClr val="D7D8D6"/>
            </a:solidFill>
            <a:ln w="9525" cap="flat">
              <a:solidFill>
                <a:srgbClr val="D7D8D6"/>
              </a:solidFill>
              <a:prstDash val="solid"/>
              <a:miter/>
            </a:ln>
          </p:spPr>
          <p:txBody>
            <a:bodyPr rtlCol="0" anchor="ctr"/>
            <a:lstStyle/>
            <a:p>
              <a:endParaRPr lang="en-US"/>
            </a:p>
          </p:txBody>
        </p:sp>
        <p:grpSp>
          <p:nvGrpSpPr>
            <p:cNvPr id="38" name="Graphic 15">
              <a:extLst>
                <a:ext uri="{FF2B5EF4-FFF2-40B4-BE49-F238E27FC236}">
                  <a16:creationId xmlns:a16="http://schemas.microsoft.com/office/drawing/2014/main" id="{CB376311-5D7C-4AA1-8706-0F661B5D848A}"/>
                </a:ext>
              </a:extLst>
            </p:cNvPr>
            <p:cNvGrpSpPr/>
            <p:nvPr/>
          </p:nvGrpSpPr>
          <p:grpSpPr>
            <a:xfrm>
              <a:off x="662186" y="3543553"/>
              <a:ext cx="246664" cy="248420"/>
              <a:chOff x="662186" y="3543553"/>
              <a:chExt cx="246664" cy="248420"/>
            </a:xfrm>
          </p:grpSpPr>
          <p:sp>
            <p:nvSpPr>
              <p:cNvPr id="39" name="Freeform: Shape 38">
                <a:extLst>
                  <a:ext uri="{FF2B5EF4-FFF2-40B4-BE49-F238E27FC236}">
                    <a16:creationId xmlns:a16="http://schemas.microsoft.com/office/drawing/2014/main" id="{87E33212-1F8F-4810-AEFF-3A482F1EE467}"/>
                  </a:ext>
                </a:extLst>
              </p:cNvPr>
              <p:cNvSpPr/>
              <p:nvPr/>
            </p:nvSpPr>
            <p:spPr>
              <a:xfrm>
                <a:off x="662186" y="3543553"/>
                <a:ext cx="246664" cy="248420"/>
              </a:xfrm>
              <a:custGeom>
                <a:avLst/>
                <a:gdLst>
                  <a:gd name="connsiteX0" fmla="*/ 246664 w 246664"/>
                  <a:gd name="connsiteY0" fmla="*/ 0 h 248420"/>
                  <a:gd name="connsiteX1" fmla="*/ 50712 w 246664"/>
                  <a:gd name="connsiteY1" fmla="*/ 94528 h 248420"/>
                  <a:gd name="connsiteX2" fmla="*/ 50712 w 246664"/>
                  <a:gd name="connsiteY2" fmla="*/ 94528 h 248420"/>
                  <a:gd name="connsiteX3" fmla="*/ 23128 w 246664"/>
                  <a:gd name="connsiteY3" fmla="*/ 112549 h 248420"/>
                  <a:gd name="connsiteX4" fmla="*/ 23128 w 246664"/>
                  <a:gd name="connsiteY4" fmla="*/ 225097 h 248420"/>
                  <a:gd name="connsiteX5" fmla="*/ 134896 w 246664"/>
                  <a:gd name="connsiteY5" fmla="*/ 225097 h 248420"/>
                  <a:gd name="connsiteX6" fmla="*/ 152787 w 246664"/>
                  <a:gd name="connsiteY6" fmla="*/ 197318 h 248420"/>
                  <a:gd name="connsiteX7" fmla="*/ 152787 w 246664"/>
                  <a:gd name="connsiteY7" fmla="*/ 197318 h 248420"/>
                  <a:gd name="connsiteX8" fmla="*/ 246664 w 246664"/>
                  <a:gd name="connsiteY8" fmla="*/ 0 h 2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64" h="248420">
                    <a:moveTo>
                      <a:pt x="246664" y="0"/>
                    </a:moveTo>
                    <a:lnTo>
                      <a:pt x="50712" y="94528"/>
                    </a:lnTo>
                    <a:lnTo>
                      <a:pt x="50712" y="94528"/>
                    </a:lnTo>
                    <a:cubicBezTo>
                      <a:pt x="40693" y="98431"/>
                      <a:pt x="31195" y="104351"/>
                      <a:pt x="23128" y="112549"/>
                    </a:cubicBezTo>
                    <a:cubicBezTo>
                      <a:pt x="-7709" y="143646"/>
                      <a:pt x="-7709" y="194000"/>
                      <a:pt x="23128" y="225097"/>
                    </a:cubicBezTo>
                    <a:cubicBezTo>
                      <a:pt x="53965" y="256194"/>
                      <a:pt x="104059" y="256194"/>
                      <a:pt x="134896" y="225097"/>
                    </a:cubicBezTo>
                    <a:cubicBezTo>
                      <a:pt x="143028" y="216965"/>
                      <a:pt x="148883" y="207467"/>
                      <a:pt x="152787" y="197318"/>
                    </a:cubicBezTo>
                    <a:lnTo>
                      <a:pt x="152787" y="197318"/>
                    </a:lnTo>
                    <a:lnTo>
                      <a:pt x="246664" y="0"/>
                    </a:lnTo>
                    <a:close/>
                  </a:path>
                </a:pathLst>
              </a:custGeom>
              <a:solidFill>
                <a:schemeClr val="accent2"/>
              </a:solidFill>
              <a:ln w="648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DFDA23-5BF8-494C-AA8B-A75DC132BCEE}"/>
                  </a:ext>
                </a:extLst>
              </p:cNvPr>
              <p:cNvSpPr/>
              <p:nvPr/>
            </p:nvSpPr>
            <p:spPr>
              <a:xfrm>
                <a:off x="721421" y="3692469"/>
                <a:ext cx="39554" cy="39814"/>
              </a:xfrm>
              <a:custGeom>
                <a:avLst/>
                <a:gdLst>
                  <a:gd name="connsiteX0" fmla="*/ 39555 w 39554"/>
                  <a:gd name="connsiteY0" fmla="*/ 19907 h 39814"/>
                  <a:gd name="connsiteX1" fmla="*/ 19777 w 39554"/>
                  <a:gd name="connsiteY1" fmla="*/ 39815 h 39814"/>
                  <a:gd name="connsiteX2" fmla="*/ 0 w 39554"/>
                  <a:gd name="connsiteY2" fmla="*/ 19907 h 39814"/>
                  <a:gd name="connsiteX3" fmla="*/ 19777 w 39554"/>
                  <a:gd name="connsiteY3" fmla="*/ 0 h 39814"/>
                  <a:gd name="connsiteX4" fmla="*/ 39555 w 39554"/>
                  <a:gd name="connsiteY4" fmla="*/ 19907 h 3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4" h="39814">
                    <a:moveTo>
                      <a:pt x="39555" y="19907"/>
                    </a:moveTo>
                    <a:cubicBezTo>
                      <a:pt x="39555" y="30902"/>
                      <a:pt x="30700" y="39815"/>
                      <a:pt x="19777" y="39815"/>
                    </a:cubicBezTo>
                    <a:cubicBezTo>
                      <a:pt x="8855" y="39815"/>
                      <a:pt x="0" y="30902"/>
                      <a:pt x="0" y="19907"/>
                    </a:cubicBezTo>
                    <a:cubicBezTo>
                      <a:pt x="0" y="8913"/>
                      <a:pt x="8855" y="0"/>
                      <a:pt x="19777" y="0"/>
                    </a:cubicBezTo>
                    <a:cubicBezTo>
                      <a:pt x="30700" y="0"/>
                      <a:pt x="39555" y="8913"/>
                      <a:pt x="39555" y="19907"/>
                    </a:cubicBezTo>
                    <a:close/>
                  </a:path>
                </a:pathLst>
              </a:custGeom>
              <a:solidFill>
                <a:srgbClr val="FFDA02"/>
              </a:solidFill>
              <a:ln w="648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57036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503CA2-C3AD-4BA5-956C-A6955A5B83D9}"/>
              </a:ext>
            </a:extLst>
          </p:cNvPr>
          <p:cNvSpPr/>
          <p:nvPr/>
        </p:nvSpPr>
        <p:spPr>
          <a:xfrm>
            <a:off x="0" y="2788921"/>
            <a:ext cx="9144001" cy="2926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2" name="Title 1">
            <a:extLst>
              <a:ext uri="{FF2B5EF4-FFF2-40B4-BE49-F238E27FC236}">
                <a16:creationId xmlns:a16="http://schemas.microsoft.com/office/drawing/2014/main" id="{20068B69-A06C-4EA4-AA81-D7AF3717739F}"/>
              </a:ext>
            </a:extLst>
          </p:cNvPr>
          <p:cNvSpPr>
            <a:spLocks noGrp="1"/>
          </p:cNvSpPr>
          <p:nvPr>
            <p:ph type="title"/>
          </p:nvPr>
        </p:nvSpPr>
        <p:spPr>
          <a:xfrm>
            <a:off x="457200" y="457200"/>
            <a:ext cx="8229600" cy="1005840"/>
          </a:xfrm>
        </p:spPr>
        <p:txBody>
          <a:bodyPr/>
          <a:lstStyle/>
          <a:p>
            <a:r>
              <a:rPr lang="en-US"/>
              <a:t>There’s now a new level of responsibility when it comes</a:t>
            </a:r>
            <a:br>
              <a:rPr lang="en-US"/>
            </a:br>
            <a:r>
              <a:rPr lang="en-US"/>
              <a:t>to supporting employee</a:t>
            </a:r>
            <a:br>
              <a:rPr lang="en-US"/>
            </a:br>
            <a:r>
              <a:rPr lang="en-US"/>
              <a:t>health &amp; well-being</a:t>
            </a:r>
            <a:endParaRPr lang="en-US" dirty="0"/>
          </a:p>
        </p:txBody>
      </p:sp>
      <p:grpSp>
        <p:nvGrpSpPr>
          <p:cNvPr id="8" name="Group 7">
            <a:extLst>
              <a:ext uri="{FF2B5EF4-FFF2-40B4-BE49-F238E27FC236}">
                <a16:creationId xmlns:a16="http://schemas.microsoft.com/office/drawing/2014/main" id="{95EE69F2-F846-475D-8A00-39F2E9A85F52}"/>
              </a:ext>
            </a:extLst>
          </p:cNvPr>
          <p:cNvGrpSpPr/>
          <p:nvPr/>
        </p:nvGrpSpPr>
        <p:grpSpPr>
          <a:xfrm>
            <a:off x="340218" y="3238155"/>
            <a:ext cx="1913008" cy="1968618"/>
            <a:chOff x="576192" y="3359091"/>
            <a:chExt cx="1913008" cy="1968618"/>
          </a:xfrm>
        </p:grpSpPr>
        <p:graphicFrame>
          <p:nvGraphicFramePr>
            <p:cNvPr id="10" name="Chart 9">
              <a:extLst>
                <a:ext uri="{FF2B5EF4-FFF2-40B4-BE49-F238E27FC236}">
                  <a16:creationId xmlns:a16="http://schemas.microsoft.com/office/drawing/2014/main" id="{3B47208A-3EC1-4383-9DC5-030E4A9F35B8}"/>
                </a:ext>
              </a:extLst>
            </p:cNvPr>
            <p:cNvGraphicFramePr/>
            <p:nvPr>
              <p:extLst>
                <p:ext uri="{D42A27DB-BD31-4B8C-83A1-F6EECF244321}">
                  <p14:modId xmlns:p14="http://schemas.microsoft.com/office/powerpoint/2010/main" val="384192237"/>
                </p:ext>
              </p:extLst>
            </p:nvPr>
          </p:nvGraphicFramePr>
          <p:xfrm>
            <a:off x="576192" y="3359091"/>
            <a:ext cx="1913008" cy="19686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6F66E273-CE18-49E5-A393-0C57AABAA4AF}"/>
                </a:ext>
              </a:extLst>
            </p:cNvPr>
            <p:cNvSpPr txBox="1">
              <a:spLocks/>
            </p:cNvSpPr>
            <p:nvPr/>
          </p:nvSpPr>
          <p:spPr>
            <a:xfrm>
              <a:off x="1028989" y="3872650"/>
              <a:ext cx="1007416" cy="941500"/>
            </a:xfrm>
            <a:prstGeom prst="rect">
              <a:avLst/>
            </a:prstGeom>
          </p:spPr>
          <p:txBody>
            <a:bodyPr vert="horz" lIns="0" tIns="0" rIns="0" bIns="0" rtlCol="0" anchor="ctr">
              <a:no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3200" b="1" dirty="0">
                  <a:solidFill>
                    <a:schemeClr val="bg1"/>
                  </a:solidFill>
                  <a:latin typeface="+mn-lt"/>
                </a:rPr>
                <a:t>71</a:t>
              </a:r>
              <a:r>
                <a:rPr lang="en-US" sz="2400" b="1" dirty="0">
                  <a:solidFill>
                    <a:schemeClr val="bg1"/>
                  </a:solidFill>
                  <a:latin typeface="+mn-lt"/>
                </a:rPr>
                <a:t>%</a:t>
              </a:r>
              <a:endParaRPr lang="en-US" sz="3200" b="1" dirty="0">
                <a:solidFill>
                  <a:schemeClr val="bg1"/>
                </a:solidFill>
                <a:latin typeface="+mn-lt"/>
              </a:endParaRPr>
            </a:p>
          </p:txBody>
        </p:sp>
      </p:grpSp>
      <p:sp>
        <p:nvSpPr>
          <p:cNvPr id="9" name="Text Placeholder 6">
            <a:extLst>
              <a:ext uri="{FF2B5EF4-FFF2-40B4-BE49-F238E27FC236}">
                <a16:creationId xmlns:a16="http://schemas.microsoft.com/office/drawing/2014/main" id="{5920AF08-CEA3-4BF1-9299-F1015572C603}"/>
              </a:ext>
            </a:extLst>
          </p:cNvPr>
          <p:cNvSpPr txBox="1">
            <a:spLocks/>
          </p:cNvSpPr>
          <p:nvPr/>
        </p:nvSpPr>
        <p:spPr>
          <a:xfrm>
            <a:off x="2423160" y="3591522"/>
            <a:ext cx="4297680" cy="1261884"/>
          </a:xfrm>
          <a:prstGeom prst="rect">
            <a:avLst/>
          </a:prstGeom>
        </p:spPr>
        <p:txBody>
          <a:bodyPr vert="horz" lIns="0" tIns="0" rIns="0" bIns="0" rtlCol="0" anchor="ctr">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600" dirty="0">
                <a:solidFill>
                  <a:schemeClr val="bg1"/>
                </a:solidFill>
                <a:latin typeface="+mn-lt"/>
              </a:rPr>
              <a:t>Of public sector employees agree that</a:t>
            </a:r>
            <a:br>
              <a:rPr lang="en-US" sz="1600" dirty="0">
                <a:solidFill>
                  <a:schemeClr val="bg1"/>
                </a:solidFill>
                <a:latin typeface="+mn-lt"/>
              </a:rPr>
            </a:br>
            <a:r>
              <a:rPr lang="en-US" sz="2200" b="1" dirty="0">
                <a:solidFill>
                  <a:schemeClr val="bg1"/>
                </a:solidFill>
                <a:latin typeface="+mn-lt"/>
              </a:rPr>
              <a:t>employers have a responsibility for the health and well-being</a:t>
            </a:r>
            <a:br>
              <a:rPr lang="en-US" sz="2200" b="1" dirty="0">
                <a:solidFill>
                  <a:schemeClr val="bg1"/>
                </a:solidFill>
                <a:latin typeface="+mn-lt"/>
              </a:rPr>
            </a:br>
            <a:r>
              <a:rPr lang="en-US" sz="2200" b="1" dirty="0">
                <a:solidFill>
                  <a:schemeClr val="bg1"/>
                </a:solidFill>
                <a:latin typeface="+mn-lt"/>
              </a:rPr>
              <a:t>of their employees</a:t>
            </a:r>
          </a:p>
        </p:txBody>
      </p:sp>
      <p:pic>
        <p:nvPicPr>
          <p:cNvPr id="11" name="Picture 10">
            <a:extLst>
              <a:ext uri="{FF2B5EF4-FFF2-40B4-BE49-F238E27FC236}">
                <a16:creationId xmlns:a16="http://schemas.microsoft.com/office/drawing/2014/main" id="{AB68F48F-02A8-4739-BF59-CD7E2A4C4823}"/>
              </a:ext>
            </a:extLst>
          </p:cNvPr>
          <p:cNvPicPr>
            <a:picLocks/>
          </p:cNvPicPr>
          <p:nvPr/>
        </p:nvPicPr>
        <p:blipFill rotWithShape="1">
          <a:blip r:embed="rId4" cstate="screen">
            <a:extLst>
              <a:ext uri="{28A0092B-C50C-407E-A947-70E740481C1C}">
                <a14:useLocalDpi xmlns:a14="http://schemas.microsoft.com/office/drawing/2010/main"/>
              </a:ext>
            </a:extLst>
          </a:blip>
          <a:srcRect l="6824" r="16487"/>
          <a:stretch/>
        </p:blipFill>
        <p:spPr>
          <a:xfrm>
            <a:off x="7040880" y="0"/>
            <a:ext cx="2103120" cy="6173585"/>
          </a:xfrm>
          <a:prstGeom prst="rect">
            <a:avLst/>
          </a:prstGeom>
        </p:spPr>
      </p:pic>
    </p:spTree>
    <p:extLst>
      <p:ext uri="{BB962C8B-B14F-4D97-AF65-F5344CB8AC3E}">
        <p14:creationId xmlns:p14="http://schemas.microsoft.com/office/powerpoint/2010/main" val="1504302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503CA2-C3AD-4BA5-956C-A6955A5B83D9}"/>
              </a:ext>
            </a:extLst>
          </p:cNvPr>
          <p:cNvSpPr/>
          <p:nvPr/>
        </p:nvSpPr>
        <p:spPr>
          <a:xfrm>
            <a:off x="0" y="3429000"/>
            <a:ext cx="9144000"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2" name="Title 1">
            <a:extLst>
              <a:ext uri="{FF2B5EF4-FFF2-40B4-BE49-F238E27FC236}">
                <a16:creationId xmlns:a16="http://schemas.microsoft.com/office/drawing/2014/main" id="{20068B69-A06C-4EA4-AA81-D7AF3717739F}"/>
              </a:ext>
            </a:extLst>
          </p:cNvPr>
          <p:cNvSpPr>
            <a:spLocks noGrp="1"/>
          </p:cNvSpPr>
          <p:nvPr>
            <p:ph type="title"/>
          </p:nvPr>
        </p:nvSpPr>
        <p:spPr>
          <a:xfrm>
            <a:off x="457200" y="457200"/>
            <a:ext cx="8229600" cy="1005840"/>
          </a:xfrm>
        </p:spPr>
        <p:txBody>
          <a:bodyPr/>
          <a:lstStyle/>
          <a:p>
            <a:r>
              <a:rPr lang="en-US" dirty="0"/>
              <a:t>Public sector employees have experienced a more dramatic disruption in their </a:t>
            </a:r>
            <a:br>
              <a:rPr lang="en-US" dirty="0"/>
            </a:br>
            <a:r>
              <a:rPr lang="en-US" dirty="0"/>
              <a:t>working environment</a:t>
            </a:r>
          </a:p>
        </p:txBody>
      </p:sp>
      <p:sp>
        <p:nvSpPr>
          <p:cNvPr id="55" name="Text Placeholder 3">
            <a:extLst>
              <a:ext uri="{FF2B5EF4-FFF2-40B4-BE49-F238E27FC236}">
                <a16:creationId xmlns:a16="http://schemas.microsoft.com/office/drawing/2014/main" id="{0A404178-82B1-4982-9F17-A0F671F085EB}"/>
              </a:ext>
            </a:extLst>
          </p:cNvPr>
          <p:cNvSpPr>
            <a:spLocks noGrp="1"/>
          </p:cNvSpPr>
          <p:nvPr>
            <p:ph type="body" sz="quarter" idx="11" hasCustomPrompt="1"/>
          </p:nvPr>
        </p:nvSpPr>
        <p:spPr>
          <a:xfrm>
            <a:off x="457200" y="5715000"/>
            <a:ext cx="8229600" cy="337661"/>
          </a:xfrm>
        </p:spPr>
        <p:txBody>
          <a:bodyPr lIns="0" tIns="0" rIns="0" bIns="0" anchor="b" anchorCtr="0">
            <a:noAutofit/>
          </a:bodyPr>
          <a:lstStyle>
            <a:lvl1pPr marL="54864" indent="-54864">
              <a:spcBef>
                <a:spcPts val="200"/>
              </a:spcBef>
              <a:defRPr sz="800">
                <a:solidFill>
                  <a:schemeClr val="bg1">
                    <a:lumMod val="50000"/>
                  </a:schemeClr>
                </a:solidFill>
              </a:defRPr>
            </a:lvl1pPr>
          </a:lstStyle>
          <a:p>
            <a:pPr lvl="0"/>
            <a:r>
              <a:rPr lang="en-US" dirty="0"/>
              <a:t>* Data sourced from 2021 Employee Segmentation Study</a:t>
            </a:r>
          </a:p>
        </p:txBody>
      </p:sp>
      <p:sp>
        <p:nvSpPr>
          <p:cNvPr id="8" name="TextBox 7">
            <a:extLst>
              <a:ext uri="{FF2B5EF4-FFF2-40B4-BE49-F238E27FC236}">
                <a16:creationId xmlns:a16="http://schemas.microsoft.com/office/drawing/2014/main" id="{1EBB7490-3E71-4867-87A0-3DF103916FCF}"/>
              </a:ext>
            </a:extLst>
          </p:cNvPr>
          <p:cNvSpPr txBox="1"/>
          <p:nvPr/>
        </p:nvSpPr>
        <p:spPr>
          <a:xfrm>
            <a:off x="0" y="2788920"/>
            <a:ext cx="9144000" cy="640080"/>
          </a:xfrm>
          <a:prstGeom prst="rect">
            <a:avLst/>
          </a:prstGeom>
          <a:solidFill>
            <a:schemeClr val="accent2"/>
          </a:solidFill>
        </p:spPr>
        <p:txBody>
          <a:bodyPr wrap="square" lIns="457200" rIns="457200" anchor="ctr">
            <a:noAutofit/>
          </a:bodyPr>
          <a:lstStyle/>
          <a:p>
            <a:pPr algn="ctr"/>
            <a:r>
              <a:rPr lang="en-US" sz="1400" b="1" dirty="0">
                <a:solidFill>
                  <a:schemeClr val="bg1"/>
                </a:solidFill>
              </a:rPr>
              <a:t>Transitioning to and from remote work was a more significant shift for</a:t>
            </a:r>
            <a:br>
              <a:rPr lang="en-US" sz="1400" b="1" dirty="0">
                <a:solidFill>
                  <a:schemeClr val="bg1"/>
                </a:solidFill>
              </a:rPr>
            </a:br>
            <a:r>
              <a:rPr lang="en-US" sz="1400" b="1" dirty="0">
                <a:solidFill>
                  <a:schemeClr val="bg1"/>
                </a:solidFill>
              </a:rPr>
              <a:t>public sector employees, with many never experiencing this level of flexibility before</a:t>
            </a:r>
          </a:p>
        </p:txBody>
      </p:sp>
      <p:sp>
        <p:nvSpPr>
          <p:cNvPr id="15" name="Rectangle 14">
            <a:extLst>
              <a:ext uri="{FF2B5EF4-FFF2-40B4-BE49-F238E27FC236}">
                <a16:creationId xmlns:a16="http://schemas.microsoft.com/office/drawing/2014/main" id="{09E39D30-04D9-4648-86FF-7CADC9ED8AD8}"/>
              </a:ext>
            </a:extLst>
          </p:cNvPr>
          <p:cNvSpPr/>
          <p:nvPr/>
        </p:nvSpPr>
        <p:spPr>
          <a:xfrm>
            <a:off x="0" y="3429000"/>
            <a:ext cx="274320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68580" bIns="0" rtlCol="0" anchor="ctr"/>
          <a:lstStyle/>
          <a:p>
            <a:pPr algn="ctr"/>
            <a:endParaRPr lang="en-US" sz="1350" b="1" dirty="0">
              <a:solidFill>
                <a:schemeClr val="accent1"/>
              </a:solidFill>
            </a:endParaRPr>
          </a:p>
        </p:txBody>
      </p:sp>
      <p:sp>
        <p:nvSpPr>
          <p:cNvPr id="16" name="Text Placeholder 6">
            <a:extLst>
              <a:ext uri="{FF2B5EF4-FFF2-40B4-BE49-F238E27FC236}">
                <a16:creationId xmlns:a16="http://schemas.microsoft.com/office/drawing/2014/main" id="{F970FDE2-97E9-4CBA-8839-55631A6C0B63}"/>
              </a:ext>
            </a:extLst>
          </p:cNvPr>
          <p:cNvSpPr txBox="1">
            <a:spLocks/>
          </p:cNvSpPr>
          <p:nvPr/>
        </p:nvSpPr>
        <p:spPr>
          <a:xfrm>
            <a:off x="457200" y="3656917"/>
            <a:ext cx="1917699" cy="1785104"/>
          </a:xfrm>
          <a:prstGeom prst="rect">
            <a:avLst/>
          </a:prstGeom>
        </p:spPr>
        <p:txBody>
          <a:bodyPr vert="horz" lIns="0" tIns="0" rIns="0" bIns="0" rtlCol="0" anchor="ctr">
            <a:spAutoFit/>
          </a:bodyPr>
          <a:lstStyle>
            <a:lvl1pPr marL="0" indent="0" algn="l" defTabSz="514451" rtl="0" eaLnBrk="1" latinLnBrk="0" hangingPunct="1">
              <a:spcBef>
                <a:spcPts val="675"/>
              </a:spcBef>
              <a:spcAft>
                <a:spcPts val="0"/>
              </a:spcAft>
              <a:buClrTx/>
              <a:buFontTx/>
              <a:buNone/>
              <a:tabLst>
                <a:tab pos="676107" algn="l"/>
              </a:tabLst>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12535" indent="-112535" algn="l" defTabSz="514451" rtl="0" eaLnBrk="1" latinLnBrk="0" hangingPunct="1">
              <a:spcBef>
                <a:spcPts val="338"/>
              </a:spcBef>
              <a:spcAft>
                <a:spcPts val="0"/>
              </a:spcAft>
              <a:buClrTx/>
              <a:buFont typeface="Arial" pitchFamily="34" charset="0"/>
              <a:buChar char="•"/>
              <a:tabLst>
                <a:tab pos="676107" algn="l"/>
              </a:tabLst>
              <a:defRPr sz="9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4177" indent="-112535" algn="l" defTabSz="514451" rtl="0" eaLnBrk="1" latinLnBrk="0" hangingPunct="1">
              <a:spcBef>
                <a:spcPts val="169"/>
              </a:spcBef>
              <a:spcAft>
                <a:spcPts val="0"/>
              </a:spcAft>
              <a:buClrTx/>
              <a:buFont typeface="Lucida Grande"/>
              <a:buChar char="-"/>
              <a:tabLst>
                <a:tab pos="676107" algn="l"/>
              </a:tabLst>
              <a:defRPr sz="825"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50111" indent="-112535" algn="l" defTabSz="514451" rtl="0" eaLnBrk="1" latinLnBrk="0" hangingPunct="1">
              <a:spcBef>
                <a:spcPts val="169"/>
              </a:spcBef>
              <a:spcAft>
                <a:spcPts val="0"/>
              </a:spcAft>
              <a:buClrTx/>
              <a:buFont typeface="Arial" pitchFamily="34" charset="0"/>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53716" indent="-102710" algn="l" defTabSz="514451" rtl="0" eaLnBrk="1" latinLnBrk="0" hangingPunct="1">
              <a:spcBef>
                <a:spcPts val="169"/>
              </a:spcBef>
              <a:spcAft>
                <a:spcPts val="0"/>
              </a:spcAft>
              <a:buClrTx/>
              <a:buFont typeface="Lucida Grande"/>
              <a:buChar char="-"/>
              <a:tabLst>
                <a:tab pos="676107" algn="l"/>
              </a:tabLst>
              <a:defRPr sz="75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414735"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957"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183"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408" indent="-128613" algn="l" defTabSz="514451"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spcBef>
                <a:spcPts val="600"/>
              </a:spcBef>
            </a:pPr>
            <a:r>
              <a:rPr lang="en-US" sz="4000" b="1" dirty="0">
                <a:latin typeface="+mn-lt"/>
              </a:rPr>
              <a:t>53</a:t>
            </a:r>
            <a:r>
              <a:rPr lang="en-US" sz="2800" b="1" dirty="0">
                <a:latin typeface="+mn-lt"/>
              </a:rPr>
              <a:t>%</a:t>
            </a:r>
            <a:br>
              <a:rPr lang="en-US" sz="1600" b="1" dirty="0">
                <a:latin typeface="+mn-lt"/>
              </a:rPr>
            </a:br>
            <a:r>
              <a:rPr lang="en-US" sz="1200" b="1" dirty="0">
                <a:latin typeface="+mn-lt"/>
              </a:rPr>
              <a:t>Of public sector employees agree that COVID-19 significantly disrupted the industry they work in</a:t>
            </a:r>
          </a:p>
          <a:p>
            <a:pPr>
              <a:spcBef>
                <a:spcPts val="600"/>
              </a:spcBef>
            </a:pPr>
            <a:r>
              <a:rPr lang="en-US" sz="1100" dirty="0">
                <a:latin typeface="+mn-lt"/>
              </a:rPr>
              <a:t>(vs. 38% all employees)</a:t>
            </a:r>
            <a:endParaRPr lang="en-US" sz="1400" dirty="0">
              <a:latin typeface="+mn-lt"/>
            </a:endParaRPr>
          </a:p>
        </p:txBody>
      </p:sp>
      <p:sp>
        <p:nvSpPr>
          <p:cNvPr id="18" name="TextBox 17">
            <a:extLst>
              <a:ext uri="{FF2B5EF4-FFF2-40B4-BE49-F238E27FC236}">
                <a16:creationId xmlns:a16="http://schemas.microsoft.com/office/drawing/2014/main" id="{B80B6BB1-5B0F-4301-BF4B-23526D124A55}"/>
              </a:ext>
            </a:extLst>
          </p:cNvPr>
          <p:cNvSpPr txBox="1"/>
          <p:nvPr/>
        </p:nvSpPr>
        <p:spPr>
          <a:xfrm>
            <a:off x="2743201" y="3635482"/>
            <a:ext cx="3200398" cy="574764"/>
          </a:xfrm>
          <a:prstGeom prst="rect">
            <a:avLst/>
          </a:prstGeom>
          <a:noFill/>
        </p:spPr>
        <p:txBody>
          <a:bodyPr wrap="square" lIns="365760" rIns="365760" anchor="t">
            <a:noAutofit/>
          </a:bodyPr>
          <a:lstStyle/>
          <a:p>
            <a:pPr>
              <a:spcAft>
                <a:spcPts val="600"/>
              </a:spcAft>
            </a:pPr>
            <a:r>
              <a:rPr lang="en-US" sz="1200" b="1" dirty="0"/>
              <a:t>Only 18% of public sector workers could work remotely </a:t>
            </a:r>
            <a:br>
              <a:rPr lang="en-US" sz="1200" b="1" dirty="0"/>
            </a:br>
            <a:r>
              <a:rPr lang="en-US" sz="1200" b="1" dirty="0"/>
              <a:t>pre-pandemic </a:t>
            </a:r>
          </a:p>
          <a:p>
            <a:pPr>
              <a:spcAft>
                <a:spcPts val="600"/>
              </a:spcAft>
            </a:pPr>
            <a:r>
              <a:rPr lang="en-US" sz="1000" dirty="0"/>
              <a:t>(vs. 29% all employees)*</a:t>
            </a:r>
            <a:endParaRPr lang="en-US" sz="1200" dirty="0"/>
          </a:p>
        </p:txBody>
      </p:sp>
      <p:sp>
        <p:nvSpPr>
          <p:cNvPr id="20" name="TextBox 19">
            <a:extLst>
              <a:ext uri="{FF2B5EF4-FFF2-40B4-BE49-F238E27FC236}">
                <a16:creationId xmlns:a16="http://schemas.microsoft.com/office/drawing/2014/main" id="{FCA8CCD5-8087-46F1-9ECB-FBF0560D779F}"/>
              </a:ext>
            </a:extLst>
          </p:cNvPr>
          <p:cNvSpPr txBox="1"/>
          <p:nvPr/>
        </p:nvSpPr>
        <p:spPr>
          <a:xfrm>
            <a:off x="5943599" y="3635482"/>
            <a:ext cx="3200398" cy="574764"/>
          </a:xfrm>
          <a:prstGeom prst="rect">
            <a:avLst/>
          </a:prstGeom>
          <a:noFill/>
        </p:spPr>
        <p:txBody>
          <a:bodyPr wrap="square" lIns="365760" rIns="365760" anchor="t">
            <a:noAutofit/>
          </a:bodyPr>
          <a:lstStyle/>
          <a:p>
            <a:pPr>
              <a:spcAft>
                <a:spcPts val="600"/>
              </a:spcAft>
            </a:pPr>
            <a:r>
              <a:rPr lang="en-US" sz="1200" b="1" dirty="0"/>
              <a:t>And 57% of public sector </a:t>
            </a:r>
            <a:br>
              <a:rPr lang="en-US" sz="1200" b="1" dirty="0"/>
            </a:br>
            <a:r>
              <a:rPr lang="en-US" sz="1200" b="1" dirty="0"/>
              <a:t>workers can work remotely now </a:t>
            </a:r>
          </a:p>
          <a:p>
            <a:r>
              <a:rPr lang="en-US" sz="1000" dirty="0"/>
              <a:t>(vs. 48% all employees)*</a:t>
            </a:r>
            <a:endParaRPr lang="en-US" sz="1200" dirty="0"/>
          </a:p>
        </p:txBody>
      </p:sp>
      <p:cxnSp>
        <p:nvCxnSpPr>
          <p:cNvPr id="21" name="Straight Connector 20">
            <a:extLst>
              <a:ext uri="{FF2B5EF4-FFF2-40B4-BE49-F238E27FC236}">
                <a16:creationId xmlns:a16="http://schemas.microsoft.com/office/drawing/2014/main" id="{6806C098-8575-4571-9B80-7375BAFE616F}"/>
              </a:ext>
            </a:extLst>
          </p:cNvPr>
          <p:cNvCxnSpPr>
            <a:cxnSpLocks/>
          </p:cNvCxnSpPr>
          <p:nvPr/>
        </p:nvCxnSpPr>
        <p:spPr>
          <a:xfrm>
            <a:off x="5943599" y="3670300"/>
            <a:ext cx="0" cy="1730375"/>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4CC9F04D-CCAA-4164-AD06-D0E43A956769}"/>
              </a:ext>
            </a:extLst>
          </p:cNvPr>
          <p:cNvGrpSpPr/>
          <p:nvPr/>
        </p:nvGrpSpPr>
        <p:grpSpPr>
          <a:xfrm>
            <a:off x="3124658" y="4961620"/>
            <a:ext cx="392799" cy="439055"/>
            <a:chOff x="3124658" y="4807762"/>
            <a:chExt cx="392799" cy="439055"/>
          </a:xfrm>
          <a:solidFill>
            <a:schemeClr val="accent3"/>
          </a:solidFill>
        </p:grpSpPr>
        <p:sp>
          <p:nvSpPr>
            <p:cNvPr id="29" name="Graphic 22">
              <a:extLst>
                <a:ext uri="{FF2B5EF4-FFF2-40B4-BE49-F238E27FC236}">
                  <a16:creationId xmlns:a16="http://schemas.microsoft.com/office/drawing/2014/main" id="{67BA087C-0A6B-47E2-8105-703CF3C23507}"/>
                </a:ext>
              </a:extLst>
            </p:cNvPr>
            <p:cNvSpPr/>
            <p:nvPr/>
          </p:nvSpPr>
          <p:spPr>
            <a:xfrm>
              <a:off x="3124658"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grpFill/>
            <a:ln w="4489" cap="flat">
              <a:noFill/>
              <a:prstDash val="solid"/>
              <a:miter/>
            </a:ln>
          </p:spPr>
          <p:txBody>
            <a:bodyPr rtlCol="0" anchor="ctr"/>
            <a:lstStyle/>
            <a:p>
              <a:endParaRPr lang="en-US"/>
            </a:p>
          </p:txBody>
        </p:sp>
        <p:sp>
          <p:nvSpPr>
            <p:cNvPr id="30" name="Graphic 22">
              <a:extLst>
                <a:ext uri="{FF2B5EF4-FFF2-40B4-BE49-F238E27FC236}">
                  <a16:creationId xmlns:a16="http://schemas.microsoft.com/office/drawing/2014/main" id="{67BA087C-0A6B-47E2-8105-703CF3C23507}"/>
                </a:ext>
              </a:extLst>
            </p:cNvPr>
            <p:cNvSpPr/>
            <p:nvPr/>
          </p:nvSpPr>
          <p:spPr>
            <a:xfrm>
              <a:off x="3222677"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grpFill/>
            <a:ln w="4489"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BFBE3C15-2D46-4C74-AAAE-ECEF22BE5A52}"/>
              </a:ext>
            </a:extLst>
          </p:cNvPr>
          <p:cNvGrpSpPr/>
          <p:nvPr/>
        </p:nvGrpSpPr>
        <p:grpSpPr>
          <a:xfrm>
            <a:off x="3637487" y="4961620"/>
            <a:ext cx="1931282" cy="439055"/>
            <a:chOff x="3637487" y="4807762"/>
            <a:chExt cx="1931282" cy="439055"/>
          </a:xfrm>
        </p:grpSpPr>
        <p:sp>
          <p:nvSpPr>
            <p:cNvPr id="31" name="Graphic 23">
              <a:extLst>
                <a:ext uri="{FF2B5EF4-FFF2-40B4-BE49-F238E27FC236}">
                  <a16:creationId xmlns:a16="http://schemas.microsoft.com/office/drawing/2014/main" id="{BB472BB4-E28A-4636-9E1F-F957B0B25368}"/>
                </a:ext>
              </a:extLst>
            </p:cNvPr>
            <p:cNvSpPr/>
            <p:nvPr/>
          </p:nvSpPr>
          <p:spPr>
            <a:xfrm>
              <a:off x="3637487"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32" name="Graphic 23">
              <a:extLst>
                <a:ext uri="{FF2B5EF4-FFF2-40B4-BE49-F238E27FC236}">
                  <a16:creationId xmlns:a16="http://schemas.microsoft.com/office/drawing/2014/main" id="{BB472BB4-E28A-4636-9E1F-F957B0B25368}"/>
                </a:ext>
              </a:extLst>
            </p:cNvPr>
            <p:cNvSpPr/>
            <p:nvPr/>
          </p:nvSpPr>
          <p:spPr>
            <a:xfrm>
              <a:off x="3735506"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33" name="Graphic 24">
              <a:extLst>
                <a:ext uri="{FF2B5EF4-FFF2-40B4-BE49-F238E27FC236}">
                  <a16:creationId xmlns:a16="http://schemas.microsoft.com/office/drawing/2014/main" id="{97E4F27A-247F-4616-A774-70DDACFA7555}"/>
                </a:ext>
              </a:extLst>
            </p:cNvPr>
            <p:cNvSpPr/>
            <p:nvPr/>
          </p:nvSpPr>
          <p:spPr>
            <a:xfrm>
              <a:off x="4150315"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34" name="Graphic 24">
              <a:extLst>
                <a:ext uri="{FF2B5EF4-FFF2-40B4-BE49-F238E27FC236}">
                  <a16:creationId xmlns:a16="http://schemas.microsoft.com/office/drawing/2014/main" id="{97E4F27A-247F-4616-A774-70DDACFA7555}"/>
                </a:ext>
              </a:extLst>
            </p:cNvPr>
            <p:cNvSpPr/>
            <p:nvPr/>
          </p:nvSpPr>
          <p:spPr>
            <a:xfrm>
              <a:off x="4248334"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35" name="Graphic 25">
              <a:extLst>
                <a:ext uri="{FF2B5EF4-FFF2-40B4-BE49-F238E27FC236}">
                  <a16:creationId xmlns:a16="http://schemas.microsoft.com/office/drawing/2014/main" id="{21458099-5808-49BA-B916-F292DAC40BC3}"/>
                </a:ext>
              </a:extLst>
            </p:cNvPr>
            <p:cNvSpPr/>
            <p:nvPr/>
          </p:nvSpPr>
          <p:spPr>
            <a:xfrm>
              <a:off x="4663147"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36" name="Graphic 25">
              <a:extLst>
                <a:ext uri="{FF2B5EF4-FFF2-40B4-BE49-F238E27FC236}">
                  <a16:creationId xmlns:a16="http://schemas.microsoft.com/office/drawing/2014/main" id="{21458099-5808-49BA-B916-F292DAC40BC3}"/>
                </a:ext>
              </a:extLst>
            </p:cNvPr>
            <p:cNvSpPr/>
            <p:nvPr/>
          </p:nvSpPr>
          <p:spPr>
            <a:xfrm>
              <a:off x="4761166"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37" name="Graphic 26">
              <a:extLst>
                <a:ext uri="{FF2B5EF4-FFF2-40B4-BE49-F238E27FC236}">
                  <a16:creationId xmlns:a16="http://schemas.microsoft.com/office/drawing/2014/main" id="{DE470121-F38E-4E8D-8D63-753B36BC23FE}"/>
                </a:ext>
              </a:extLst>
            </p:cNvPr>
            <p:cNvSpPr/>
            <p:nvPr/>
          </p:nvSpPr>
          <p:spPr>
            <a:xfrm>
              <a:off x="5175970"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38" name="Graphic 26">
              <a:extLst>
                <a:ext uri="{FF2B5EF4-FFF2-40B4-BE49-F238E27FC236}">
                  <a16:creationId xmlns:a16="http://schemas.microsoft.com/office/drawing/2014/main" id="{DE470121-F38E-4E8D-8D63-753B36BC23FE}"/>
                </a:ext>
              </a:extLst>
            </p:cNvPr>
            <p:cNvSpPr/>
            <p:nvPr/>
          </p:nvSpPr>
          <p:spPr>
            <a:xfrm>
              <a:off x="5273989"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bg2">
                <a:lumMod val="40000"/>
                <a:lumOff val="60000"/>
              </a:schemeClr>
            </a:solidFill>
            <a:ln w="4489"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1BAE7AE3-9AC3-430F-9155-F37D05F0B745}"/>
              </a:ext>
            </a:extLst>
          </p:cNvPr>
          <p:cNvGrpSpPr/>
          <p:nvPr/>
        </p:nvGrpSpPr>
        <p:grpSpPr>
          <a:xfrm>
            <a:off x="6317164" y="4961620"/>
            <a:ext cx="2444111" cy="439055"/>
            <a:chOff x="6317164" y="4807762"/>
            <a:chExt cx="2444111" cy="439055"/>
          </a:xfrm>
        </p:grpSpPr>
        <p:sp>
          <p:nvSpPr>
            <p:cNvPr id="43" name="Graphic 22">
              <a:extLst>
                <a:ext uri="{FF2B5EF4-FFF2-40B4-BE49-F238E27FC236}">
                  <a16:creationId xmlns:a16="http://schemas.microsoft.com/office/drawing/2014/main" id="{8E39EDDA-860B-4CD1-9255-9CF65733B669}"/>
                </a:ext>
              </a:extLst>
            </p:cNvPr>
            <p:cNvSpPr/>
            <p:nvPr/>
          </p:nvSpPr>
          <p:spPr>
            <a:xfrm>
              <a:off x="6317164"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accent3"/>
            </a:solidFill>
            <a:ln w="4489" cap="flat">
              <a:noFill/>
              <a:prstDash val="solid"/>
              <a:miter/>
            </a:ln>
          </p:spPr>
          <p:txBody>
            <a:bodyPr rtlCol="0" anchor="ctr"/>
            <a:lstStyle/>
            <a:p>
              <a:endParaRPr lang="en-US"/>
            </a:p>
          </p:txBody>
        </p:sp>
        <p:sp>
          <p:nvSpPr>
            <p:cNvPr id="44" name="Graphic 22">
              <a:extLst>
                <a:ext uri="{FF2B5EF4-FFF2-40B4-BE49-F238E27FC236}">
                  <a16:creationId xmlns:a16="http://schemas.microsoft.com/office/drawing/2014/main" id="{D076F193-E919-42B6-AF39-925CC25043DA}"/>
                </a:ext>
              </a:extLst>
            </p:cNvPr>
            <p:cNvSpPr/>
            <p:nvPr/>
          </p:nvSpPr>
          <p:spPr>
            <a:xfrm>
              <a:off x="6415183"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accent3"/>
            </a:solidFill>
            <a:ln w="4489" cap="flat">
              <a:noFill/>
              <a:prstDash val="solid"/>
              <a:miter/>
            </a:ln>
          </p:spPr>
          <p:txBody>
            <a:bodyPr rtlCol="0" anchor="ctr"/>
            <a:lstStyle/>
            <a:p>
              <a:endParaRPr lang="en-US"/>
            </a:p>
          </p:txBody>
        </p:sp>
        <p:sp>
          <p:nvSpPr>
            <p:cNvPr id="46" name="Graphic 23">
              <a:extLst>
                <a:ext uri="{FF2B5EF4-FFF2-40B4-BE49-F238E27FC236}">
                  <a16:creationId xmlns:a16="http://schemas.microsoft.com/office/drawing/2014/main" id="{127EEB55-B4A3-4C0C-B160-3CCF8A31ADF9}"/>
                </a:ext>
              </a:extLst>
            </p:cNvPr>
            <p:cNvSpPr/>
            <p:nvPr/>
          </p:nvSpPr>
          <p:spPr>
            <a:xfrm>
              <a:off x="6829993"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accent3"/>
            </a:solidFill>
            <a:ln w="4489" cap="flat">
              <a:noFill/>
              <a:prstDash val="solid"/>
              <a:miter/>
            </a:ln>
          </p:spPr>
          <p:txBody>
            <a:bodyPr rtlCol="0" anchor="ctr"/>
            <a:lstStyle/>
            <a:p>
              <a:endParaRPr lang="en-US"/>
            </a:p>
          </p:txBody>
        </p:sp>
        <p:sp>
          <p:nvSpPr>
            <p:cNvPr id="47" name="Graphic 23">
              <a:extLst>
                <a:ext uri="{FF2B5EF4-FFF2-40B4-BE49-F238E27FC236}">
                  <a16:creationId xmlns:a16="http://schemas.microsoft.com/office/drawing/2014/main" id="{37C92685-6C89-4FA9-8620-7F2EC48F9CE0}"/>
                </a:ext>
              </a:extLst>
            </p:cNvPr>
            <p:cNvSpPr/>
            <p:nvPr/>
          </p:nvSpPr>
          <p:spPr>
            <a:xfrm>
              <a:off x="6928012"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accent3"/>
            </a:solidFill>
            <a:ln w="4489" cap="flat">
              <a:noFill/>
              <a:prstDash val="solid"/>
              <a:miter/>
            </a:ln>
          </p:spPr>
          <p:txBody>
            <a:bodyPr rtlCol="0" anchor="ctr"/>
            <a:lstStyle/>
            <a:p>
              <a:endParaRPr lang="en-US"/>
            </a:p>
          </p:txBody>
        </p:sp>
        <p:sp>
          <p:nvSpPr>
            <p:cNvPr id="48" name="Graphic 24">
              <a:extLst>
                <a:ext uri="{FF2B5EF4-FFF2-40B4-BE49-F238E27FC236}">
                  <a16:creationId xmlns:a16="http://schemas.microsoft.com/office/drawing/2014/main" id="{BB91FBD7-6F43-4AFD-9412-12196A5B50AA}"/>
                </a:ext>
              </a:extLst>
            </p:cNvPr>
            <p:cNvSpPr/>
            <p:nvPr/>
          </p:nvSpPr>
          <p:spPr>
            <a:xfrm>
              <a:off x="7342821"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accent3"/>
            </a:solidFill>
            <a:ln w="4489" cap="flat">
              <a:noFill/>
              <a:prstDash val="solid"/>
              <a:miter/>
            </a:ln>
          </p:spPr>
          <p:txBody>
            <a:bodyPr rtlCol="0" anchor="ctr"/>
            <a:lstStyle/>
            <a:p>
              <a:endParaRPr lang="en-US"/>
            </a:p>
          </p:txBody>
        </p:sp>
        <p:sp>
          <p:nvSpPr>
            <p:cNvPr id="49" name="Graphic 24">
              <a:extLst>
                <a:ext uri="{FF2B5EF4-FFF2-40B4-BE49-F238E27FC236}">
                  <a16:creationId xmlns:a16="http://schemas.microsoft.com/office/drawing/2014/main" id="{C8E2022D-D32C-4484-B46C-1E898AA031F9}"/>
                </a:ext>
              </a:extLst>
            </p:cNvPr>
            <p:cNvSpPr/>
            <p:nvPr/>
          </p:nvSpPr>
          <p:spPr>
            <a:xfrm>
              <a:off x="7440840"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accent3"/>
            </a:solidFill>
            <a:ln w="4489" cap="flat">
              <a:noFill/>
              <a:prstDash val="solid"/>
              <a:miter/>
            </a:ln>
          </p:spPr>
          <p:txBody>
            <a:bodyPr rtlCol="0" anchor="ctr"/>
            <a:lstStyle/>
            <a:p>
              <a:endParaRPr lang="en-US"/>
            </a:p>
          </p:txBody>
        </p:sp>
        <p:sp>
          <p:nvSpPr>
            <p:cNvPr id="50" name="Graphic 25">
              <a:extLst>
                <a:ext uri="{FF2B5EF4-FFF2-40B4-BE49-F238E27FC236}">
                  <a16:creationId xmlns:a16="http://schemas.microsoft.com/office/drawing/2014/main" id="{8D54C2B3-7C9C-4672-BD9B-32BECE778046}"/>
                </a:ext>
              </a:extLst>
            </p:cNvPr>
            <p:cNvSpPr/>
            <p:nvPr/>
          </p:nvSpPr>
          <p:spPr>
            <a:xfrm>
              <a:off x="7855653"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51" name="Graphic 25">
              <a:extLst>
                <a:ext uri="{FF2B5EF4-FFF2-40B4-BE49-F238E27FC236}">
                  <a16:creationId xmlns:a16="http://schemas.microsoft.com/office/drawing/2014/main" id="{5981F043-66BE-4D39-B7D5-97651EA82A40}"/>
                </a:ext>
              </a:extLst>
            </p:cNvPr>
            <p:cNvSpPr/>
            <p:nvPr/>
          </p:nvSpPr>
          <p:spPr>
            <a:xfrm>
              <a:off x="7953672"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52" name="Graphic 26">
              <a:extLst>
                <a:ext uri="{FF2B5EF4-FFF2-40B4-BE49-F238E27FC236}">
                  <a16:creationId xmlns:a16="http://schemas.microsoft.com/office/drawing/2014/main" id="{798B4BFF-C178-4D38-831E-0DD7BFCE5107}"/>
                </a:ext>
              </a:extLst>
            </p:cNvPr>
            <p:cNvSpPr/>
            <p:nvPr/>
          </p:nvSpPr>
          <p:spPr>
            <a:xfrm>
              <a:off x="8368476" y="5031129"/>
              <a:ext cx="392799" cy="215688"/>
            </a:xfrm>
            <a:custGeom>
              <a:avLst/>
              <a:gdLst>
                <a:gd name="connsiteX0" fmla="*/ 334982 w 392799"/>
                <a:gd name="connsiteY0" fmla="*/ 0 h 215688"/>
                <a:gd name="connsiteX1" fmla="*/ 57863 w 392799"/>
                <a:gd name="connsiteY1" fmla="*/ 0 h 215688"/>
                <a:gd name="connsiteX2" fmla="*/ 0 w 392799"/>
                <a:gd name="connsiteY2" fmla="*/ 215689 h 215688"/>
                <a:gd name="connsiteX3" fmla="*/ 71685 w 392799"/>
                <a:gd name="connsiteY3" fmla="*/ 215689 h 215688"/>
                <a:gd name="connsiteX4" fmla="*/ 79816 w 392799"/>
                <a:gd name="connsiteY4" fmla="*/ 187277 h 215688"/>
                <a:gd name="connsiteX5" fmla="*/ 83158 w 392799"/>
                <a:gd name="connsiteY5" fmla="*/ 215689 h 215688"/>
                <a:gd name="connsiteX6" fmla="*/ 309641 w 392799"/>
                <a:gd name="connsiteY6" fmla="*/ 215689 h 215688"/>
                <a:gd name="connsiteX7" fmla="*/ 312984 w 392799"/>
                <a:gd name="connsiteY7" fmla="*/ 187277 h 215688"/>
                <a:gd name="connsiteX8" fmla="*/ 321114 w 392799"/>
                <a:gd name="connsiteY8" fmla="*/ 215689 h 215688"/>
                <a:gd name="connsiteX9" fmla="*/ 392799 w 392799"/>
                <a:gd name="connsiteY9" fmla="*/ 215689 h 215688"/>
                <a:gd name="connsiteX10" fmla="*/ 334982 w 392799"/>
                <a:gd name="connsiteY10" fmla="*/ 0 h 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799" h="215688">
                  <a:moveTo>
                    <a:pt x="334982" y="0"/>
                  </a:moveTo>
                  <a:lnTo>
                    <a:pt x="57863" y="0"/>
                  </a:lnTo>
                  <a:cubicBezTo>
                    <a:pt x="26334" y="75931"/>
                    <a:pt x="9079" y="150508"/>
                    <a:pt x="0" y="215689"/>
                  </a:cubicBezTo>
                  <a:lnTo>
                    <a:pt x="71685" y="215689"/>
                  </a:lnTo>
                  <a:cubicBezTo>
                    <a:pt x="74260" y="206384"/>
                    <a:pt x="76970" y="196943"/>
                    <a:pt x="79816" y="187277"/>
                  </a:cubicBezTo>
                  <a:lnTo>
                    <a:pt x="83158" y="215689"/>
                  </a:lnTo>
                  <a:lnTo>
                    <a:pt x="309641" y="215689"/>
                  </a:lnTo>
                  <a:lnTo>
                    <a:pt x="312984" y="187277"/>
                  </a:lnTo>
                  <a:cubicBezTo>
                    <a:pt x="315875" y="196943"/>
                    <a:pt x="318540" y="206384"/>
                    <a:pt x="321114" y="215689"/>
                  </a:cubicBezTo>
                  <a:lnTo>
                    <a:pt x="392799" y="215689"/>
                  </a:lnTo>
                  <a:cubicBezTo>
                    <a:pt x="383765" y="150508"/>
                    <a:pt x="366510" y="75931"/>
                    <a:pt x="334982" y="0"/>
                  </a:cubicBezTo>
                  <a:close/>
                </a:path>
              </a:pathLst>
            </a:custGeom>
            <a:solidFill>
              <a:schemeClr val="bg2">
                <a:lumMod val="40000"/>
                <a:lumOff val="60000"/>
              </a:schemeClr>
            </a:solidFill>
            <a:ln w="4489" cap="flat">
              <a:noFill/>
              <a:prstDash val="solid"/>
              <a:miter/>
            </a:ln>
          </p:spPr>
          <p:txBody>
            <a:bodyPr rtlCol="0" anchor="ctr"/>
            <a:lstStyle/>
            <a:p>
              <a:endParaRPr lang="en-US"/>
            </a:p>
          </p:txBody>
        </p:sp>
        <p:sp>
          <p:nvSpPr>
            <p:cNvPr id="53" name="Graphic 26">
              <a:extLst>
                <a:ext uri="{FF2B5EF4-FFF2-40B4-BE49-F238E27FC236}">
                  <a16:creationId xmlns:a16="http://schemas.microsoft.com/office/drawing/2014/main" id="{976B51EE-99E1-40D4-9D38-991AD8C2B177}"/>
                </a:ext>
              </a:extLst>
            </p:cNvPr>
            <p:cNvSpPr/>
            <p:nvPr/>
          </p:nvSpPr>
          <p:spPr>
            <a:xfrm>
              <a:off x="8466495" y="4807762"/>
              <a:ext cx="196851" cy="196129"/>
            </a:xfrm>
            <a:custGeom>
              <a:avLst/>
              <a:gdLst>
                <a:gd name="connsiteX0" fmla="*/ 196851 w 196851"/>
                <a:gd name="connsiteY0" fmla="*/ 98065 h 196129"/>
                <a:gd name="connsiteX1" fmla="*/ 98426 w 196851"/>
                <a:gd name="connsiteY1" fmla="*/ 196130 h 196129"/>
                <a:gd name="connsiteX2" fmla="*/ 0 w 196851"/>
                <a:gd name="connsiteY2" fmla="*/ 98065 h 196129"/>
                <a:gd name="connsiteX3" fmla="*/ 98426 w 196851"/>
                <a:gd name="connsiteY3" fmla="*/ 0 h 196129"/>
                <a:gd name="connsiteX4" fmla="*/ 196851 w 196851"/>
                <a:gd name="connsiteY4" fmla="*/ 98065 h 19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1" h="196129">
                  <a:moveTo>
                    <a:pt x="196851" y="98065"/>
                  </a:moveTo>
                  <a:cubicBezTo>
                    <a:pt x="196851" y="152225"/>
                    <a:pt x="152785" y="196130"/>
                    <a:pt x="98426" y="196130"/>
                  </a:cubicBezTo>
                  <a:cubicBezTo>
                    <a:pt x="44067" y="196130"/>
                    <a:pt x="0" y="152225"/>
                    <a:pt x="0" y="98065"/>
                  </a:cubicBezTo>
                  <a:cubicBezTo>
                    <a:pt x="0" y="43905"/>
                    <a:pt x="44067" y="0"/>
                    <a:pt x="98426" y="0"/>
                  </a:cubicBezTo>
                  <a:cubicBezTo>
                    <a:pt x="152785" y="0"/>
                    <a:pt x="196851" y="43905"/>
                    <a:pt x="196851" y="98065"/>
                  </a:cubicBezTo>
                  <a:close/>
                </a:path>
              </a:pathLst>
            </a:custGeom>
            <a:solidFill>
              <a:schemeClr val="bg2">
                <a:lumMod val="40000"/>
                <a:lumOff val="60000"/>
              </a:schemeClr>
            </a:solidFill>
            <a:ln w="4489" cap="flat">
              <a:noFill/>
              <a:prstDash val="solid"/>
              <a:miter/>
            </a:ln>
          </p:spPr>
          <p:txBody>
            <a:bodyPr rtlCol="0" anchor="ctr"/>
            <a:lstStyle/>
            <a:p>
              <a:endParaRPr lang="en-US"/>
            </a:p>
          </p:txBody>
        </p:sp>
      </p:grpSp>
    </p:spTree>
    <p:extLst>
      <p:ext uri="{BB962C8B-B14F-4D97-AF65-F5344CB8AC3E}">
        <p14:creationId xmlns:p14="http://schemas.microsoft.com/office/powerpoint/2010/main" val="3345773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efault Theme">
  <a:themeElements>
    <a:clrScheme name="MetLife 02-15-20">
      <a:dk1>
        <a:srgbClr val="000000"/>
      </a:dk1>
      <a:lt1>
        <a:srgbClr val="FFFFFF"/>
      </a:lt1>
      <a:dk2>
        <a:srgbClr val="00ACA0"/>
      </a:dk2>
      <a:lt2>
        <a:srgbClr val="75787B"/>
      </a:lt2>
      <a:accent1>
        <a:srgbClr val="0061A0"/>
      </a:accent1>
      <a:accent2>
        <a:srgbClr val="0090DA"/>
      </a:accent2>
      <a:accent3>
        <a:srgbClr val="A4CE4E"/>
      </a:accent3>
      <a:accent4>
        <a:srgbClr val="5F259F"/>
      </a:accent4>
      <a:accent5>
        <a:srgbClr val="FFC600"/>
      </a:accent5>
      <a:accent6>
        <a:srgbClr val="DB0A5B"/>
      </a:accent6>
      <a:hlink>
        <a:srgbClr val="0061A0"/>
      </a:hlink>
      <a:folHlink>
        <a:srgbClr val="0090DA"/>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sz="1100" dirty="0" err="1" smtClean="0">
            <a:latin typeface="MetLife Circular Light" charset="0"/>
            <a:ea typeface="MetLife Circular Light" charset="0"/>
            <a:cs typeface="MetLife Circular Light"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5af0f96-557c-40e5-b74f-4de88d247c44"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87D387261B5FE5499E53FE9A01642B3D" ma:contentTypeVersion="15" ma:contentTypeDescription="Create a new document." ma:contentTypeScope="" ma:versionID="f486a16eed54e5c7fa8f36d62e79c4a9">
  <xsd:schema xmlns:xsd="http://www.w3.org/2001/XMLSchema" xmlns:xs="http://www.w3.org/2001/XMLSchema" xmlns:p="http://schemas.microsoft.com/office/2006/metadata/properties" xmlns:ns3="d18c1617-1ac8-4b22-9cef-b2ac240d88cb" xmlns:ns4="ea4e6336-d788-4cd5-b410-8a6689987869" xmlns:ns5="05f4d2d0-0603-429c-b35d-bb45ae400672" targetNamespace="http://schemas.microsoft.com/office/2006/metadata/properties" ma:root="true" ma:fieldsID="ac1fa5ac5a13cc317ccc78acaa4aec2c" ns3:_="" ns4:_="" ns5:_="">
    <xsd:import namespace="d18c1617-1ac8-4b22-9cef-b2ac240d88cb"/>
    <xsd:import namespace="ea4e6336-d788-4cd5-b410-8a6689987869"/>
    <xsd:import namespace="05f4d2d0-0603-429c-b35d-bb45ae400672"/>
    <xsd:element name="properties">
      <xsd:complexType>
        <xsd:sequence>
          <xsd:element name="documentManagement">
            <xsd:complexType>
              <xsd:all>
                <xsd:element ref="ns3:TaxKeywordTaxHTField" minOccurs="0"/>
                <xsd:element ref="ns3:TaxCatchAll" minOccurs="0"/>
                <xsd:element ref="ns3:TaxCatchAllLabel" minOccurs="0"/>
                <xsd:element ref="ns3:hae69c9a3b974f6ea09ed5059cd93782" minOccurs="0"/>
                <xsd:element ref="ns3:aa413b61045448e6bc230aa29a84eb0b" minOccurs="0"/>
                <xsd:element ref="ns3:o2a67a7f239d463099c84f831d9f71a7" minOccurs="0"/>
                <xsd:element ref="ns3:pc3a60732cff4bd6a1032848edf6a57b" minOccurs="0"/>
                <xsd:element ref="ns4:MediaServiceMetadata" minOccurs="0"/>
                <xsd:element ref="ns4:MediaServiceFastMetadata" minOccurs="0"/>
                <xsd:element ref="ns5:SharedWithUsers" minOccurs="0"/>
                <xsd:element ref="ns5:SharedWithDetails" minOccurs="0"/>
                <xsd:element ref="ns5:SharingHintHash" minOccurs="0"/>
                <xsd:element ref="ns4:MediaServiceDateTaken"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fa5c1eb9-fc4f-4181-ac74-8d4d92813a93}" ma:internalName="TaxCatchAll" ma:showField="CatchAllData" ma:web="05f4d2d0-0603-429c-b35d-bb45ae40067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a5c1eb9-fc4f-4181-ac74-8d4d92813a93}" ma:internalName="TaxCatchAllLabel" ma:readOnly="true" ma:showField="CatchAllDataLabel" ma:web="05f4d2d0-0603-429c-b35d-bb45ae400672">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4e6336-d788-4cd5-b410-8a6689987869"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f4d2d0-0603-429c-b35d-bb45ae400672"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TaxCatchAll xmlns="d18c1617-1ac8-4b22-9cef-b2ac240d88cb"/>
  </documentManagement>
</p:properties>
</file>

<file path=customXml/itemProps1.xml><?xml version="1.0" encoding="utf-8"?>
<ds:datastoreItem xmlns:ds="http://schemas.openxmlformats.org/officeDocument/2006/customXml" ds:itemID="{88A1D137-4DC0-400B-A814-00DF1D747CC8}">
  <ds:schemaRefs>
    <ds:schemaRef ds:uri="Microsoft.SharePoint.Taxonomy.ContentTypeSync"/>
  </ds:schemaRefs>
</ds:datastoreItem>
</file>

<file path=customXml/itemProps2.xml><?xml version="1.0" encoding="utf-8"?>
<ds:datastoreItem xmlns:ds="http://schemas.openxmlformats.org/officeDocument/2006/customXml" ds:itemID="{79DF7A46-0FCE-470E-A6BB-D1DD01EAC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ea4e6336-d788-4cd5-b410-8a6689987869"/>
    <ds:schemaRef ds:uri="05f4d2d0-0603-429c-b35d-bb45ae400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A28A2D-2F6F-421E-9D57-1739F39CCE0C}">
  <ds:schemaRefs>
    <ds:schemaRef ds:uri="http://schemas.microsoft.com/sharepoint/v3/contenttype/forms"/>
  </ds:schemaRefs>
</ds:datastoreItem>
</file>

<file path=customXml/itemProps4.xml><?xml version="1.0" encoding="utf-8"?>
<ds:datastoreItem xmlns:ds="http://schemas.openxmlformats.org/officeDocument/2006/customXml" ds:itemID="{AB9973EF-EFC4-4182-A902-6EA1F800C8B5}">
  <ds:schemaRefs>
    <ds:schemaRef ds:uri="ea4e6336-d788-4cd5-b410-8a6689987869"/>
    <ds:schemaRef ds:uri="http://schemas.microsoft.com/office/2006/documentManagement/types"/>
    <ds:schemaRef ds:uri="http://purl.org/dc/elements/1.1/"/>
    <ds:schemaRef ds:uri="05f4d2d0-0603-429c-b35d-bb45ae400672"/>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 ds:uri="d18c1617-1ac8-4b22-9cef-b2ac240d88c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33858</TotalTime>
  <Words>4145</Words>
  <Application>Microsoft Office PowerPoint</Application>
  <PresentationFormat>On-screen Show (4:3)</PresentationFormat>
  <Paragraphs>357</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Georgia</vt:lpstr>
      <vt:lpstr>Lucida Grande</vt:lpstr>
      <vt:lpstr>MetLife Circular Light</vt:lpstr>
      <vt:lpstr>Default Theme</vt:lpstr>
      <vt:lpstr>A Report Based on MetLife’s Annual  Employee Benefit Trends Study 2021</vt:lpstr>
      <vt:lpstr>Highlights</vt:lpstr>
      <vt:lpstr>PowerPoint Presentation</vt:lpstr>
      <vt:lpstr>Recent challenges have contributed to a mental health crisis among public sector employees</vt:lpstr>
      <vt:lpstr>Balancing home and work life is a leading cause of poor mental health</vt:lpstr>
      <vt:lpstr>The declining state of well-being is impacting public sector employers and their workforce</vt:lpstr>
      <vt:lpstr>With new concerns, public sector employers are lacking confidence in their performance</vt:lpstr>
      <vt:lpstr>There’s now a new level of responsibility when it comes to supporting employee health &amp; well-being</vt:lpstr>
      <vt:lpstr>Public sector employees have experienced a more dramatic disruption in their  working environment</vt:lpstr>
      <vt:lpstr>Returning to work and adapting to the “new normal” has created new needs and preferences — and new demands for flexibility</vt:lpstr>
      <vt:lpstr>PowerPoint Presentation</vt:lpstr>
      <vt:lpstr>Resiliency is at risk</vt:lpstr>
      <vt:lpstr>Despite declines in well-being and resilience, public sector employees remain loyal and driven by purpose </vt:lpstr>
      <vt:lpstr>Employers can support employee drive and spirit by investing in a positive workplace culture</vt:lpstr>
      <vt:lpstr>Employers can cultivate  employee resilience</vt:lpstr>
      <vt:lpstr>Benefits are becoming a key source of confidence and peace of mind among public sector employees</vt:lpstr>
      <vt:lpstr>PowerPoint Presentation</vt:lpstr>
      <vt:lpstr>Financial health levels have fallen across all public sector employees</vt:lpstr>
      <vt:lpstr>There is strong reliance and desire among public sector employees  to have a holistic range of benefits</vt:lpstr>
      <vt:lpstr>Benefits are a critical element of stability, yet public sector employees aren’t satisfied with what they  receive today</vt:lpstr>
      <vt:lpstr>There’s an opportunity to reassess  benefits plans and re-evaluate communications to drive greater relevance and value</vt:lpstr>
      <vt:lpstr>There’s still a significant gap between the benefits public sector employees are interested in and those they actually own</vt:lpstr>
      <vt:lpstr>Expectations for benefits are high </vt:lpstr>
      <vt:lpstr>Supporting holistic well-being requires a holistic view and  approach to benefits solutions</vt:lpstr>
      <vt:lpstr>Supporting holistic well-being requires a holistic view and  approach to benefits solutions</vt:lpstr>
      <vt:lpstr>Those that communicate their  benefits well will see a direct  increase in benefits satisfaction</vt:lpstr>
      <vt:lpstr>PowerPoint Presentation</vt:lpstr>
      <vt:lpstr>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Julianne Warren</dc:creator>
  <cp:lastModifiedBy>Friedman, Babette</cp:lastModifiedBy>
  <cp:revision>2340</cp:revision>
  <cp:lastPrinted>2019-01-17T19:34:05Z</cp:lastPrinted>
  <dcterms:created xsi:type="dcterms:W3CDTF">2017-02-15T20:37:04Z</dcterms:created>
  <dcterms:modified xsi:type="dcterms:W3CDTF">2022-03-16T15:10:49Z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0x01010087D387261B5FE5499E53FE9A01642B3D</vt:lpwstr>
  </property>
  <property fmtid="{D5CDD505-2E9C-101B-9397-08002B2CF9AE}" pid="3" name="_dlc_DocIdItemGuid">
    <vt:lpwstr>dbad0791-b313-4485-9bba-d1c1bedd29e8</vt:lpwstr>
  </property>
</Properties>
</file>