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256" r:id="rId2"/>
    <p:sldId id="361" r:id="rId3"/>
    <p:sldId id="285" r:id="rId4"/>
    <p:sldId id="333" r:id="rId5"/>
    <p:sldId id="286" r:id="rId6"/>
    <p:sldId id="334" r:id="rId7"/>
    <p:sldId id="287" r:id="rId8"/>
    <p:sldId id="362" r:id="rId9"/>
    <p:sldId id="335" r:id="rId10"/>
    <p:sldId id="288" r:id="rId11"/>
    <p:sldId id="336" r:id="rId12"/>
    <p:sldId id="327" r:id="rId13"/>
    <p:sldId id="347" r:id="rId14"/>
    <p:sldId id="348" r:id="rId15"/>
    <p:sldId id="349" r:id="rId16"/>
    <p:sldId id="350" r:id="rId17"/>
    <p:sldId id="351" r:id="rId18"/>
    <p:sldId id="289" r:id="rId19"/>
    <p:sldId id="290" r:id="rId20"/>
    <p:sldId id="291" r:id="rId21"/>
    <p:sldId id="328" r:id="rId22"/>
    <p:sldId id="292" r:id="rId23"/>
    <p:sldId id="355" r:id="rId24"/>
    <p:sldId id="356" r:id="rId25"/>
    <p:sldId id="354" r:id="rId26"/>
    <p:sldId id="293" r:id="rId27"/>
    <p:sldId id="294" r:id="rId28"/>
    <p:sldId id="295" r:id="rId29"/>
    <p:sldId id="296" r:id="rId30"/>
    <p:sldId id="297" r:id="rId31"/>
    <p:sldId id="298" r:id="rId32"/>
    <p:sldId id="299" r:id="rId33"/>
    <p:sldId id="300" r:id="rId34"/>
    <p:sldId id="301" r:id="rId35"/>
    <p:sldId id="308" r:id="rId36"/>
    <p:sldId id="309" r:id="rId37"/>
    <p:sldId id="310" r:id="rId38"/>
    <p:sldId id="329" r:id="rId39"/>
    <p:sldId id="311" r:id="rId40"/>
    <p:sldId id="358" r:id="rId41"/>
    <p:sldId id="312" r:id="rId42"/>
    <p:sldId id="313" r:id="rId43"/>
    <p:sldId id="314" r:id="rId44"/>
    <p:sldId id="315" r:id="rId45"/>
    <p:sldId id="316" r:id="rId46"/>
    <p:sldId id="317" r:id="rId47"/>
    <p:sldId id="318" r:id="rId48"/>
    <p:sldId id="319" r:id="rId49"/>
    <p:sldId id="320" r:id="rId50"/>
    <p:sldId id="357" r:id="rId51"/>
    <p:sldId id="321" r:id="rId52"/>
    <p:sldId id="322" r:id="rId53"/>
    <p:sldId id="323" r:id="rId54"/>
    <p:sldId id="330" r:id="rId55"/>
    <p:sldId id="324" r:id="rId56"/>
    <p:sldId id="359" r:id="rId57"/>
    <p:sldId id="325" r:id="rId58"/>
    <p:sldId id="339" r:id="rId59"/>
    <p:sldId id="340" r:id="rId60"/>
    <p:sldId id="341" r:id="rId61"/>
    <p:sldId id="342" r:id="rId62"/>
    <p:sldId id="343" r:id="rId63"/>
    <p:sldId id="344" r:id="rId64"/>
    <p:sldId id="345" r:id="rId65"/>
    <p:sldId id="352" r:id="rId66"/>
    <p:sldId id="353" r:id="rId67"/>
    <p:sldId id="363" r:id="rId68"/>
    <p:sldId id="364" r:id="rId69"/>
    <p:sldId id="360" r:id="rId70"/>
    <p:sldId id="346" r:id="rId71"/>
    <p:sldId id="282" r:id="rId72"/>
    <p:sldId id="337" r:id="rId73"/>
    <p:sldId id="338" r:id="rId74"/>
    <p:sldId id="283" r:id="rId7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70" autoAdjust="0"/>
  </p:normalViewPr>
  <p:slideViewPr>
    <p:cSldViewPr>
      <p:cViewPr varScale="1">
        <p:scale>
          <a:sx n="91" d="100"/>
          <a:sy n="91" d="100"/>
        </p:scale>
        <p:origin x="218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6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FMLA Complaints to DOL</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Complaints</c:v>
                </c:pt>
              </c:strCache>
            </c:strRef>
          </c:tx>
          <c:spPr>
            <a:solidFill>
              <a:schemeClr val="accent2"/>
            </a:solidFill>
            <a:ln>
              <a:noFill/>
            </a:ln>
            <a:effectLst/>
          </c:spPr>
          <c:invertIfNegative val="0"/>
          <c:cat>
            <c:numRef>
              <c:f>Sheet1!$A$2:$A$23</c:f>
              <c:numCache>
                <c:formatCode>General</c:formatCode>
                <c:ptCount val="22"/>
                <c:pt idx="0">
                  <c:v>2018</c:v>
                </c:pt>
                <c:pt idx="1">
                  <c:v>2017</c:v>
                </c:pt>
                <c:pt idx="2">
                  <c:v>2016</c:v>
                </c:pt>
                <c:pt idx="3">
                  <c:v>2015</c:v>
                </c:pt>
                <c:pt idx="4">
                  <c:v>2014</c:v>
                </c:pt>
                <c:pt idx="5">
                  <c:v>2013</c:v>
                </c:pt>
                <c:pt idx="6">
                  <c:v>2012</c:v>
                </c:pt>
                <c:pt idx="7">
                  <c:v>2011</c:v>
                </c:pt>
                <c:pt idx="8">
                  <c:v>2010</c:v>
                </c:pt>
                <c:pt idx="9">
                  <c:v>2009</c:v>
                </c:pt>
                <c:pt idx="10">
                  <c:v>2008</c:v>
                </c:pt>
                <c:pt idx="11">
                  <c:v>2007</c:v>
                </c:pt>
                <c:pt idx="12">
                  <c:v>2006</c:v>
                </c:pt>
                <c:pt idx="13">
                  <c:v>2005</c:v>
                </c:pt>
                <c:pt idx="14">
                  <c:v>2004</c:v>
                </c:pt>
                <c:pt idx="15">
                  <c:v>2003</c:v>
                </c:pt>
                <c:pt idx="16">
                  <c:v>2002</c:v>
                </c:pt>
                <c:pt idx="17">
                  <c:v>2001</c:v>
                </c:pt>
                <c:pt idx="18">
                  <c:v>2000</c:v>
                </c:pt>
                <c:pt idx="19">
                  <c:v>1999</c:v>
                </c:pt>
                <c:pt idx="20">
                  <c:v>1998</c:v>
                </c:pt>
                <c:pt idx="21">
                  <c:v>1997</c:v>
                </c:pt>
              </c:numCache>
            </c:numRef>
          </c:cat>
          <c:val>
            <c:numRef>
              <c:f>Sheet1!$B$2:$B$23</c:f>
              <c:numCache>
                <c:formatCode>General</c:formatCode>
                <c:ptCount val="22"/>
                <c:pt idx="0">
                  <c:v>1011</c:v>
                </c:pt>
                <c:pt idx="1">
                  <c:v>1165</c:v>
                </c:pt>
                <c:pt idx="2">
                  <c:v>1246</c:v>
                </c:pt>
                <c:pt idx="3">
                  <c:v>1419</c:v>
                </c:pt>
                <c:pt idx="4">
                  <c:v>1502</c:v>
                </c:pt>
                <c:pt idx="5">
                  <c:v>1634</c:v>
                </c:pt>
                <c:pt idx="6">
                  <c:v>1723</c:v>
                </c:pt>
                <c:pt idx="7">
                  <c:v>2132</c:v>
                </c:pt>
                <c:pt idx="8">
                  <c:v>2094</c:v>
                </c:pt>
                <c:pt idx="9">
                  <c:v>1841</c:v>
                </c:pt>
                <c:pt idx="10">
                  <c:v>1889</c:v>
                </c:pt>
                <c:pt idx="11">
                  <c:v>1983</c:v>
                </c:pt>
                <c:pt idx="12">
                  <c:v>2161</c:v>
                </c:pt>
                <c:pt idx="13">
                  <c:v>2784</c:v>
                </c:pt>
                <c:pt idx="14">
                  <c:v>3350</c:v>
                </c:pt>
                <c:pt idx="15">
                  <c:v>3565</c:v>
                </c:pt>
                <c:pt idx="16">
                  <c:v>3501</c:v>
                </c:pt>
                <c:pt idx="17">
                  <c:v>2790</c:v>
                </c:pt>
                <c:pt idx="18">
                  <c:v>2833</c:v>
                </c:pt>
                <c:pt idx="19">
                  <c:v>2912</c:v>
                </c:pt>
                <c:pt idx="20">
                  <c:v>3795</c:v>
                </c:pt>
                <c:pt idx="21">
                  <c:v>2670</c:v>
                </c:pt>
              </c:numCache>
            </c:numRef>
          </c:val>
        </c:ser>
        <c:ser>
          <c:idx val="1"/>
          <c:order val="1"/>
          <c:tx>
            <c:strRef>
              <c:f>Sheet1!$C$1</c:f>
              <c:strCache>
                <c:ptCount val="1"/>
                <c:pt idx="0">
                  <c:v>Violations</c:v>
                </c:pt>
              </c:strCache>
            </c:strRef>
          </c:tx>
          <c:spPr>
            <a:solidFill>
              <a:schemeClr val="accent4"/>
            </a:solidFill>
            <a:ln>
              <a:noFill/>
            </a:ln>
            <a:effectLst/>
          </c:spPr>
          <c:invertIfNegative val="0"/>
          <c:cat>
            <c:numRef>
              <c:f>Sheet1!$A$2:$A$23</c:f>
              <c:numCache>
                <c:formatCode>General</c:formatCode>
                <c:ptCount val="22"/>
                <c:pt idx="0">
                  <c:v>2018</c:v>
                </c:pt>
                <c:pt idx="1">
                  <c:v>2017</c:v>
                </c:pt>
                <c:pt idx="2">
                  <c:v>2016</c:v>
                </c:pt>
                <c:pt idx="3">
                  <c:v>2015</c:v>
                </c:pt>
                <c:pt idx="4">
                  <c:v>2014</c:v>
                </c:pt>
                <c:pt idx="5">
                  <c:v>2013</c:v>
                </c:pt>
                <c:pt idx="6">
                  <c:v>2012</c:v>
                </c:pt>
                <c:pt idx="7">
                  <c:v>2011</c:v>
                </c:pt>
                <c:pt idx="8">
                  <c:v>2010</c:v>
                </c:pt>
                <c:pt idx="9">
                  <c:v>2009</c:v>
                </c:pt>
                <c:pt idx="10">
                  <c:v>2008</c:v>
                </c:pt>
                <c:pt idx="11">
                  <c:v>2007</c:v>
                </c:pt>
                <c:pt idx="12">
                  <c:v>2006</c:v>
                </c:pt>
                <c:pt idx="13">
                  <c:v>2005</c:v>
                </c:pt>
                <c:pt idx="14">
                  <c:v>2004</c:v>
                </c:pt>
                <c:pt idx="15">
                  <c:v>2003</c:v>
                </c:pt>
                <c:pt idx="16">
                  <c:v>2002</c:v>
                </c:pt>
                <c:pt idx="17">
                  <c:v>2001</c:v>
                </c:pt>
                <c:pt idx="18">
                  <c:v>2000</c:v>
                </c:pt>
                <c:pt idx="19">
                  <c:v>1999</c:v>
                </c:pt>
                <c:pt idx="20">
                  <c:v>1998</c:v>
                </c:pt>
                <c:pt idx="21">
                  <c:v>1997</c:v>
                </c:pt>
              </c:numCache>
            </c:numRef>
          </c:cat>
          <c:val>
            <c:numRef>
              <c:f>Sheet1!$C$2:$C$23</c:f>
              <c:numCache>
                <c:formatCode>General</c:formatCode>
                <c:ptCount val="22"/>
                <c:pt idx="0">
                  <c:v>536</c:v>
                </c:pt>
                <c:pt idx="1">
                  <c:v>583</c:v>
                </c:pt>
                <c:pt idx="2">
                  <c:v>586</c:v>
                </c:pt>
                <c:pt idx="3">
                  <c:v>667</c:v>
                </c:pt>
                <c:pt idx="4">
                  <c:v>691</c:v>
                </c:pt>
                <c:pt idx="5">
                  <c:v>752</c:v>
                </c:pt>
                <c:pt idx="6">
                  <c:v>775</c:v>
                </c:pt>
                <c:pt idx="7">
                  <c:v>895</c:v>
                </c:pt>
                <c:pt idx="8">
                  <c:v>879</c:v>
                </c:pt>
                <c:pt idx="9">
                  <c:v>939</c:v>
                </c:pt>
                <c:pt idx="10">
                  <c:v>1001</c:v>
                </c:pt>
                <c:pt idx="11">
                  <c:v>1091</c:v>
                </c:pt>
                <c:pt idx="12">
                  <c:v>1102</c:v>
                </c:pt>
                <c:pt idx="13">
                  <c:v>1364</c:v>
                </c:pt>
                <c:pt idx="14">
                  <c:v>1508</c:v>
                </c:pt>
                <c:pt idx="15">
                  <c:v>1640</c:v>
                </c:pt>
                <c:pt idx="16">
                  <c:v>1751</c:v>
                </c:pt>
                <c:pt idx="17">
                  <c:v>1451</c:v>
                </c:pt>
                <c:pt idx="18">
                  <c:v>1586</c:v>
                </c:pt>
                <c:pt idx="19">
                  <c:v>1776</c:v>
                </c:pt>
                <c:pt idx="20">
                  <c:v>2353</c:v>
                </c:pt>
                <c:pt idx="21">
                  <c:v>1495</c:v>
                </c:pt>
              </c:numCache>
            </c:numRef>
          </c:val>
        </c:ser>
        <c:dLbls>
          <c:showLegendKey val="0"/>
          <c:showVal val="0"/>
          <c:showCatName val="0"/>
          <c:showSerName val="0"/>
          <c:showPercent val="0"/>
          <c:showBubbleSize val="0"/>
        </c:dLbls>
        <c:gapWidth val="219"/>
        <c:overlap val="-27"/>
        <c:axId val="373654544"/>
        <c:axId val="373664456"/>
      </c:barChart>
      <c:catAx>
        <c:axId val="37365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3664456"/>
        <c:crosses val="autoZero"/>
        <c:auto val="1"/>
        <c:lblAlgn val="ctr"/>
        <c:lblOffset val="100"/>
        <c:noMultiLvlLbl val="0"/>
      </c:catAx>
      <c:valAx>
        <c:axId val="373664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3654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FMLA Cases Filed</c:v>
                </c:pt>
              </c:strCache>
            </c:strRef>
          </c:tx>
          <c:spPr>
            <a:solidFill>
              <a:schemeClr val="accent2"/>
            </a:solidFill>
            <a:ln>
              <a:noFill/>
            </a:ln>
            <a:effectLst/>
          </c:spPr>
          <c:invertIfNegative val="0"/>
          <c:cat>
            <c:numRef>
              <c:f>Sheet1!$A$2:$A$8</c:f>
              <c:numCache>
                <c:formatCode>General</c:formatCode>
                <c:ptCount val="7"/>
                <c:pt idx="0">
                  <c:v>2018</c:v>
                </c:pt>
                <c:pt idx="1">
                  <c:v>2017</c:v>
                </c:pt>
                <c:pt idx="2">
                  <c:v>2016</c:v>
                </c:pt>
                <c:pt idx="3">
                  <c:v>2015</c:v>
                </c:pt>
                <c:pt idx="4">
                  <c:v>2014</c:v>
                </c:pt>
                <c:pt idx="5">
                  <c:v>2013</c:v>
                </c:pt>
                <c:pt idx="6">
                  <c:v>2012</c:v>
                </c:pt>
              </c:numCache>
            </c:numRef>
          </c:cat>
          <c:val>
            <c:numRef>
              <c:f>Sheet1!$B$2:$B$8</c:f>
              <c:numCache>
                <c:formatCode>General</c:formatCode>
                <c:ptCount val="7"/>
                <c:pt idx="0">
                  <c:v>1297</c:v>
                </c:pt>
                <c:pt idx="1">
                  <c:v>1261</c:v>
                </c:pt>
                <c:pt idx="2">
                  <c:v>1181</c:v>
                </c:pt>
                <c:pt idx="3">
                  <c:v>1112</c:v>
                </c:pt>
                <c:pt idx="4">
                  <c:v>1078</c:v>
                </c:pt>
                <c:pt idx="5">
                  <c:v>558</c:v>
                </c:pt>
                <c:pt idx="6">
                  <c:v>69</c:v>
                </c:pt>
              </c:numCache>
            </c:numRef>
          </c:val>
        </c:ser>
        <c:dLbls>
          <c:showLegendKey val="0"/>
          <c:showVal val="0"/>
          <c:showCatName val="0"/>
          <c:showSerName val="0"/>
          <c:showPercent val="0"/>
          <c:showBubbleSize val="0"/>
        </c:dLbls>
        <c:gapWidth val="219"/>
        <c:overlap val="-27"/>
        <c:axId val="375714008"/>
        <c:axId val="375714400"/>
      </c:barChart>
      <c:catAx>
        <c:axId val="375714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5714400"/>
        <c:crosses val="autoZero"/>
        <c:auto val="1"/>
        <c:lblAlgn val="ctr"/>
        <c:lblOffset val="100"/>
        <c:noMultiLvlLbl val="0"/>
      </c:catAx>
      <c:valAx>
        <c:axId val="375714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5714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BEA13-A8BA-4F60-B9DD-E7CED2EF211E}"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E3EEEA4-F96D-4334-9981-2324FCBC6958}">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solidFill>
                <a:schemeClr val="bg1"/>
              </a:solidFill>
            </a:rPr>
            <a:t>Employee Notifies manager or HR of possible </a:t>
          </a:r>
          <a:r>
            <a:rPr lang="en-US" dirty="0" err="1" smtClean="0">
              <a:solidFill>
                <a:schemeClr val="bg1"/>
              </a:solidFill>
            </a:rPr>
            <a:t>FMLA</a:t>
          </a:r>
          <a:r>
            <a:rPr lang="en-US" dirty="0" smtClean="0">
              <a:solidFill>
                <a:schemeClr val="bg1"/>
              </a:solidFill>
            </a:rPr>
            <a:t> condition</a:t>
          </a:r>
          <a:endParaRPr lang="en-US" dirty="0">
            <a:solidFill>
              <a:schemeClr val="bg1"/>
            </a:solidFill>
          </a:endParaRPr>
        </a:p>
      </dgm:t>
    </dgm:pt>
    <dgm:pt modelId="{C40BD89B-B219-47CA-B2A9-FBAB757FD5DE}" type="parTrans" cxnId="{ADA75DBA-1306-4097-B2C4-B6A2393E0135}">
      <dgm:prSet/>
      <dgm:spPr/>
      <dgm:t>
        <a:bodyPr/>
        <a:lstStyle/>
        <a:p>
          <a:endParaRPr lang="en-US"/>
        </a:p>
      </dgm:t>
    </dgm:pt>
    <dgm:pt modelId="{330F961B-B6F9-4A2F-9AE0-19D015F1D181}" type="sibTrans" cxnId="{ADA75DBA-1306-4097-B2C4-B6A2393E0135}">
      <dgm:prSet/>
      <dgm:spPr/>
      <dgm:t>
        <a:bodyPr/>
        <a:lstStyle/>
        <a:p>
          <a:endParaRPr lang="en-US"/>
        </a:p>
      </dgm:t>
    </dgm:pt>
    <dgm:pt modelId="{B10A4664-C105-4ACA-B526-3A3CD0F8BDD4}">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bg1"/>
              </a:solidFill>
            </a:rPr>
            <a:t>HR has 5 business days to issue Notice of Eligibility and Rights and provide form for Certification to Employee</a:t>
          </a:r>
          <a:endParaRPr lang="en-US" dirty="0">
            <a:solidFill>
              <a:schemeClr val="bg1"/>
            </a:solidFill>
          </a:endParaRPr>
        </a:p>
      </dgm:t>
    </dgm:pt>
    <dgm:pt modelId="{72E12187-FB2D-4233-9E20-DE2D8E9AB049}" type="parTrans" cxnId="{98C27077-A326-45D9-95CB-19F573924B34}">
      <dgm:prSet/>
      <dgm:spPr/>
      <dgm:t>
        <a:bodyPr/>
        <a:lstStyle/>
        <a:p>
          <a:endParaRPr lang="en-US"/>
        </a:p>
      </dgm:t>
    </dgm:pt>
    <dgm:pt modelId="{E664DA56-A2E9-4D78-B740-3F8C905BDD32}" type="sibTrans" cxnId="{98C27077-A326-45D9-95CB-19F573924B34}">
      <dgm:prSet/>
      <dgm:spPr/>
      <dgm:t>
        <a:bodyPr/>
        <a:lstStyle/>
        <a:p>
          <a:endParaRPr lang="en-US"/>
        </a:p>
      </dgm:t>
    </dgm:pt>
    <dgm:pt modelId="{85977DCD-AD71-43E3-B65E-6355CC96A821}">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solidFill>
                <a:schemeClr val="bg1"/>
              </a:solidFill>
            </a:rPr>
            <a:t>Employee has 15 days from receipt of Notice of  Rights and Certification form to return Certification to HR</a:t>
          </a:r>
          <a:endParaRPr lang="en-US" dirty="0">
            <a:solidFill>
              <a:schemeClr val="bg1"/>
            </a:solidFill>
          </a:endParaRPr>
        </a:p>
      </dgm:t>
    </dgm:pt>
    <dgm:pt modelId="{68A7D460-E584-4765-AFAF-F4A2B11C8C30}" type="parTrans" cxnId="{5D5D992F-BFD2-4CDF-80F8-9340D4AA2448}">
      <dgm:prSet/>
      <dgm:spPr/>
      <dgm:t>
        <a:bodyPr/>
        <a:lstStyle/>
        <a:p>
          <a:endParaRPr lang="en-US"/>
        </a:p>
      </dgm:t>
    </dgm:pt>
    <dgm:pt modelId="{D9F43749-4B4C-484F-B529-9D748F8D9208}" type="sibTrans" cxnId="{5D5D992F-BFD2-4CDF-80F8-9340D4AA2448}">
      <dgm:prSet/>
      <dgm:spPr/>
      <dgm:t>
        <a:bodyPr/>
        <a:lstStyle/>
        <a:p>
          <a:endParaRPr lang="en-US"/>
        </a:p>
      </dgm:t>
    </dgm:pt>
    <dgm:pt modelId="{14E07583-CBEE-484D-90E7-86B7110E06C7}">
      <dgm:prSet custT="1">
        <dgm:style>
          <a:lnRef idx="1">
            <a:schemeClr val="accent2"/>
          </a:lnRef>
          <a:fillRef idx="2">
            <a:schemeClr val="accent2"/>
          </a:fillRef>
          <a:effectRef idx="1">
            <a:schemeClr val="accent2"/>
          </a:effectRef>
          <a:fontRef idx="minor">
            <a:schemeClr val="dk1"/>
          </a:fontRef>
        </dgm:style>
      </dgm:prSet>
      <dgm:spPr/>
      <dgm:t>
        <a:bodyPr/>
        <a:lstStyle/>
        <a:p>
          <a:r>
            <a:rPr lang="en-US" sz="1100" dirty="0" smtClean="0">
              <a:solidFill>
                <a:schemeClr val="bg1"/>
              </a:solidFill>
            </a:rPr>
            <a:t>HR has 5 business days to issue Determination to Employee OR notify employee to submit complete/sufficient certification  if original submission is vague or insufficient</a:t>
          </a:r>
          <a:endParaRPr lang="en-US" sz="1100" dirty="0">
            <a:solidFill>
              <a:schemeClr val="bg1"/>
            </a:solidFill>
          </a:endParaRPr>
        </a:p>
      </dgm:t>
    </dgm:pt>
    <dgm:pt modelId="{C3AD9A4B-A26C-4678-886E-942354D36D35}" type="parTrans" cxnId="{D968D4FF-C78B-40E6-A1AC-724A4F5CA417}">
      <dgm:prSet/>
      <dgm:spPr/>
      <dgm:t>
        <a:bodyPr/>
        <a:lstStyle/>
        <a:p>
          <a:endParaRPr lang="en-US"/>
        </a:p>
      </dgm:t>
    </dgm:pt>
    <dgm:pt modelId="{6589C470-4F2D-4D4B-A973-04F63F40321D}" type="sibTrans" cxnId="{D968D4FF-C78B-40E6-A1AC-724A4F5CA417}">
      <dgm:prSet/>
      <dgm:spPr/>
      <dgm:t>
        <a:bodyPr/>
        <a:lstStyle/>
        <a:p>
          <a:endParaRPr lang="en-US"/>
        </a:p>
      </dgm:t>
    </dgm:pt>
    <dgm:pt modelId="{FE5E0EFD-542A-4393-90FE-348DF6B0EA6C}">
      <dgm:prSet phldrT="[Text]">
        <dgm:style>
          <a:lnRef idx="1">
            <a:schemeClr val="accent1"/>
          </a:lnRef>
          <a:fillRef idx="2">
            <a:schemeClr val="accent1"/>
          </a:fillRef>
          <a:effectRef idx="1">
            <a:schemeClr val="accent1"/>
          </a:effectRef>
          <a:fontRef idx="minor">
            <a:schemeClr val="dk1"/>
          </a:fontRef>
        </dgm:style>
      </dgm:prSet>
      <dgm:spPr/>
      <dgm:t>
        <a:bodyPr anchor="b"/>
        <a:lstStyle/>
        <a:p>
          <a:r>
            <a:rPr lang="en-US" dirty="0" smtClean="0">
              <a:solidFill>
                <a:schemeClr val="bg1"/>
              </a:solidFill>
            </a:rPr>
            <a:t>If Certification form was vague or insufficient, Employee has 7 days to submit sufficient one to HR</a:t>
          </a:r>
          <a:endParaRPr lang="en-US" dirty="0">
            <a:solidFill>
              <a:schemeClr val="bg1"/>
            </a:solidFill>
          </a:endParaRPr>
        </a:p>
      </dgm:t>
    </dgm:pt>
    <dgm:pt modelId="{958F1E72-A83D-433C-B6A5-93D72ECF7E71}" type="parTrans" cxnId="{B34E9740-F55B-4228-8DDF-A8EE27C10F5D}">
      <dgm:prSet/>
      <dgm:spPr/>
      <dgm:t>
        <a:bodyPr/>
        <a:lstStyle/>
        <a:p>
          <a:endParaRPr lang="en-US"/>
        </a:p>
      </dgm:t>
    </dgm:pt>
    <dgm:pt modelId="{9EF8EB74-886D-462A-89F6-019874030717}" type="sibTrans" cxnId="{B34E9740-F55B-4228-8DDF-A8EE27C10F5D}">
      <dgm:prSet/>
      <dgm:spPr/>
      <dgm:t>
        <a:bodyPr/>
        <a:lstStyle/>
        <a:p>
          <a:endParaRPr lang="en-US"/>
        </a:p>
      </dgm:t>
    </dgm:pt>
    <dgm:pt modelId="{74B2892A-8A2C-4D9A-958C-8C9802918F9C}">
      <dgm:prSet custT="1">
        <dgm:style>
          <a:lnRef idx="1">
            <a:schemeClr val="accent2"/>
          </a:lnRef>
          <a:fillRef idx="2">
            <a:schemeClr val="accent2"/>
          </a:fillRef>
          <a:effectRef idx="1">
            <a:schemeClr val="accent2"/>
          </a:effectRef>
          <a:fontRef idx="minor">
            <a:schemeClr val="dk1"/>
          </a:fontRef>
        </dgm:style>
      </dgm:prSet>
      <dgm:spPr/>
      <dgm:t>
        <a:bodyPr/>
        <a:lstStyle/>
        <a:p>
          <a:r>
            <a:rPr lang="en-US" sz="1200" dirty="0" smtClean="0">
              <a:solidFill>
                <a:schemeClr val="bg1"/>
              </a:solidFill>
            </a:rPr>
            <a:t>HR has 5 business days to issue Determination to Employee</a:t>
          </a:r>
          <a:endParaRPr lang="en-US" sz="1200" dirty="0">
            <a:solidFill>
              <a:schemeClr val="bg1"/>
            </a:solidFill>
          </a:endParaRPr>
        </a:p>
      </dgm:t>
    </dgm:pt>
    <dgm:pt modelId="{D1FB0822-30A5-4222-A712-06D385F5D9F0}" type="parTrans" cxnId="{F7287F72-CB11-4065-954F-36AA20317CE0}">
      <dgm:prSet/>
      <dgm:spPr/>
      <dgm:t>
        <a:bodyPr/>
        <a:lstStyle/>
        <a:p>
          <a:endParaRPr lang="en-US"/>
        </a:p>
      </dgm:t>
    </dgm:pt>
    <dgm:pt modelId="{8F0A39A4-FAAA-4A3D-B1CC-DA8FB10C9DF9}" type="sibTrans" cxnId="{F7287F72-CB11-4065-954F-36AA20317CE0}">
      <dgm:prSet/>
      <dgm:spPr/>
      <dgm:t>
        <a:bodyPr/>
        <a:lstStyle/>
        <a:p>
          <a:endParaRPr lang="en-US"/>
        </a:p>
      </dgm:t>
    </dgm:pt>
    <dgm:pt modelId="{CFD9FAE4-C6EA-4872-9319-C1B78BBC16D9}" type="pres">
      <dgm:prSet presAssocID="{A66BEA13-A8BA-4F60-B9DD-E7CED2EF211E}" presName="Name0" presStyleCnt="0">
        <dgm:presLayoutVars>
          <dgm:dir/>
          <dgm:resizeHandles val="exact"/>
        </dgm:presLayoutVars>
      </dgm:prSet>
      <dgm:spPr/>
      <dgm:t>
        <a:bodyPr/>
        <a:lstStyle/>
        <a:p>
          <a:endParaRPr lang="en-US"/>
        </a:p>
      </dgm:t>
    </dgm:pt>
    <dgm:pt modelId="{4D9208BE-2E4A-49F5-88F3-8F9C8DC7121B}" type="pres">
      <dgm:prSet presAssocID="{A66BEA13-A8BA-4F60-B9DD-E7CED2EF211E}" presName="arrow" presStyleLbl="bgShp" presStyleIdx="0" presStyleCnt="1" custLinFactNeighborY="342"/>
      <dgm:spPr/>
    </dgm:pt>
    <dgm:pt modelId="{CB3AE702-6929-4C09-9985-11BF630EB967}" type="pres">
      <dgm:prSet presAssocID="{A66BEA13-A8BA-4F60-B9DD-E7CED2EF211E}" presName="points" presStyleCnt="0"/>
      <dgm:spPr/>
    </dgm:pt>
    <dgm:pt modelId="{372BA39D-C388-4728-A446-17528BED1571}" type="pres">
      <dgm:prSet presAssocID="{5E3EEEA4-F96D-4334-9981-2324FCBC6958}" presName="compositeA" presStyleCnt="0"/>
      <dgm:spPr/>
    </dgm:pt>
    <dgm:pt modelId="{1668913A-7CFE-45F1-B623-5A331421E45B}" type="pres">
      <dgm:prSet presAssocID="{5E3EEEA4-F96D-4334-9981-2324FCBC6958}" presName="textA" presStyleLbl="revTx" presStyleIdx="0" presStyleCnt="6" custScaleX="91275" custScaleY="98630" custLinFactNeighborX="-13585" custLinFactNeighborY="-342">
        <dgm:presLayoutVars>
          <dgm:bulletEnabled val="1"/>
        </dgm:presLayoutVars>
      </dgm:prSet>
      <dgm:spPr/>
      <dgm:t>
        <a:bodyPr/>
        <a:lstStyle/>
        <a:p>
          <a:endParaRPr lang="en-US"/>
        </a:p>
      </dgm:t>
    </dgm:pt>
    <dgm:pt modelId="{764BB7FA-CDC8-49B2-8EE8-23D370173322}" type="pres">
      <dgm:prSet presAssocID="{5E3EEEA4-F96D-4334-9981-2324FCBC6958}" presName="circleA" presStyleLbl="node1" presStyleIdx="0" presStyleCnt="6"/>
      <dgm:spPr/>
    </dgm:pt>
    <dgm:pt modelId="{C83734FA-BBE4-4A8C-8614-03BEC20C9F29}" type="pres">
      <dgm:prSet presAssocID="{5E3EEEA4-F96D-4334-9981-2324FCBC6958}" presName="spaceA" presStyleCnt="0"/>
      <dgm:spPr/>
    </dgm:pt>
    <dgm:pt modelId="{25745B30-8C23-4642-A32E-8D866ECCE511}" type="pres">
      <dgm:prSet presAssocID="{330F961B-B6F9-4A2F-9AE0-19D015F1D181}" presName="space" presStyleCnt="0"/>
      <dgm:spPr/>
    </dgm:pt>
    <dgm:pt modelId="{E97D6998-6DD4-4099-8072-227A11476496}" type="pres">
      <dgm:prSet presAssocID="{B10A4664-C105-4ACA-B526-3A3CD0F8BDD4}" presName="compositeB" presStyleCnt="0"/>
      <dgm:spPr/>
    </dgm:pt>
    <dgm:pt modelId="{4B062034-BA84-4BC2-AD39-EAFC218CE6B1}" type="pres">
      <dgm:prSet presAssocID="{B10A4664-C105-4ACA-B526-3A3CD0F8BDD4}" presName="textB" presStyleLbl="revTx" presStyleIdx="1" presStyleCnt="6" custLinFactNeighborX="-8859" custLinFactNeighborY="685">
        <dgm:presLayoutVars>
          <dgm:bulletEnabled val="1"/>
        </dgm:presLayoutVars>
      </dgm:prSet>
      <dgm:spPr/>
      <dgm:t>
        <a:bodyPr/>
        <a:lstStyle/>
        <a:p>
          <a:endParaRPr lang="en-US"/>
        </a:p>
      </dgm:t>
    </dgm:pt>
    <dgm:pt modelId="{7279B537-2842-4D4B-BF3D-C0AA3CD86147}" type="pres">
      <dgm:prSet presAssocID="{B10A4664-C105-4ACA-B526-3A3CD0F8BDD4}" presName="circleB" presStyleLbl="node1" presStyleIdx="1" presStyleCnt="6" custLinFactNeighborX="-20018" custLinFactNeighborY="2055"/>
      <dgm:spPr>
        <a:blipFill rotWithShape="0">
          <a:blip xmlns:r="http://schemas.openxmlformats.org/officeDocument/2006/relationships" r:embed="rId1"/>
          <a:stretch>
            <a:fillRect/>
          </a:stretch>
        </a:blipFill>
      </dgm:spPr>
      <dgm:t>
        <a:bodyPr/>
        <a:lstStyle/>
        <a:p>
          <a:endParaRPr lang="en-US"/>
        </a:p>
      </dgm:t>
    </dgm:pt>
    <dgm:pt modelId="{2007C8A8-9A00-4A67-9B14-F4AC094C984E}" type="pres">
      <dgm:prSet presAssocID="{B10A4664-C105-4ACA-B526-3A3CD0F8BDD4}" presName="spaceB" presStyleCnt="0"/>
      <dgm:spPr/>
    </dgm:pt>
    <dgm:pt modelId="{47A53ECA-7E49-40AA-8D42-BBB5E45FACF5}" type="pres">
      <dgm:prSet presAssocID="{E664DA56-A2E9-4D78-B740-3F8C905BDD32}" presName="space" presStyleCnt="0"/>
      <dgm:spPr/>
    </dgm:pt>
    <dgm:pt modelId="{F7D204DC-A5AF-44EE-8F18-1F7E884B8503}" type="pres">
      <dgm:prSet presAssocID="{85977DCD-AD71-43E3-B65E-6355CC96A821}" presName="compositeA" presStyleCnt="0"/>
      <dgm:spPr/>
    </dgm:pt>
    <dgm:pt modelId="{A830E43A-F607-4A6F-9D45-43CAC0BB1356}" type="pres">
      <dgm:prSet presAssocID="{85977DCD-AD71-43E3-B65E-6355CC96A821}" presName="textA" presStyleLbl="revTx" presStyleIdx="2" presStyleCnt="6" custLinFactNeighborX="-15558">
        <dgm:presLayoutVars>
          <dgm:bulletEnabled val="1"/>
        </dgm:presLayoutVars>
      </dgm:prSet>
      <dgm:spPr/>
      <dgm:t>
        <a:bodyPr/>
        <a:lstStyle/>
        <a:p>
          <a:endParaRPr lang="en-US"/>
        </a:p>
      </dgm:t>
    </dgm:pt>
    <dgm:pt modelId="{406AC885-15AC-4634-898E-9BCBDA578D0A}" type="pres">
      <dgm:prSet presAssocID="{85977DCD-AD71-43E3-B65E-6355CC96A821}" presName="circleA" presStyleLbl="node1" presStyleIdx="2" presStyleCnt="6" custLinFactNeighborX="-24658" custLinFactNeighborY="2055"/>
      <dgm:spPr/>
    </dgm:pt>
    <dgm:pt modelId="{1A8D0792-8EE2-4CC6-81DA-36286550BEA3}" type="pres">
      <dgm:prSet presAssocID="{85977DCD-AD71-43E3-B65E-6355CC96A821}" presName="spaceA" presStyleCnt="0"/>
      <dgm:spPr/>
    </dgm:pt>
    <dgm:pt modelId="{BFF06DD1-4F78-4C47-ACE5-3EB169F5E58F}" type="pres">
      <dgm:prSet presAssocID="{D9F43749-4B4C-484F-B529-9D748F8D9208}" presName="space" presStyleCnt="0"/>
      <dgm:spPr/>
    </dgm:pt>
    <dgm:pt modelId="{7BEA6BD1-D3C5-4ECD-BF66-CA156F6C6C6F}" type="pres">
      <dgm:prSet presAssocID="{14E07583-CBEE-484D-90E7-86B7110E06C7}" presName="compositeB" presStyleCnt="0"/>
      <dgm:spPr/>
    </dgm:pt>
    <dgm:pt modelId="{4A672C96-82D1-449B-9ED7-C6993158130C}" type="pres">
      <dgm:prSet presAssocID="{14E07583-CBEE-484D-90E7-86B7110E06C7}" presName="textB" presStyleLbl="revTx" presStyleIdx="3" presStyleCnt="6" custScaleX="161955" custLinFactNeighborX="-320" custLinFactNeighborY="685">
        <dgm:presLayoutVars>
          <dgm:bulletEnabled val="1"/>
        </dgm:presLayoutVars>
      </dgm:prSet>
      <dgm:spPr/>
      <dgm:t>
        <a:bodyPr/>
        <a:lstStyle/>
        <a:p>
          <a:endParaRPr lang="en-US"/>
        </a:p>
      </dgm:t>
    </dgm:pt>
    <dgm:pt modelId="{58A11686-AFE8-44D6-A2B9-40B9057EF3A7}" type="pres">
      <dgm:prSet presAssocID="{14E07583-CBEE-484D-90E7-86B7110E06C7}" presName="circleB" presStyleLbl="node1" presStyleIdx="3" presStyleCnt="6" custLinFactNeighborX="-15598" custLinFactNeighborY="2055"/>
      <dgm:spPr>
        <a:blipFill rotWithShape="0">
          <a:blip xmlns:r="http://schemas.openxmlformats.org/officeDocument/2006/relationships" r:embed="rId1"/>
          <a:stretch>
            <a:fillRect/>
          </a:stretch>
        </a:blipFill>
      </dgm:spPr>
      <dgm:t>
        <a:bodyPr/>
        <a:lstStyle/>
        <a:p>
          <a:endParaRPr lang="en-US"/>
        </a:p>
      </dgm:t>
    </dgm:pt>
    <dgm:pt modelId="{93511F83-EEC0-45C9-8756-E6E73527CC7E}" type="pres">
      <dgm:prSet presAssocID="{14E07583-CBEE-484D-90E7-86B7110E06C7}" presName="spaceB" presStyleCnt="0"/>
      <dgm:spPr/>
    </dgm:pt>
    <dgm:pt modelId="{F9AC04CA-169E-4A47-8F94-5D015A397640}" type="pres">
      <dgm:prSet presAssocID="{6589C470-4F2D-4D4B-A973-04F63F40321D}" presName="space" presStyleCnt="0"/>
      <dgm:spPr/>
    </dgm:pt>
    <dgm:pt modelId="{9B8E368F-FFC1-45C1-933E-261A9A4749D3}" type="pres">
      <dgm:prSet presAssocID="{FE5E0EFD-542A-4393-90FE-348DF6B0EA6C}" presName="compositeA" presStyleCnt="0"/>
      <dgm:spPr/>
    </dgm:pt>
    <dgm:pt modelId="{E91D4DF5-7A86-4698-9E4B-43297D06752B}" type="pres">
      <dgm:prSet presAssocID="{FE5E0EFD-542A-4393-90FE-348DF6B0EA6C}" presName="textA" presStyleLbl="revTx" presStyleIdx="4" presStyleCnt="6" custLinFactNeighborX="-25162">
        <dgm:presLayoutVars>
          <dgm:bulletEnabled val="1"/>
        </dgm:presLayoutVars>
      </dgm:prSet>
      <dgm:spPr/>
      <dgm:t>
        <a:bodyPr/>
        <a:lstStyle/>
        <a:p>
          <a:endParaRPr lang="en-US"/>
        </a:p>
      </dgm:t>
    </dgm:pt>
    <dgm:pt modelId="{B6C19CA9-37D7-4802-B967-89811C0390FA}" type="pres">
      <dgm:prSet presAssocID="{FE5E0EFD-542A-4393-90FE-348DF6B0EA6C}" presName="circleA" presStyleLbl="node1" presStyleIdx="4" presStyleCnt="6" custLinFactNeighborX="-44316" custLinFactNeighborY="1754"/>
      <dgm:spPr/>
    </dgm:pt>
    <dgm:pt modelId="{B925F02E-B889-44A5-8CBB-D55287665868}" type="pres">
      <dgm:prSet presAssocID="{FE5E0EFD-542A-4393-90FE-348DF6B0EA6C}" presName="spaceA" presStyleCnt="0"/>
      <dgm:spPr/>
    </dgm:pt>
    <dgm:pt modelId="{3062AEA2-DF33-446B-B942-A1A3FCC1D5F6}" type="pres">
      <dgm:prSet presAssocID="{9EF8EB74-886D-462A-89F6-019874030717}" presName="space" presStyleCnt="0"/>
      <dgm:spPr/>
    </dgm:pt>
    <dgm:pt modelId="{74D87F97-C154-4CD1-B14C-A890E92C1DAD}" type="pres">
      <dgm:prSet presAssocID="{74B2892A-8A2C-4D9A-958C-8C9802918F9C}" presName="compositeB" presStyleCnt="0"/>
      <dgm:spPr/>
    </dgm:pt>
    <dgm:pt modelId="{3BC64396-3E77-4A6C-BD67-ACB509812F64}" type="pres">
      <dgm:prSet presAssocID="{74B2892A-8A2C-4D9A-958C-8C9802918F9C}" presName="textB" presStyleLbl="revTx" presStyleIdx="5" presStyleCnt="6" custScaleX="129814" custLinFactNeighborX="-320" custLinFactNeighborY="685">
        <dgm:presLayoutVars>
          <dgm:bulletEnabled val="1"/>
        </dgm:presLayoutVars>
      </dgm:prSet>
      <dgm:spPr/>
      <dgm:t>
        <a:bodyPr/>
        <a:lstStyle/>
        <a:p>
          <a:endParaRPr lang="en-US"/>
        </a:p>
      </dgm:t>
    </dgm:pt>
    <dgm:pt modelId="{16F8B725-007B-4554-8DC5-2200795D8E7D}" type="pres">
      <dgm:prSet presAssocID="{74B2892A-8A2C-4D9A-958C-8C9802918F9C}" presName="circleB" presStyleLbl="node1" presStyleIdx="5" presStyleCnt="6"/>
      <dgm:spPr>
        <a:blipFill rotWithShape="0">
          <a:blip xmlns:r="http://schemas.openxmlformats.org/officeDocument/2006/relationships" r:embed="rId1"/>
          <a:stretch>
            <a:fillRect/>
          </a:stretch>
        </a:blipFill>
      </dgm:spPr>
      <dgm:t>
        <a:bodyPr/>
        <a:lstStyle/>
        <a:p>
          <a:endParaRPr lang="en-US"/>
        </a:p>
      </dgm:t>
    </dgm:pt>
    <dgm:pt modelId="{472F5AAA-40AB-4D67-B011-16BEAE6CB0DD}" type="pres">
      <dgm:prSet presAssocID="{74B2892A-8A2C-4D9A-958C-8C9802918F9C}" presName="spaceB" presStyleCnt="0"/>
      <dgm:spPr/>
    </dgm:pt>
  </dgm:ptLst>
  <dgm:cxnLst>
    <dgm:cxn modelId="{4152EA83-325D-46A1-B656-1FFB61BC982A}" type="presOf" srcId="{85977DCD-AD71-43E3-B65E-6355CC96A821}" destId="{A830E43A-F607-4A6F-9D45-43CAC0BB1356}" srcOrd="0" destOrd="0" presId="urn:microsoft.com/office/officeart/2005/8/layout/hProcess11"/>
    <dgm:cxn modelId="{5D5D992F-BFD2-4CDF-80F8-9340D4AA2448}" srcId="{A66BEA13-A8BA-4F60-B9DD-E7CED2EF211E}" destId="{85977DCD-AD71-43E3-B65E-6355CC96A821}" srcOrd="2" destOrd="0" parTransId="{68A7D460-E584-4765-AFAF-F4A2B11C8C30}" sibTransId="{D9F43749-4B4C-484F-B529-9D748F8D9208}"/>
    <dgm:cxn modelId="{3DC17186-8411-4D2D-B273-333CEA299033}" type="presOf" srcId="{5E3EEEA4-F96D-4334-9981-2324FCBC6958}" destId="{1668913A-7CFE-45F1-B623-5A331421E45B}" srcOrd="0" destOrd="0" presId="urn:microsoft.com/office/officeart/2005/8/layout/hProcess11"/>
    <dgm:cxn modelId="{ADA75DBA-1306-4097-B2C4-B6A2393E0135}" srcId="{A66BEA13-A8BA-4F60-B9DD-E7CED2EF211E}" destId="{5E3EEEA4-F96D-4334-9981-2324FCBC6958}" srcOrd="0" destOrd="0" parTransId="{C40BD89B-B219-47CA-B2A9-FBAB757FD5DE}" sibTransId="{330F961B-B6F9-4A2F-9AE0-19D015F1D181}"/>
    <dgm:cxn modelId="{B3A646BF-BAA3-4CA9-9F3F-13E79B064FFC}" type="presOf" srcId="{B10A4664-C105-4ACA-B526-3A3CD0F8BDD4}" destId="{4B062034-BA84-4BC2-AD39-EAFC218CE6B1}" srcOrd="0" destOrd="0" presId="urn:microsoft.com/office/officeart/2005/8/layout/hProcess11"/>
    <dgm:cxn modelId="{12717121-1F94-421C-923B-1FE7AE4DA5DA}" type="presOf" srcId="{A66BEA13-A8BA-4F60-B9DD-E7CED2EF211E}" destId="{CFD9FAE4-C6EA-4872-9319-C1B78BBC16D9}" srcOrd="0" destOrd="0" presId="urn:microsoft.com/office/officeart/2005/8/layout/hProcess11"/>
    <dgm:cxn modelId="{C21102D6-3D6A-4B59-9426-05C70F5EB956}" type="presOf" srcId="{FE5E0EFD-542A-4393-90FE-348DF6B0EA6C}" destId="{E91D4DF5-7A86-4698-9E4B-43297D06752B}" srcOrd="0" destOrd="0" presId="urn:microsoft.com/office/officeart/2005/8/layout/hProcess11"/>
    <dgm:cxn modelId="{12BB1320-7489-4EC0-9F04-D8A3EFF7DFB4}" type="presOf" srcId="{74B2892A-8A2C-4D9A-958C-8C9802918F9C}" destId="{3BC64396-3E77-4A6C-BD67-ACB509812F64}" srcOrd="0" destOrd="0" presId="urn:microsoft.com/office/officeart/2005/8/layout/hProcess11"/>
    <dgm:cxn modelId="{D968D4FF-C78B-40E6-A1AC-724A4F5CA417}" srcId="{A66BEA13-A8BA-4F60-B9DD-E7CED2EF211E}" destId="{14E07583-CBEE-484D-90E7-86B7110E06C7}" srcOrd="3" destOrd="0" parTransId="{C3AD9A4B-A26C-4678-886E-942354D36D35}" sibTransId="{6589C470-4F2D-4D4B-A973-04F63F40321D}"/>
    <dgm:cxn modelId="{B18A2F36-E992-428A-98C4-A20A7E5287DE}" type="presOf" srcId="{14E07583-CBEE-484D-90E7-86B7110E06C7}" destId="{4A672C96-82D1-449B-9ED7-C6993158130C}" srcOrd="0" destOrd="0" presId="urn:microsoft.com/office/officeart/2005/8/layout/hProcess11"/>
    <dgm:cxn modelId="{98C27077-A326-45D9-95CB-19F573924B34}" srcId="{A66BEA13-A8BA-4F60-B9DD-E7CED2EF211E}" destId="{B10A4664-C105-4ACA-B526-3A3CD0F8BDD4}" srcOrd="1" destOrd="0" parTransId="{72E12187-FB2D-4233-9E20-DE2D8E9AB049}" sibTransId="{E664DA56-A2E9-4D78-B740-3F8C905BDD32}"/>
    <dgm:cxn modelId="{B34E9740-F55B-4228-8DDF-A8EE27C10F5D}" srcId="{A66BEA13-A8BA-4F60-B9DD-E7CED2EF211E}" destId="{FE5E0EFD-542A-4393-90FE-348DF6B0EA6C}" srcOrd="4" destOrd="0" parTransId="{958F1E72-A83D-433C-B6A5-93D72ECF7E71}" sibTransId="{9EF8EB74-886D-462A-89F6-019874030717}"/>
    <dgm:cxn modelId="{F7287F72-CB11-4065-954F-36AA20317CE0}" srcId="{A66BEA13-A8BA-4F60-B9DD-E7CED2EF211E}" destId="{74B2892A-8A2C-4D9A-958C-8C9802918F9C}" srcOrd="5" destOrd="0" parTransId="{D1FB0822-30A5-4222-A712-06D385F5D9F0}" sibTransId="{8F0A39A4-FAAA-4A3D-B1CC-DA8FB10C9DF9}"/>
    <dgm:cxn modelId="{C91118AB-F6AC-4973-A49B-1741A093D184}" type="presParOf" srcId="{CFD9FAE4-C6EA-4872-9319-C1B78BBC16D9}" destId="{4D9208BE-2E4A-49F5-88F3-8F9C8DC7121B}" srcOrd="0" destOrd="0" presId="urn:microsoft.com/office/officeart/2005/8/layout/hProcess11"/>
    <dgm:cxn modelId="{FAE78204-73FE-4DC3-94A3-3C5BCD65A67E}" type="presParOf" srcId="{CFD9FAE4-C6EA-4872-9319-C1B78BBC16D9}" destId="{CB3AE702-6929-4C09-9985-11BF630EB967}" srcOrd="1" destOrd="0" presId="urn:microsoft.com/office/officeart/2005/8/layout/hProcess11"/>
    <dgm:cxn modelId="{C118F6C2-ACCF-4CE0-8C9E-BFD3FAB75379}" type="presParOf" srcId="{CB3AE702-6929-4C09-9985-11BF630EB967}" destId="{372BA39D-C388-4728-A446-17528BED1571}" srcOrd="0" destOrd="0" presId="urn:microsoft.com/office/officeart/2005/8/layout/hProcess11"/>
    <dgm:cxn modelId="{C0689AB6-A480-4868-BB56-DF5C777BB165}" type="presParOf" srcId="{372BA39D-C388-4728-A446-17528BED1571}" destId="{1668913A-7CFE-45F1-B623-5A331421E45B}" srcOrd="0" destOrd="0" presId="urn:microsoft.com/office/officeart/2005/8/layout/hProcess11"/>
    <dgm:cxn modelId="{07491FED-6070-480F-B117-57FA498401F4}" type="presParOf" srcId="{372BA39D-C388-4728-A446-17528BED1571}" destId="{764BB7FA-CDC8-49B2-8EE8-23D370173322}" srcOrd="1" destOrd="0" presId="urn:microsoft.com/office/officeart/2005/8/layout/hProcess11"/>
    <dgm:cxn modelId="{E427BAE7-BC0F-4076-BB55-0CBF534A318D}" type="presParOf" srcId="{372BA39D-C388-4728-A446-17528BED1571}" destId="{C83734FA-BBE4-4A8C-8614-03BEC20C9F29}" srcOrd="2" destOrd="0" presId="urn:microsoft.com/office/officeart/2005/8/layout/hProcess11"/>
    <dgm:cxn modelId="{2D2B1DDF-9008-43B6-97B7-1CD0A376D369}" type="presParOf" srcId="{CB3AE702-6929-4C09-9985-11BF630EB967}" destId="{25745B30-8C23-4642-A32E-8D866ECCE511}" srcOrd="1" destOrd="0" presId="urn:microsoft.com/office/officeart/2005/8/layout/hProcess11"/>
    <dgm:cxn modelId="{A5B26BD3-5F1A-42CC-B730-2F0F0972F66A}" type="presParOf" srcId="{CB3AE702-6929-4C09-9985-11BF630EB967}" destId="{E97D6998-6DD4-4099-8072-227A11476496}" srcOrd="2" destOrd="0" presId="urn:microsoft.com/office/officeart/2005/8/layout/hProcess11"/>
    <dgm:cxn modelId="{81B51481-7CDD-48F9-ADF6-15BD121ED614}" type="presParOf" srcId="{E97D6998-6DD4-4099-8072-227A11476496}" destId="{4B062034-BA84-4BC2-AD39-EAFC218CE6B1}" srcOrd="0" destOrd="0" presId="urn:microsoft.com/office/officeart/2005/8/layout/hProcess11"/>
    <dgm:cxn modelId="{923C2C8F-4925-4C28-ABEE-F4734DC7026B}" type="presParOf" srcId="{E97D6998-6DD4-4099-8072-227A11476496}" destId="{7279B537-2842-4D4B-BF3D-C0AA3CD86147}" srcOrd="1" destOrd="0" presId="urn:microsoft.com/office/officeart/2005/8/layout/hProcess11"/>
    <dgm:cxn modelId="{ECE92CA3-35C4-41CE-91D8-971539ADBBFC}" type="presParOf" srcId="{E97D6998-6DD4-4099-8072-227A11476496}" destId="{2007C8A8-9A00-4A67-9B14-F4AC094C984E}" srcOrd="2" destOrd="0" presId="urn:microsoft.com/office/officeart/2005/8/layout/hProcess11"/>
    <dgm:cxn modelId="{66C73372-BD95-43A8-8620-6F68FE2BE735}" type="presParOf" srcId="{CB3AE702-6929-4C09-9985-11BF630EB967}" destId="{47A53ECA-7E49-40AA-8D42-BBB5E45FACF5}" srcOrd="3" destOrd="0" presId="urn:microsoft.com/office/officeart/2005/8/layout/hProcess11"/>
    <dgm:cxn modelId="{4751725B-9928-458E-ADDD-BB0484A3FE50}" type="presParOf" srcId="{CB3AE702-6929-4C09-9985-11BF630EB967}" destId="{F7D204DC-A5AF-44EE-8F18-1F7E884B8503}" srcOrd="4" destOrd="0" presId="urn:microsoft.com/office/officeart/2005/8/layout/hProcess11"/>
    <dgm:cxn modelId="{3EB830B3-2C48-4AE7-B3B3-FF6C6710EE05}" type="presParOf" srcId="{F7D204DC-A5AF-44EE-8F18-1F7E884B8503}" destId="{A830E43A-F607-4A6F-9D45-43CAC0BB1356}" srcOrd="0" destOrd="0" presId="urn:microsoft.com/office/officeart/2005/8/layout/hProcess11"/>
    <dgm:cxn modelId="{847A7E44-DA7D-45B5-98D6-85B12B7861B1}" type="presParOf" srcId="{F7D204DC-A5AF-44EE-8F18-1F7E884B8503}" destId="{406AC885-15AC-4634-898E-9BCBDA578D0A}" srcOrd="1" destOrd="0" presId="urn:microsoft.com/office/officeart/2005/8/layout/hProcess11"/>
    <dgm:cxn modelId="{CB440391-331D-472D-93EA-4A191847311B}" type="presParOf" srcId="{F7D204DC-A5AF-44EE-8F18-1F7E884B8503}" destId="{1A8D0792-8EE2-4CC6-81DA-36286550BEA3}" srcOrd="2" destOrd="0" presId="urn:microsoft.com/office/officeart/2005/8/layout/hProcess11"/>
    <dgm:cxn modelId="{FBCBE2C2-F3F7-4D12-B2AF-3FF4DA3F849D}" type="presParOf" srcId="{CB3AE702-6929-4C09-9985-11BF630EB967}" destId="{BFF06DD1-4F78-4C47-ACE5-3EB169F5E58F}" srcOrd="5" destOrd="0" presId="urn:microsoft.com/office/officeart/2005/8/layout/hProcess11"/>
    <dgm:cxn modelId="{CF79ABEF-FF23-42EB-A0C4-56EC7B484028}" type="presParOf" srcId="{CB3AE702-6929-4C09-9985-11BF630EB967}" destId="{7BEA6BD1-D3C5-4ECD-BF66-CA156F6C6C6F}" srcOrd="6" destOrd="0" presId="urn:microsoft.com/office/officeart/2005/8/layout/hProcess11"/>
    <dgm:cxn modelId="{AA6E2FA6-8EC6-417F-9BDA-97920757A35F}" type="presParOf" srcId="{7BEA6BD1-D3C5-4ECD-BF66-CA156F6C6C6F}" destId="{4A672C96-82D1-449B-9ED7-C6993158130C}" srcOrd="0" destOrd="0" presId="urn:microsoft.com/office/officeart/2005/8/layout/hProcess11"/>
    <dgm:cxn modelId="{7DD115B5-6AE6-4445-B745-41428356A6E0}" type="presParOf" srcId="{7BEA6BD1-D3C5-4ECD-BF66-CA156F6C6C6F}" destId="{58A11686-AFE8-44D6-A2B9-40B9057EF3A7}" srcOrd="1" destOrd="0" presId="urn:microsoft.com/office/officeart/2005/8/layout/hProcess11"/>
    <dgm:cxn modelId="{4911A636-D074-4B55-88E6-4647AF886130}" type="presParOf" srcId="{7BEA6BD1-D3C5-4ECD-BF66-CA156F6C6C6F}" destId="{93511F83-EEC0-45C9-8756-E6E73527CC7E}" srcOrd="2" destOrd="0" presId="urn:microsoft.com/office/officeart/2005/8/layout/hProcess11"/>
    <dgm:cxn modelId="{0596ECE3-0965-4252-A7E1-6D2810FA60D3}" type="presParOf" srcId="{CB3AE702-6929-4C09-9985-11BF630EB967}" destId="{F9AC04CA-169E-4A47-8F94-5D015A397640}" srcOrd="7" destOrd="0" presId="urn:microsoft.com/office/officeart/2005/8/layout/hProcess11"/>
    <dgm:cxn modelId="{41D4766B-B220-417D-8278-B91A61B3FF3B}" type="presParOf" srcId="{CB3AE702-6929-4C09-9985-11BF630EB967}" destId="{9B8E368F-FFC1-45C1-933E-261A9A4749D3}" srcOrd="8" destOrd="0" presId="urn:microsoft.com/office/officeart/2005/8/layout/hProcess11"/>
    <dgm:cxn modelId="{C20F2DB1-64E6-44E1-A661-3B9B650E7C1F}" type="presParOf" srcId="{9B8E368F-FFC1-45C1-933E-261A9A4749D3}" destId="{E91D4DF5-7A86-4698-9E4B-43297D06752B}" srcOrd="0" destOrd="0" presId="urn:microsoft.com/office/officeart/2005/8/layout/hProcess11"/>
    <dgm:cxn modelId="{428B6BD8-5D96-4947-8FFB-E17BD020E7AE}" type="presParOf" srcId="{9B8E368F-FFC1-45C1-933E-261A9A4749D3}" destId="{B6C19CA9-37D7-4802-B967-89811C0390FA}" srcOrd="1" destOrd="0" presId="urn:microsoft.com/office/officeart/2005/8/layout/hProcess11"/>
    <dgm:cxn modelId="{6D5AAA3E-1423-4C93-9EB4-69EA5C2A88A3}" type="presParOf" srcId="{9B8E368F-FFC1-45C1-933E-261A9A4749D3}" destId="{B925F02E-B889-44A5-8CBB-D55287665868}" srcOrd="2" destOrd="0" presId="urn:microsoft.com/office/officeart/2005/8/layout/hProcess11"/>
    <dgm:cxn modelId="{372B0A15-421C-4EE4-99A9-CE51B03F43FB}" type="presParOf" srcId="{CB3AE702-6929-4C09-9985-11BF630EB967}" destId="{3062AEA2-DF33-446B-B942-A1A3FCC1D5F6}" srcOrd="9" destOrd="0" presId="urn:microsoft.com/office/officeart/2005/8/layout/hProcess11"/>
    <dgm:cxn modelId="{CD78CBA8-193B-44C7-9D4C-1A49474027FF}" type="presParOf" srcId="{CB3AE702-6929-4C09-9985-11BF630EB967}" destId="{74D87F97-C154-4CD1-B14C-A890E92C1DAD}" srcOrd="10" destOrd="0" presId="urn:microsoft.com/office/officeart/2005/8/layout/hProcess11"/>
    <dgm:cxn modelId="{7B98160E-8BAA-44FB-8134-DED702C68997}" type="presParOf" srcId="{74D87F97-C154-4CD1-B14C-A890E92C1DAD}" destId="{3BC64396-3E77-4A6C-BD67-ACB509812F64}" srcOrd="0" destOrd="0" presId="urn:microsoft.com/office/officeart/2005/8/layout/hProcess11"/>
    <dgm:cxn modelId="{1192195F-C2F8-4658-BA9C-7A0C13A15B4D}" type="presParOf" srcId="{74D87F97-C154-4CD1-B14C-A890E92C1DAD}" destId="{16F8B725-007B-4554-8DC5-2200795D8E7D}" srcOrd="1" destOrd="0" presId="urn:microsoft.com/office/officeart/2005/8/layout/hProcess11"/>
    <dgm:cxn modelId="{6F99FC43-C2F9-44DA-BB8B-439DE62BBAE9}" type="presParOf" srcId="{74D87F97-C154-4CD1-B14C-A890E92C1DAD}" destId="{472F5AAA-40AB-4D67-B011-16BEAE6CB0D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208BE-2E4A-49F5-88F3-8F9C8DC7121B}">
      <dsp:nvSpPr>
        <dsp:cNvPr id="0" name=""/>
        <dsp:cNvSpPr/>
      </dsp:nvSpPr>
      <dsp:spPr>
        <a:xfrm>
          <a:off x="0" y="1676389"/>
          <a:ext cx="7696200" cy="222504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68913A-7CFE-45F1-B623-5A331421E45B}">
      <dsp:nvSpPr>
        <dsp:cNvPr id="0" name=""/>
        <dsp:cNvSpPr/>
      </dsp:nvSpPr>
      <dsp:spPr>
        <a:xfrm>
          <a:off x="0" y="11"/>
          <a:ext cx="881346" cy="219455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kern="1200" dirty="0" smtClean="0">
              <a:solidFill>
                <a:schemeClr val="bg1"/>
              </a:solidFill>
            </a:rPr>
            <a:t>Employee Notifies manager or HR of possible </a:t>
          </a:r>
          <a:r>
            <a:rPr lang="en-US" sz="1200" kern="1200" dirty="0" err="1" smtClean="0">
              <a:solidFill>
                <a:schemeClr val="bg1"/>
              </a:solidFill>
            </a:rPr>
            <a:t>FMLA</a:t>
          </a:r>
          <a:r>
            <a:rPr lang="en-US" sz="1200" kern="1200" dirty="0" smtClean="0">
              <a:solidFill>
                <a:schemeClr val="bg1"/>
              </a:solidFill>
            </a:rPr>
            <a:t> condition</a:t>
          </a:r>
          <a:endParaRPr lang="en-US" sz="1200" kern="1200" dirty="0">
            <a:solidFill>
              <a:schemeClr val="bg1"/>
            </a:solidFill>
          </a:endParaRPr>
        </a:p>
      </dsp:txBody>
      <dsp:txXfrm>
        <a:off x="0" y="11"/>
        <a:ext cx="881346" cy="2194556"/>
      </dsp:txXfrm>
    </dsp:sp>
    <dsp:sp modelId="{764BB7FA-CDC8-49B2-8EE8-23D370173322}">
      <dsp:nvSpPr>
        <dsp:cNvPr id="0" name=""/>
        <dsp:cNvSpPr/>
      </dsp:nvSpPr>
      <dsp:spPr>
        <a:xfrm>
          <a:off x="207414" y="2495549"/>
          <a:ext cx="556260" cy="5562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062034-BA84-4BC2-AD39-EAFC218CE6B1}">
      <dsp:nvSpPr>
        <dsp:cNvPr id="0" name=""/>
        <dsp:cNvSpPr/>
      </dsp:nvSpPr>
      <dsp:spPr>
        <a:xfrm>
          <a:off x="931079" y="3337560"/>
          <a:ext cx="965595" cy="222504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solidFill>
                <a:schemeClr val="bg1"/>
              </a:solidFill>
            </a:rPr>
            <a:t>HR has 5 business days to issue Notice of Eligibility and Rights and provide form for Certification to Employee</a:t>
          </a:r>
          <a:endParaRPr lang="en-US" sz="1200" kern="1200" dirty="0">
            <a:solidFill>
              <a:schemeClr val="bg1"/>
            </a:solidFill>
          </a:endParaRPr>
        </a:p>
      </dsp:txBody>
      <dsp:txXfrm>
        <a:off x="931079" y="3337560"/>
        <a:ext cx="965595" cy="2225040"/>
      </dsp:txXfrm>
    </dsp:sp>
    <dsp:sp modelId="{7279B537-2842-4D4B-BF3D-C0AA3CD86147}">
      <dsp:nvSpPr>
        <dsp:cNvPr id="0" name=""/>
        <dsp:cNvSpPr/>
      </dsp:nvSpPr>
      <dsp:spPr>
        <a:xfrm>
          <a:off x="1109937" y="2514601"/>
          <a:ext cx="556260" cy="55626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30E43A-F607-4A6F-9D45-43CAC0BB1356}">
      <dsp:nvSpPr>
        <dsp:cNvPr id="0" name=""/>
        <dsp:cNvSpPr/>
      </dsp:nvSpPr>
      <dsp:spPr>
        <a:xfrm>
          <a:off x="1880269" y="0"/>
          <a:ext cx="965595" cy="2225040"/>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kern="1200" dirty="0" smtClean="0">
              <a:solidFill>
                <a:schemeClr val="bg1"/>
              </a:solidFill>
            </a:rPr>
            <a:t>Employee has 15 days from receipt of Notice of  Rights and Certification form to return Certification to HR</a:t>
          </a:r>
          <a:endParaRPr lang="en-US" sz="1200" kern="1200" dirty="0">
            <a:solidFill>
              <a:schemeClr val="bg1"/>
            </a:solidFill>
          </a:endParaRPr>
        </a:p>
      </dsp:txBody>
      <dsp:txXfrm>
        <a:off x="1880269" y="0"/>
        <a:ext cx="965595" cy="2225040"/>
      </dsp:txXfrm>
    </dsp:sp>
    <dsp:sp modelId="{406AC885-15AC-4634-898E-9BCBDA578D0A}">
      <dsp:nvSpPr>
        <dsp:cNvPr id="0" name=""/>
        <dsp:cNvSpPr/>
      </dsp:nvSpPr>
      <dsp:spPr>
        <a:xfrm>
          <a:off x="2098001" y="2514601"/>
          <a:ext cx="556260" cy="5562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672C96-82D1-449B-9ED7-C6993158130C}">
      <dsp:nvSpPr>
        <dsp:cNvPr id="0" name=""/>
        <dsp:cNvSpPr/>
      </dsp:nvSpPr>
      <dsp:spPr>
        <a:xfrm>
          <a:off x="3041281" y="3337560"/>
          <a:ext cx="1563829" cy="222504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solidFill>
                <a:schemeClr val="bg1"/>
              </a:solidFill>
            </a:rPr>
            <a:t>HR has 5 business days to issue Determination to Employee OR notify employee to submit complete/sufficient certification  if original submission is vague or insufficient</a:t>
          </a:r>
          <a:endParaRPr lang="en-US" sz="1100" kern="1200" dirty="0">
            <a:solidFill>
              <a:schemeClr val="bg1"/>
            </a:solidFill>
          </a:endParaRPr>
        </a:p>
      </dsp:txBody>
      <dsp:txXfrm>
        <a:off x="3041281" y="3337560"/>
        <a:ext cx="1563829" cy="2225040"/>
      </dsp:txXfrm>
    </dsp:sp>
    <dsp:sp modelId="{58A11686-AFE8-44D6-A2B9-40B9057EF3A7}">
      <dsp:nvSpPr>
        <dsp:cNvPr id="0" name=""/>
        <dsp:cNvSpPr/>
      </dsp:nvSpPr>
      <dsp:spPr>
        <a:xfrm>
          <a:off x="3461390" y="2514601"/>
          <a:ext cx="556260" cy="55626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1D4DF5-7A86-4698-9E4B-43297D06752B}">
      <dsp:nvSpPr>
        <dsp:cNvPr id="0" name=""/>
        <dsp:cNvSpPr/>
      </dsp:nvSpPr>
      <dsp:spPr>
        <a:xfrm>
          <a:off x="4413517" y="0"/>
          <a:ext cx="965595" cy="2225040"/>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kern="1200" dirty="0" smtClean="0">
              <a:solidFill>
                <a:schemeClr val="bg1"/>
              </a:solidFill>
            </a:rPr>
            <a:t>If Certification form was vague or insufficient, Employee has 7 days to submit sufficient one to HR</a:t>
          </a:r>
          <a:endParaRPr lang="en-US" sz="1200" kern="1200" dirty="0">
            <a:solidFill>
              <a:schemeClr val="bg1"/>
            </a:solidFill>
          </a:endParaRPr>
        </a:p>
      </dsp:txBody>
      <dsp:txXfrm>
        <a:off x="4413517" y="0"/>
        <a:ext cx="965595" cy="2225040"/>
      </dsp:txXfrm>
    </dsp:sp>
    <dsp:sp modelId="{B6C19CA9-37D7-4802-B967-89811C0390FA}">
      <dsp:nvSpPr>
        <dsp:cNvPr id="0" name=""/>
        <dsp:cNvSpPr/>
      </dsp:nvSpPr>
      <dsp:spPr>
        <a:xfrm>
          <a:off x="4614635" y="2512926"/>
          <a:ext cx="556260" cy="5562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C64396-3E77-4A6C-BD67-ACB509812F64}">
      <dsp:nvSpPr>
        <dsp:cNvPr id="0" name=""/>
        <dsp:cNvSpPr/>
      </dsp:nvSpPr>
      <dsp:spPr>
        <a:xfrm>
          <a:off x="5667265" y="3337560"/>
          <a:ext cx="1253477" cy="222504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solidFill>
                <a:schemeClr val="bg1"/>
              </a:solidFill>
            </a:rPr>
            <a:t>HR has 5 business days to issue Determination to Employee</a:t>
          </a:r>
          <a:endParaRPr lang="en-US" sz="1200" kern="1200" dirty="0">
            <a:solidFill>
              <a:schemeClr val="bg1"/>
            </a:solidFill>
          </a:endParaRPr>
        </a:p>
      </dsp:txBody>
      <dsp:txXfrm>
        <a:off x="5667265" y="3337560"/>
        <a:ext cx="1253477" cy="2225040"/>
      </dsp:txXfrm>
    </dsp:sp>
    <dsp:sp modelId="{16F8B725-007B-4554-8DC5-2200795D8E7D}">
      <dsp:nvSpPr>
        <dsp:cNvPr id="0" name=""/>
        <dsp:cNvSpPr/>
      </dsp:nvSpPr>
      <dsp:spPr>
        <a:xfrm>
          <a:off x="6018964" y="2503170"/>
          <a:ext cx="556260" cy="55626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A616085-6DEB-405E-AD9F-C399A723EBE1}" type="datetimeFigureOut">
              <a:rPr lang="en-US" smtClean="0"/>
              <a:t>7/3/2019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E4E7D40-E6A4-46CD-8F10-29059032FE63}" type="slidenum">
              <a:rPr lang="en-US" smtClean="0"/>
              <a:t>‹#›</a:t>
            </a:fld>
            <a:endParaRPr lang="en-US"/>
          </a:p>
        </p:txBody>
      </p:sp>
    </p:spTree>
    <p:extLst>
      <p:ext uri="{BB962C8B-B14F-4D97-AF65-F5344CB8AC3E}">
        <p14:creationId xmlns:p14="http://schemas.microsoft.com/office/powerpoint/2010/main" val="236134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A0D3489-2D5F-4B3A-9FAE-0941C5AE00CE}" type="datetimeFigureOut">
              <a:rPr lang="en-US" smtClean="0"/>
              <a:pPr/>
              <a:t>7/3/2019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01929A1-A3C3-45E1-B69D-9A956FC2C643}" type="slidenum">
              <a:rPr lang="en-US" smtClean="0"/>
              <a:pPr/>
              <a:t>‹#›</a:t>
            </a:fld>
            <a:endParaRPr lang="en-US" dirty="0"/>
          </a:p>
        </p:txBody>
      </p:sp>
    </p:spTree>
    <p:extLst>
      <p:ext uri="{BB962C8B-B14F-4D97-AF65-F5344CB8AC3E}">
        <p14:creationId xmlns:p14="http://schemas.microsoft.com/office/powerpoint/2010/main" val="4155257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1</a:t>
            </a:fld>
            <a:endParaRPr lang="en-US" dirty="0"/>
          </a:p>
        </p:txBody>
      </p:sp>
    </p:spTree>
    <p:extLst>
      <p:ext uri="{BB962C8B-B14F-4D97-AF65-F5344CB8AC3E}">
        <p14:creationId xmlns:p14="http://schemas.microsoft.com/office/powerpoint/2010/main" val="329664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12</a:t>
            </a:fld>
            <a:endParaRPr lang="en-US" dirty="0"/>
          </a:p>
        </p:txBody>
      </p:sp>
    </p:spTree>
    <p:extLst>
      <p:ext uri="{BB962C8B-B14F-4D97-AF65-F5344CB8AC3E}">
        <p14:creationId xmlns:p14="http://schemas.microsoft.com/office/powerpoint/2010/main" val="1551630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13</a:t>
            </a:fld>
            <a:endParaRPr lang="en-US" dirty="0"/>
          </a:p>
        </p:txBody>
      </p:sp>
    </p:spTree>
    <p:extLst>
      <p:ext uri="{BB962C8B-B14F-4D97-AF65-F5344CB8AC3E}">
        <p14:creationId xmlns:p14="http://schemas.microsoft.com/office/powerpoint/2010/main" val="2450559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14</a:t>
            </a:fld>
            <a:endParaRPr lang="en-US" dirty="0"/>
          </a:p>
        </p:txBody>
      </p:sp>
    </p:spTree>
    <p:extLst>
      <p:ext uri="{BB962C8B-B14F-4D97-AF65-F5344CB8AC3E}">
        <p14:creationId xmlns:p14="http://schemas.microsoft.com/office/powerpoint/2010/main" val="523952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15</a:t>
            </a:fld>
            <a:endParaRPr lang="en-US" dirty="0"/>
          </a:p>
        </p:txBody>
      </p:sp>
    </p:spTree>
    <p:extLst>
      <p:ext uri="{BB962C8B-B14F-4D97-AF65-F5344CB8AC3E}">
        <p14:creationId xmlns:p14="http://schemas.microsoft.com/office/powerpoint/2010/main" val="681400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16</a:t>
            </a:fld>
            <a:endParaRPr lang="en-US" dirty="0"/>
          </a:p>
        </p:txBody>
      </p:sp>
    </p:spTree>
    <p:extLst>
      <p:ext uri="{BB962C8B-B14F-4D97-AF65-F5344CB8AC3E}">
        <p14:creationId xmlns:p14="http://schemas.microsoft.com/office/powerpoint/2010/main" val="4271170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17</a:t>
            </a:fld>
            <a:endParaRPr lang="en-US" dirty="0"/>
          </a:p>
        </p:txBody>
      </p:sp>
    </p:spTree>
    <p:extLst>
      <p:ext uri="{BB962C8B-B14F-4D97-AF65-F5344CB8AC3E}">
        <p14:creationId xmlns:p14="http://schemas.microsoft.com/office/powerpoint/2010/main" val="436609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18</a:t>
            </a:fld>
            <a:endParaRPr lang="en-US" dirty="0"/>
          </a:p>
        </p:txBody>
      </p:sp>
    </p:spTree>
    <p:extLst>
      <p:ext uri="{BB962C8B-B14F-4D97-AF65-F5344CB8AC3E}">
        <p14:creationId xmlns:p14="http://schemas.microsoft.com/office/powerpoint/2010/main" val="392662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19</a:t>
            </a:fld>
            <a:endParaRPr lang="en-US" dirty="0"/>
          </a:p>
        </p:txBody>
      </p:sp>
    </p:spTree>
    <p:extLst>
      <p:ext uri="{BB962C8B-B14F-4D97-AF65-F5344CB8AC3E}">
        <p14:creationId xmlns:p14="http://schemas.microsoft.com/office/powerpoint/2010/main" val="530842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20</a:t>
            </a:fld>
            <a:endParaRPr lang="en-US" dirty="0"/>
          </a:p>
        </p:txBody>
      </p:sp>
    </p:spTree>
    <p:extLst>
      <p:ext uri="{BB962C8B-B14F-4D97-AF65-F5344CB8AC3E}">
        <p14:creationId xmlns:p14="http://schemas.microsoft.com/office/powerpoint/2010/main" val="1514099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21</a:t>
            </a:fld>
            <a:endParaRPr lang="en-US" dirty="0"/>
          </a:p>
        </p:txBody>
      </p:sp>
    </p:spTree>
    <p:extLst>
      <p:ext uri="{BB962C8B-B14F-4D97-AF65-F5344CB8AC3E}">
        <p14:creationId xmlns:p14="http://schemas.microsoft.com/office/powerpoint/2010/main" val="3297833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3</a:t>
            </a:fld>
            <a:endParaRPr lang="en-US" dirty="0"/>
          </a:p>
        </p:txBody>
      </p:sp>
    </p:spTree>
    <p:extLst>
      <p:ext uri="{BB962C8B-B14F-4D97-AF65-F5344CB8AC3E}">
        <p14:creationId xmlns:p14="http://schemas.microsoft.com/office/powerpoint/2010/main" val="1811697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22</a:t>
            </a:fld>
            <a:endParaRPr lang="en-US" dirty="0"/>
          </a:p>
        </p:txBody>
      </p:sp>
    </p:spTree>
    <p:extLst>
      <p:ext uri="{BB962C8B-B14F-4D97-AF65-F5344CB8AC3E}">
        <p14:creationId xmlns:p14="http://schemas.microsoft.com/office/powerpoint/2010/main" val="1771131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23</a:t>
            </a:fld>
            <a:endParaRPr lang="en-US" dirty="0"/>
          </a:p>
        </p:txBody>
      </p:sp>
    </p:spTree>
    <p:extLst>
      <p:ext uri="{BB962C8B-B14F-4D97-AF65-F5344CB8AC3E}">
        <p14:creationId xmlns:p14="http://schemas.microsoft.com/office/powerpoint/2010/main" val="1157728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24</a:t>
            </a:fld>
            <a:endParaRPr lang="en-US" dirty="0"/>
          </a:p>
        </p:txBody>
      </p:sp>
    </p:spTree>
    <p:extLst>
      <p:ext uri="{BB962C8B-B14F-4D97-AF65-F5344CB8AC3E}">
        <p14:creationId xmlns:p14="http://schemas.microsoft.com/office/powerpoint/2010/main" val="3395074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25</a:t>
            </a:fld>
            <a:endParaRPr lang="en-US" dirty="0"/>
          </a:p>
        </p:txBody>
      </p:sp>
    </p:spTree>
    <p:extLst>
      <p:ext uri="{BB962C8B-B14F-4D97-AF65-F5344CB8AC3E}">
        <p14:creationId xmlns:p14="http://schemas.microsoft.com/office/powerpoint/2010/main" val="1141415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26</a:t>
            </a:fld>
            <a:endParaRPr lang="en-US" dirty="0"/>
          </a:p>
        </p:txBody>
      </p:sp>
    </p:spTree>
    <p:extLst>
      <p:ext uri="{BB962C8B-B14F-4D97-AF65-F5344CB8AC3E}">
        <p14:creationId xmlns:p14="http://schemas.microsoft.com/office/powerpoint/2010/main" val="3369524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27</a:t>
            </a:fld>
            <a:endParaRPr lang="en-US" dirty="0"/>
          </a:p>
        </p:txBody>
      </p:sp>
    </p:spTree>
    <p:extLst>
      <p:ext uri="{BB962C8B-B14F-4D97-AF65-F5344CB8AC3E}">
        <p14:creationId xmlns:p14="http://schemas.microsoft.com/office/powerpoint/2010/main" val="2925589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28</a:t>
            </a:fld>
            <a:endParaRPr lang="en-US" dirty="0"/>
          </a:p>
        </p:txBody>
      </p:sp>
    </p:spTree>
    <p:extLst>
      <p:ext uri="{BB962C8B-B14F-4D97-AF65-F5344CB8AC3E}">
        <p14:creationId xmlns:p14="http://schemas.microsoft.com/office/powerpoint/2010/main" val="550471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29</a:t>
            </a:fld>
            <a:endParaRPr lang="en-US" dirty="0"/>
          </a:p>
        </p:txBody>
      </p:sp>
    </p:spTree>
    <p:extLst>
      <p:ext uri="{BB962C8B-B14F-4D97-AF65-F5344CB8AC3E}">
        <p14:creationId xmlns:p14="http://schemas.microsoft.com/office/powerpoint/2010/main" val="3904713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FC6F56-3C1C-48B5-A70D-C7F5AC7CEC5D}" type="slidenum">
              <a:rPr lang="en-US" smtClean="0"/>
              <a:pPr/>
              <a:t>30</a:t>
            </a:fld>
            <a:endParaRPr lang="en-US"/>
          </a:p>
        </p:txBody>
      </p:sp>
    </p:spTree>
    <p:extLst>
      <p:ext uri="{BB962C8B-B14F-4D97-AF65-F5344CB8AC3E}">
        <p14:creationId xmlns:p14="http://schemas.microsoft.com/office/powerpoint/2010/main" val="2294346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31</a:t>
            </a:fld>
            <a:endParaRPr lang="en-US" dirty="0"/>
          </a:p>
        </p:txBody>
      </p:sp>
    </p:spTree>
    <p:extLst>
      <p:ext uri="{BB962C8B-B14F-4D97-AF65-F5344CB8AC3E}">
        <p14:creationId xmlns:p14="http://schemas.microsoft.com/office/powerpoint/2010/main" val="219688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4</a:t>
            </a:fld>
            <a:endParaRPr lang="en-US" dirty="0"/>
          </a:p>
        </p:txBody>
      </p:sp>
    </p:spTree>
    <p:extLst>
      <p:ext uri="{BB962C8B-B14F-4D97-AF65-F5344CB8AC3E}">
        <p14:creationId xmlns:p14="http://schemas.microsoft.com/office/powerpoint/2010/main" val="3285978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FC6F56-3C1C-48B5-A70D-C7F5AC7CEC5D}" type="slidenum">
              <a:rPr lang="en-US" smtClean="0"/>
              <a:pPr/>
              <a:t>32</a:t>
            </a:fld>
            <a:endParaRPr lang="en-US"/>
          </a:p>
        </p:txBody>
      </p:sp>
    </p:spTree>
    <p:extLst>
      <p:ext uri="{BB962C8B-B14F-4D97-AF65-F5344CB8AC3E}">
        <p14:creationId xmlns:p14="http://schemas.microsoft.com/office/powerpoint/2010/main" val="1426914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33</a:t>
            </a:fld>
            <a:endParaRPr lang="en-US" dirty="0"/>
          </a:p>
        </p:txBody>
      </p:sp>
    </p:spTree>
    <p:extLst>
      <p:ext uri="{BB962C8B-B14F-4D97-AF65-F5344CB8AC3E}">
        <p14:creationId xmlns:p14="http://schemas.microsoft.com/office/powerpoint/2010/main" val="554638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FC6F56-3C1C-48B5-A70D-C7F5AC7CEC5D}" type="slidenum">
              <a:rPr lang="en-US" smtClean="0"/>
              <a:pPr/>
              <a:t>34</a:t>
            </a:fld>
            <a:endParaRPr lang="en-US"/>
          </a:p>
        </p:txBody>
      </p:sp>
    </p:spTree>
    <p:extLst>
      <p:ext uri="{BB962C8B-B14F-4D97-AF65-F5344CB8AC3E}">
        <p14:creationId xmlns:p14="http://schemas.microsoft.com/office/powerpoint/2010/main" val="2381472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35</a:t>
            </a:fld>
            <a:endParaRPr lang="en-US" dirty="0"/>
          </a:p>
        </p:txBody>
      </p:sp>
    </p:spTree>
    <p:extLst>
      <p:ext uri="{BB962C8B-B14F-4D97-AF65-F5344CB8AC3E}">
        <p14:creationId xmlns:p14="http://schemas.microsoft.com/office/powerpoint/2010/main" val="3012684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36</a:t>
            </a:fld>
            <a:endParaRPr lang="en-US" dirty="0"/>
          </a:p>
        </p:txBody>
      </p:sp>
    </p:spTree>
    <p:extLst>
      <p:ext uri="{BB962C8B-B14F-4D97-AF65-F5344CB8AC3E}">
        <p14:creationId xmlns:p14="http://schemas.microsoft.com/office/powerpoint/2010/main" val="364480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37</a:t>
            </a:fld>
            <a:endParaRPr lang="en-US" dirty="0"/>
          </a:p>
        </p:txBody>
      </p:sp>
    </p:spTree>
    <p:extLst>
      <p:ext uri="{BB962C8B-B14F-4D97-AF65-F5344CB8AC3E}">
        <p14:creationId xmlns:p14="http://schemas.microsoft.com/office/powerpoint/2010/main" val="1862404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1929A1-A3C3-45E1-B69D-9A956FC2C643}" type="slidenum">
              <a:rPr lang="en-US" smtClean="0"/>
              <a:pPr/>
              <a:t>38</a:t>
            </a:fld>
            <a:endParaRPr lang="en-US" dirty="0"/>
          </a:p>
        </p:txBody>
      </p:sp>
    </p:spTree>
    <p:extLst>
      <p:ext uri="{BB962C8B-B14F-4D97-AF65-F5344CB8AC3E}">
        <p14:creationId xmlns:p14="http://schemas.microsoft.com/office/powerpoint/2010/main" val="659311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39</a:t>
            </a:fld>
            <a:endParaRPr lang="en-US" dirty="0"/>
          </a:p>
        </p:txBody>
      </p:sp>
    </p:spTree>
    <p:extLst>
      <p:ext uri="{BB962C8B-B14F-4D97-AF65-F5344CB8AC3E}">
        <p14:creationId xmlns:p14="http://schemas.microsoft.com/office/powerpoint/2010/main" val="36978823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40</a:t>
            </a:fld>
            <a:endParaRPr lang="en-US" dirty="0"/>
          </a:p>
        </p:txBody>
      </p:sp>
    </p:spTree>
    <p:extLst>
      <p:ext uri="{BB962C8B-B14F-4D97-AF65-F5344CB8AC3E}">
        <p14:creationId xmlns:p14="http://schemas.microsoft.com/office/powerpoint/2010/main" val="836591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41</a:t>
            </a:fld>
            <a:endParaRPr lang="en-US" dirty="0"/>
          </a:p>
        </p:txBody>
      </p:sp>
    </p:spTree>
    <p:extLst>
      <p:ext uri="{BB962C8B-B14F-4D97-AF65-F5344CB8AC3E}">
        <p14:creationId xmlns:p14="http://schemas.microsoft.com/office/powerpoint/2010/main" val="230299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5</a:t>
            </a:fld>
            <a:endParaRPr lang="en-US" dirty="0"/>
          </a:p>
        </p:txBody>
      </p:sp>
    </p:spTree>
    <p:extLst>
      <p:ext uri="{BB962C8B-B14F-4D97-AF65-F5344CB8AC3E}">
        <p14:creationId xmlns:p14="http://schemas.microsoft.com/office/powerpoint/2010/main" val="34315041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929A1-A3C3-45E1-B69D-9A956FC2C643}" type="slidenum">
              <a:rPr lang="en-US" smtClean="0"/>
              <a:pPr/>
              <a:t>42</a:t>
            </a:fld>
            <a:endParaRPr lang="en-US" dirty="0"/>
          </a:p>
        </p:txBody>
      </p:sp>
    </p:spTree>
    <p:extLst>
      <p:ext uri="{BB962C8B-B14F-4D97-AF65-F5344CB8AC3E}">
        <p14:creationId xmlns:p14="http://schemas.microsoft.com/office/powerpoint/2010/main" val="1953102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43</a:t>
            </a:fld>
            <a:endParaRPr lang="en-US" dirty="0"/>
          </a:p>
        </p:txBody>
      </p:sp>
    </p:spTree>
    <p:extLst>
      <p:ext uri="{BB962C8B-B14F-4D97-AF65-F5344CB8AC3E}">
        <p14:creationId xmlns:p14="http://schemas.microsoft.com/office/powerpoint/2010/main" val="36374070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44</a:t>
            </a:fld>
            <a:endParaRPr lang="en-US" dirty="0"/>
          </a:p>
        </p:txBody>
      </p:sp>
    </p:spTree>
    <p:extLst>
      <p:ext uri="{BB962C8B-B14F-4D97-AF65-F5344CB8AC3E}">
        <p14:creationId xmlns:p14="http://schemas.microsoft.com/office/powerpoint/2010/main" val="630141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45</a:t>
            </a:fld>
            <a:endParaRPr lang="en-US" dirty="0"/>
          </a:p>
        </p:txBody>
      </p:sp>
    </p:spTree>
    <p:extLst>
      <p:ext uri="{BB962C8B-B14F-4D97-AF65-F5344CB8AC3E}">
        <p14:creationId xmlns:p14="http://schemas.microsoft.com/office/powerpoint/2010/main" val="2008686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46</a:t>
            </a:fld>
            <a:endParaRPr lang="en-US" dirty="0"/>
          </a:p>
        </p:txBody>
      </p:sp>
    </p:spTree>
    <p:extLst>
      <p:ext uri="{BB962C8B-B14F-4D97-AF65-F5344CB8AC3E}">
        <p14:creationId xmlns:p14="http://schemas.microsoft.com/office/powerpoint/2010/main" val="30602064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47</a:t>
            </a:fld>
            <a:endParaRPr lang="en-US" dirty="0"/>
          </a:p>
        </p:txBody>
      </p:sp>
    </p:spTree>
    <p:extLst>
      <p:ext uri="{BB962C8B-B14F-4D97-AF65-F5344CB8AC3E}">
        <p14:creationId xmlns:p14="http://schemas.microsoft.com/office/powerpoint/2010/main" val="84798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48</a:t>
            </a:fld>
            <a:endParaRPr lang="en-US" dirty="0"/>
          </a:p>
        </p:txBody>
      </p:sp>
    </p:spTree>
    <p:extLst>
      <p:ext uri="{BB962C8B-B14F-4D97-AF65-F5344CB8AC3E}">
        <p14:creationId xmlns:p14="http://schemas.microsoft.com/office/powerpoint/2010/main" val="12994718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49</a:t>
            </a:fld>
            <a:endParaRPr lang="en-US" dirty="0"/>
          </a:p>
        </p:txBody>
      </p:sp>
    </p:spTree>
    <p:extLst>
      <p:ext uri="{BB962C8B-B14F-4D97-AF65-F5344CB8AC3E}">
        <p14:creationId xmlns:p14="http://schemas.microsoft.com/office/powerpoint/2010/main" val="8833682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50</a:t>
            </a:fld>
            <a:endParaRPr lang="en-US" dirty="0"/>
          </a:p>
        </p:txBody>
      </p:sp>
    </p:spTree>
    <p:extLst>
      <p:ext uri="{BB962C8B-B14F-4D97-AF65-F5344CB8AC3E}">
        <p14:creationId xmlns:p14="http://schemas.microsoft.com/office/powerpoint/2010/main" val="27061893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51</a:t>
            </a:fld>
            <a:endParaRPr lang="en-US" dirty="0"/>
          </a:p>
        </p:txBody>
      </p:sp>
    </p:spTree>
    <p:extLst>
      <p:ext uri="{BB962C8B-B14F-4D97-AF65-F5344CB8AC3E}">
        <p14:creationId xmlns:p14="http://schemas.microsoft.com/office/powerpoint/2010/main" val="1637441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6</a:t>
            </a:fld>
            <a:endParaRPr lang="en-US" dirty="0"/>
          </a:p>
        </p:txBody>
      </p:sp>
    </p:spTree>
    <p:extLst>
      <p:ext uri="{BB962C8B-B14F-4D97-AF65-F5344CB8AC3E}">
        <p14:creationId xmlns:p14="http://schemas.microsoft.com/office/powerpoint/2010/main" val="42416470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929A1-A3C3-45E1-B69D-9A956FC2C643}" type="slidenum">
              <a:rPr lang="en-US" smtClean="0"/>
              <a:pPr/>
              <a:t>52</a:t>
            </a:fld>
            <a:endParaRPr lang="en-US" dirty="0"/>
          </a:p>
        </p:txBody>
      </p:sp>
    </p:spTree>
    <p:extLst>
      <p:ext uri="{BB962C8B-B14F-4D97-AF65-F5344CB8AC3E}">
        <p14:creationId xmlns:p14="http://schemas.microsoft.com/office/powerpoint/2010/main" val="23062245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53</a:t>
            </a:fld>
            <a:endParaRPr lang="en-US" dirty="0"/>
          </a:p>
        </p:txBody>
      </p:sp>
    </p:spTree>
    <p:extLst>
      <p:ext uri="{BB962C8B-B14F-4D97-AF65-F5344CB8AC3E}">
        <p14:creationId xmlns:p14="http://schemas.microsoft.com/office/powerpoint/2010/main" val="5149922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54</a:t>
            </a:fld>
            <a:endParaRPr lang="en-US" dirty="0"/>
          </a:p>
        </p:txBody>
      </p:sp>
    </p:spTree>
    <p:extLst>
      <p:ext uri="{BB962C8B-B14F-4D97-AF65-F5344CB8AC3E}">
        <p14:creationId xmlns:p14="http://schemas.microsoft.com/office/powerpoint/2010/main" val="13224294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55</a:t>
            </a:fld>
            <a:endParaRPr lang="en-US" dirty="0"/>
          </a:p>
        </p:txBody>
      </p:sp>
    </p:spTree>
    <p:extLst>
      <p:ext uri="{BB962C8B-B14F-4D97-AF65-F5344CB8AC3E}">
        <p14:creationId xmlns:p14="http://schemas.microsoft.com/office/powerpoint/2010/main" val="1756980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56</a:t>
            </a:fld>
            <a:endParaRPr lang="en-US" dirty="0"/>
          </a:p>
        </p:txBody>
      </p:sp>
    </p:spTree>
    <p:extLst>
      <p:ext uri="{BB962C8B-B14F-4D97-AF65-F5344CB8AC3E}">
        <p14:creationId xmlns:p14="http://schemas.microsoft.com/office/powerpoint/2010/main" val="28797677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57</a:t>
            </a:fld>
            <a:endParaRPr lang="en-US" dirty="0"/>
          </a:p>
        </p:txBody>
      </p:sp>
    </p:spTree>
    <p:extLst>
      <p:ext uri="{BB962C8B-B14F-4D97-AF65-F5344CB8AC3E}">
        <p14:creationId xmlns:p14="http://schemas.microsoft.com/office/powerpoint/2010/main" val="28084936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5A6DD-374A-4047-B521-A87BB51CF5EF}" type="slidenum">
              <a:rPr lang="en-US" smtClean="0"/>
              <a:t>58</a:t>
            </a:fld>
            <a:endParaRPr lang="en-US"/>
          </a:p>
        </p:txBody>
      </p:sp>
    </p:spTree>
    <p:extLst>
      <p:ext uri="{BB962C8B-B14F-4D97-AF65-F5344CB8AC3E}">
        <p14:creationId xmlns:p14="http://schemas.microsoft.com/office/powerpoint/2010/main" val="38714208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5A6DD-374A-4047-B521-A87BB51CF5EF}" type="slidenum">
              <a:rPr lang="en-US" smtClean="0"/>
              <a:t>59</a:t>
            </a:fld>
            <a:endParaRPr lang="en-US"/>
          </a:p>
        </p:txBody>
      </p:sp>
    </p:spTree>
    <p:extLst>
      <p:ext uri="{BB962C8B-B14F-4D97-AF65-F5344CB8AC3E}">
        <p14:creationId xmlns:p14="http://schemas.microsoft.com/office/powerpoint/2010/main" val="20477152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5A6DD-374A-4047-B521-A87BB51CF5EF}" type="slidenum">
              <a:rPr lang="en-US" smtClean="0"/>
              <a:t>60</a:t>
            </a:fld>
            <a:endParaRPr lang="en-US"/>
          </a:p>
        </p:txBody>
      </p:sp>
    </p:spTree>
    <p:extLst>
      <p:ext uri="{BB962C8B-B14F-4D97-AF65-F5344CB8AC3E}">
        <p14:creationId xmlns:p14="http://schemas.microsoft.com/office/powerpoint/2010/main" val="12110308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5A6DD-374A-4047-B521-A87BB51CF5EF}" type="slidenum">
              <a:rPr lang="en-US" smtClean="0"/>
              <a:t>61</a:t>
            </a:fld>
            <a:endParaRPr lang="en-US"/>
          </a:p>
        </p:txBody>
      </p:sp>
    </p:spTree>
    <p:extLst>
      <p:ext uri="{BB962C8B-B14F-4D97-AF65-F5344CB8AC3E}">
        <p14:creationId xmlns:p14="http://schemas.microsoft.com/office/powerpoint/2010/main" val="3034976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7</a:t>
            </a:fld>
            <a:endParaRPr lang="en-US" dirty="0"/>
          </a:p>
        </p:txBody>
      </p:sp>
    </p:spTree>
    <p:extLst>
      <p:ext uri="{BB962C8B-B14F-4D97-AF65-F5344CB8AC3E}">
        <p14:creationId xmlns:p14="http://schemas.microsoft.com/office/powerpoint/2010/main" val="1011033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5A6DD-374A-4047-B521-A87BB51CF5EF}" type="slidenum">
              <a:rPr lang="en-US" smtClean="0"/>
              <a:t>62</a:t>
            </a:fld>
            <a:endParaRPr lang="en-US"/>
          </a:p>
        </p:txBody>
      </p:sp>
    </p:spTree>
    <p:extLst>
      <p:ext uri="{BB962C8B-B14F-4D97-AF65-F5344CB8AC3E}">
        <p14:creationId xmlns:p14="http://schemas.microsoft.com/office/powerpoint/2010/main" val="10853183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5A6DD-374A-4047-B521-A87BB51CF5EF}" type="slidenum">
              <a:rPr lang="en-US" smtClean="0"/>
              <a:t>63</a:t>
            </a:fld>
            <a:endParaRPr lang="en-US"/>
          </a:p>
        </p:txBody>
      </p:sp>
    </p:spTree>
    <p:extLst>
      <p:ext uri="{BB962C8B-B14F-4D97-AF65-F5344CB8AC3E}">
        <p14:creationId xmlns:p14="http://schemas.microsoft.com/office/powerpoint/2010/main" val="64693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5A6DD-374A-4047-B521-A87BB51CF5EF}" type="slidenum">
              <a:rPr lang="en-US" smtClean="0"/>
              <a:t>64</a:t>
            </a:fld>
            <a:endParaRPr lang="en-US"/>
          </a:p>
        </p:txBody>
      </p:sp>
    </p:spTree>
    <p:extLst>
      <p:ext uri="{BB962C8B-B14F-4D97-AF65-F5344CB8AC3E}">
        <p14:creationId xmlns:p14="http://schemas.microsoft.com/office/powerpoint/2010/main" val="32143824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02C1B-596C-4B25-87EB-B93D0D1728FB}" type="slidenum">
              <a:rPr lang="en-US" smtClean="0"/>
              <a:t>65</a:t>
            </a:fld>
            <a:endParaRPr lang="en-US"/>
          </a:p>
        </p:txBody>
      </p:sp>
    </p:spTree>
    <p:extLst>
      <p:ext uri="{BB962C8B-B14F-4D97-AF65-F5344CB8AC3E}">
        <p14:creationId xmlns:p14="http://schemas.microsoft.com/office/powerpoint/2010/main" val="31688186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66</a:t>
            </a:fld>
            <a:endParaRPr lang="en-US" dirty="0"/>
          </a:p>
        </p:txBody>
      </p:sp>
    </p:spTree>
    <p:extLst>
      <p:ext uri="{BB962C8B-B14F-4D97-AF65-F5344CB8AC3E}">
        <p14:creationId xmlns:p14="http://schemas.microsoft.com/office/powerpoint/2010/main" val="34362390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67</a:t>
            </a:fld>
            <a:endParaRPr lang="en-US" dirty="0"/>
          </a:p>
        </p:txBody>
      </p:sp>
    </p:spTree>
    <p:extLst>
      <p:ext uri="{BB962C8B-B14F-4D97-AF65-F5344CB8AC3E}">
        <p14:creationId xmlns:p14="http://schemas.microsoft.com/office/powerpoint/2010/main" val="37796172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68</a:t>
            </a:fld>
            <a:endParaRPr lang="en-US" dirty="0"/>
          </a:p>
        </p:txBody>
      </p:sp>
    </p:spTree>
    <p:extLst>
      <p:ext uri="{BB962C8B-B14F-4D97-AF65-F5344CB8AC3E}">
        <p14:creationId xmlns:p14="http://schemas.microsoft.com/office/powerpoint/2010/main" val="18976153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069B9C7-9CB3-4D1E-9E5C-CCD136F42A8A}" type="slidenum">
              <a:rPr lang="en-US" smtClean="0"/>
              <a:t>70</a:t>
            </a:fld>
            <a:endParaRPr lang="en-US"/>
          </a:p>
        </p:txBody>
      </p:sp>
    </p:spTree>
    <p:extLst>
      <p:ext uri="{BB962C8B-B14F-4D97-AF65-F5344CB8AC3E}">
        <p14:creationId xmlns:p14="http://schemas.microsoft.com/office/powerpoint/2010/main" val="17495539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1929A1-A3C3-45E1-B69D-9A956FC2C643}" type="slidenum">
              <a:rPr lang="en-US" smtClean="0"/>
              <a:pPr/>
              <a:t>71</a:t>
            </a:fld>
            <a:endParaRPr lang="en-US" dirty="0"/>
          </a:p>
        </p:txBody>
      </p:sp>
    </p:spTree>
    <p:extLst>
      <p:ext uri="{BB962C8B-B14F-4D97-AF65-F5344CB8AC3E}">
        <p14:creationId xmlns:p14="http://schemas.microsoft.com/office/powerpoint/2010/main" val="11149836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72</a:t>
            </a:fld>
            <a:endParaRPr lang="en-US" dirty="0"/>
          </a:p>
        </p:txBody>
      </p:sp>
    </p:spTree>
    <p:extLst>
      <p:ext uri="{BB962C8B-B14F-4D97-AF65-F5344CB8AC3E}">
        <p14:creationId xmlns:p14="http://schemas.microsoft.com/office/powerpoint/2010/main" val="1830946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9</a:t>
            </a:fld>
            <a:endParaRPr lang="en-US" dirty="0"/>
          </a:p>
        </p:txBody>
      </p:sp>
    </p:spTree>
    <p:extLst>
      <p:ext uri="{BB962C8B-B14F-4D97-AF65-F5344CB8AC3E}">
        <p14:creationId xmlns:p14="http://schemas.microsoft.com/office/powerpoint/2010/main" val="38687515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C6F56-3C1C-48B5-A70D-C7F5AC7CEC5D}" type="slidenum">
              <a:rPr lang="en-US" smtClean="0"/>
              <a:pPr/>
              <a:t>73</a:t>
            </a:fld>
            <a:endParaRPr lang="en-US" dirty="0"/>
          </a:p>
        </p:txBody>
      </p:sp>
    </p:spTree>
    <p:extLst>
      <p:ext uri="{BB962C8B-B14F-4D97-AF65-F5344CB8AC3E}">
        <p14:creationId xmlns:p14="http://schemas.microsoft.com/office/powerpoint/2010/main" val="34371261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74</a:t>
            </a:fld>
            <a:endParaRPr lang="en-US" dirty="0"/>
          </a:p>
        </p:txBody>
      </p:sp>
    </p:spTree>
    <p:extLst>
      <p:ext uri="{BB962C8B-B14F-4D97-AF65-F5344CB8AC3E}">
        <p14:creationId xmlns:p14="http://schemas.microsoft.com/office/powerpoint/2010/main" val="3724084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10</a:t>
            </a:fld>
            <a:endParaRPr lang="en-US" dirty="0"/>
          </a:p>
        </p:txBody>
      </p:sp>
    </p:spTree>
    <p:extLst>
      <p:ext uri="{BB962C8B-B14F-4D97-AF65-F5344CB8AC3E}">
        <p14:creationId xmlns:p14="http://schemas.microsoft.com/office/powerpoint/2010/main" val="2308083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29A1-A3C3-45E1-B69D-9A956FC2C643}" type="slidenum">
              <a:rPr lang="en-US" smtClean="0"/>
              <a:pPr/>
              <a:t>11</a:t>
            </a:fld>
            <a:endParaRPr lang="en-US" dirty="0"/>
          </a:p>
        </p:txBody>
      </p:sp>
    </p:spTree>
    <p:extLst>
      <p:ext uri="{BB962C8B-B14F-4D97-AF65-F5344CB8AC3E}">
        <p14:creationId xmlns:p14="http://schemas.microsoft.com/office/powerpoint/2010/main" val="322668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CEE070-426A-44A4-9864-EC316FACDD21}" type="datetimeFigureOut">
              <a:rPr lang="en-US" smtClean="0"/>
              <a:pPr/>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371C72-8665-48BB-AD84-51AAB174AAE4}" type="slidenum">
              <a:rPr lang="en-US" smtClean="0"/>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CEE070-426A-44A4-9864-EC316FACDD21}" type="datetimeFigureOut">
              <a:rPr lang="en-US" smtClean="0"/>
              <a:pPr/>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371C72-8665-48BB-AD84-51AAB174AAE4}" type="slidenum">
              <a:rPr lang="en-US" smtClean="0"/>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CEE070-426A-44A4-9864-EC316FACDD21}" type="datetimeFigureOut">
              <a:rPr lang="en-US" smtClean="0"/>
              <a:pPr/>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371C72-8665-48BB-AD84-51AAB174AAE4}" type="slidenum">
              <a:rPr lang="en-US" smtClean="0"/>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0005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771650"/>
            <a:ext cx="3810000" cy="4114800"/>
          </a:xfrm>
        </p:spPr>
        <p:txBody>
          <a:bodyPr/>
          <a:lstStyle/>
          <a:p>
            <a:endParaRPr lang="en-US"/>
          </a:p>
        </p:txBody>
      </p:sp>
      <p:sp>
        <p:nvSpPr>
          <p:cNvPr id="4" name="Text Placeholder 3"/>
          <p:cNvSpPr>
            <a:spLocks noGrp="1"/>
          </p:cNvSpPr>
          <p:nvPr>
            <p:ph type="body" sz="half" idx="2"/>
          </p:nvPr>
        </p:nvSpPr>
        <p:spPr>
          <a:xfrm>
            <a:off x="4648200" y="17716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EDC9DB32-9D1B-4894-978F-F285F2646758}" type="slidenum">
              <a:rPr lang="en-US"/>
              <a:pPr/>
              <a:t>‹#›</a:t>
            </a:fld>
            <a:endParaRPr lang="en-US"/>
          </a:p>
        </p:txBody>
      </p:sp>
      <p:sp>
        <p:nvSpPr>
          <p:cNvPr id="7" name="Footer Placeholder 6"/>
          <p:cNvSpPr>
            <a:spLocks noGrp="1"/>
          </p:cNvSpPr>
          <p:nvPr>
            <p:ph type="ftr" sz="quarter" idx="12"/>
          </p:nvPr>
        </p:nvSpPr>
        <p:spPr>
          <a:xfrm>
            <a:off x="3124200" y="6248400"/>
            <a:ext cx="2895600" cy="45720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000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716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7165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0D1B81B8-254F-4193-A0C0-2084CBDB12FD}" type="slidenum">
              <a:rPr lang="en-US"/>
              <a:pPr/>
              <a:t>‹#›</a:t>
            </a:fld>
            <a:endParaRPr lang="en-US"/>
          </a:p>
        </p:txBody>
      </p:sp>
      <p:sp>
        <p:nvSpPr>
          <p:cNvPr id="7" name="Footer Placeholder 6"/>
          <p:cNvSpPr>
            <a:spLocks noGrp="1"/>
          </p:cNvSpPr>
          <p:nvPr>
            <p:ph type="ftr" sz="quarter" idx="12"/>
          </p:nvPr>
        </p:nvSpPr>
        <p:spPr>
          <a:xfrm>
            <a:off x="3124200" y="6248400"/>
            <a:ext cx="2895600" cy="457200"/>
          </a:xfrm>
        </p:spPr>
        <p:txBody>
          <a:bodyPr/>
          <a:lstStyle>
            <a:lvl1pPr>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360460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CEE070-426A-44A4-9864-EC316FACDD21}" type="datetimeFigureOut">
              <a:rPr lang="en-US" smtClean="0"/>
              <a:pPr/>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371C72-8665-48BB-AD84-51AAB174AAE4}" type="slidenum">
              <a:rPr lang="en-US" smtClean="0"/>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EE070-426A-44A4-9864-EC316FACDD21}" type="datetimeFigureOut">
              <a:rPr lang="en-US" smtClean="0"/>
              <a:pPr/>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371C72-8665-48BB-AD84-51AAB174AAE4}" type="slidenum">
              <a:rPr lang="en-US" smtClean="0"/>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CEE070-426A-44A4-9864-EC316FACDD21}" type="datetimeFigureOut">
              <a:rPr lang="en-US" smtClean="0"/>
              <a:pPr/>
              <a:t>7/3/2019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371C72-8665-48BB-AD84-51AAB174AAE4}" type="slidenum">
              <a:rPr lang="en-US" smtClean="0"/>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CEE070-426A-44A4-9864-EC316FACDD21}" type="datetimeFigureOut">
              <a:rPr lang="en-US" smtClean="0"/>
              <a:pPr/>
              <a:t>7/3/2019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371C72-8665-48BB-AD84-51AAB174AAE4}" type="slidenum">
              <a:rPr lang="en-US" smtClean="0"/>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CEE070-426A-44A4-9864-EC316FACDD21}" type="datetimeFigureOut">
              <a:rPr lang="en-US" smtClean="0"/>
              <a:pPr/>
              <a:t>7/3/2019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371C72-8665-48BB-AD84-51AAB174AAE4}" type="slidenum">
              <a:rPr lang="en-US" smtClean="0"/>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EE070-426A-44A4-9864-EC316FACDD21}" type="datetimeFigureOut">
              <a:rPr lang="en-US" smtClean="0"/>
              <a:pPr/>
              <a:t>7/3/2019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371C72-8665-48BB-AD84-51AAB174AAE4}" type="slidenum">
              <a:rPr lang="en-US" smtClean="0"/>
              <a:pPr/>
              <a:t>‹#›</a:t>
            </a:fld>
            <a:endParaRPr lang="en-US"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EE070-426A-44A4-9864-EC316FACDD21}" type="datetimeFigureOut">
              <a:rPr lang="en-US" smtClean="0"/>
              <a:pPr/>
              <a:t>7/3/2019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371C72-8665-48BB-AD84-51AAB174AAE4}" type="slidenum">
              <a:rPr lang="en-US" smtClean="0"/>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EE070-426A-44A4-9864-EC316FACDD21}" type="datetimeFigureOut">
              <a:rPr lang="en-US" smtClean="0"/>
              <a:pPr/>
              <a:t>7/3/2019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371C72-8665-48BB-AD84-51AAB174AAE4}" type="slidenum">
              <a:rPr lang="en-US" smtClean="0"/>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EE070-426A-44A4-9864-EC316FACDD21}" type="datetimeFigureOut">
              <a:rPr lang="en-US" smtClean="0"/>
              <a:pPr/>
              <a:t>7/3/2019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71C72-8665-48BB-AD84-51AAB174AAE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9.wmf"/><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9.wmf"/><Relationship Id="rId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839200" cy="1470025"/>
          </a:xfrm>
        </p:spPr>
        <p:txBody>
          <a:bodyPr>
            <a:normAutofit/>
          </a:bodyPr>
          <a:lstStyle/>
          <a:p>
            <a:r>
              <a:rPr lang="en-US" sz="4200" dirty="0" smtClean="0"/>
              <a:t>Managing FMLA:  Tips &amp; Tricks</a:t>
            </a:r>
            <a:endParaRPr lang="en-US" sz="4200" dirty="0"/>
          </a:p>
        </p:txBody>
      </p:sp>
      <p:sp>
        <p:nvSpPr>
          <p:cNvPr id="17" name="Subtitle 2"/>
          <p:cNvSpPr>
            <a:spLocks/>
          </p:cNvSpPr>
          <p:nvPr/>
        </p:nvSpPr>
        <p:spPr bwMode="auto">
          <a:xfrm>
            <a:off x="838200" y="4038600"/>
            <a:ext cx="7924800" cy="2325444"/>
          </a:xfrm>
          <a:prstGeom prst="rect">
            <a:avLst/>
          </a:prstGeom>
          <a:noFill/>
          <a:ln w="9525">
            <a:noFill/>
            <a:miter lim="800000"/>
            <a:headEnd/>
            <a:tailEnd/>
          </a:ln>
          <a:effectLst/>
        </p:spPr>
        <p:txBody>
          <a:bodyPr/>
          <a:lstStyle/>
          <a:p>
            <a:pPr algn="ctr">
              <a:spcBef>
                <a:spcPct val="20000"/>
              </a:spcBef>
              <a:buClr>
                <a:schemeClr val="accent2"/>
              </a:buClr>
              <a:buSzPct val="80000"/>
              <a:buFont typeface="Wingdings" pitchFamily="2" charset="2"/>
              <a:buNone/>
            </a:pPr>
            <a:r>
              <a:rPr lang="en-US" sz="2800" dirty="0"/>
              <a:t>Presented By:</a:t>
            </a:r>
          </a:p>
          <a:p>
            <a:pPr algn="ctr">
              <a:spcBef>
                <a:spcPct val="20000"/>
              </a:spcBef>
              <a:buClr>
                <a:schemeClr val="accent2"/>
              </a:buClr>
              <a:buSzPct val="80000"/>
              <a:buFont typeface="Wingdings" pitchFamily="2" charset="2"/>
              <a:buNone/>
            </a:pPr>
            <a:r>
              <a:rPr lang="en-US" sz="2800" dirty="0" smtClean="0"/>
              <a:t>Lara </a:t>
            </a:r>
            <a:r>
              <a:rPr lang="en-US" sz="2800" dirty="0"/>
              <a:t>Donlon, Esq., </a:t>
            </a:r>
            <a:r>
              <a:rPr lang="en-US" sz="2800" dirty="0" smtClean="0"/>
              <a:t>SPHR, SHRM-SCP</a:t>
            </a:r>
          </a:p>
          <a:p>
            <a:pPr algn="ctr">
              <a:spcBef>
                <a:spcPct val="20000"/>
              </a:spcBef>
              <a:buClr>
                <a:schemeClr val="accent2"/>
              </a:buClr>
              <a:buSzPct val="80000"/>
              <a:buFont typeface="Wingdings" pitchFamily="2" charset="2"/>
              <a:buNone/>
            </a:pPr>
            <a:endParaRPr lang="en-US" sz="2800" dirty="0"/>
          </a:p>
          <a:p>
            <a:pPr algn="ctr">
              <a:spcBef>
                <a:spcPct val="20000"/>
              </a:spcBef>
              <a:buClr>
                <a:schemeClr val="accent2"/>
              </a:buClr>
              <a:buSzPct val="80000"/>
              <a:buFont typeface="Wingdings" pitchFamily="2" charset="2"/>
              <a:buNone/>
            </a:pPr>
            <a:r>
              <a:rPr lang="en-US" sz="2800" dirty="0" smtClean="0"/>
              <a:t>Torcivia, Donlon, </a:t>
            </a:r>
            <a:r>
              <a:rPr lang="en-US" sz="2800" dirty="0" err="1" smtClean="0"/>
              <a:t>Goddeau</a:t>
            </a:r>
            <a:r>
              <a:rPr lang="en-US" sz="2800" dirty="0" smtClean="0"/>
              <a:t> &amp; Ansay, P.A.</a:t>
            </a:r>
            <a:endParaRPr lang="en-US"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99" y="1371600"/>
            <a:ext cx="2104263" cy="2613991"/>
          </a:xfrm>
          <a:prstGeom prst="rect">
            <a:avLst/>
          </a:prstGeom>
          <a:noFill/>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dirty="0" smtClean="0"/>
              <a:t>Employee Notice</a:t>
            </a:r>
            <a:endParaRPr lang="en-US" dirty="0"/>
          </a:p>
        </p:txBody>
      </p:sp>
      <p:sp>
        <p:nvSpPr>
          <p:cNvPr id="210947" name="Rectangle 3"/>
          <p:cNvSpPr>
            <a:spLocks noGrp="1" noChangeArrowheads="1"/>
          </p:cNvSpPr>
          <p:nvPr>
            <p:ph type="body" idx="1"/>
          </p:nvPr>
        </p:nvSpPr>
        <p:spPr>
          <a:xfrm>
            <a:off x="304800" y="1295400"/>
            <a:ext cx="8534400" cy="5181600"/>
          </a:xfrm>
        </p:spPr>
        <p:txBody>
          <a:bodyPr/>
          <a:lstStyle/>
          <a:p>
            <a:pPr>
              <a:lnSpc>
                <a:spcPct val="90000"/>
              </a:lnSpc>
            </a:pPr>
            <a:r>
              <a:rPr lang="en-US" sz="2400" dirty="0" smtClean="0"/>
              <a:t>Employer may require that employee </a:t>
            </a:r>
            <a:r>
              <a:rPr lang="en-US" sz="2400" dirty="0"/>
              <a:t>must give at least 30-day’s notice of the need for leave, or if the leave is unforeseeable, give notice as soon as the need for leave arises</a:t>
            </a:r>
            <a:r>
              <a:rPr lang="en-US" sz="2400" dirty="0" smtClean="0"/>
              <a:t>;</a:t>
            </a:r>
          </a:p>
          <a:p>
            <a:pPr>
              <a:lnSpc>
                <a:spcPct val="90000"/>
              </a:lnSpc>
            </a:pPr>
            <a:r>
              <a:rPr lang="en-US" sz="2400" dirty="0"/>
              <a:t>If an employee was absent </a:t>
            </a:r>
            <a:r>
              <a:rPr lang="en-US" sz="2400" dirty="0" smtClean="0"/>
              <a:t>due </a:t>
            </a:r>
            <a:r>
              <a:rPr lang="en-US" sz="2400" dirty="0"/>
              <a:t>to a FMLA reason that was unforeseeable, </a:t>
            </a:r>
            <a:r>
              <a:rPr lang="en-US" sz="2400" dirty="0" smtClean="0"/>
              <a:t>employee be required to follow </a:t>
            </a:r>
            <a:r>
              <a:rPr lang="en-US" sz="2400" dirty="0"/>
              <a:t>the </a:t>
            </a:r>
            <a:r>
              <a:rPr lang="en-US" sz="2400" dirty="0" smtClean="0"/>
              <a:t>Sick Leave unforeseeable </a:t>
            </a:r>
            <a:r>
              <a:rPr lang="en-US" sz="2400" dirty="0"/>
              <a:t>use of sick time procedures to notify </a:t>
            </a:r>
            <a:r>
              <a:rPr lang="en-US" sz="2400" dirty="0" smtClean="0"/>
              <a:t>employer of </a:t>
            </a:r>
            <a:r>
              <a:rPr lang="en-US" sz="2400" dirty="0"/>
              <a:t>the need for leave, and explicitly state that the need for leave is related to </a:t>
            </a:r>
            <a:r>
              <a:rPr lang="en-US" sz="2400" dirty="0" smtClean="0"/>
              <a:t>a </a:t>
            </a:r>
            <a:r>
              <a:rPr lang="en-US" sz="2400" dirty="0"/>
              <a:t>previously approved FMLA condition.  Upon returning to work, </a:t>
            </a:r>
            <a:r>
              <a:rPr lang="en-US" sz="2400" dirty="0" smtClean="0"/>
              <a:t>employee should be required to submit document confirming the </a:t>
            </a:r>
            <a:r>
              <a:rPr lang="en-US" sz="2400" dirty="0"/>
              <a:t>time to be designated as FMLA.  In the absence of such timely notification by the </a:t>
            </a:r>
            <a:r>
              <a:rPr lang="en-US" sz="2400" dirty="0" smtClean="0"/>
              <a:t>employee (if required by employer), </a:t>
            </a:r>
            <a:r>
              <a:rPr lang="en-US" sz="2400" dirty="0"/>
              <a:t>the employee may not subsequently assert FMLA protections for the absence</a:t>
            </a:r>
            <a:r>
              <a:rPr lang="en-US" sz="2400" dirty="0" smtClean="0"/>
              <a:t>.</a:t>
            </a:r>
            <a:endParaRPr lang="en-US" sz="2400" dirty="0"/>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85612584"/>
              </p:ext>
            </p:extLst>
          </p:nvPr>
        </p:nvGraphicFramePr>
        <p:xfrm>
          <a:off x="838200" y="1017032"/>
          <a:ext cx="7696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19200" y="3567499"/>
            <a:ext cx="381000" cy="461665"/>
          </a:xfrm>
          <a:prstGeom prst="rect">
            <a:avLst/>
          </a:prstGeom>
          <a:noFill/>
        </p:spPr>
        <p:txBody>
          <a:bodyPr wrap="square" rtlCol="0">
            <a:spAutoFit/>
          </a:bodyPr>
          <a:lstStyle/>
          <a:p>
            <a:r>
              <a:rPr lang="en-US" sz="2400" dirty="0" smtClean="0"/>
              <a:t>0</a:t>
            </a:r>
            <a:endParaRPr lang="en-US" sz="2400" dirty="0"/>
          </a:p>
        </p:txBody>
      </p:sp>
      <p:sp>
        <p:nvSpPr>
          <p:cNvPr id="7" name="TextBox 6"/>
          <p:cNvSpPr txBox="1"/>
          <p:nvPr/>
        </p:nvSpPr>
        <p:spPr>
          <a:xfrm>
            <a:off x="2963288" y="3567108"/>
            <a:ext cx="551906" cy="461665"/>
          </a:xfrm>
          <a:prstGeom prst="rect">
            <a:avLst/>
          </a:prstGeom>
          <a:noFill/>
        </p:spPr>
        <p:txBody>
          <a:bodyPr wrap="square" rtlCol="0">
            <a:spAutoFit/>
          </a:bodyPr>
          <a:lstStyle/>
          <a:p>
            <a:r>
              <a:rPr lang="en-US" sz="2400" dirty="0" smtClean="0"/>
              <a:t>15</a:t>
            </a:r>
            <a:endParaRPr lang="en-US" sz="2400" dirty="0"/>
          </a:p>
        </p:txBody>
      </p:sp>
      <p:sp>
        <p:nvSpPr>
          <p:cNvPr id="9" name="TextBox 8"/>
          <p:cNvSpPr txBox="1"/>
          <p:nvPr/>
        </p:nvSpPr>
        <p:spPr>
          <a:xfrm>
            <a:off x="5486400" y="3429000"/>
            <a:ext cx="184731" cy="369332"/>
          </a:xfrm>
          <a:prstGeom prst="rect">
            <a:avLst/>
          </a:prstGeom>
          <a:noFill/>
        </p:spPr>
        <p:txBody>
          <a:bodyPr wrap="none" rtlCol="0">
            <a:spAutoFit/>
          </a:bodyPr>
          <a:lstStyle/>
          <a:p>
            <a:endParaRPr lang="en-US" dirty="0"/>
          </a:p>
        </p:txBody>
      </p:sp>
      <p:sp>
        <p:nvSpPr>
          <p:cNvPr id="10" name="TextBox 9"/>
          <p:cNvSpPr txBox="1"/>
          <p:nvPr/>
        </p:nvSpPr>
        <p:spPr>
          <a:xfrm>
            <a:off x="5671130" y="3567108"/>
            <a:ext cx="340158" cy="461665"/>
          </a:xfrm>
          <a:prstGeom prst="rect">
            <a:avLst/>
          </a:prstGeom>
          <a:noFill/>
        </p:spPr>
        <p:txBody>
          <a:bodyPr wrap="none" rtlCol="0">
            <a:spAutoFit/>
          </a:bodyPr>
          <a:lstStyle/>
          <a:p>
            <a:r>
              <a:rPr lang="en-US" sz="2400" dirty="0" smtClean="0"/>
              <a:t>7</a:t>
            </a:r>
            <a:endParaRPr lang="en-US" sz="2400" dirty="0"/>
          </a:p>
        </p:txBody>
      </p:sp>
      <p:sp>
        <p:nvSpPr>
          <p:cNvPr id="2" name="TextBox 1"/>
          <p:cNvSpPr txBox="1"/>
          <p:nvPr/>
        </p:nvSpPr>
        <p:spPr>
          <a:xfrm>
            <a:off x="1219200" y="247591"/>
            <a:ext cx="6248400" cy="769441"/>
          </a:xfrm>
          <a:prstGeom prst="rect">
            <a:avLst/>
          </a:prstGeom>
          <a:noFill/>
        </p:spPr>
        <p:txBody>
          <a:bodyPr wrap="square" rtlCol="0">
            <a:spAutoFit/>
          </a:bodyPr>
          <a:lstStyle/>
          <a:p>
            <a:pPr algn="ctr"/>
            <a:r>
              <a:rPr lang="en-US" sz="4400" dirty="0" smtClean="0">
                <a:latin typeface="+mj-lt"/>
              </a:rPr>
              <a:t>The Process</a:t>
            </a:r>
            <a:endParaRPr lang="en-US" sz="4400" dirty="0">
              <a:latin typeface="+mj-lt"/>
            </a:endParaRPr>
          </a:p>
        </p:txBody>
      </p:sp>
    </p:spTree>
    <p:extLst>
      <p:ext uri="{BB962C8B-B14F-4D97-AF65-F5344CB8AC3E}">
        <p14:creationId xmlns:p14="http://schemas.microsoft.com/office/powerpoint/2010/main" val="1441801291"/>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&amp; Tricks</a:t>
            </a:r>
            <a:endParaRPr lang="en-US" dirty="0"/>
          </a:p>
        </p:txBody>
      </p:sp>
      <p:sp>
        <p:nvSpPr>
          <p:cNvPr id="3" name="Content Placeholder 2"/>
          <p:cNvSpPr>
            <a:spLocks noGrp="1"/>
          </p:cNvSpPr>
          <p:nvPr>
            <p:ph sz="half" idx="1"/>
          </p:nvPr>
        </p:nvSpPr>
        <p:spPr>
          <a:xfrm>
            <a:off x="457200" y="1600200"/>
            <a:ext cx="4800600" cy="4525963"/>
          </a:xfrm>
        </p:spPr>
        <p:txBody>
          <a:bodyPr>
            <a:normAutofit fontScale="92500" lnSpcReduction="10000"/>
          </a:bodyPr>
          <a:lstStyle/>
          <a:p>
            <a:r>
              <a:rPr lang="en-US" dirty="0" smtClean="0"/>
              <a:t>Carefully check eligibility requirements before sending Eligibility Notice</a:t>
            </a:r>
          </a:p>
          <a:p>
            <a:r>
              <a:rPr lang="en-US" dirty="0" smtClean="0"/>
              <a:t>Send Eligibility Notice within 5 business days of learning of possible FMLA qualifying absence; include appropriate Certification of Health Care Provider Form</a:t>
            </a:r>
          </a:p>
          <a:p>
            <a:r>
              <a:rPr lang="en-US" dirty="0" smtClean="0"/>
              <a:t>Ensure managers/supervisors aware of qualifying conditions</a:t>
            </a:r>
            <a:endParaRPr lang="en-US" dirty="0"/>
          </a:p>
        </p:txBody>
      </p:sp>
      <p:pic>
        <p:nvPicPr>
          <p:cNvPr id="15362" name="Picture 2" descr="C:\Documents and Settings\lara.TORCIVIALAW\Local Settings\Temporary Internet Files\Content.IE5\LZKPFXC7\MC900434581[1].wmf"/>
          <p:cNvPicPr>
            <a:picLocks noChangeAspect="1" noChangeArrowheads="1"/>
          </p:cNvPicPr>
          <p:nvPr/>
        </p:nvPicPr>
        <p:blipFill>
          <a:blip r:embed="rId3"/>
          <a:srcRect/>
          <a:stretch>
            <a:fillRect/>
          </a:stretch>
        </p:blipFill>
        <p:spPr bwMode="auto">
          <a:xfrm>
            <a:off x="5410200" y="2334440"/>
            <a:ext cx="2352675" cy="2459810"/>
          </a:xfrm>
          <a:prstGeom prst="rect">
            <a:avLst/>
          </a:prstGeom>
          <a:noFill/>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normAutofit fontScale="90000"/>
          </a:bodyPr>
          <a:lstStyle/>
          <a:p>
            <a:r>
              <a:rPr lang="en-US" sz="4000" i="1" dirty="0" smtClean="0"/>
              <a:t>Lupyan v. Corinthian Colleges, Inc., </a:t>
            </a:r>
            <a:r>
              <a:rPr lang="en-US" sz="4000" dirty="0" smtClean="0"/>
              <a:t>761 F.3d 314 (3</a:t>
            </a:r>
            <a:r>
              <a:rPr lang="en-US" sz="4000" baseline="30000" dirty="0" smtClean="0"/>
              <a:t>rd</a:t>
            </a:r>
            <a:r>
              <a:rPr lang="en-US" sz="4000" dirty="0" smtClean="0"/>
              <a:t> Cir. 2014)</a:t>
            </a:r>
            <a:endParaRPr lang="en-US" sz="4000" dirty="0"/>
          </a:p>
        </p:txBody>
      </p:sp>
      <p:sp>
        <p:nvSpPr>
          <p:cNvPr id="3" name="Content Placeholder 2"/>
          <p:cNvSpPr>
            <a:spLocks noGrp="1"/>
          </p:cNvSpPr>
          <p:nvPr>
            <p:ph idx="1"/>
          </p:nvPr>
        </p:nvSpPr>
        <p:spPr>
          <a:xfrm>
            <a:off x="381000" y="1752600"/>
            <a:ext cx="8382000" cy="5269135"/>
          </a:xfrm>
        </p:spPr>
        <p:txBody>
          <a:bodyPr/>
          <a:lstStyle/>
          <a:p>
            <a:r>
              <a:rPr lang="en-US" dirty="0" smtClean="0"/>
              <a:t>Instructor suffered from depression and supervisor suggested she take a personal leave.  </a:t>
            </a:r>
          </a:p>
          <a:p>
            <a:r>
              <a:rPr lang="en-US" dirty="0" smtClean="0"/>
              <a:t>She originally requested 17 days, but when her supervisor suggested she apply for STD, she scheduled appointment with physician and received the DOL Certification of Health Care Provider for a mental health condition.</a:t>
            </a:r>
          </a:p>
          <a:p>
            <a:r>
              <a:rPr lang="en-US" dirty="0" smtClean="0"/>
              <a:t>HR determined she was eligible for FMLA leave instead of personal leave.  </a:t>
            </a:r>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783392"/>
            <a:ext cx="1524000" cy="1524000"/>
          </a:xfrm>
          <a:prstGeom prst="rect">
            <a:avLst/>
          </a:prstGeom>
        </p:spPr>
      </p:pic>
    </p:spTree>
    <p:extLst>
      <p:ext uri="{BB962C8B-B14F-4D97-AF65-F5344CB8AC3E}">
        <p14:creationId xmlns:p14="http://schemas.microsoft.com/office/powerpoint/2010/main" val="1542300055"/>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normAutofit fontScale="90000"/>
          </a:bodyPr>
          <a:lstStyle/>
          <a:p>
            <a:r>
              <a:rPr lang="en-US" sz="4000" i="1" dirty="0" smtClean="0"/>
              <a:t>Lupyan v. Corinthian Colleges, Inc., </a:t>
            </a:r>
            <a:r>
              <a:rPr lang="en-US" sz="4000" dirty="0" smtClean="0"/>
              <a:t>761 F.3d 314 (3</a:t>
            </a:r>
            <a:r>
              <a:rPr lang="en-US" sz="4000" baseline="30000" dirty="0" smtClean="0"/>
              <a:t>rd</a:t>
            </a:r>
            <a:r>
              <a:rPr lang="en-US" sz="4000" dirty="0" smtClean="0"/>
              <a:t> Cir. 2014)</a:t>
            </a:r>
            <a:endParaRPr lang="en-US" sz="4000" dirty="0"/>
          </a:p>
        </p:txBody>
      </p:sp>
      <p:sp>
        <p:nvSpPr>
          <p:cNvPr id="3" name="Content Placeholder 2"/>
          <p:cNvSpPr>
            <a:spLocks noGrp="1"/>
          </p:cNvSpPr>
          <p:nvPr>
            <p:ph idx="1"/>
          </p:nvPr>
        </p:nvSpPr>
        <p:spPr>
          <a:xfrm>
            <a:off x="381000" y="1371600"/>
            <a:ext cx="8382000" cy="5712333"/>
          </a:xfrm>
        </p:spPr>
        <p:txBody>
          <a:bodyPr/>
          <a:lstStyle/>
          <a:p>
            <a:r>
              <a:rPr lang="en-US" dirty="0" smtClean="0"/>
              <a:t>On 12/19/2007, administration met with Lupyan and instructed her to initial the “Family Medical Leave” box on her request form.  Administration changed return date to 4/1/2008 based on physician certification.</a:t>
            </a:r>
          </a:p>
          <a:p>
            <a:r>
              <a:rPr lang="en-US" dirty="0" smtClean="0"/>
              <a:t>Lupyan’s FMLA rights were never discussed during this meeting (undisputed by parties).</a:t>
            </a:r>
          </a:p>
          <a:p>
            <a:r>
              <a:rPr lang="en-US" dirty="0" smtClean="0"/>
              <a:t>College mailed her letter advising the designation of FMLA later that day, explaining her rights under FMLA.</a:t>
            </a:r>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789404"/>
            <a:ext cx="1164392" cy="1164392"/>
          </a:xfrm>
          <a:prstGeom prst="rect">
            <a:avLst/>
          </a:prstGeom>
        </p:spPr>
      </p:pic>
    </p:spTree>
    <p:extLst>
      <p:ext uri="{BB962C8B-B14F-4D97-AF65-F5344CB8AC3E}">
        <p14:creationId xmlns:p14="http://schemas.microsoft.com/office/powerpoint/2010/main" val="33738161"/>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07996"/>
          </a:xfrm>
        </p:spPr>
        <p:txBody>
          <a:bodyPr>
            <a:normAutofit fontScale="90000"/>
          </a:bodyPr>
          <a:lstStyle/>
          <a:p>
            <a:r>
              <a:rPr lang="en-US" sz="4000" i="1" dirty="0" smtClean="0"/>
              <a:t>Lupyan v. Corinthian Colleges, Inc., </a:t>
            </a:r>
            <a:r>
              <a:rPr lang="en-US" sz="4000" dirty="0" smtClean="0"/>
              <a:t>761 F.3d 314 (3</a:t>
            </a:r>
            <a:r>
              <a:rPr lang="en-US" sz="4000" baseline="30000" dirty="0" smtClean="0"/>
              <a:t>rd</a:t>
            </a:r>
            <a:r>
              <a:rPr lang="en-US" sz="4000" dirty="0" smtClean="0"/>
              <a:t> Cir. 2014)</a:t>
            </a:r>
            <a:endParaRPr lang="en-US" sz="4000" dirty="0"/>
          </a:p>
        </p:txBody>
      </p:sp>
      <p:sp>
        <p:nvSpPr>
          <p:cNvPr id="3" name="Content Placeholder 2"/>
          <p:cNvSpPr>
            <a:spLocks noGrp="1"/>
          </p:cNvSpPr>
          <p:nvPr>
            <p:ph idx="1"/>
          </p:nvPr>
        </p:nvSpPr>
        <p:spPr>
          <a:xfrm>
            <a:off x="381000" y="1547702"/>
            <a:ext cx="8382000" cy="5133713"/>
          </a:xfrm>
        </p:spPr>
        <p:txBody>
          <a:bodyPr/>
          <a:lstStyle/>
          <a:p>
            <a:r>
              <a:rPr lang="en-US" sz="2800" dirty="0" smtClean="0"/>
              <a:t>Lupyan denies ever receiving the letter and denies having knowledge that she was on FMLA leave until she attempted to return to work.</a:t>
            </a:r>
          </a:p>
          <a:p>
            <a:r>
              <a:rPr lang="en-US" sz="2800" dirty="0" smtClean="0"/>
              <a:t>On 3/13/08, Lupyan advised she was cleared to return to work with certain restrictions.  The Company advised she needed no restrictions.  Shortly thereafter, she provided a full release to duty.</a:t>
            </a:r>
          </a:p>
          <a:p>
            <a:r>
              <a:rPr lang="en-US" sz="2800" dirty="0" smtClean="0"/>
              <a:t>On 4/9/08, company terminated her due to low student enrollment and because she did not return to work within the 12 weeks of FMLA.</a:t>
            </a:r>
          </a:p>
          <a:p>
            <a:r>
              <a:rPr lang="en-US" sz="2800" dirty="0" smtClean="0"/>
              <a:t>She sued for FMLA interference and retaliation.</a:t>
            </a:r>
            <a:endParaRPr lang="en-US" dirty="0"/>
          </a:p>
          <a:p>
            <a:endParaRPr lang="en-US" dirty="0"/>
          </a:p>
        </p:txBody>
      </p:sp>
      <p:pic>
        <p:nvPicPr>
          <p:cNvPr id="5" name="Picture 4"/>
          <p:cNvPicPr>
            <a:picLocks noChangeAspect="1"/>
          </p:cNvPicPr>
          <p:nvPr/>
        </p:nvPicPr>
        <p:blipFill>
          <a:blip r:embed="rId3"/>
          <a:stretch>
            <a:fillRect/>
          </a:stretch>
        </p:blipFill>
        <p:spPr>
          <a:xfrm>
            <a:off x="8001000" y="762000"/>
            <a:ext cx="914532" cy="914532"/>
          </a:xfrm>
          <a:prstGeom prst="rect">
            <a:avLst/>
          </a:prstGeom>
        </p:spPr>
      </p:pic>
    </p:spTree>
    <p:extLst>
      <p:ext uri="{BB962C8B-B14F-4D97-AF65-F5344CB8AC3E}">
        <p14:creationId xmlns:p14="http://schemas.microsoft.com/office/powerpoint/2010/main" val="17164327"/>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normAutofit fontScale="90000"/>
          </a:bodyPr>
          <a:lstStyle/>
          <a:p>
            <a:r>
              <a:rPr lang="en-US" sz="4000" i="1" dirty="0" smtClean="0"/>
              <a:t>Lupyan v. Corinthian Colleges, Inc., </a:t>
            </a:r>
            <a:r>
              <a:rPr lang="en-US" sz="4000" dirty="0" smtClean="0"/>
              <a:t>761 F.3d 314 (3</a:t>
            </a:r>
            <a:r>
              <a:rPr lang="en-US" sz="4000" baseline="30000" dirty="0" smtClean="0"/>
              <a:t>rd</a:t>
            </a:r>
            <a:r>
              <a:rPr lang="en-US" sz="4000" dirty="0" smtClean="0"/>
              <a:t> Cir. 2014)</a:t>
            </a:r>
            <a:endParaRPr lang="en-US" sz="4000" dirty="0"/>
          </a:p>
        </p:txBody>
      </p:sp>
      <p:sp>
        <p:nvSpPr>
          <p:cNvPr id="3" name="Content Placeholder 2"/>
          <p:cNvSpPr>
            <a:spLocks noGrp="1"/>
          </p:cNvSpPr>
          <p:nvPr>
            <p:ph idx="1"/>
          </p:nvPr>
        </p:nvSpPr>
        <p:spPr>
          <a:xfrm>
            <a:off x="381000" y="1547702"/>
            <a:ext cx="8382000" cy="5066002"/>
          </a:xfrm>
        </p:spPr>
        <p:txBody>
          <a:bodyPr/>
          <a:lstStyle/>
          <a:p>
            <a:r>
              <a:rPr lang="en-US" sz="2800" dirty="0" smtClean="0"/>
              <a:t>Company moved for summary judgment, which included affidavits from company employees who testified the FMLA Letter was properly mailed to Lupyan.</a:t>
            </a:r>
          </a:p>
          <a:p>
            <a:r>
              <a:rPr lang="en-US" sz="2800" dirty="0" smtClean="0"/>
              <a:t>Trial court relied on evidentiary presumption that arises under the “mailbox rule” and found that Lupyan received the letter.  </a:t>
            </a:r>
          </a:p>
          <a:p>
            <a:r>
              <a:rPr lang="en-US" sz="2800" dirty="0" smtClean="0"/>
              <a:t>Trial court ruled in favor of company.</a:t>
            </a:r>
          </a:p>
          <a:p>
            <a:r>
              <a:rPr lang="en-US" sz="2800" dirty="0" smtClean="0"/>
              <a:t>Appellate court held that whether Lupyan received letter was a fact issue precluding summary judgment—requiring case to go to trial.</a:t>
            </a:r>
            <a:endParaRPr lang="en-US" dirty="0"/>
          </a:p>
          <a:p>
            <a:endParaRPr lang="en-US" dirty="0"/>
          </a:p>
        </p:txBody>
      </p:sp>
      <p:pic>
        <p:nvPicPr>
          <p:cNvPr id="5" name="Picture 4"/>
          <p:cNvPicPr>
            <a:picLocks noChangeAspect="1"/>
          </p:cNvPicPr>
          <p:nvPr/>
        </p:nvPicPr>
        <p:blipFill>
          <a:blip r:embed="rId3"/>
          <a:stretch>
            <a:fillRect/>
          </a:stretch>
        </p:blipFill>
        <p:spPr>
          <a:xfrm>
            <a:off x="7772400" y="784186"/>
            <a:ext cx="1066932" cy="1066932"/>
          </a:xfrm>
          <a:prstGeom prst="rect">
            <a:avLst/>
          </a:prstGeom>
        </p:spPr>
      </p:pic>
    </p:spTree>
    <p:extLst>
      <p:ext uri="{BB962C8B-B14F-4D97-AF65-F5344CB8AC3E}">
        <p14:creationId xmlns:p14="http://schemas.microsoft.com/office/powerpoint/2010/main" val="47876346"/>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normAutofit/>
          </a:bodyPr>
          <a:lstStyle/>
          <a:p>
            <a:r>
              <a:rPr lang="en-US" sz="4000" dirty="0" smtClean="0"/>
              <a:t>Tips &amp; Tricks</a:t>
            </a:r>
            <a:endParaRPr lang="en-US" sz="4000" dirty="0"/>
          </a:p>
        </p:txBody>
      </p:sp>
      <p:sp>
        <p:nvSpPr>
          <p:cNvPr id="3" name="Content Placeholder 2"/>
          <p:cNvSpPr>
            <a:spLocks noGrp="1"/>
          </p:cNvSpPr>
          <p:nvPr>
            <p:ph idx="1"/>
          </p:nvPr>
        </p:nvSpPr>
        <p:spPr>
          <a:xfrm>
            <a:off x="381000" y="1547702"/>
            <a:ext cx="8382000" cy="2911566"/>
          </a:xfrm>
        </p:spPr>
        <p:txBody>
          <a:bodyPr>
            <a:normAutofit/>
          </a:bodyPr>
          <a:lstStyle/>
          <a:p>
            <a:r>
              <a:rPr lang="en-US" sz="3600" dirty="0"/>
              <a:t>Incur the cost of confirming receipt of FMLA correspondence by, for example, overnight delivery service, certified mail/return receipt requested, or </a:t>
            </a:r>
            <a:r>
              <a:rPr lang="en-US" sz="3600" dirty="0" smtClean="0"/>
              <a:t>courier</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3962400"/>
            <a:ext cx="2209800" cy="2209800"/>
          </a:xfrm>
          <a:prstGeom prst="rect">
            <a:avLst/>
          </a:prstGeom>
        </p:spPr>
      </p:pic>
    </p:spTree>
    <p:extLst>
      <p:ext uri="{BB962C8B-B14F-4D97-AF65-F5344CB8AC3E}">
        <p14:creationId xmlns:p14="http://schemas.microsoft.com/office/powerpoint/2010/main" val="1039463712"/>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normAutofit fontScale="90000"/>
          </a:bodyPr>
          <a:lstStyle/>
          <a:p>
            <a:r>
              <a:rPr lang="en-US"/>
              <a:t>Leave Must Be For One of the Following Reasons:</a:t>
            </a:r>
          </a:p>
        </p:txBody>
      </p:sp>
      <p:sp>
        <p:nvSpPr>
          <p:cNvPr id="206851" name="Rectangle 3"/>
          <p:cNvSpPr>
            <a:spLocks noGrp="1" noChangeArrowheads="1"/>
          </p:cNvSpPr>
          <p:nvPr>
            <p:ph type="body" idx="1"/>
          </p:nvPr>
        </p:nvSpPr>
        <p:spPr>
          <a:xfrm>
            <a:off x="685800" y="1771650"/>
            <a:ext cx="7772400" cy="4629150"/>
          </a:xfrm>
        </p:spPr>
        <p:txBody>
          <a:bodyPr/>
          <a:lstStyle/>
          <a:p>
            <a:r>
              <a:rPr lang="en-US" sz="2800" dirty="0"/>
              <a:t>Birth of a son or daughter and to care for the newborn child;</a:t>
            </a:r>
          </a:p>
          <a:p>
            <a:r>
              <a:rPr lang="en-US" sz="2800" dirty="0"/>
              <a:t>The placement with the employee of a child for adoption or foster care, and to care for the newly placed child;</a:t>
            </a:r>
          </a:p>
          <a:p>
            <a:r>
              <a:rPr lang="en-US" sz="2800" dirty="0"/>
              <a:t>To care for an immediate family member (spouse, child or parent--but not parent-in-law) with a serious health condition; </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normAutofit fontScale="90000"/>
          </a:bodyPr>
          <a:lstStyle/>
          <a:p>
            <a:r>
              <a:rPr lang="en-US"/>
              <a:t>Leave Must Be For One of the Following Reasons:</a:t>
            </a:r>
          </a:p>
        </p:txBody>
      </p:sp>
      <p:sp>
        <p:nvSpPr>
          <p:cNvPr id="206851" name="Rectangle 3"/>
          <p:cNvSpPr>
            <a:spLocks noGrp="1" noChangeArrowheads="1"/>
          </p:cNvSpPr>
          <p:nvPr>
            <p:ph type="body" idx="1"/>
          </p:nvPr>
        </p:nvSpPr>
        <p:spPr>
          <a:xfrm>
            <a:off x="685800" y="1676400"/>
            <a:ext cx="7772400" cy="4953000"/>
          </a:xfrm>
        </p:spPr>
        <p:txBody>
          <a:bodyPr>
            <a:normAutofit lnSpcReduction="10000"/>
          </a:bodyPr>
          <a:lstStyle/>
          <a:p>
            <a:r>
              <a:rPr lang="en-US" sz="2800" dirty="0" smtClean="0"/>
              <a:t>When </a:t>
            </a:r>
            <a:r>
              <a:rPr lang="en-US" sz="2800" dirty="0"/>
              <a:t>employee is unable to work because of </a:t>
            </a:r>
            <a:r>
              <a:rPr lang="en-US" sz="2800" dirty="0" smtClean="0"/>
              <a:t>his or her own </a:t>
            </a:r>
            <a:r>
              <a:rPr lang="en-US" sz="2800" dirty="0"/>
              <a:t>serious health </a:t>
            </a:r>
            <a:r>
              <a:rPr lang="en-US" sz="2800" dirty="0" smtClean="0"/>
              <a:t>condition;</a:t>
            </a:r>
          </a:p>
          <a:p>
            <a:r>
              <a:rPr lang="en-US" sz="2800" dirty="0"/>
              <a:t>To care for an injured or ill covered service </a:t>
            </a:r>
            <a:r>
              <a:rPr lang="en-US" sz="2800" dirty="0" smtClean="0"/>
              <a:t>member or covered veteran; or</a:t>
            </a:r>
          </a:p>
          <a:p>
            <a:r>
              <a:rPr lang="en-US" sz="2800" dirty="0"/>
              <a:t>To address any qualifying exigency arising out of the fact that a spouse, child, or parent who is also a covered military member in the National Guard or Reserves or of a regular component of the Armed Forces </a:t>
            </a:r>
            <a:r>
              <a:rPr lang="en-US" sz="2800" dirty="0" smtClean="0"/>
              <a:t>and is </a:t>
            </a:r>
            <a:r>
              <a:rPr lang="en-US" sz="2800" dirty="0"/>
              <a:t>on covered active duty or called to covered active duty </a:t>
            </a:r>
            <a:r>
              <a:rPr lang="en-US" sz="2800" dirty="0" smtClean="0"/>
              <a:t>status with foreign deployment.</a:t>
            </a:r>
            <a:endParaRPr lang="en-US" sz="2800" dirty="0">
              <a:solidFill>
                <a:schemeClr val="tx2"/>
              </a:solidFill>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FMLA Basics</a:t>
            </a:r>
            <a:endParaRPr lang="en-US" dirty="0"/>
          </a:p>
        </p:txBody>
      </p:sp>
      <p:sp>
        <p:nvSpPr>
          <p:cNvPr id="3" name="Content Placeholder 2"/>
          <p:cNvSpPr>
            <a:spLocks noGrp="1"/>
          </p:cNvSpPr>
          <p:nvPr>
            <p:ph idx="1"/>
          </p:nvPr>
        </p:nvSpPr>
        <p:spPr/>
        <p:txBody>
          <a:bodyPr>
            <a:normAutofit lnSpcReduction="10000"/>
          </a:bodyPr>
          <a:lstStyle/>
          <a:p>
            <a:r>
              <a:rPr lang="en-US" dirty="0" smtClean="0"/>
              <a:t>Purpose</a:t>
            </a:r>
          </a:p>
          <a:p>
            <a:r>
              <a:rPr lang="en-US" dirty="0" smtClean="0"/>
              <a:t>Employee Eligibility</a:t>
            </a:r>
          </a:p>
          <a:p>
            <a:r>
              <a:rPr lang="en-US" dirty="0" smtClean="0"/>
              <a:t>Covered Employers</a:t>
            </a:r>
          </a:p>
          <a:p>
            <a:r>
              <a:rPr lang="en-US" dirty="0" smtClean="0"/>
              <a:t>Required Notices</a:t>
            </a:r>
          </a:p>
          <a:p>
            <a:r>
              <a:rPr lang="en-US" dirty="0" smtClean="0"/>
              <a:t>The Process</a:t>
            </a:r>
          </a:p>
          <a:p>
            <a:r>
              <a:rPr lang="en-US" dirty="0" smtClean="0"/>
              <a:t>Qualifying Conditions/Events</a:t>
            </a:r>
          </a:p>
          <a:p>
            <a:r>
              <a:rPr lang="en-US" dirty="0" smtClean="0"/>
              <a:t>Recent Cases</a:t>
            </a:r>
          </a:p>
          <a:p>
            <a:r>
              <a:rPr lang="en-US" dirty="0" smtClean="0"/>
              <a:t>Complaint/Litigation Trends</a:t>
            </a:r>
            <a:endParaRPr lang="en-US" dirty="0"/>
          </a:p>
        </p:txBody>
      </p:sp>
      <p:pic>
        <p:nvPicPr>
          <p:cNvPr id="4" name="Picture 3" descr="C:\Documents and Settings\lara.TORCIVIALAW\Local Settings\Temporary Internet Files\Content.IE5\7E6V62J9\MC900433824[1].png"/>
          <p:cNvPicPr>
            <a:picLocks noChangeAspect="1" noChangeArrowheads="1"/>
          </p:cNvPicPr>
          <p:nvPr/>
        </p:nvPicPr>
        <p:blipFill>
          <a:blip r:embed="rId2"/>
          <a:srcRect/>
          <a:stretch>
            <a:fillRect/>
          </a:stretch>
        </p:blipFill>
        <p:spPr bwMode="auto">
          <a:xfrm>
            <a:off x="6553200" y="1219200"/>
            <a:ext cx="1676172" cy="1676172"/>
          </a:xfrm>
          <a:prstGeom prst="rect">
            <a:avLst/>
          </a:prstGeom>
          <a:noFill/>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024981"/>
            <a:ext cx="3048000" cy="1676400"/>
          </a:xfrm>
          <a:prstGeom prst="rect">
            <a:avLst/>
          </a:prstGeom>
        </p:spPr>
      </p:pic>
      <p:pic>
        <p:nvPicPr>
          <p:cNvPr id="6" name="Picture 5"/>
          <p:cNvPicPr>
            <a:picLocks noChangeAspect="1"/>
          </p:cNvPicPr>
          <p:nvPr/>
        </p:nvPicPr>
        <p:blipFill>
          <a:blip r:embed="rId4"/>
          <a:stretch>
            <a:fillRect/>
          </a:stretch>
        </p:blipFill>
        <p:spPr>
          <a:xfrm>
            <a:off x="6553200" y="4803281"/>
            <a:ext cx="1981372" cy="1865538"/>
          </a:xfrm>
          <a:prstGeom prst="rect">
            <a:avLst/>
          </a:prstGeom>
        </p:spPr>
      </p:pic>
    </p:spTree>
    <p:extLst>
      <p:ext uri="{BB962C8B-B14F-4D97-AF65-F5344CB8AC3E}">
        <p14:creationId xmlns:p14="http://schemas.microsoft.com/office/powerpoint/2010/main" val="4211899137"/>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fontScale="90000"/>
          </a:bodyPr>
          <a:lstStyle/>
          <a:p>
            <a:r>
              <a:rPr lang="en-US"/>
              <a:t>Birth, Adoption or Foster Care of a Child</a:t>
            </a:r>
          </a:p>
        </p:txBody>
      </p:sp>
      <p:sp>
        <p:nvSpPr>
          <p:cNvPr id="207875" name="Rectangle 3"/>
          <p:cNvSpPr>
            <a:spLocks noGrp="1" noChangeArrowheads="1"/>
          </p:cNvSpPr>
          <p:nvPr>
            <p:ph type="body" idx="1"/>
          </p:nvPr>
        </p:nvSpPr>
        <p:spPr>
          <a:xfrm>
            <a:off x="685800" y="1676400"/>
            <a:ext cx="7772400" cy="5029200"/>
          </a:xfrm>
        </p:spPr>
        <p:txBody>
          <a:bodyPr/>
          <a:lstStyle/>
          <a:p>
            <a:pPr>
              <a:lnSpc>
                <a:spcPct val="90000"/>
              </a:lnSpc>
            </a:pPr>
            <a:r>
              <a:rPr lang="en-US" sz="2400" dirty="0"/>
              <a:t>Applies to mothers and fathers, but if </a:t>
            </a:r>
            <a:r>
              <a:rPr lang="en-US" sz="2400" dirty="0" smtClean="0"/>
              <a:t>both employed </a:t>
            </a:r>
            <a:r>
              <a:rPr lang="en-US" sz="2400" dirty="0"/>
              <a:t>by </a:t>
            </a:r>
            <a:r>
              <a:rPr lang="en-US" sz="2400" dirty="0" smtClean="0"/>
              <a:t>company, </a:t>
            </a:r>
            <a:r>
              <a:rPr lang="en-US" sz="2400" dirty="0"/>
              <a:t>aggregate total of 12 weeks for both;</a:t>
            </a:r>
          </a:p>
          <a:p>
            <a:pPr>
              <a:lnSpc>
                <a:spcPct val="90000"/>
              </a:lnSpc>
            </a:pPr>
            <a:r>
              <a:rPr lang="en-US" sz="2400" dirty="0"/>
              <a:t>Entitlement to leave expires after 12 months </a:t>
            </a:r>
            <a:r>
              <a:rPr lang="en-US" sz="2400" dirty="0" smtClean="0"/>
              <a:t>from </a:t>
            </a:r>
            <a:r>
              <a:rPr lang="en-US" sz="2400" dirty="0"/>
              <a:t>date of birth or placement of child;</a:t>
            </a:r>
          </a:p>
          <a:p>
            <a:pPr>
              <a:lnSpc>
                <a:spcPct val="90000"/>
              </a:lnSpc>
            </a:pPr>
            <a:r>
              <a:rPr lang="en-US" sz="2400" dirty="0" smtClean="0"/>
              <a:t>Can require employee to take vacation </a:t>
            </a:r>
            <a:r>
              <a:rPr lang="en-US" sz="2400" dirty="0"/>
              <a:t>leave before taking unpaid FMLA leave;</a:t>
            </a:r>
          </a:p>
          <a:p>
            <a:pPr>
              <a:lnSpc>
                <a:spcPct val="90000"/>
              </a:lnSpc>
            </a:pPr>
            <a:r>
              <a:rPr lang="en-US" sz="2400" dirty="0"/>
              <a:t>Employees </a:t>
            </a:r>
            <a:r>
              <a:rPr lang="en-US" sz="2400" dirty="0" smtClean="0"/>
              <a:t>may request to </a:t>
            </a:r>
            <a:r>
              <a:rPr lang="en-US" sz="2400" dirty="0"/>
              <a:t>take accrued sick leave to cover the remaining unpaid FMLA leave </a:t>
            </a:r>
            <a:r>
              <a:rPr lang="en-US" sz="2400" dirty="0" smtClean="0"/>
              <a:t>but cannot be required </a:t>
            </a:r>
            <a:r>
              <a:rPr lang="en-US" sz="2400" dirty="0"/>
              <a:t>to do so</a:t>
            </a:r>
            <a:r>
              <a:rPr lang="en-US" sz="2400" dirty="0" smtClean="0"/>
              <a:t>;  But, employees </a:t>
            </a:r>
            <a:r>
              <a:rPr lang="en-US" sz="2400" dirty="0"/>
              <a:t>meeting the requirements of the Sick Leave policy </a:t>
            </a:r>
            <a:r>
              <a:rPr lang="en-US" sz="2400" dirty="0" smtClean="0"/>
              <a:t>may be </a:t>
            </a:r>
            <a:r>
              <a:rPr lang="en-US" sz="2400" dirty="0"/>
              <a:t>required to use their sick leave concurrently with FMLA before the leave becomes </a:t>
            </a:r>
            <a:r>
              <a:rPr lang="en-US" sz="2400" dirty="0" smtClean="0"/>
              <a:t>unpaid (e.g. cesarean section)</a:t>
            </a:r>
            <a:endParaRPr lang="en-US" sz="2400" dirty="0"/>
          </a:p>
          <a:p>
            <a:pPr>
              <a:lnSpc>
                <a:spcPct val="90000"/>
              </a:lnSpc>
            </a:pPr>
            <a:r>
              <a:rPr lang="en-US" sz="2400" dirty="0" smtClean="0"/>
              <a:t>Do not have to allow </a:t>
            </a:r>
            <a:r>
              <a:rPr lang="en-US" sz="2400" dirty="0"/>
              <a:t>employees to take this leave intermittently.</a:t>
            </a:r>
            <a:endParaRPr lang="en-US" dirty="0"/>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&amp; Tricks</a:t>
            </a:r>
            <a:endParaRPr lang="en-US" dirty="0"/>
          </a:p>
        </p:txBody>
      </p:sp>
      <p:sp>
        <p:nvSpPr>
          <p:cNvPr id="3" name="Content Placeholder 2"/>
          <p:cNvSpPr>
            <a:spLocks noGrp="1"/>
          </p:cNvSpPr>
          <p:nvPr>
            <p:ph sz="half" idx="1"/>
          </p:nvPr>
        </p:nvSpPr>
        <p:spPr>
          <a:xfrm>
            <a:off x="457200" y="1600200"/>
            <a:ext cx="4800600" cy="4525963"/>
          </a:xfrm>
        </p:spPr>
        <p:txBody>
          <a:bodyPr/>
          <a:lstStyle/>
          <a:p>
            <a:r>
              <a:rPr lang="en-US" dirty="0" smtClean="0"/>
              <a:t>FMLA policy can be drafted to include maximum restrictions allowed by law:</a:t>
            </a:r>
          </a:p>
          <a:p>
            <a:pPr lvl="1"/>
            <a:r>
              <a:rPr lang="en-US" sz="2800" dirty="0" smtClean="0"/>
              <a:t>Concurrent use of paid leave</a:t>
            </a:r>
          </a:p>
          <a:p>
            <a:pPr lvl="1"/>
            <a:r>
              <a:rPr lang="en-US" sz="2800" dirty="0" smtClean="0"/>
              <a:t>Not allowing intermittent leave for birth or placement of child</a:t>
            </a:r>
            <a:endParaRPr lang="en-US" sz="2800" dirty="0"/>
          </a:p>
        </p:txBody>
      </p:sp>
      <p:pic>
        <p:nvPicPr>
          <p:cNvPr id="16386" name="Picture 2" descr="C:\Documents and Settings\lara.TORCIVIALAW\Local Settings\Temporary Internet Files\Content.IE5\HWUI816F\MM900303333[1].gif"/>
          <p:cNvPicPr>
            <a:picLocks noChangeAspect="1" noChangeArrowheads="1" noCrop="1"/>
          </p:cNvPicPr>
          <p:nvPr/>
        </p:nvPicPr>
        <p:blipFill>
          <a:blip r:embed="rId3"/>
          <a:srcRect/>
          <a:stretch>
            <a:fillRect/>
          </a:stretch>
        </p:blipFill>
        <p:spPr bwMode="auto">
          <a:xfrm>
            <a:off x="5486400" y="2375535"/>
            <a:ext cx="2362200" cy="2539365"/>
          </a:xfrm>
          <a:prstGeom prst="rect">
            <a:avLst/>
          </a:prstGeom>
          <a:noFill/>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dirty="0"/>
              <a:t>Serious Health Condition</a:t>
            </a:r>
          </a:p>
        </p:txBody>
      </p:sp>
      <p:sp>
        <p:nvSpPr>
          <p:cNvPr id="208899" name="Rectangle 3"/>
          <p:cNvSpPr>
            <a:spLocks noGrp="1" noChangeArrowheads="1"/>
          </p:cNvSpPr>
          <p:nvPr>
            <p:ph type="body" idx="1"/>
          </p:nvPr>
        </p:nvSpPr>
        <p:spPr>
          <a:xfrm>
            <a:off x="457200" y="2057400"/>
            <a:ext cx="8382000" cy="4343400"/>
          </a:xfrm>
        </p:spPr>
        <p:txBody>
          <a:bodyPr>
            <a:normAutofit lnSpcReduction="10000"/>
          </a:bodyPr>
          <a:lstStyle/>
          <a:p>
            <a:r>
              <a:rPr lang="en-US" sz="2400" u="sng" dirty="0"/>
              <a:t>Spouse</a:t>
            </a:r>
            <a:r>
              <a:rPr lang="en-US" sz="2400" dirty="0"/>
              <a:t> means </a:t>
            </a:r>
            <a:r>
              <a:rPr lang="en-US" sz="2400" dirty="0" smtClean="0"/>
              <a:t>a </a:t>
            </a:r>
            <a:r>
              <a:rPr lang="en-US" sz="2400" dirty="0"/>
              <a:t>husband or </a:t>
            </a:r>
            <a:r>
              <a:rPr lang="en-US" sz="2400" dirty="0" smtClean="0"/>
              <a:t>wife and </a:t>
            </a:r>
            <a:r>
              <a:rPr lang="en-US" sz="2400" dirty="0"/>
              <a:t>refers to the other person with whom an individual entered into marriage as defined or recognized under state law for purposes of marriage in the State in which the marriage was entered into or, in the case of a marriage entered into outside of any State, if the marriage is valid in the place where entered into and could have been entered into in at least one State. This definition </a:t>
            </a:r>
            <a:r>
              <a:rPr lang="en-US" sz="2400" u="sng" dirty="0"/>
              <a:t>includes</a:t>
            </a:r>
            <a:r>
              <a:rPr lang="en-US" sz="2400" dirty="0"/>
              <a:t> an individual in a </a:t>
            </a:r>
            <a:r>
              <a:rPr lang="en-US" sz="2400" u="sng" dirty="0"/>
              <a:t>same-sex</a:t>
            </a:r>
            <a:r>
              <a:rPr lang="en-US" sz="2400" dirty="0"/>
              <a:t> or common law marriage that either:</a:t>
            </a:r>
          </a:p>
          <a:p>
            <a:pPr lvl="1"/>
            <a:r>
              <a:rPr lang="en-US" sz="2000" dirty="0" smtClean="0"/>
              <a:t>(</a:t>
            </a:r>
            <a:r>
              <a:rPr lang="en-US" sz="2000" dirty="0"/>
              <a:t>1) Was entered into in a State that recognizes such </a:t>
            </a:r>
            <a:r>
              <a:rPr lang="en-US" sz="2000" dirty="0" smtClean="0"/>
              <a:t>                   marriages</a:t>
            </a:r>
            <a:r>
              <a:rPr lang="en-US" sz="2000" dirty="0"/>
              <a:t>; or</a:t>
            </a:r>
          </a:p>
          <a:p>
            <a:pPr lvl="1"/>
            <a:r>
              <a:rPr lang="en-US" sz="2000" dirty="0" smtClean="0"/>
              <a:t>(</a:t>
            </a:r>
            <a:r>
              <a:rPr lang="en-US" sz="2000" dirty="0"/>
              <a:t>2) If entered into outside of any State, is valid in the place </a:t>
            </a:r>
            <a:r>
              <a:rPr lang="en-US" sz="2000" dirty="0" smtClean="0"/>
              <a:t>               where </a:t>
            </a:r>
            <a:r>
              <a:rPr lang="en-US" sz="2000" dirty="0"/>
              <a:t>entered into and could have been entered into in at </a:t>
            </a:r>
            <a:r>
              <a:rPr lang="en-US" sz="2000" dirty="0" smtClean="0"/>
              <a:t>                least </a:t>
            </a:r>
            <a:r>
              <a:rPr lang="en-US" sz="2000" dirty="0"/>
              <a:t>one State</a:t>
            </a:r>
            <a:r>
              <a:rPr lang="en-US" sz="2000" dirty="0" smtClean="0"/>
              <a:t>.</a:t>
            </a:r>
          </a:p>
          <a:p>
            <a:endParaRPr lang="en-US" sz="2400" dirty="0" smtClean="0"/>
          </a:p>
        </p:txBody>
      </p:sp>
      <p:sp>
        <p:nvSpPr>
          <p:cNvPr id="4" name="TextBox 3"/>
          <p:cNvSpPr txBox="1"/>
          <p:nvPr/>
        </p:nvSpPr>
        <p:spPr>
          <a:xfrm>
            <a:off x="914400" y="1371601"/>
            <a:ext cx="7239000"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mn-lt"/>
              </a:rPr>
              <a:t>Who is a spouse?  </a:t>
            </a:r>
            <a:endParaRPr lang="en-US" sz="2800" dirty="0">
              <a:effectLst>
                <a:outerShdw blurRad="38100" dist="38100" dir="2700000" algn="tl">
                  <a:srgbClr val="000000">
                    <a:alpha val="43137"/>
                  </a:srgbClr>
                </a:outerShdw>
              </a:effectLst>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67600" y="4937294"/>
            <a:ext cx="1367246" cy="1626085"/>
          </a:xfrm>
          <a:prstGeom prst="rect">
            <a:avLst/>
          </a:prstGeom>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dirty="0"/>
              <a:t>Serious Health Condition</a:t>
            </a:r>
          </a:p>
        </p:txBody>
      </p:sp>
      <p:sp>
        <p:nvSpPr>
          <p:cNvPr id="208899" name="Rectangle 3"/>
          <p:cNvSpPr>
            <a:spLocks noGrp="1" noChangeArrowheads="1"/>
          </p:cNvSpPr>
          <p:nvPr>
            <p:ph type="body" idx="1"/>
          </p:nvPr>
        </p:nvSpPr>
        <p:spPr>
          <a:xfrm>
            <a:off x="457200" y="2057400"/>
            <a:ext cx="8382000" cy="4343400"/>
          </a:xfrm>
        </p:spPr>
        <p:txBody>
          <a:bodyPr>
            <a:normAutofit fontScale="85000" lnSpcReduction="20000"/>
          </a:bodyPr>
          <a:lstStyle/>
          <a:p>
            <a:r>
              <a:rPr lang="en-US" sz="2400" u="sng" dirty="0" smtClean="0"/>
              <a:t>Son or daughter</a:t>
            </a:r>
            <a:r>
              <a:rPr lang="en-US" sz="2400" dirty="0"/>
              <a:t> means  a biological, adopted, or foster child, a stepchild, a legal ward, or a child of a person standing in loco parentis, who is </a:t>
            </a:r>
            <a:r>
              <a:rPr lang="en-US" sz="2400" dirty="0" smtClean="0"/>
              <a:t>either:</a:t>
            </a:r>
          </a:p>
          <a:p>
            <a:pPr lvl="1"/>
            <a:r>
              <a:rPr lang="en-US" sz="2000" b="1" dirty="0" smtClean="0"/>
              <a:t>under </a:t>
            </a:r>
            <a:r>
              <a:rPr lang="en-US" sz="2000" b="1" dirty="0"/>
              <a:t>age </a:t>
            </a:r>
            <a:r>
              <a:rPr lang="en-US" sz="2000" b="1" dirty="0" smtClean="0"/>
              <a:t>18</a:t>
            </a:r>
            <a:r>
              <a:rPr lang="en-US" sz="2000" dirty="0" smtClean="0"/>
              <a:t>, or</a:t>
            </a:r>
          </a:p>
          <a:p>
            <a:pPr lvl="1"/>
            <a:r>
              <a:rPr lang="en-US" sz="2000" b="1" dirty="0" smtClean="0"/>
              <a:t>age </a:t>
            </a:r>
            <a:r>
              <a:rPr lang="en-US" sz="2000" b="1" dirty="0"/>
              <a:t>18 or older </a:t>
            </a:r>
            <a:r>
              <a:rPr lang="en-US" sz="2000" b="1" u="sng" dirty="0"/>
              <a:t>and</a:t>
            </a:r>
            <a:r>
              <a:rPr lang="en-US" sz="2000" b="1" dirty="0"/>
              <a:t> </a:t>
            </a:r>
            <a:r>
              <a:rPr lang="en-US" sz="2000" dirty="0"/>
              <a:t>“incapable of self-care because of a mental or physical disability” at the time that FMLA leave is to </a:t>
            </a:r>
            <a:r>
              <a:rPr lang="en-US" sz="2000" dirty="0" smtClean="0"/>
              <a:t>commence</a:t>
            </a:r>
          </a:p>
          <a:p>
            <a:r>
              <a:rPr lang="en-US" sz="2400" u="sng" dirty="0"/>
              <a:t>Incapable of self-care</a:t>
            </a:r>
            <a:r>
              <a:rPr lang="en-US" sz="2400" dirty="0"/>
              <a:t> means the </a:t>
            </a:r>
            <a:r>
              <a:rPr lang="en-US" sz="2400" dirty="0" smtClean="0"/>
              <a:t>adult child requires </a:t>
            </a:r>
            <a:r>
              <a:rPr lang="en-US" sz="2400" dirty="0"/>
              <a:t>active assistance or supervision to provide daily self-care in several of the “activities of daily living” (ADLs) or “instrumental activities of daily living” (IADLs). </a:t>
            </a:r>
            <a:endParaRPr lang="en-US" sz="2400" dirty="0" smtClean="0"/>
          </a:p>
          <a:p>
            <a:r>
              <a:rPr lang="en-US" sz="2400" dirty="0" smtClean="0"/>
              <a:t>Activities </a:t>
            </a:r>
            <a:r>
              <a:rPr lang="en-US" sz="2400" dirty="0"/>
              <a:t>of daily living include adaptive activities </a:t>
            </a:r>
            <a:r>
              <a:rPr lang="en-US" sz="2400" dirty="0" smtClean="0"/>
              <a:t>                                         such </a:t>
            </a:r>
            <a:r>
              <a:rPr lang="en-US" sz="2400" dirty="0"/>
              <a:t>as caring appropriately for one's grooming and </a:t>
            </a:r>
            <a:r>
              <a:rPr lang="en-US" sz="2400" dirty="0" smtClean="0"/>
              <a:t>                                  hygiene</a:t>
            </a:r>
            <a:r>
              <a:rPr lang="en-US" sz="2400" dirty="0"/>
              <a:t>, bathing, dressing and eating. </a:t>
            </a:r>
            <a:endParaRPr lang="en-US" sz="2400" dirty="0" smtClean="0"/>
          </a:p>
          <a:p>
            <a:r>
              <a:rPr lang="en-US" sz="2400" dirty="0" smtClean="0"/>
              <a:t>Instrumental </a:t>
            </a:r>
            <a:r>
              <a:rPr lang="en-US" sz="2400" dirty="0"/>
              <a:t>activities of daily living include cooking</a:t>
            </a:r>
            <a:r>
              <a:rPr lang="en-US" sz="2400" dirty="0" smtClean="0"/>
              <a:t>,                                                </a:t>
            </a:r>
            <a:r>
              <a:rPr lang="en-US" sz="2400" dirty="0"/>
              <a:t>cleaning, shopping, taking public transportation, </a:t>
            </a:r>
            <a:r>
              <a:rPr lang="en-US" sz="2400" dirty="0" smtClean="0"/>
              <a:t>                                                     paying </a:t>
            </a:r>
            <a:r>
              <a:rPr lang="en-US" sz="2400" dirty="0"/>
              <a:t>bills, maintaining a residence, using </a:t>
            </a:r>
            <a:r>
              <a:rPr lang="en-US" sz="2400" dirty="0" smtClean="0"/>
              <a:t>                          telephones </a:t>
            </a:r>
            <a:r>
              <a:rPr lang="en-US" sz="2400" dirty="0"/>
              <a:t>and directories, using a post office, etc.</a:t>
            </a:r>
          </a:p>
        </p:txBody>
      </p:sp>
      <p:sp>
        <p:nvSpPr>
          <p:cNvPr id="4" name="TextBox 3"/>
          <p:cNvSpPr txBox="1"/>
          <p:nvPr/>
        </p:nvSpPr>
        <p:spPr>
          <a:xfrm>
            <a:off x="914400" y="1371601"/>
            <a:ext cx="7239000"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mn-lt"/>
              </a:rPr>
              <a:t>Who is a son or daughter?</a:t>
            </a:r>
            <a:endParaRPr lang="en-US" sz="2800" dirty="0">
              <a:effectLst>
                <a:outerShdw blurRad="38100" dist="38100" dir="2700000" algn="tl">
                  <a:srgbClr val="000000">
                    <a:alpha val="43137"/>
                  </a:srgbClr>
                </a:outerShdw>
              </a:effectLst>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25" y="4574721"/>
            <a:ext cx="2466975" cy="1847850"/>
          </a:xfrm>
          <a:prstGeom prst="rect">
            <a:avLst/>
          </a:prstGeom>
        </p:spPr>
      </p:pic>
    </p:spTree>
    <p:extLst>
      <p:ext uri="{BB962C8B-B14F-4D97-AF65-F5344CB8AC3E}">
        <p14:creationId xmlns:p14="http://schemas.microsoft.com/office/powerpoint/2010/main" val="4226394952"/>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dirty="0" smtClean="0"/>
              <a:t>Tips &amp; Tricks</a:t>
            </a:r>
            <a:endParaRPr lang="en-US" dirty="0"/>
          </a:p>
        </p:txBody>
      </p:sp>
      <p:sp>
        <p:nvSpPr>
          <p:cNvPr id="208899" name="Rectangle 3"/>
          <p:cNvSpPr>
            <a:spLocks noGrp="1" noChangeArrowheads="1"/>
          </p:cNvSpPr>
          <p:nvPr>
            <p:ph type="body" idx="1"/>
          </p:nvPr>
        </p:nvSpPr>
        <p:spPr>
          <a:xfrm>
            <a:off x="457200" y="1447800"/>
            <a:ext cx="8382000" cy="4953000"/>
          </a:xfrm>
        </p:spPr>
        <p:txBody>
          <a:bodyPr>
            <a:normAutofit/>
          </a:bodyPr>
          <a:lstStyle/>
          <a:p>
            <a:r>
              <a:rPr lang="en-US" sz="2400" dirty="0" smtClean="0"/>
              <a:t>Certification of Health Care Provider for care of family member requests date of birth if care is for son or daughter.</a:t>
            </a:r>
          </a:p>
          <a:p>
            <a:r>
              <a:rPr lang="en-US" sz="2400" dirty="0" smtClean="0"/>
              <a:t>Check the birth date before assuming FMLA is applicable.</a:t>
            </a:r>
          </a:p>
          <a:p>
            <a:r>
              <a:rPr lang="en-US" sz="2400" dirty="0" smtClean="0"/>
              <a:t>Seeing more requests by employees to take FMLA for birth of grandchild.  </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775" y="3335294"/>
            <a:ext cx="3498850" cy="3035026"/>
          </a:xfrm>
          <a:prstGeom prst="rect">
            <a:avLst/>
          </a:prstGeom>
        </p:spPr>
      </p:pic>
    </p:spTree>
    <p:extLst>
      <p:ext uri="{BB962C8B-B14F-4D97-AF65-F5344CB8AC3E}">
        <p14:creationId xmlns:p14="http://schemas.microsoft.com/office/powerpoint/2010/main" val="1587109140"/>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dirty="0"/>
              <a:t>Serious Health Condition</a:t>
            </a:r>
          </a:p>
        </p:txBody>
      </p:sp>
      <p:sp>
        <p:nvSpPr>
          <p:cNvPr id="208899" name="Rectangle 3"/>
          <p:cNvSpPr>
            <a:spLocks noGrp="1" noChangeArrowheads="1"/>
          </p:cNvSpPr>
          <p:nvPr>
            <p:ph type="body" idx="1"/>
          </p:nvPr>
        </p:nvSpPr>
        <p:spPr>
          <a:xfrm>
            <a:off x="457200" y="2667000"/>
            <a:ext cx="8382000" cy="3581400"/>
          </a:xfrm>
        </p:spPr>
        <p:txBody>
          <a:bodyPr/>
          <a:lstStyle/>
          <a:p>
            <a:r>
              <a:rPr lang="en-US" sz="2400" dirty="0" smtClean="0"/>
              <a:t>Any </a:t>
            </a:r>
            <a:r>
              <a:rPr lang="en-US" sz="2400" dirty="0"/>
              <a:t>period of incapacity or subsequent treatment connected with inpatient (overnight) care in a hospital, hospice, or residential medical care facility; </a:t>
            </a:r>
            <a:r>
              <a:rPr lang="en-US" sz="2400" dirty="0" smtClean="0"/>
              <a:t>or</a:t>
            </a:r>
            <a:endParaRPr lang="en-US" sz="2400" dirty="0"/>
          </a:p>
          <a:p>
            <a:pPr lvl="0"/>
            <a:r>
              <a:rPr lang="en-US" sz="2400" dirty="0"/>
              <a:t>Any period of incapacity due to pregnancy, or for prenatal care</a:t>
            </a:r>
            <a:r>
              <a:rPr lang="en-US" sz="2400" dirty="0" smtClean="0"/>
              <a:t>; or</a:t>
            </a:r>
            <a:endParaRPr lang="en-US" sz="2400" dirty="0"/>
          </a:p>
          <a:p>
            <a:pPr lvl="0"/>
            <a:r>
              <a:rPr lang="en-US" sz="2400" dirty="0"/>
              <a:t> </a:t>
            </a:r>
            <a:r>
              <a:rPr lang="en-US" sz="2400" dirty="0" smtClean="0"/>
              <a:t>A period of incapacity that is permanent or long-term due to a condition for which treatment may not be effective such as Alzheimer’s, stroke, or terminal diseases; or</a:t>
            </a:r>
          </a:p>
        </p:txBody>
      </p:sp>
      <p:sp>
        <p:nvSpPr>
          <p:cNvPr id="4" name="TextBox 3"/>
          <p:cNvSpPr txBox="1"/>
          <p:nvPr/>
        </p:nvSpPr>
        <p:spPr>
          <a:xfrm>
            <a:off x="914400" y="1371601"/>
            <a:ext cx="7239000" cy="954107"/>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mn-lt"/>
              </a:rPr>
              <a:t>An illness, injury, impairment, or physical condition that involves:</a:t>
            </a:r>
            <a:endParaRPr lang="en-US" sz="28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721255067"/>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dirty="0"/>
              <a:t>Serious Health Condition</a:t>
            </a:r>
          </a:p>
        </p:txBody>
      </p:sp>
      <p:sp>
        <p:nvSpPr>
          <p:cNvPr id="208899" name="Rectangle 3"/>
          <p:cNvSpPr>
            <a:spLocks noGrp="1" noChangeArrowheads="1"/>
          </p:cNvSpPr>
          <p:nvPr>
            <p:ph type="body" idx="1"/>
          </p:nvPr>
        </p:nvSpPr>
        <p:spPr>
          <a:xfrm>
            <a:off x="152400" y="2209800"/>
            <a:ext cx="8991600" cy="4114800"/>
          </a:xfrm>
        </p:spPr>
        <p:txBody>
          <a:bodyPr>
            <a:normAutofit lnSpcReduction="10000"/>
          </a:bodyPr>
          <a:lstStyle/>
          <a:p>
            <a:pPr lvl="0"/>
            <a:r>
              <a:rPr lang="en-US" sz="2400" dirty="0" smtClean="0"/>
              <a:t>A </a:t>
            </a:r>
            <a:r>
              <a:rPr lang="en-US" sz="2400" dirty="0"/>
              <a:t>period of incapacity requiring absence of </a:t>
            </a:r>
            <a:r>
              <a:rPr lang="en-US" sz="2400" dirty="0" smtClean="0"/>
              <a:t>&gt; 3 consecutive</a:t>
            </a:r>
            <a:r>
              <a:rPr lang="en-US" sz="2400" dirty="0"/>
              <a:t>, full calendar days from work, school, or other regular daily activities and any subsequent treatment or period of incapacity relating to the same condition that also involves</a:t>
            </a:r>
            <a:r>
              <a:rPr lang="en-US" sz="2400" dirty="0" smtClean="0"/>
              <a:t>:</a:t>
            </a:r>
            <a:endParaRPr lang="en-US" sz="2400" dirty="0"/>
          </a:p>
          <a:p>
            <a:pPr lvl="1"/>
            <a:r>
              <a:rPr lang="en-US" sz="2200" dirty="0"/>
              <a:t>Treatment </a:t>
            </a:r>
            <a:r>
              <a:rPr lang="en-US" sz="2200" dirty="0" smtClean="0"/>
              <a:t>2 </a:t>
            </a:r>
            <a:r>
              <a:rPr lang="en-US" sz="2200" dirty="0"/>
              <a:t>or more times within </a:t>
            </a:r>
            <a:r>
              <a:rPr lang="en-US" sz="2200" dirty="0" smtClean="0"/>
              <a:t>30 </a:t>
            </a:r>
            <a:r>
              <a:rPr lang="en-US" sz="2200" dirty="0"/>
              <a:t>days of incapacity, unless extenuating circumstances exist, by (or under supervision of) a health care provider; or</a:t>
            </a:r>
          </a:p>
          <a:p>
            <a:pPr lvl="1"/>
            <a:r>
              <a:rPr lang="en-US" sz="2200" dirty="0"/>
              <a:t>Treatment by a health care provider on at least </a:t>
            </a:r>
            <a:r>
              <a:rPr lang="en-US" sz="2200" dirty="0" smtClean="0"/>
              <a:t>1 </a:t>
            </a:r>
            <a:r>
              <a:rPr lang="en-US" sz="2200" dirty="0"/>
              <a:t>occasion that results in a regimen of continuing treatment under supervision of a health care provider.</a:t>
            </a:r>
          </a:p>
          <a:p>
            <a:pPr lvl="1"/>
            <a:r>
              <a:rPr lang="en-US" sz="2200" dirty="0"/>
              <a:t>The first, or only, treatment visit </a:t>
            </a:r>
            <a:r>
              <a:rPr lang="en-US" sz="2200" dirty="0" smtClean="0"/>
              <a:t>must </a:t>
            </a:r>
            <a:r>
              <a:rPr lang="en-US" sz="2200" dirty="0"/>
              <a:t>take place in person within </a:t>
            </a:r>
            <a:r>
              <a:rPr lang="en-US" sz="2200" dirty="0" smtClean="0"/>
              <a:t>7 </a:t>
            </a:r>
            <a:r>
              <a:rPr lang="en-US" sz="2200" dirty="0"/>
              <a:t>days of the first day of incapacity</a:t>
            </a:r>
            <a:r>
              <a:rPr lang="en-US" sz="2200" dirty="0" smtClean="0"/>
              <a:t>.</a:t>
            </a:r>
            <a:endParaRPr lang="en-US" sz="2200" dirty="0"/>
          </a:p>
        </p:txBody>
      </p:sp>
      <p:sp>
        <p:nvSpPr>
          <p:cNvPr id="4" name="TextBox 3"/>
          <p:cNvSpPr txBox="1"/>
          <p:nvPr/>
        </p:nvSpPr>
        <p:spPr>
          <a:xfrm>
            <a:off x="914400" y="1295400"/>
            <a:ext cx="7239000" cy="954107"/>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mn-lt"/>
              </a:rPr>
              <a:t>An illness, injury, impairment, or physical condition that involves:</a:t>
            </a:r>
            <a:endParaRPr lang="en-US" sz="2800" dirty="0">
              <a:effectLst>
                <a:outerShdw blurRad="38100" dist="38100" dir="2700000" algn="tl">
                  <a:srgbClr val="000000">
                    <a:alpha val="43137"/>
                  </a:srgbClr>
                </a:outerShdw>
              </a:effectLst>
              <a:latin typeface="+mn-lt"/>
            </a:endParaRP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dirty="0"/>
              <a:t>Serious Health Condition</a:t>
            </a:r>
          </a:p>
        </p:txBody>
      </p:sp>
      <p:sp>
        <p:nvSpPr>
          <p:cNvPr id="208899" name="Rectangle 3"/>
          <p:cNvSpPr>
            <a:spLocks noGrp="1" noChangeArrowheads="1"/>
          </p:cNvSpPr>
          <p:nvPr>
            <p:ph type="body" idx="1"/>
          </p:nvPr>
        </p:nvSpPr>
        <p:spPr>
          <a:xfrm>
            <a:off x="457200" y="2438400"/>
            <a:ext cx="8382000" cy="4114800"/>
          </a:xfrm>
        </p:spPr>
        <p:txBody>
          <a:bodyPr/>
          <a:lstStyle/>
          <a:p>
            <a:pPr lvl="0"/>
            <a:r>
              <a:rPr lang="en-US" sz="2400" dirty="0" smtClean="0"/>
              <a:t>Any </a:t>
            </a:r>
            <a:r>
              <a:rPr lang="en-US" sz="2400" dirty="0"/>
              <a:t>period of incapacity (or treatment therefore) due to a chronic serious health condition, which is defined as</a:t>
            </a:r>
            <a:r>
              <a:rPr lang="en-US" sz="2400" dirty="0" smtClean="0"/>
              <a:t>:</a:t>
            </a:r>
            <a:endParaRPr lang="en-US" sz="2400" dirty="0"/>
          </a:p>
          <a:p>
            <a:pPr lvl="1"/>
            <a:r>
              <a:rPr lang="en-US" sz="2400" dirty="0"/>
              <a:t>A condition that requires visits at least two (2) times per year for treatment by (or under the supervision of) a health care provider;</a:t>
            </a:r>
          </a:p>
          <a:p>
            <a:pPr lvl="1"/>
            <a:r>
              <a:rPr lang="en-US" sz="2400" dirty="0"/>
              <a:t>Continues over an extended period of time, including episodes of a single underlying condition; and</a:t>
            </a:r>
          </a:p>
          <a:p>
            <a:pPr lvl="1"/>
            <a:r>
              <a:rPr lang="en-US" sz="2400" dirty="0"/>
              <a:t>May cause episodic rather than a continuing period of incapacity such as asthma, diabetes and epilepsy</a:t>
            </a:r>
            <a:r>
              <a:rPr lang="en-US" sz="2400" dirty="0" smtClean="0"/>
              <a:t>.</a:t>
            </a:r>
            <a:endParaRPr lang="en-US" sz="2400" dirty="0"/>
          </a:p>
        </p:txBody>
      </p:sp>
      <p:sp>
        <p:nvSpPr>
          <p:cNvPr id="4" name="TextBox 3"/>
          <p:cNvSpPr txBox="1"/>
          <p:nvPr/>
        </p:nvSpPr>
        <p:spPr>
          <a:xfrm>
            <a:off x="914400" y="1371601"/>
            <a:ext cx="7239000" cy="954107"/>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mn-lt"/>
              </a:rPr>
              <a:t>An illness, injury, impairment, or physical condition that involves:</a:t>
            </a:r>
            <a:endParaRPr lang="en-US" sz="2800" dirty="0">
              <a:effectLst>
                <a:outerShdw blurRad="38100" dist="38100" dir="2700000" algn="tl">
                  <a:srgbClr val="000000">
                    <a:alpha val="43137"/>
                  </a:srgbClr>
                </a:outerShdw>
              </a:effectLst>
              <a:latin typeface="+mn-lt"/>
            </a:endParaRP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dirty="0"/>
              <a:t>Serious Health Condition</a:t>
            </a:r>
          </a:p>
        </p:txBody>
      </p:sp>
      <p:sp>
        <p:nvSpPr>
          <p:cNvPr id="208899" name="Rectangle 3"/>
          <p:cNvSpPr>
            <a:spLocks noGrp="1" noChangeArrowheads="1"/>
          </p:cNvSpPr>
          <p:nvPr>
            <p:ph type="body" idx="1"/>
          </p:nvPr>
        </p:nvSpPr>
        <p:spPr>
          <a:xfrm>
            <a:off x="457200" y="2209800"/>
            <a:ext cx="8382000" cy="3429000"/>
          </a:xfrm>
        </p:spPr>
        <p:txBody>
          <a:bodyPr>
            <a:normAutofit/>
          </a:bodyPr>
          <a:lstStyle/>
          <a:p>
            <a:pPr lvl="0"/>
            <a:r>
              <a:rPr lang="en-US" sz="2400" dirty="0" smtClean="0"/>
              <a:t>Any </a:t>
            </a:r>
            <a:r>
              <a:rPr lang="en-US" sz="2400" dirty="0"/>
              <a:t>absences for restorative surgery after an accident or injury or to receive multiple treatments (including any period of recovery there from) by, or on referral by, a health care provider for a condition that likely would result in incapacity of more than three (3) consecutive days if left untreated, such as chemotherapy, physical therapy, or dialysis</a:t>
            </a:r>
            <a:r>
              <a:rPr lang="en-US" sz="2400" dirty="0" smtClean="0"/>
              <a:t>.</a:t>
            </a:r>
          </a:p>
          <a:p>
            <a:r>
              <a:rPr lang="en-US" sz="2400" dirty="0" smtClean="0"/>
              <a:t>May require employee to </a:t>
            </a:r>
            <a:r>
              <a:rPr lang="en-US" sz="2400" dirty="0"/>
              <a:t>exhaust </a:t>
            </a:r>
            <a:r>
              <a:rPr lang="en-US" sz="2400" dirty="0" smtClean="0"/>
              <a:t>sick </a:t>
            </a:r>
            <a:r>
              <a:rPr lang="en-US" sz="2400" dirty="0"/>
              <a:t>leave then </a:t>
            </a:r>
            <a:r>
              <a:rPr lang="en-US" sz="2400" dirty="0" smtClean="0"/>
              <a:t>vacation leave before </a:t>
            </a:r>
            <a:r>
              <a:rPr lang="en-US" sz="2400" dirty="0"/>
              <a:t>FMLA leave becomes </a:t>
            </a:r>
            <a:r>
              <a:rPr lang="en-US" sz="2400" dirty="0" smtClean="0"/>
              <a:t>unpaid.</a:t>
            </a:r>
            <a:endParaRPr lang="en-US" sz="2400" dirty="0"/>
          </a:p>
        </p:txBody>
      </p:sp>
      <p:sp>
        <p:nvSpPr>
          <p:cNvPr id="4" name="TextBox 3"/>
          <p:cNvSpPr txBox="1"/>
          <p:nvPr/>
        </p:nvSpPr>
        <p:spPr>
          <a:xfrm>
            <a:off x="914400" y="1371601"/>
            <a:ext cx="7239000" cy="954107"/>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mn-lt"/>
              </a:rPr>
              <a:t>An illness, injury, impairment, or physical condition that involves:</a:t>
            </a:r>
            <a:endParaRPr lang="en-US" sz="2800" dirty="0">
              <a:effectLst>
                <a:outerShdw blurRad="38100" dist="38100" dir="2700000" algn="tl">
                  <a:srgbClr val="000000">
                    <a:alpha val="43137"/>
                  </a:srgbClr>
                </a:outerShdw>
              </a:effectLst>
              <a:latin typeface="+mn-lt"/>
            </a:endParaRP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a:t>Serious Health </a:t>
            </a:r>
            <a:r>
              <a:rPr lang="en-US" dirty="0" smtClean="0"/>
              <a:t>Condition</a:t>
            </a:r>
            <a:endParaRPr lang="en-US" dirty="0"/>
          </a:p>
        </p:txBody>
      </p:sp>
      <p:sp>
        <p:nvSpPr>
          <p:cNvPr id="223235" name="Rectangle 3"/>
          <p:cNvSpPr>
            <a:spLocks noGrp="1" noChangeArrowheads="1"/>
          </p:cNvSpPr>
          <p:nvPr>
            <p:ph type="body" sz="half" idx="2"/>
          </p:nvPr>
        </p:nvSpPr>
        <p:spPr/>
        <p:txBody>
          <a:bodyPr/>
          <a:lstStyle/>
          <a:p>
            <a:r>
              <a:rPr lang="en-US" sz="2800"/>
              <a:t>Are these serious health conditions?</a:t>
            </a:r>
          </a:p>
          <a:p>
            <a:pPr lvl="1"/>
            <a:r>
              <a:rPr lang="en-US" sz="2000"/>
              <a:t>common cold</a:t>
            </a:r>
          </a:p>
          <a:p>
            <a:pPr lvl="1"/>
            <a:r>
              <a:rPr lang="en-US" sz="2000"/>
              <a:t>minor ulcers</a:t>
            </a:r>
          </a:p>
          <a:p>
            <a:pPr lvl="1"/>
            <a:r>
              <a:rPr lang="en-US" sz="2000"/>
              <a:t>Flu</a:t>
            </a:r>
          </a:p>
          <a:p>
            <a:pPr lvl="1"/>
            <a:r>
              <a:rPr lang="en-US" sz="2000"/>
              <a:t>non-migraine headaches</a:t>
            </a:r>
          </a:p>
          <a:p>
            <a:pPr lvl="1"/>
            <a:r>
              <a:rPr lang="en-US" sz="2000"/>
              <a:t>ear ache</a:t>
            </a:r>
          </a:p>
          <a:p>
            <a:pPr lvl="1"/>
            <a:r>
              <a:rPr lang="en-US" sz="2000"/>
              <a:t>routine dental procedure</a:t>
            </a:r>
          </a:p>
          <a:p>
            <a:pPr lvl="1"/>
            <a:r>
              <a:rPr lang="en-US" sz="2000"/>
              <a:t>upset stomach	</a:t>
            </a:r>
          </a:p>
        </p:txBody>
      </p:sp>
      <p:pic>
        <p:nvPicPr>
          <p:cNvPr id="223238" name="Picture 6" descr="C:\Documents and Settings\Lara\Application Data\Microsoft\Media Catalog\Downloaded Clips\cl8f\j0359059.wmf"/>
          <p:cNvPicPr>
            <a:picLocks noGrp="1" noChangeAspect="1" noChangeArrowheads="1"/>
          </p:cNvPicPr>
          <p:nvPr>
            <p:ph type="clipArt" sz="half" idx="1"/>
          </p:nvPr>
        </p:nvPicPr>
        <p:blipFill>
          <a:blip r:embed="rId3"/>
          <a:srcRect/>
          <a:stretch>
            <a:fillRect/>
          </a:stretch>
        </p:blipFill>
        <p:spPr>
          <a:xfrm>
            <a:off x="720725" y="1981200"/>
            <a:ext cx="3738563" cy="4114800"/>
          </a:xfr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dirty="0" smtClean="0"/>
              <a:t>FMLA Purpose</a:t>
            </a:r>
            <a:endParaRPr lang="en-US" dirty="0"/>
          </a:p>
        </p:txBody>
      </p:sp>
      <p:sp>
        <p:nvSpPr>
          <p:cNvPr id="199683" name="Rectangle 3"/>
          <p:cNvSpPr>
            <a:spLocks noGrp="1" noChangeArrowheads="1"/>
          </p:cNvSpPr>
          <p:nvPr>
            <p:ph type="body" idx="1"/>
          </p:nvPr>
        </p:nvSpPr>
        <p:spPr>
          <a:xfrm>
            <a:off x="685800" y="1447800"/>
            <a:ext cx="7772400" cy="5181600"/>
          </a:xfrm>
        </p:spPr>
        <p:txBody>
          <a:bodyPr>
            <a:normAutofit fontScale="92500"/>
          </a:bodyPr>
          <a:lstStyle/>
          <a:p>
            <a:r>
              <a:rPr lang="en-US" sz="2800" dirty="0"/>
              <a:t>“…balance…work and family life by taking reasonable unpaid </a:t>
            </a:r>
            <a:r>
              <a:rPr lang="en-US" sz="2800" dirty="0" smtClean="0"/>
              <a:t>leave</a:t>
            </a:r>
            <a:r>
              <a:rPr lang="en-US" sz="2800" dirty="0"/>
              <a:t>” for certain qualifying reasons</a:t>
            </a:r>
          </a:p>
          <a:p>
            <a:r>
              <a:rPr lang="en-US" sz="2800" dirty="0"/>
              <a:t>“…balance the demands of the workplace with the needs </a:t>
            </a:r>
            <a:r>
              <a:rPr lang="en-US" sz="2800" dirty="0" smtClean="0"/>
              <a:t>of families</a:t>
            </a:r>
            <a:r>
              <a:rPr lang="en-US" sz="2800" dirty="0"/>
              <a:t>, to promote the stability and economic security of </a:t>
            </a:r>
            <a:r>
              <a:rPr lang="en-US" sz="2800" dirty="0" smtClean="0"/>
              <a:t>families</a:t>
            </a:r>
            <a:r>
              <a:rPr lang="en-US" sz="2800" dirty="0"/>
              <a:t>, and to promote national interests in preserving family 	integrity”</a:t>
            </a:r>
          </a:p>
          <a:p>
            <a:r>
              <a:rPr lang="en-US" sz="2800" dirty="0"/>
              <a:t>Intended to benefit employers as well as employees – “A direct correlation exists between stability in the family and productivity in </a:t>
            </a:r>
            <a:r>
              <a:rPr lang="en-US" sz="2800" dirty="0" smtClean="0"/>
              <a:t>the workplace”</a:t>
            </a:r>
            <a:endParaRPr lang="en-US" sz="2800" dirty="0"/>
          </a:p>
          <a:p>
            <a:r>
              <a:rPr lang="en-US" sz="2800" dirty="0"/>
              <a:t>Important for all of us to keep these worthy goals in mind when dealing with challenging FMLA issues and FMLA abuse</a:t>
            </a: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dirty="0"/>
              <a:t>Serious Health </a:t>
            </a:r>
            <a:r>
              <a:rPr lang="en-US" dirty="0" smtClean="0"/>
              <a:t>Condition</a:t>
            </a:r>
            <a:endParaRPr lang="en-US" dirty="0"/>
          </a:p>
        </p:txBody>
      </p:sp>
      <p:sp>
        <p:nvSpPr>
          <p:cNvPr id="236547" name="Rectangle 3"/>
          <p:cNvSpPr>
            <a:spLocks noGrp="1" noChangeArrowheads="1"/>
          </p:cNvSpPr>
          <p:nvPr>
            <p:ph type="body" sz="half" idx="2"/>
          </p:nvPr>
        </p:nvSpPr>
        <p:spPr/>
        <p:txBody>
          <a:bodyPr/>
          <a:lstStyle/>
          <a:p>
            <a:r>
              <a:rPr lang="en-US" dirty="0"/>
              <a:t>Usually they are not.</a:t>
            </a:r>
          </a:p>
          <a:p>
            <a:r>
              <a:rPr lang="en-US" dirty="0"/>
              <a:t>However, if complications arise, they could become serious health conditions.  </a:t>
            </a:r>
          </a:p>
        </p:txBody>
      </p:sp>
      <p:pic>
        <p:nvPicPr>
          <p:cNvPr id="236548" name="Picture 4" descr="C:\Documents and Settings\Lara\Application Data\Microsoft\Media Catalog\Downloaded Clips\cl8f\j0359059.wmf"/>
          <p:cNvPicPr>
            <a:picLocks noGrp="1" noChangeAspect="1" noChangeArrowheads="1"/>
          </p:cNvPicPr>
          <p:nvPr>
            <p:ph type="clipArt" sz="half" idx="1"/>
          </p:nvPr>
        </p:nvPicPr>
        <p:blipFill>
          <a:blip r:embed="rId3"/>
          <a:srcRect/>
          <a:stretch>
            <a:fillRect/>
          </a:stretch>
        </p:blipFill>
        <p:spPr>
          <a:xfrm>
            <a:off x="720725" y="1981200"/>
            <a:ext cx="3738563" cy="4114800"/>
          </a:xfrm>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dirty="0"/>
              <a:t>Serious Health </a:t>
            </a:r>
            <a:r>
              <a:rPr lang="en-US" dirty="0" smtClean="0"/>
              <a:t>Condition</a:t>
            </a:r>
            <a:endParaRPr lang="en-US" dirty="0"/>
          </a:p>
        </p:txBody>
      </p:sp>
      <p:sp>
        <p:nvSpPr>
          <p:cNvPr id="237571" name="Rectangle 3"/>
          <p:cNvSpPr>
            <a:spLocks noGrp="1" noChangeArrowheads="1"/>
          </p:cNvSpPr>
          <p:nvPr>
            <p:ph type="body" sz="half" idx="2"/>
          </p:nvPr>
        </p:nvSpPr>
        <p:spPr/>
        <p:txBody>
          <a:bodyPr/>
          <a:lstStyle/>
          <a:p>
            <a:r>
              <a:rPr lang="en-US" sz="3600" dirty="0"/>
              <a:t>What about elective cosmetic surgery?</a:t>
            </a:r>
          </a:p>
        </p:txBody>
      </p:sp>
      <p:graphicFrame>
        <p:nvGraphicFramePr>
          <p:cNvPr id="237573" name="Object 5"/>
          <p:cNvGraphicFramePr>
            <a:graphicFrameLocks noGrp="1" noChangeAspect="1"/>
          </p:cNvGraphicFramePr>
          <p:nvPr>
            <p:ph type="clipArt" sz="half" idx="1"/>
          </p:nvPr>
        </p:nvGraphicFramePr>
        <p:xfrm>
          <a:off x="1014413" y="1981200"/>
          <a:ext cx="3152775" cy="4114800"/>
        </p:xfrm>
        <a:graphic>
          <a:graphicData uri="http://schemas.openxmlformats.org/presentationml/2006/ole">
            <mc:AlternateContent xmlns:mc="http://schemas.openxmlformats.org/markup-compatibility/2006">
              <mc:Choice xmlns:v="urn:schemas-microsoft-com:vml" Requires="v">
                <p:oleObj spid="_x0000_s5174" name="Clip" r:id="rId4" imgW="2076120" imgH="2709720" progId="">
                  <p:embed/>
                </p:oleObj>
              </mc:Choice>
              <mc:Fallback>
                <p:oleObj name="Clip" r:id="rId4" imgW="2076120" imgH="270972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413" y="1981200"/>
                        <a:ext cx="315277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dirty="0"/>
              <a:t>Serious Health </a:t>
            </a:r>
            <a:r>
              <a:rPr lang="en-US" dirty="0" smtClean="0"/>
              <a:t>Condition</a:t>
            </a:r>
            <a:endParaRPr lang="en-US" dirty="0"/>
          </a:p>
        </p:txBody>
      </p:sp>
      <p:sp>
        <p:nvSpPr>
          <p:cNvPr id="238595" name="Rectangle 3"/>
          <p:cNvSpPr>
            <a:spLocks noGrp="1" noChangeArrowheads="1"/>
          </p:cNvSpPr>
          <p:nvPr>
            <p:ph type="body" sz="half" idx="2"/>
          </p:nvPr>
        </p:nvSpPr>
        <p:spPr/>
        <p:txBody>
          <a:bodyPr/>
          <a:lstStyle/>
          <a:p>
            <a:r>
              <a:rPr lang="en-US" sz="3600" dirty="0"/>
              <a:t>What about elective cosmetic surgery?</a:t>
            </a:r>
          </a:p>
          <a:p>
            <a:r>
              <a:rPr lang="en-US" sz="3600" dirty="0"/>
              <a:t>Usually not.  </a:t>
            </a:r>
          </a:p>
        </p:txBody>
      </p:sp>
      <p:graphicFrame>
        <p:nvGraphicFramePr>
          <p:cNvPr id="238596" name="Object 4"/>
          <p:cNvGraphicFramePr>
            <a:graphicFrameLocks noGrp="1" noChangeAspect="1"/>
          </p:cNvGraphicFramePr>
          <p:nvPr>
            <p:ph type="clipArt" sz="half" idx="1"/>
          </p:nvPr>
        </p:nvGraphicFramePr>
        <p:xfrm>
          <a:off x="1014413" y="1981200"/>
          <a:ext cx="3152775" cy="4114800"/>
        </p:xfrm>
        <a:graphic>
          <a:graphicData uri="http://schemas.openxmlformats.org/presentationml/2006/ole">
            <mc:AlternateContent xmlns:mc="http://schemas.openxmlformats.org/markup-compatibility/2006">
              <mc:Choice xmlns:v="urn:schemas-microsoft-com:vml" Requires="v">
                <p:oleObj spid="_x0000_s6198" name="Clip" r:id="rId4" imgW="2076120" imgH="2709720" progId="">
                  <p:embed/>
                </p:oleObj>
              </mc:Choice>
              <mc:Fallback>
                <p:oleObj name="Clip" r:id="rId4" imgW="2076120" imgH="270972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413" y="1981200"/>
                        <a:ext cx="315277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dirty="0"/>
              <a:t>Serious Health </a:t>
            </a:r>
            <a:r>
              <a:rPr lang="en-US" dirty="0" smtClean="0"/>
              <a:t>Condition</a:t>
            </a:r>
            <a:endParaRPr lang="en-US" dirty="0"/>
          </a:p>
        </p:txBody>
      </p:sp>
      <p:sp>
        <p:nvSpPr>
          <p:cNvPr id="239619" name="Rectangle 3"/>
          <p:cNvSpPr>
            <a:spLocks noGrp="1" noChangeArrowheads="1"/>
          </p:cNvSpPr>
          <p:nvPr>
            <p:ph type="body" sz="half" idx="1"/>
          </p:nvPr>
        </p:nvSpPr>
        <p:spPr/>
        <p:txBody>
          <a:bodyPr/>
          <a:lstStyle/>
          <a:p>
            <a:r>
              <a:rPr lang="en-US" sz="2800" dirty="0"/>
              <a:t>What about substance abuse?</a:t>
            </a:r>
          </a:p>
        </p:txBody>
      </p:sp>
      <p:graphicFrame>
        <p:nvGraphicFramePr>
          <p:cNvPr id="239620" name="Object 4"/>
          <p:cNvGraphicFramePr>
            <a:graphicFrameLocks noGrp="1" noChangeAspect="1"/>
          </p:cNvGraphicFramePr>
          <p:nvPr>
            <p:ph type="clipArt" sz="half" idx="2"/>
          </p:nvPr>
        </p:nvGraphicFramePr>
        <p:xfrm>
          <a:off x="4648200" y="2944813"/>
          <a:ext cx="3810000" cy="2185987"/>
        </p:xfrm>
        <a:graphic>
          <a:graphicData uri="http://schemas.openxmlformats.org/presentationml/2006/ole">
            <mc:AlternateContent xmlns:mc="http://schemas.openxmlformats.org/markup-compatibility/2006">
              <mc:Choice xmlns:v="urn:schemas-microsoft-com:vml" Requires="v">
                <p:oleObj spid="_x0000_s7222" name="Clip" r:id="rId4" imgW="3168360" imgH="1818000" progId="">
                  <p:embed/>
                </p:oleObj>
              </mc:Choice>
              <mc:Fallback>
                <p:oleObj name="Clip" r:id="rId4" imgW="3168360" imgH="18180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944813"/>
                        <a:ext cx="3810000" cy="218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dirty="0"/>
              <a:t>Serious Health </a:t>
            </a:r>
            <a:r>
              <a:rPr lang="en-US" dirty="0" smtClean="0"/>
              <a:t>Condition</a:t>
            </a:r>
            <a:endParaRPr lang="en-US" dirty="0"/>
          </a:p>
        </p:txBody>
      </p:sp>
      <p:sp>
        <p:nvSpPr>
          <p:cNvPr id="240643" name="Rectangle 3"/>
          <p:cNvSpPr>
            <a:spLocks noGrp="1" noChangeArrowheads="1"/>
          </p:cNvSpPr>
          <p:nvPr>
            <p:ph type="body" sz="half" idx="1"/>
          </p:nvPr>
        </p:nvSpPr>
        <p:spPr/>
        <p:txBody>
          <a:bodyPr/>
          <a:lstStyle/>
          <a:p>
            <a:pPr>
              <a:lnSpc>
                <a:spcPct val="90000"/>
              </a:lnSpc>
            </a:pPr>
            <a:r>
              <a:rPr lang="en-US" sz="2800" dirty="0"/>
              <a:t>What about substance abuse?</a:t>
            </a:r>
          </a:p>
          <a:p>
            <a:pPr>
              <a:lnSpc>
                <a:spcPct val="90000"/>
              </a:lnSpc>
            </a:pPr>
            <a:r>
              <a:rPr lang="en-US" sz="2800" dirty="0"/>
              <a:t>Maybe. </a:t>
            </a:r>
          </a:p>
          <a:p>
            <a:pPr>
              <a:lnSpc>
                <a:spcPct val="90000"/>
              </a:lnSpc>
            </a:pPr>
            <a:r>
              <a:rPr lang="en-US" sz="2800" dirty="0"/>
              <a:t>However, abuses due to the effects of substance abuse, during which no treatment is obtained, is not.</a:t>
            </a:r>
          </a:p>
        </p:txBody>
      </p:sp>
      <p:graphicFrame>
        <p:nvGraphicFramePr>
          <p:cNvPr id="240644" name="Object 4"/>
          <p:cNvGraphicFramePr>
            <a:graphicFrameLocks noGrp="1" noChangeAspect="1"/>
          </p:cNvGraphicFramePr>
          <p:nvPr>
            <p:ph type="clipArt" sz="half" idx="2"/>
          </p:nvPr>
        </p:nvGraphicFramePr>
        <p:xfrm>
          <a:off x="4648200" y="2209800"/>
          <a:ext cx="3810000" cy="2185987"/>
        </p:xfrm>
        <a:graphic>
          <a:graphicData uri="http://schemas.openxmlformats.org/presentationml/2006/ole">
            <mc:AlternateContent xmlns:mc="http://schemas.openxmlformats.org/markup-compatibility/2006">
              <mc:Choice xmlns:v="urn:schemas-microsoft-com:vml" Requires="v">
                <p:oleObj spid="_x0000_s8246" name="Clip" r:id="rId4" imgW="3168360" imgH="1818000" progId="">
                  <p:embed/>
                </p:oleObj>
              </mc:Choice>
              <mc:Fallback>
                <p:oleObj name="Clip" r:id="rId4" imgW="3168360" imgH="18180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209800"/>
                        <a:ext cx="3810000" cy="218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2515" name="Picture 3" descr="C:\Documents and Settings\lara.TORCIVIALAW\Local Settings\Temporary Internet Files\Content.IE5\1BGRG6KX\MC900199381[1].wmf"/>
          <p:cNvPicPr>
            <a:picLocks noChangeAspect="1" noChangeArrowheads="1"/>
          </p:cNvPicPr>
          <p:nvPr/>
        </p:nvPicPr>
        <p:blipFill>
          <a:blip r:embed="rId6"/>
          <a:srcRect/>
          <a:stretch>
            <a:fillRect/>
          </a:stretch>
        </p:blipFill>
        <p:spPr bwMode="auto">
          <a:xfrm>
            <a:off x="5644836" y="4495800"/>
            <a:ext cx="3499164" cy="19812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dirty="0" smtClean="0"/>
              <a:t>Example</a:t>
            </a:r>
            <a:endParaRPr lang="en-US" dirty="0"/>
          </a:p>
        </p:txBody>
      </p:sp>
      <p:graphicFrame>
        <p:nvGraphicFramePr>
          <p:cNvPr id="249859" name="Object 3"/>
          <p:cNvGraphicFramePr>
            <a:graphicFrameLocks noGrp="1" noChangeAspect="1"/>
          </p:cNvGraphicFramePr>
          <p:nvPr>
            <p:ph type="clipArt" sz="half" idx="1"/>
          </p:nvPr>
        </p:nvGraphicFramePr>
        <p:xfrm>
          <a:off x="685800" y="2755900"/>
          <a:ext cx="3810000" cy="2565400"/>
        </p:xfrm>
        <a:graphic>
          <a:graphicData uri="http://schemas.openxmlformats.org/presentationml/2006/ole">
            <mc:AlternateContent xmlns:mc="http://schemas.openxmlformats.org/markup-compatibility/2006">
              <mc:Choice xmlns:v="urn:schemas-microsoft-com:vml" Requires="v">
                <p:oleObj spid="_x0000_s13367" name="Clip" r:id="rId4" imgW="1812960" imgH="1220400" progId="">
                  <p:embed/>
                </p:oleObj>
              </mc:Choice>
              <mc:Fallback>
                <p:oleObj name="Clip" r:id="rId4" imgW="1812960" imgH="12204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755900"/>
                        <a:ext cx="3810000" cy="256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9860" name="Rectangle 4"/>
          <p:cNvSpPr>
            <a:spLocks noGrp="1" noChangeArrowheads="1"/>
          </p:cNvSpPr>
          <p:nvPr>
            <p:ph type="body" sz="half" idx="2"/>
          </p:nvPr>
        </p:nvSpPr>
        <p:spPr/>
        <p:txBody>
          <a:bodyPr>
            <a:normAutofit lnSpcReduction="10000"/>
          </a:bodyPr>
          <a:lstStyle/>
          <a:p>
            <a:r>
              <a:rPr lang="en-US" sz="2800" dirty="0" smtClean="0"/>
              <a:t>Employee was </a:t>
            </a:r>
            <a:r>
              <a:rPr lang="en-US" sz="2800" dirty="0"/>
              <a:t>granted </a:t>
            </a:r>
            <a:r>
              <a:rPr lang="en-US" sz="2800" dirty="0" err="1"/>
              <a:t>FMLA</a:t>
            </a:r>
            <a:r>
              <a:rPr lang="en-US" sz="2800" dirty="0"/>
              <a:t> to care for the serious health condition of his mother.  After 2 weeks on FMLA leave, </a:t>
            </a:r>
            <a:r>
              <a:rPr lang="en-US" sz="2800" dirty="0" smtClean="0"/>
              <a:t>Employee </a:t>
            </a:r>
            <a:r>
              <a:rPr lang="en-US" sz="2800" dirty="0"/>
              <a:t>informs you that his mother just died.</a:t>
            </a:r>
          </a:p>
          <a:p>
            <a:r>
              <a:rPr lang="en-US" sz="2800" dirty="0"/>
              <a:t>What do you do?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dirty="0" smtClean="0"/>
              <a:t>Answer</a:t>
            </a:r>
            <a:endParaRPr lang="en-US" dirty="0"/>
          </a:p>
        </p:txBody>
      </p:sp>
      <p:graphicFrame>
        <p:nvGraphicFramePr>
          <p:cNvPr id="250883" name="Object 3"/>
          <p:cNvGraphicFramePr>
            <a:graphicFrameLocks noGrp="1" noChangeAspect="1"/>
          </p:cNvGraphicFramePr>
          <p:nvPr>
            <p:ph type="clipArt" sz="half" idx="1"/>
          </p:nvPr>
        </p:nvGraphicFramePr>
        <p:xfrm>
          <a:off x="685800" y="2755900"/>
          <a:ext cx="3810000" cy="2565400"/>
        </p:xfrm>
        <a:graphic>
          <a:graphicData uri="http://schemas.openxmlformats.org/presentationml/2006/ole">
            <mc:AlternateContent xmlns:mc="http://schemas.openxmlformats.org/markup-compatibility/2006">
              <mc:Choice xmlns:v="urn:schemas-microsoft-com:vml" Requires="v">
                <p:oleObj spid="_x0000_s14391" name="Clip" r:id="rId4" imgW="1812960" imgH="1220400" progId="">
                  <p:embed/>
                </p:oleObj>
              </mc:Choice>
              <mc:Fallback>
                <p:oleObj name="Clip" r:id="rId4" imgW="1812960" imgH="12204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755900"/>
                        <a:ext cx="3810000" cy="256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0884" name="Rectangle 4"/>
          <p:cNvSpPr>
            <a:spLocks noGrp="1" noChangeArrowheads="1"/>
          </p:cNvSpPr>
          <p:nvPr>
            <p:ph type="body" sz="half" idx="2"/>
          </p:nvPr>
        </p:nvSpPr>
        <p:spPr>
          <a:xfrm>
            <a:off x="4648200" y="1447800"/>
            <a:ext cx="3810000" cy="4419600"/>
          </a:xfrm>
        </p:spPr>
        <p:txBody>
          <a:bodyPr>
            <a:normAutofit lnSpcReduction="10000"/>
          </a:bodyPr>
          <a:lstStyle/>
          <a:p>
            <a:pPr>
              <a:lnSpc>
                <a:spcPct val="90000"/>
              </a:lnSpc>
            </a:pPr>
            <a:r>
              <a:rPr lang="en-US" sz="2800" dirty="0" smtClean="0"/>
              <a:t>HR should inform Employee that the </a:t>
            </a:r>
            <a:r>
              <a:rPr lang="en-US" sz="2800" dirty="0"/>
              <a:t>FMLA period is over and advise him as to the bereavement benefits available under the </a:t>
            </a:r>
            <a:r>
              <a:rPr lang="en-US" sz="2800" dirty="0" smtClean="0"/>
              <a:t>agency’s </a:t>
            </a:r>
            <a:r>
              <a:rPr lang="en-US" sz="2800" dirty="0"/>
              <a:t>policies.</a:t>
            </a:r>
          </a:p>
          <a:p>
            <a:pPr>
              <a:lnSpc>
                <a:spcPct val="90000"/>
              </a:lnSpc>
            </a:pPr>
            <a:r>
              <a:rPr lang="en-US" sz="2800" dirty="0"/>
              <a:t>FMLA can only be used to care for someone who is alive</a:t>
            </a:r>
            <a:r>
              <a:rPr lang="en-US" sz="2800" dirty="0" smtClean="0"/>
              <a:t>.</a:t>
            </a:r>
          </a:p>
          <a:p>
            <a:pPr>
              <a:lnSpc>
                <a:spcPct val="90000"/>
              </a:lnSpc>
            </a:pPr>
            <a:r>
              <a:rPr lang="en-US" sz="2800" dirty="0" smtClean="0"/>
              <a:t>UNLESS…</a:t>
            </a:r>
            <a:endParaRPr lang="en-US"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dirty="0" smtClean="0"/>
              <a:t>Answer</a:t>
            </a:r>
            <a:endParaRPr lang="en-US" dirty="0"/>
          </a:p>
        </p:txBody>
      </p:sp>
      <p:sp>
        <p:nvSpPr>
          <p:cNvPr id="250884" name="Rectangle 4"/>
          <p:cNvSpPr>
            <a:spLocks noGrp="1" noChangeArrowheads="1"/>
          </p:cNvSpPr>
          <p:nvPr>
            <p:ph type="body" sz="half" idx="2"/>
          </p:nvPr>
        </p:nvSpPr>
        <p:spPr>
          <a:xfrm>
            <a:off x="4876800" y="1524000"/>
            <a:ext cx="3810000" cy="4114800"/>
          </a:xfrm>
        </p:spPr>
        <p:txBody>
          <a:bodyPr/>
          <a:lstStyle/>
          <a:p>
            <a:pPr>
              <a:lnSpc>
                <a:spcPct val="90000"/>
              </a:lnSpc>
            </a:pPr>
            <a:r>
              <a:rPr lang="en-US" sz="2800" dirty="0" smtClean="0"/>
              <a:t>But, the death of a covered military member while on covered active duty status is considered a qualifying exigency that is covered under </a:t>
            </a:r>
            <a:r>
              <a:rPr lang="en-US" sz="2800" dirty="0" err="1" smtClean="0"/>
              <a:t>FMLA</a:t>
            </a:r>
            <a:r>
              <a:rPr lang="en-US" sz="2800" dirty="0" smtClean="0"/>
              <a:t>.</a:t>
            </a:r>
            <a:endParaRPr lang="en-US" sz="2800" dirty="0"/>
          </a:p>
        </p:txBody>
      </p:sp>
      <p:pic>
        <p:nvPicPr>
          <p:cNvPr id="202755" name="Picture 3" descr="C:\Documents and Settings\lara.TORCIVIALAW\Local Settings\Temporary Internet Files\Content.IE5\7E6V62J9\MC900149703[1].wmf"/>
          <p:cNvPicPr>
            <a:picLocks noChangeAspect="1" noChangeArrowheads="1"/>
          </p:cNvPicPr>
          <p:nvPr/>
        </p:nvPicPr>
        <p:blipFill>
          <a:blip r:embed="rId3"/>
          <a:srcRect/>
          <a:stretch>
            <a:fillRect/>
          </a:stretch>
        </p:blipFill>
        <p:spPr bwMode="auto">
          <a:xfrm>
            <a:off x="152416" y="1752600"/>
            <a:ext cx="4622144" cy="304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&amp; Tricks</a:t>
            </a:r>
            <a:endParaRPr lang="en-US" dirty="0"/>
          </a:p>
        </p:txBody>
      </p:sp>
      <p:sp>
        <p:nvSpPr>
          <p:cNvPr id="3" name="Content Placeholder 2"/>
          <p:cNvSpPr>
            <a:spLocks noGrp="1"/>
          </p:cNvSpPr>
          <p:nvPr>
            <p:ph sz="half" idx="1"/>
          </p:nvPr>
        </p:nvSpPr>
        <p:spPr>
          <a:xfrm>
            <a:off x="457200" y="1600200"/>
            <a:ext cx="4800600" cy="4876800"/>
          </a:xfrm>
        </p:spPr>
        <p:txBody>
          <a:bodyPr>
            <a:normAutofit fontScale="92500" lnSpcReduction="10000"/>
          </a:bodyPr>
          <a:lstStyle/>
          <a:p>
            <a:r>
              <a:rPr lang="en-US" dirty="0" smtClean="0"/>
              <a:t>Read the Certification of Health Care Provider</a:t>
            </a:r>
          </a:p>
          <a:p>
            <a:r>
              <a:rPr lang="en-US" dirty="0" smtClean="0"/>
              <a:t>Require employee to correct it within 7 days if it is incomplete, insufficient or vague</a:t>
            </a:r>
          </a:p>
          <a:p>
            <a:r>
              <a:rPr lang="en-US" sz="2800" dirty="0" smtClean="0"/>
              <a:t>Do not make a decision before you have a complete certification</a:t>
            </a:r>
          </a:p>
          <a:p>
            <a:r>
              <a:rPr lang="en-US" dirty="0" smtClean="0"/>
              <a:t>Require re-certification as often as allowed under regulations</a:t>
            </a:r>
          </a:p>
          <a:p>
            <a:r>
              <a:rPr lang="en-US" sz="2800" dirty="0" smtClean="0"/>
              <a:t>Maintain privacy of information obtained</a:t>
            </a:r>
            <a:endParaRPr lang="en-US" sz="2800" dirty="0"/>
          </a:p>
        </p:txBody>
      </p:sp>
      <p:pic>
        <p:nvPicPr>
          <p:cNvPr id="17410" name="Picture 2" descr="C:\Documents and Settings\lara.TORCIVIALAW\Local Settings\Temporary Internet Files\Content.IE5\0QCJ5L0E\MC900030447[1].wmf"/>
          <p:cNvPicPr>
            <a:picLocks noChangeAspect="1" noChangeArrowheads="1"/>
          </p:cNvPicPr>
          <p:nvPr/>
        </p:nvPicPr>
        <p:blipFill>
          <a:blip r:embed="rId3"/>
          <a:srcRect/>
          <a:stretch>
            <a:fillRect/>
          </a:stretch>
        </p:blipFill>
        <p:spPr bwMode="auto">
          <a:xfrm>
            <a:off x="4953000" y="1981200"/>
            <a:ext cx="3669487" cy="3220517"/>
          </a:xfrm>
          <a:prstGeom prst="rect">
            <a:avLst/>
          </a:prstGeom>
          <a:noFill/>
        </p:spPr>
      </p:pic>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600200"/>
          </a:xfrm>
        </p:spPr>
        <p:txBody>
          <a:bodyPr>
            <a:normAutofit fontScale="90000"/>
          </a:bodyPr>
          <a:lstStyle/>
          <a:p>
            <a:r>
              <a:rPr lang="en-US" sz="3600" b="0" dirty="0" smtClean="0"/>
              <a:t>Serious Injury/Illness </a:t>
            </a:r>
            <a:r>
              <a:rPr lang="en-US" sz="3600" b="0" dirty="0"/>
              <a:t>of </a:t>
            </a:r>
            <a:r>
              <a:rPr lang="en-US" sz="3600" b="0" dirty="0" smtClean="0"/>
              <a:t>Family Member </a:t>
            </a:r>
            <a:r>
              <a:rPr lang="en-US" sz="3600" b="0" dirty="0"/>
              <a:t>or </a:t>
            </a:r>
            <a:r>
              <a:rPr lang="en-US" sz="3600" b="0" dirty="0" smtClean="0"/>
              <a:t>Next </a:t>
            </a:r>
            <a:r>
              <a:rPr lang="en-US" sz="3600" b="0" dirty="0"/>
              <a:t>of </a:t>
            </a:r>
            <a:r>
              <a:rPr lang="en-US" sz="3600" b="0" dirty="0" smtClean="0"/>
              <a:t>Kin </a:t>
            </a:r>
            <a:r>
              <a:rPr lang="en-US" sz="3600" b="0" dirty="0"/>
              <a:t>who is a </a:t>
            </a:r>
            <a:r>
              <a:rPr lang="en-US" sz="3600" b="0" dirty="0" smtClean="0"/>
              <a:t>Covered Service Member or Covered Veteran</a:t>
            </a:r>
            <a:endParaRPr lang="en-US" sz="3600" b="0" dirty="0"/>
          </a:p>
        </p:txBody>
      </p:sp>
      <p:sp>
        <p:nvSpPr>
          <p:cNvPr id="4" name="Content Placeholder 3"/>
          <p:cNvSpPr>
            <a:spLocks noGrp="1"/>
          </p:cNvSpPr>
          <p:nvPr>
            <p:ph sz="half" idx="2"/>
          </p:nvPr>
        </p:nvSpPr>
        <p:spPr>
          <a:xfrm>
            <a:off x="2438400" y="1771650"/>
            <a:ext cx="6477000" cy="4781550"/>
          </a:xfrm>
        </p:spPr>
        <p:txBody>
          <a:bodyPr>
            <a:normAutofit/>
          </a:bodyPr>
          <a:lstStyle/>
          <a:p>
            <a:r>
              <a:rPr lang="en-US" sz="2400" dirty="0" smtClean="0"/>
              <a:t>Covered Service Member is a member of </a:t>
            </a:r>
            <a:r>
              <a:rPr lang="en-US" sz="2400" dirty="0"/>
              <a:t>the Armed Forces, including the National Guard or Reserves, who </a:t>
            </a:r>
            <a:r>
              <a:rPr lang="en-US" sz="2400" dirty="0" smtClean="0"/>
              <a:t>is:</a:t>
            </a:r>
          </a:p>
          <a:p>
            <a:pPr lvl="1"/>
            <a:r>
              <a:rPr lang="en-US" sz="2000" dirty="0" smtClean="0"/>
              <a:t>undergoing </a:t>
            </a:r>
            <a:r>
              <a:rPr lang="en-US" sz="2000" dirty="0"/>
              <a:t>medical treatment, recuperation or </a:t>
            </a:r>
            <a:r>
              <a:rPr lang="en-US" sz="2000" dirty="0" smtClean="0"/>
              <a:t>therapy</a:t>
            </a:r>
          </a:p>
          <a:p>
            <a:pPr lvl="1"/>
            <a:r>
              <a:rPr lang="en-US" sz="2000" dirty="0" smtClean="0"/>
              <a:t>is </a:t>
            </a:r>
            <a:r>
              <a:rPr lang="en-US" sz="2000" dirty="0"/>
              <a:t>otherwise in outpatient status, or </a:t>
            </a:r>
            <a:endParaRPr lang="en-US" sz="2000" dirty="0" smtClean="0"/>
          </a:p>
          <a:p>
            <a:pPr lvl="1"/>
            <a:r>
              <a:rPr lang="en-US" sz="2000" dirty="0" smtClean="0"/>
              <a:t>is </a:t>
            </a:r>
            <a:r>
              <a:rPr lang="en-US" sz="2000" dirty="0"/>
              <a:t>otherwise on the temporary disability retired </a:t>
            </a:r>
            <a:r>
              <a:rPr lang="en-US" sz="2000" dirty="0" smtClean="0"/>
              <a:t>list</a:t>
            </a:r>
          </a:p>
          <a:p>
            <a:r>
              <a:rPr lang="en-US" sz="2400" dirty="0" smtClean="0"/>
              <a:t>for </a:t>
            </a:r>
            <a:r>
              <a:rPr lang="en-US" sz="2400" dirty="0"/>
              <a:t>an injury or illness incurred in the line of duty on active duty in the Armed Forces (or existed before the beginning of the </a:t>
            </a:r>
            <a:r>
              <a:rPr lang="en-US" sz="2400" dirty="0" smtClean="0"/>
              <a:t>active </a:t>
            </a:r>
            <a:r>
              <a:rPr lang="en-US" sz="2400" dirty="0"/>
              <a:t>duty and was aggravated by service in the line of duty on active </a:t>
            </a:r>
            <a:r>
              <a:rPr lang="en-US" sz="2400" dirty="0" smtClean="0"/>
              <a:t>duty)</a:t>
            </a:r>
          </a:p>
        </p:txBody>
      </p:sp>
      <p:pic>
        <p:nvPicPr>
          <p:cNvPr id="201730" name="Picture 2" descr="C:\Documents and Settings\lara.TORCIVIALAW\Local Settings\Temporary Internet Files\Content.IE5\0QCJ5L0E\MC900149428[1].wmf"/>
          <p:cNvPicPr>
            <a:picLocks noChangeAspect="1" noChangeArrowheads="1"/>
          </p:cNvPicPr>
          <p:nvPr/>
        </p:nvPicPr>
        <p:blipFill>
          <a:blip r:embed="rId3"/>
          <a:srcRect/>
          <a:stretch>
            <a:fillRect/>
          </a:stretch>
        </p:blipFill>
        <p:spPr bwMode="auto">
          <a:xfrm>
            <a:off x="381000" y="2590800"/>
            <a:ext cx="2339975" cy="2587625"/>
          </a:xfrm>
          <a:prstGeom prst="rect">
            <a:avLst/>
          </a:prstGeom>
          <a:noFill/>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dirty="0"/>
              <a:t>FMLA</a:t>
            </a:r>
          </a:p>
        </p:txBody>
      </p:sp>
      <p:sp>
        <p:nvSpPr>
          <p:cNvPr id="199683" name="Rectangle 3"/>
          <p:cNvSpPr>
            <a:spLocks noGrp="1" noChangeArrowheads="1"/>
          </p:cNvSpPr>
          <p:nvPr>
            <p:ph type="body" idx="1"/>
          </p:nvPr>
        </p:nvSpPr>
        <p:spPr>
          <a:xfrm>
            <a:off x="685800" y="1447800"/>
            <a:ext cx="7772400" cy="5181600"/>
          </a:xfrm>
        </p:spPr>
        <p:txBody>
          <a:bodyPr/>
          <a:lstStyle/>
          <a:p>
            <a:r>
              <a:rPr lang="en-US" sz="2800" dirty="0"/>
              <a:t>Eligible employees </a:t>
            </a:r>
            <a:r>
              <a:rPr lang="en-US" sz="2800" dirty="0" smtClean="0"/>
              <a:t>are granted </a:t>
            </a:r>
            <a:r>
              <a:rPr lang="en-US" sz="2800" dirty="0"/>
              <a:t>up to 12 weeks of unpaid family, medical, or exigency leave during a 12-month </a:t>
            </a:r>
            <a:r>
              <a:rPr lang="en-US" sz="2800" dirty="0" smtClean="0"/>
              <a:t>period.  </a:t>
            </a:r>
          </a:p>
          <a:p>
            <a:r>
              <a:rPr lang="en-US" sz="2800" dirty="0" smtClean="0"/>
              <a:t>Eligible </a:t>
            </a:r>
            <a:r>
              <a:rPr lang="en-US" sz="2800" dirty="0"/>
              <a:t>employees </a:t>
            </a:r>
            <a:r>
              <a:rPr lang="en-US" sz="2800" dirty="0" smtClean="0"/>
              <a:t>are granted </a:t>
            </a:r>
            <a:r>
              <a:rPr lang="en-US" sz="2800" dirty="0"/>
              <a:t>up to 26 workweeks of unpaid leave to care for a </a:t>
            </a:r>
            <a:r>
              <a:rPr lang="en-US" sz="2800" dirty="0" smtClean="0"/>
              <a:t>covered veteran or member </a:t>
            </a:r>
            <a:r>
              <a:rPr lang="en-US" sz="2800" dirty="0"/>
              <a:t>of the Armed Forces, including a member of the National </a:t>
            </a:r>
            <a:r>
              <a:rPr lang="en-US" sz="2800" dirty="0" smtClean="0"/>
              <a:t>Guard or </a:t>
            </a:r>
            <a:r>
              <a:rPr lang="en-US" sz="2800" dirty="0"/>
              <a:t>Reserves , who is a family member or next of kin, during a single 12-month </a:t>
            </a:r>
            <a:r>
              <a:rPr lang="en-US" sz="2800" dirty="0" smtClean="0"/>
              <a:t>period.</a:t>
            </a:r>
            <a:endParaRPr lang="en-US" sz="2800" dirty="0"/>
          </a:p>
        </p:txBody>
      </p:sp>
    </p:spTree>
    <p:extLst>
      <p:ext uri="{BB962C8B-B14F-4D97-AF65-F5344CB8AC3E}">
        <p14:creationId xmlns:p14="http://schemas.microsoft.com/office/powerpoint/2010/main" val="2395802279"/>
      </p:ext>
    </p:extLst>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600200"/>
          </a:xfrm>
        </p:spPr>
        <p:txBody>
          <a:bodyPr>
            <a:normAutofit fontScale="90000"/>
          </a:bodyPr>
          <a:lstStyle/>
          <a:p>
            <a:r>
              <a:rPr lang="en-US" sz="3600" b="0" dirty="0" smtClean="0"/>
              <a:t>Serious Injury/Illness </a:t>
            </a:r>
            <a:r>
              <a:rPr lang="en-US" sz="3600" b="0" dirty="0"/>
              <a:t>of </a:t>
            </a:r>
            <a:r>
              <a:rPr lang="en-US" sz="3600" b="0" dirty="0" smtClean="0"/>
              <a:t>Family Member </a:t>
            </a:r>
            <a:r>
              <a:rPr lang="en-US" sz="3600" b="0" dirty="0"/>
              <a:t>or </a:t>
            </a:r>
            <a:r>
              <a:rPr lang="en-US" sz="3600" b="0" dirty="0" smtClean="0"/>
              <a:t>Next </a:t>
            </a:r>
            <a:r>
              <a:rPr lang="en-US" sz="3600" b="0" dirty="0"/>
              <a:t>of </a:t>
            </a:r>
            <a:r>
              <a:rPr lang="en-US" sz="3600" b="0" dirty="0" smtClean="0"/>
              <a:t>Kin </a:t>
            </a:r>
            <a:r>
              <a:rPr lang="en-US" sz="3600" b="0" dirty="0"/>
              <a:t>who is a </a:t>
            </a:r>
            <a:r>
              <a:rPr lang="en-US" sz="3600" b="0" dirty="0" smtClean="0"/>
              <a:t>Covered Service Member or Covered Veteran</a:t>
            </a:r>
            <a:endParaRPr lang="en-US" sz="3600" b="0" dirty="0"/>
          </a:p>
        </p:txBody>
      </p:sp>
      <p:sp>
        <p:nvSpPr>
          <p:cNvPr id="4" name="Content Placeholder 3"/>
          <p:cNvSpPr>
            <a:spLocks noGrp="1"/>
          </p:cNvSpPr>
          <p:nvPr>
            <p:ph sz="half" idx="2"/>
          </p:nvPr>
        </p:nvSpPr>
        <p:spPr>
          <a:xfrm>
            <a:off x="609600" y="1676400"/>
            <a:ext cx="8305800" cy="4876800"/>
          </a:xfrm>
        </p:spPr>
        <p:txBody>
          <a:bodyPr>
            <a:noAutofit/>
          </a:bodyPr>
          <a:lstStyle/>
          <a:p>
            <a:r>
              <a:rPr lang="en-US" sz="1400" u="sng" dirty="0" smtClean="0"/>
              <a:t>Covered </a:t>
            </a:r>
            <a:r>
              <a:rPr lang="en-US" sz="1400" u="sng" dirty="0"/>
              <a:t>Veteran </a:t>
            </a:r>
            <a:r>
              <a:rPr lang="en-US" sz="1400" dirty="0"/>
              <a:t>means an individual undergoing medical treatment, recuperation or therapy for </a:t>
            </a:r>
            <a:r>
              <a:rPr lang="en-US" sz="1400" dirty="0" smtClean="0"/>
              <a:t>an </a:t>
            </a:r>
            <a:r>
              <a:rPr lang="en-US" sz="1400" dirty="0"/>
              <a:t>injury or illness incurred by the </a:t>
            </a:r>
            <a:r>
              <a:rPr lang="en-US" sz="1400" dirty="0" smtClean="0"/>
              <a:t>veteran </a:t>
            </a:r>
            <a:r>
              <a:rPr lang="en-US" sz="1400" dirty="0"/>
              <a:t>in the line of duty on active duty in the Armed Forces (or existed before the beginning of the member's active duty and was aggravated by service in the line of duty on active duty in the Armed Forces) and manifested itself before or after the member became a veteran, and is:</a:t>
            </a:r>
          </a:p>
          <a:p>
            <a:pPr lvl="1"/>
            <a:r>
              <a:rPr lang="en-US" sz="1400" dirty="0" smtClean="0"/>
              <a:t>(</a:t>
            </a:r>
            <a:r>
              <a:rPr lang="en-US" sz="1400" dirty="0" err="1"/>
              <a:t>i</a:t>
            </a:r>
            <a:r>
              <a:rPr lang="en-US" sz="1400" dirty="0"/>
              <a:t>) a continuation of a serious injury or illness that was incurred or aggravated when the covered veteran was a member of the Armed Forces and rendered the </a:t>
            </a:r>
            <a:r>
              <a:rPr lang="en-US" sz="1400" dirty="0" err="1"/>
              <a:t>servicemember</a:t>
            </a:r>
            <a:r>
              <a:rPr lang="en-US" sz="1400" dirty="0"/>
              <a:t> unable to perform the duties of the </a:t>
            </a:r>
            <a:r>
              <a:rPr lang="en-US" sz="1400" dirty="0" err="1"/>
              <a:t>servicemember's</a:t>
            </a:r>
            <a:r>
              <a:rPr lang="en-US" sz="1400" dirty="0"/>
              <a:t> office, grade, rank, or rating; or</a:t>
            </a:r>
          </a:p>
          <a:p>
            <a:pPr lvl="1"/>
            <a:r>
              <a:rPr lang="en-US" sz="1400" dirty="0" smtClean="0"/>
              <a:t>(</a:t>
            </a:r>
            <a:r>
              <a:rPr lang="en-US" sz="1400" dirty="0"/>
              <a:t>ii) a physical or mental condition for which the covered veteran has received a U.S. Department of Veterans Affairs Service-Related Disability Rating (VASRD) of 50 percent or greater, and such VASRD rating is based, in whole or in part, on the condition </a:t>
            </a:r>
            <a:r>
              <a:rPr lang="en-US" sz="1400" dirty="0" smtClean="0"/>
              <a:t>necessitating military </a:t>
            </a:r>
            <a:r>
              <a:rPr lang="en-US" sz="1400" dirty="0"/>
              <a:t>caregiver leave; or</a:t>
            </a:r>
          </a:p>
          <a:p>
            <a:pPr lvl="1"/>
            <a:r>
              <a:rPr lang="en-US" sz="1400" dirty="0" smtClean="0"/>
              <a:t>(</a:t>
            </a:r>
            <a:r>
              <a:rPr lang="en-US" sz="1400" dirty="0"/>
              <a:t>iii) a physical or mental condition that substantially impairs the covered veteran's ability to secure or follow a substantially gainful occupation by reason of a disability or disabilities related to military service, or would do so absent treatment; or</a:t>
            </a:r>
          </a:p>
          <a:p>
            <a:pPr lvl="1"/>
            <a:r>
              <a:rPr lang="en-US" sz="1400" dirty="0" smtClean="0"/>
              <a:t>(</a:t>
            </a:r>
            <a:r>
              <a:rPr lang="en-US" sz="1400" dirty="0"/>
              <a:t>iv) an injury, including a psychological injury, on the basis of which the covered veteran has been enrolled in the Department of Veterans Affairs Program of Comprehensive Assistance for Family Caregivers.</a:t>
            </a:r>
          </a:p>
          <a:p>
            <a:r>
              <a:rPr lang="en-US" sz="1400" dirty="0" smtClean="0"/>
              <a:t>The Covered Veteran must be </a:t>
            </a:r>
            <a:r>
              <a:rPr lang="en-US" sz="1400" dirty="0"/>
              <a:t>a member of the Armed Forces (including </a:t>
            </a:r>
            <a:r>
              <a:rPr lang="en-US" sz="1400" dirty="0" smtClean="0"/>
              <a:t>the </a:t>
            </a:r>
            <a:r>
              <a:rPr lang="en-US" sz="1400" dirty="0"/>
              <a:t>National Guard or Reserves</a:t>
            </a:r>
            <a:r>
              <a:rPr lang="en-US" sz="1400" dirty="0" smtClean="0"/>
              <a:t>) who </a:t>
            </a:r>
            <a:r>
              <a:rPr lang="en-US" sz="1400" dirty="0"/>
              <a:t>was </a:t>
            </a:r>
            <a:r>
              <a:rPr lang="en-US" sz="1400" u="sng" dirty="0"/>
              <a:t>discharged</a:t>
            </a:r>
            <a:r>
              <a:rPr lang="en-US" sz="1400" dirty="0"/>
              <a:t> or released under conditions other than dishonorable at any time </a:t>
            </a:r>
            <a:r>
              <a:rPr lang="en-US" sz="1400" u="sng" dirty="0"/>
              <a:t>during the five-year period prior to the first date the eligible employee takes FMLA leave to care for the covered veteran</a:t>
            </a:r>
            <a:r>
              <a:rPr lang="en-US" sz="1400" dirty="0"/>
              <a:t>. An eligible employee must commence leave to care for a covered veteran within five years of the veteran's active duty service, but the single 12-month period </a:t>
            </a:r>
            <a:r>
              <a:rPr lang="en-US" sz="1400" dirty="0" smtClean="0"/>
              <a:t>may </a:t>
            </a:r>
            <a:r>
              <a:rPr lang="en-US" sz="1400" dirty="0"/>
              <a:t>extend beyond the five-year </a:t>
            </a:r>
            <a:r>
              <a:rPr lang="en-US" sz="1400" dirty="0" smtClean="0"/>
              <a:t>period.</a:t>
            </a:r>
          </a:p>
        </p:txBody>
      </p:sp>
      <p:pic>
        <p:nvPicPr>
          <p:cNvPr id="201730" name="Picture 2" descr="C:\Documents and Settings\lara.TORCIVIALAW\Local Settings\Temporary Internet Files\Content.IE5\0QCJ5L0E\MC900149428[1].wmf"/>
          <p:cNvPicPr>
            <a:picLocks noChangeAspect="1" noChangeArrowheads="1"/>
          </p:cNvPicPr>
          <p:nvPr/>
        </p:nvPicPr>
        <p:blipFill>
          <a:blip r:embed="rId3"/>
          <a:srcRect/>
          <a:stretch>
            <a:fillRect/>
          </a:stretch>
        </p:blipFill>
        <p:spPr bwMode="auto">
          <a:xfrm>
            <a:off x="266700" y="3581400"/>
            <a:ext cx="1091950" cy="1207516"/>
          </a:xfrm>
          <a:prstGeom prst="rect">
            <a:avLst/>
          </a:prstGeom>
          <a:noFill/>
        </p:spPr>
      </p:pic>
    </p:spTree>
    <p:extLst>
      <p:ext uri="{BB962C8B-B14F-4D97-AF65-F5344CB8AC3E}">
        <p14:creationId xmlns:p14="http://schemas.microsoft.com/office/powerpoint/2010/main" val="2059756715"/>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600200"/>
          </a:xfrm>
        </p:spPr>
        <p:txBody>
          <a:bodyPr>
            <a:normAutofit fontScale="90000"/>
          </a:bodyPr>
          <a:lstStyle/>
          <a:p>
            <a:r>
              <a:rPr lang="en-US" sz="3600" b="0" dirty="0" smtClean="0"/>
              <a:t>Serious Injury/Illness </a:t>
            </a:r>
            <a:r>
              <a:rPr lang="en-US" sz="3600" b="0" dirty="0"/>
              <a:t>of </a:t>
            </a:r>
            <a:r>
              <a:rPr lang="en-US" sz="3600" b="0" dirty="0" smtClean="0"/>
              <a:t>Family Member </a:t>
            </a:r>
            <a:r>
              <a:rPr lang="en-US" sz="3600" b="0" dirty="0"/>
              <a:t>or </a:t>
            </a:r>
            <a:r>
              <a:rPr lang="en-US" sz="3600" b="0" dirty="0" smtClean="0"/>
              <a:t>Next </a:t>
            </a:r>
            <a:r>
              <a:rPr lang="en-US" sz="3600" b="0" dirty="0"/>
              <a:t>of </a:t>
            </a:r>
            <a:r>
              <a:rPr lang="en-US" sz="3600" b="0" dirty="0" smtClean="0"/>
              <a:t>Kin </a:t>
            </a:r>
            <a:r>
              <a:rPr lang="en-US" sz="3600" b="0" dirty="0"/>
              <a:t>who is a </a:t>
            </a:r>
            <a:r>
              <a:rPr lang="en-US" sz="3600" b="0" dirty="0" smtClean="0"/>
              <a:t>Covered Service Member or Covered Veteran</a:t>
            </a:r>
            <a:endParaRPr lang="en-US" sz="3600" b="0" dirty="0"/>
          </a:p>
        </p:txBody>
      </p:sp>
      <p:sp>
        <p:nvSpPr>
          <p:cNvPr id="4" name="Content Placeholder 3"/>
          <p:cNvSpPr>
            <a:spLocks noGrp="1"/>
          </p:cNvSpPr>
          <p:nvPr>
            <p:ph sz="half" idx="2"/>
          </p:nvPr>
        </p:nvSpPr>
        <p:spPr>
          <a:xfrm>
            <a:off x="2819400" y="1905000"/>
            <a:ext cx="6019800" cy="4781550"/>
          </a:xfrm>
        </p:spPr>
        <p:txBody>
          <a:bodyPr/>
          <a:lstStyle/>
          <a:p>
            <a:r>
              <a:rPr lang="en-US" sz="2400" dirty="0" smtClean="0"/>
              <a:t>The injury/illness must </a:t>
            </a:r>
            <a:r>
              <a:rPr lang="en-US" sz="2400" dirty="0"/>
              <a:t>render the service member medically unfit to perform the duties of the service member’s office, grade, rank or rating.  </a:t>
            </a:r>
            <a:endParaRPr lang="en-US" sz="2400" dirty="0" smtClean="0"/>
          </a:p>
          <a:p>
            <a:r>
              <a:rPr lang="en-US" sz="2400" dirty="0" smtClean="0"/>
              <a:t>Outpatient </a:t>
            </a:r>
            <a:r>
              <a:rPr lang="en-US" sz="2400" dirty="0"/>
              <a:t>status means the service member is presently assigned to a military treatment facility as an outpatient or is assigned to a unit established for the purpose of providing command and control of service members receiving medical care as </a:t>
            </a:r>
            <a:r>
              <a:rPr lang="en-US" sz="2400" dirty="0" smtClean="0"/>
              <a:t>outpatients.</a:t>
            </a:r>
            <a:endParaRPr lang="en-US" sz="2400" dirty="0"/>
          </a:p>
        </p:txBody>
      </p:sp>
      <p:pic>
        <p:nvPicPr>
          <p:cNvPr id="201730" name="Picture 2" descr="C:\Documents and Settings\lara.TORCIVIALAW\Local Settings\Temporary Internet Files\Content.IE5\0QCJ5L0E\MC900149428[1].wmf"/>
          <p:cNvPicPr>
            <a:picLocks noChangeAspect="1" noChangeArrowheads="1"/>
          </p:cNvPicPr>
          <p:nvPr/>
        </p:nvPicPr>
        <p:blipFill>
          <a:blip r:embed="rId3"/>
          <a:srcRect/>
          <a:stretch>
            <a:fillRect/>
          </a:stretch>
        </p:blipFill>
        <p:spPr bwMode="auto">
          <a:xfrm>
            <a:off x="381000" y="2590800"/>
            <a:ext cx="2339975" cy="2587625"/>
          </a:xfrm>
          <a:prstGeom prst="rect">
            <a:avLst/>
          </a:prstGeom>
          <a:noFill/>
        </p:spPr>
      </p:pic>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600200"/>
          </a:xfrm>
        </p:spPr>
        <p:txBody>
          <a:bodyPr>
            <a:normAutofit fontScale="90000"/>
          </a:bodyPr>
          <a:lstStyle/>
          <a:p>
            <a:r>
              <a:rPr lang="en-US" sz="3600" b="0" dirty="0" smtClean="0"/>
              <a:t>Serious Injury/Illness </a:t>
            </a:r>
            <a:r>
              <a:rPr lang="en-US" sz="3600" b="0" dirty="0"/>
              <a:t>of </a:t>
            </a:r>
            <a:r>
              <a:rPr lang="en-US" sz="3600" b="0" dirty="0" smtClean="0"/>
              <a:t>Family Member </a:t>
            </a:r>
            <a:r>
              <a:rPr lang="en-US" sz="3600" b="0" dirty="0"/>
              <a:t>or </a:t>
            </a:r>
            <a:r>
              <a:rPr lang="en-US" sz="3600" b="0" dirty="0" smtClean="0"/>
              <a:t>Next </a:t>
            </a:r>
            <a:r>
              <a:rPr lang="en-US" sz="3600" b="0" dirty="0"/>
              <a:t>of </a:t>
            </a:r>
            <a:r>
              <a:rPr lang="en-US" sz="3600" b="0" dirty="0" smtClean="0"/>
              <a:t>Kin </a:t>
            </a:r>
            <a:r>
              <a:rPr lang="en-US" sz="3600" b="0" dirty="0"/>
              <a:t>who is a </a:t>
            </a:r>
            <a:r>
              <a:rPr lang="en-US" sz="3600" b="0" dirty="0" smtClean="0"/>
              <a:t>Covered Service Member or Covered Veteran</a:t>
            </a:r>
            <a:endParaRPr lang="en-US" sz="3600" b="0" dirty="0"/>
          </a:p>
        </p:txBody>
      </p:sp>
      <p:sp>
        <p:nvSpPr>
          <p:cNvPr id="4" name="Content Placeholder 3"/>
          <p:cNvSpPr>
            <a:spLocks noGrp="1"/>
          </p:cNvSpPr>
          <p:nvPr>
            <p:ph sz="half" idx="2"/>
          </p:nvPr>
        </p:nvSpPr>
        <p:spPr>
          <a:xfrm>
            <a:off x="2819400" y="1905000"/>
            <a:ext cx="6019800" cy="4781550"/>
          </a:xfrm>
        </p:spPr>
        <p:txBody>
          <a:bodyPr/>
          <a:lstStyle/>
          <a:p>
            <a:r>
              <a:rPr lang="en-US" sz="2400" dirty="0" smtClean="0"/>
              <a:t>Eligible employees </a:t>
            </a:r>
            <a:r>
              <a:rPr lang="en-US" sz="2400" dirty="0"/>
              <a:t>can take up to </a:t>
            </a:r>
            <a:r>
              <a:rPr lang="en-US" sz="2400" dirty="0" smtClean="0"/>
              <a:t>26 </a:t>
            </a:r>
            <a:r>
              <a:rPr lang="en-US" sz="2400" dirty="0"/>
              <a:t>weeks of leave during a </a:t>
            </a:r>
            <a:r>
              <a:rPr lang="en-US" sz="2400" dirty="0" smtClean="0"/>
              <a:t>single 12-month </a:t>
            </a:r>
            <a:r>
              <a:rPr lang="en-US" sz="2400" dirty="0"/>
              <a:t>period </a:t>
            </a:r>
            <a:r>
              <a:rPr lang="en-US" sz="2400" u="sng" dirty="0"/>
              <a:t>measured forward </a:t>
            </a:r>
            <a:r>
              <a:rPr lang="en-US" sz="2400" dirty="0"/>
              <a:t>from the first date service member leave is used to care for </a:t>
            </a:r>
            <a:r>
              <a:rPr lang="en-US" sz="2400" dirty="0" smtClean="0"/>
              <a:t> the covered service member who is a </a:t>
            </a:r>
            <a:r>
              <a:rPr lang="en-US" sz="2400" dirty="0"/>
              <a:t>family member or next of </a:t>
            </a:r>
            <a:r>
              <a:rPr lang="en-US" sz="2400" dirty="0" smtClean="0"/>
              <a:t>kin.</a:t>
            </a:r>
          </a:p>
          <a:p>
            <a:pPr lvl="0"/>
            <a:r>
              <a:rPr lang="en-US" sz="2400" dirty="0" smtClean="0"/>
              <a:t>May </a:t>
            </a:r>
            <a:r>
              <a:rPr lang="en-US" sz="2400" dirty="0"/>
              <a:t>be taken intermittently or on a reduced leave schedule when medically necessary;</a:t>
            </a:r>
          </a:p>
          <a:p>
            <a:pPr lvl="0"/>
            <a:r>
              <a:rPr lang="en-US" sz="2400" dirty="0" smtClean="0"/>
              <a:t>May require employee to exhaust </a:t>
            </a:r>
            <a:r>
              <a:rPr lang="en-US" sz="2400" dirty="0"/>
              <a:t>their sick leave then </a:t>
            </a:r>
            <a:r>
              <a:rPr lang="en-US" sz="2400" dirty="0" smtClean="0"/>
              <a:t>vacation leave balance </a:t>
            </a:r>
            <a:r>
              <a:rPr lang="en-US" sz="2400" dirty="0"/>
              <a:t>before FMLA leave becomes unpaid.</a:t>
            </a:r>
          </a:p>
          <a:p>
            <a:endParaRPr lang="en-US" sz="2400" dirty="0"/>
          </a:p>
        </p:txBody>
      </p:sp>
      <p:pic>
        <p:nvPicPr>
          <p:cNvPr id="201730" name="Picture 2" descr="C:\Documents and Settings\lara.TORCIVIALAW\Local Settings\Temporary Internet Files\Content.IE5\0QCJ5L0E\MC900149428[1].wmf"/>
          <p:cNvPicPr>
            <a:picLocks noChangeAspect="1" noChangeArrowheads="1"/>
          </p:cNvPicPr>
          <p:nvPr/>
        </p:nvPicPr>
        <p:blipFill>
          <a:blip r:embed="rId3"/>
          <a:srcRect/>
          <a:stretch>
            <a:fillRect/>
          </a:stretch>
        </p:blipFill>
        <p:spPr bwMode="auto">
          <a:xfrm>
            <a:off x="381000" y="2590800"/>
            <a:ext cx="2339975" cy="2587625"/>
          </a:xfrm>
          <a:prstGeom prst="rect">
            <a:avLst/>
          </a:prstGeom>
          <a:noFill/>
        </p:spPr>
      </p:pic>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Qualifying Exigency Leave</a:t>
            </a:r>
            <a:endParaRPr lang="en-US" dirty="0"/>
          </a:p>
        </p:txBody>
      </p:sp>
      <p:sp>
        <p:nvSpPr>
          <p:cNvPr id="3" name="Content Placeholder 2"/>
          <p:cNvSpPr>
            <a:spLocks noGrp="1"/>
          </p:cNvSpPr>
          <p:nvPr>
            <p:ph idx="1"/>
          </p:nvPr>
        </p:nvSpPr>
        <p:spPr/>
        <p:txBody>
          <a:bodyPr/>
          <a:lstStyle/>
          <a:p>
            <a:r>
              <a:rPr lang="en-US" dirty="0" smtClean="0"/>
              <a:t>The “qualifying exigency” must arise out of the fact that a spouse, child (of any age) or parent, who is also a National Guard or Reserve or a retired service member of a regular component of the Armed Forces, is on covered active duty or called to covered active duty status and deployed to a foreign country.</a:t>
            </a:r>
            <a:endParaRPr lang="en-US" dirty="0"/>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Qualifying Exigency Leave</a:t>
            </a:r>
            <a:endParaRPr lang="en-US" dirty="0"/>
          </a:p>
        </p:txBody>
      </p:sp>
      <p:sp>
        <p:nvSpPr>
          <p:cNvPr id="3" name="Content Placeholder 2"/>
          <p:cNvSpPr>
            <a:spLocks noGrp="1"/>
          </p:cNvSpPr>
          <p:nvPr>
            <p:ph idx="1"/>
          </p:nvPr>
        </p:nvSpPr>
        <p:spPr/>
        <p:txBody>
          <a:bodyPr>
            <a:normAutofit lnSpcReduction="10000"/>
          </a:bodyPr>
          <a:lstStyle/>
          <a:p>
            <a:pPr lvl="0"/>
            <a:r>
              <a:rPr lang="en-US" dirty="0"/>
              <a:t>Short-notice </a:t>
            </a:r>
            <a:r>
              <a:rPr lang="en-US" dirty="0" smtClean="0"/>
              <a:t>deployment:</a:t>
            </a:r>
            <a:endParaRPr lang="en-US" sz="2000" dirty="0"/>
          </a:p>
          <a:p>
            <a:pPr lvl="1"/>
            <a:r>
              <a:rPr lang="en-US" dirty="0"/>
              <a:t>Leave </a:t>
            </a:r>
            <a:r>
              <a:rPr lang="en-US" dirty="0" smtClean="0"/>
              <a:t>may </a:t>
            </a:r>
            <a:r>
              <a:rPr lang="en-US" dirty="0"/>
              <a:t>be used for </a:t>
            </a:r>
            <a:r>
              <a:rPr lang="en-US" dirty="0" smtClean="0"/>
              <a:t>7 </a:t>
            </a:r>
            <a:r>
              <a:rPr lang="en-US" dirty="0"/>
              <a:t>calendar days beginning on the date the covered military member is notified of an impending call or order to covered active duty.</a:t>
            </a:r>
            <a:endParaRPr lang="en-US" sz="1800" dirty="0"/>
          </a:p>
          <a:p>
            <a:pPr lvl="1"/>
            <a:r>
              <a:rPr lang="en-US" dirty="0"/>
              <a:t>Leave </a:t>
            </a:r>
            <a:r>
              <a:rPr lang="en-US" dirty="0" smtClean="0"/>
              <a:t>is </a:t>
            </a:r>
            <a:r>
              <a:rPr lang="en-US" dirty="0"/>
              <a:t>used to address issues that may arise from the fact that a covered military member is notified of an impending call or order to covered active duty </a:t>
            </a:r>
            <a:r>
              <a:rPr lang="en-US" dirty="0" smtClean="0"/>
              <a:t>7 </a:t>
            </a:r>
            <a:r>
              <a:rPr lang="en-US" dirty="0"/>
              <a:t>or less calendar days prior to </a:t>
            </a:r>
            <a:r>
              <a:rPr lang="en-US" dirty="0" smtClean="0"/>
              <a:t>deployment.</a:t>
            </a:r>
            <a:endParaRPr lang="en-US" dirty="0"/>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Qualifying Exigency Leave</a:t>
            </a:r>
            <a:endParaRPr lang="en-US" dirty="0"/>
          </a:p>
        </p:txBody>
      </p:sp>
      <p:sp>
        <p:nvSpPr>
          <p:cNvPr id="3" name="Content Placeholder 2"/>
          <p:cNvSpPr>
            <a:spLocks noGrp="1"/>
          </p:cNvSpPr>
          <p:nvPr>
            <p:ph idx="1"/>
          </p:nvPr>
        </p:nvSpPr>
        <p:spPr/>
        <p:txBody>
          <a:bodyPr/>
          <a:lstStyle/>
          <a:p>
            <a:pPr lvl="0"/>
            <a:r>
              <a:rPr lang="en-US" dirty="0"/>
              <a:t>Military events and related </a:t>
            </a:r>
            <a:r>
              <a:rPr lang="en-US" dirty="0" smtClean="0"/>
              <a:t>activities:</a:t>
            </a:r>
            <a:endParaRPr lang="en-US" sz="2000" dirty="0"/>
          </a:p>
          <a:p>
            <a:pPr lvl="1"/>
            <a:r>
              <a:rPr lang="en-US" dirty="0"/>
              <a:t>To attend any official ceremony, program, or event sponsored by the military; and</a:t>
            </a:r>
            <a:endParaRPr lang="en-US" sz="1800" dirty="0"/>
          </a:p>
          <a:p>
            <a:pPr lvl="1"/>
            <a:r>
              <a:rPr lang="en-US" dirty="0"/>
              <a:t>To attend family support or assistance programs and informational briefings sponsored or promoted by the military, military service organizations, or the American Red Cross</a:t>
            </a:r>
            <a:r>
              <a:rPr lang="en-US" dirty="0" smtClean="0"/>
              <a:t>.</a:t>
            </a:r>
            <a:endParaRPr lang="en-US" sz="1800" dirty="0"/>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Qualifying Exigency Leave</a:t>
            </a:r>
            <a:endParaRPr lang="en-US" dirty="0"/>
          </a:p>
        </p:txBody>
      </p:sp>
      <p:sp>
        <p:nvSpPr>
          <p:cNvPr id="3" name="Content Placeholder 2"/>
          <p:cNvSpPr>
            <a:spLocks noGrp="1"/>
          </p:cNvSpPr>
          <p:nvPr>
            <p:ph idx="1"/>
          </p:nvPr>
        </p:nvSpPr>
        <p:spPr>
          <a:xfrm>
            <a:off x="685800" y="1447800"/>
            <a:ext cx="7772400" cy="5029200"/>
          </a:xfrm>
        </p:spPr>
        <p:txBody>
          <a:bodyPr>
            <a:normAutofit lnSpcReduction="10000"/>
          </a:bodyPr>
          <a:lstStyle/>
          <a:p>
            <a:pPr lvl="0"/>
            <a:r>
              <a:rPr lang="en-US" sz="2000" dirty="0"/>
              <a:t>Childcare and school </a:t>
            </a:r>
            <a:r>
              <a:rPr lang="en-US" sz="2000" dirty="0" smtClean="0"/>
              <a:t>activities:</a:t>
            </a:r>
            <a:endParaRPr lang="en-US" sz="2000" dirty="0"/>
          </a:p>
          <a:p>
            <a:pPr lvl="1"/>
            <a:r>
              <a:rPr lang="en-US" sz="2000" dirty="0" smtClean="0"/>
              <a:t>To arrange </a:t>
            </a:r>
            <a:r>
              <a:rPr lang="en-US" sz="2000" dirty="0"/>
              <a:t>for alternative childcare when the active duty or call to covered active duty status of a covered military member necessitates a change in the existing childcare arrangement for a child of a covered military member at the time </a:t>
            </a:r>
            <a:r>
              <a:rPr lang="en-US" sz="2000" dirty="0" err="1"/>
              <a:t>FMLA</a:t>
            </a:r>
            <a:r>
              <a:rPr lang="en-US" sz="2000" dirty="0"/>
              <a:t> leave is to </a:t>
            </a:r>
            <a:r>
              <a:rPr lang="en-US" sz="2000" dirty="0" smtClean="0"/>
              <a:t>begin;</a:t>
            </a:r>
            <a:endParaRPr lang="en-US" sz="2000" dirty="0"/>
          </a:p>
          <a:p>
            <a:pPr lvl="1"/>
            <a:r>
              <a:rPr lang="en-US" sz="2000" dirty="0"/>
              <a:t>To provide childcare on an urgent, immediate need basis (but  not on a routine, regular, or everyday basis);</a:t>
            </a:r>
          </a:p>
          <a:p>
            <a:pPr lvl="1"/>
            <a:r>
              <a:rPr lang="en-US" sz="2000" dirty="0"/>
              <a:t>To enroll in or transfer to a new school or day care facility a child of the covered military member when enrollment or transfer is necessitated by the active duty or call to covered active duty status of a covered military member.</a:t>
            </a:r>
          </a:p>
          <a:p>
            <a:pPr lvl="1"/>
            <a:r>
              <a:rPr lang="en-US" sz="2000" dirty="0"/>
              <a:t>To attend meetings with staff at a school or a daycare facility, such as meetings with school officials regarding disciplinary measures, parent-teacher conferences, or meetings with school counselors, for a child of the covered military member.</a:t>
            </a:r>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Qualifying Exigency Leave</a:t>
            </a:r>
            <a:endParaRPr lang="en-US" dirty="0"/>
          </a:p>
        </p:txBody>
      </p:sp>
      <p:sp>
        <p:nvSpPr>
          <p:cNvPr id="3" name="Content Placeholder 2"/>
          <p:cNvSpPr>
            <a:spLocks noGrp="1"/>
          </p:cNvSpPr>
          <p:nvPr>
            <p:ph idx="1"/>
          </p:nvPr>
        </p:nvSpPr>
        <p:spPr>
          <a:xfrm>
            <a:off x="685800" y="1371600"/>
            <a:ext cx="7772400" cy="5257800"/>
          </a:xfrm>
        </p:spPr>
        <p:txBody>
          <a:bodyPr/>
          <a:lstStyle/>
          <a:p>
            <a:pPr lvl="0"/>
            <a:r>
              <a:rPr lang="en-US" dirty="0"/>
              <a:t>Financial and legal </a:t>
            </a:r>
            <a:r>
              <a:rPr lang="en-US" dirty="0" smtClean="0"/>
              <a:t>arrangements:</a:t>
            </a:r>
            <a:endParaRPr lang="en-US" sz="2000" dirty="0"/>
          </a:p>
          <a:p>
            <a:pPr lvl="1"/>
            <a:r>
              <a:rPr lang="en-US" sz="2000" dirty="0"/>
              <a:t>To make or update </a:t>
            </a:r>
            <a:r>
              <a:rPr lang="en-US" sz="2000" dirty="0" smtClean="0"/>
              <a:t>financial/legal </a:t>
            </a:r>
            <a:r>
              <a:rPr lang="en-US" sz="2000" dirty="0"/>
              <a:t>arrangements to address the covered military member’s absence while on covered active duty or call to covered active duty status, </a:t>
            </a:r>
            <a:r>
              <a:rPr lang="en-US" sz="2000" dirty="0" smtClean="0"/>
              <a:t>(e.g., preparing/executing </a:t>
            </a:r>
            <a:r>
              <a:rPr lang="en-US" sz="2000" dirty="0"/>
              <a:t>financial and healthcare powers of attorney, transferring bank account signature authority, enrolling in the Defense Enrollment Eligibility Reporting System (</a:t>
            </a:r>
            <a:r>
              <a:rPr lang="en-US" sz="2000" dirty="0" err="1"/>
              <a:t>DEERS</a:t>
            </a:r>
            <a:r>
              <a:rPr lang="en-US" sz="2000" dirty="0"/>
              <a:t>), obtaining military identification cards, or preparing or updating a will or living trust.</a:t>
            </a:r>
          </a:p>
          <a:p>
            <a:pPr lvl="1"/>
            <a:r>
              <a:rPr lang="en-US" sz="2000" dirty="0"/>
              <a:t>To act as the covered military member’s representative before a federal, state, or local agency for purposes of arranging or appealing military service benefits while the covered military member is on covered active duty or call to covered active duty status, and for a period of ninety (90) days following the termination of the covered military member’s covered active duty status.</a:t>
            </a:r>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Qualifying Exigency Leave</a:t>
            </a:r>
            <a:endParaRPr lang="en-US" dirty="0"/>
          </a:p>
        </p:txBody>
      </p:sp>
      <p:sp>
        <p:nvSpPr>
          <p:cNvPr id="3" name="Content Placeholder 2"/>
          <p:cNvSpPr>
            <a:spLocks noGrp="1"/>
          </p:cNvSpPr>
          <p:nvPr>
            <p:ph idx="1"/>
          </p:nvPr>
        </p:nvSpPr>
        <p:spPr>
          <a:xfrm>
            <a:off x="685800" y="1371600"/>
            <a:ext cx="7772400" cy="5257800"/>
          </a:xfrm>
        </p:spPr>
        <p:txBody>
          <a:bodyPr>
            <a:normAutofit lnSpcReduction="10000"/>
          </a:bodyPr>
          <a:lstStyle/>
          <a:p>
            <a:pPr lvl="0"/>
            <a:r>
              <a:rPr lang="en-US" dirty="0" smtClean="0"/>
              <a:t>Counseling:</a:t>
            </a:r>
            <a:endParaRPr lang="en-US" sz="2000" dirty="0"/>
          </a:p>
          <a:p>
            <a:pPr lvl="1"/>
            <a:r>
              <a:rPr lang="en-US" sz="2400" dirty="0"/>
              <a:t>To attend counseling provided by someone other than a healthcare provider for:</a:t>
            </a:r>
          </a:p>
          <a:p>
            <a:pPr lvl="2"/>
            <a:r>
              <a:rPr lang="en-US" sz="1800" dirty="0"/>
              <a:t>The employee;</a:t>
            </a:r>
          </a:p>
          <a:p>
            <a:pPr lvl="2"/>
            <a:r>
              <a:rPr lang="en-US" sz="1800" dirty="0"/>
              <a:t>The covered military member; or</a:t>
            </a:r>
          </a:p>
          <a:p>
            <a:pPr lvl="2"/>
            <a:r>
              <a:rPr lang="en-US" sz="1800" dirty="0"/>
              <a:t>The child of the covered military member.</a:t>
            </a:r>
          </a:p>
          <a:p>
            <a:pPr lvl="0"/>
            <a:r>
              <a:rPr lang="en-US" dirty="0"/>
              <a:t>Rest and </a:t>
            </a:r>
            <a:r>
              <a:rPr lang="en-US" dirty="0" smtClean="0"/>
              <a:t>recuperation:</a:t>
            </a:r>
            <a:endParaRPr lang="en-US" sz="2000" dirty="0"/>
          </a:p>
          <a:p>
            <a:pPr lvl="1"/>
            <a:r>
              <a:rPr lang="en-US" sz="2400" dirty="0"/>
              <a:t>Leave may be taken for up to </a:t>
            </a:r>
            <a:r>
              <a:rPr lang="en-US" sz="2400" dirty="0" smtClean="0"/>
              <a:t>15 calendar </a:t>
            </a:r>
            <a:r>
              <a:rPr lang="en-US" sz="2400" dirty="0"/>
              <a:t>days for each instance of rest and </a:t>
            </a:r>
            <a:r>
              <a:rPr lang="en-US" sz="2400" dirty="0" smtClean="0"/>
              <a:t>recuperation, beginning on the date the R&amp;R commences.</a:t>
            </a:r>
            <a:endParaRPr lang="en-US" sz="2400" dirty="0"/>
          </a:p>
          <a:p>
            <a:pPr lvl="1"/>
            <a:r>
              <a:rPr lang="en-US" sz="2400" dirty="0"/>
              <a:t>To spend time with a covered military member who is on short-term, temporary, rest and recuperation leave during the period of deployment.</a:t>
            </a:r>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Qualifying Exigency Leave</a:t>
            </a:r>
            <a:endParaRPr lang="en-US" dirty="0"/>
          </a:p>
        </p:txBody>
      </p:sp>
      <p:sp>
        <p:nvSpPr>
          <p:cNvPr id="3" name="Content Placeholder 2"/>
          <p:cNvSpPr>
            <a:spLocks noGrp="1"/>
          </p:cNvSpPr>
          <p:nvPr>
            <p:ph idx="1"/>
          </p:nvPr>
        </p:nvSpPr>
        <p:spPr>
          <a:xfrm>
            <a:off x="685800" y="1371600"/>
            <a:ext cx="7772400" cy="5257800"/>
          </a:xfrm>
        </p:spPr>
        <p:txBody>
          <a:bodyPr/>
          <a:lstStyle/>
          <a:p>
            <a:pPr lvl="0"/>
            <a:r>
              <a:rPr lang="en-US" dirty="0"/>
              <a:t>Post-deployment activities;</a:t>
            </a:r>
            <a:endParaRPr lang="en-US" sz="2000" dirty="0"/>
          </a:p>
          <a:p>
            <a:pPr lvl="1"/>
            <a:r>
              <a:rPr lang="en-US" dirty="0"/>
              <a:t>To attend arrival ceremonies, reintegration briefings and events, and any other official ceremony or program sponsored by the military for a period of </a:t>
            </a:r>
            <a:r>
              <a:rPr lang="en-US" dirty="0" smtClean="0"/>
              <a:t>90 </a:t>
            </a:r>
            <a:r>
              <a:rPr lang="en-US" dirty="0"/>
              <a:t>days following the termination of the </a:t>
            </a:r>
            <a:r>
              <a:rPr lang="en-US" dirty="0" smtClean="0"/>
              <a:t>active </a:t>
            </a:r>
            <a:r>
              <a:rPr lang="en-US" dirty="0"/>
              <a:t>duty </a:t>
            </a:r>
            <a:r>
              <a:rPr lang="en-US" dirty="0" smtClean="0"/>
              <a:t>status</a:t>
            </a:r>
            <a:endParaRPr lang="en-US" sz="1800" dirty="0"/>
          </a:p>
          <a:p>
            <a:pPr lvl="1"/>
            <a:r>
              <a:rPr lang="en-US" dirty="0"/>
              <a:t>To address issues that arise from the death of a covered military member while on covered active duty status, such as meeting and recovering the body of the covered military member and making funeral arrangements</a:t>
            </a:r>
            <a:r>
              <a:rPr lang="en-US" dirty="0" smtClean="0"/>
              <a:t>.</a:t>
            </a:r>
            <a:endParaRPr lang="en-US" sz="1800" dirty="0"/>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a:t>Who is Eligible?</a:t>
            </a:r>
          </a:p>
        </p:txBody>
      </p:sp>
      <p:sp>
        <p:nvSpPr>
          <p:cNvPr id="202755" name="Rectangle 3"/>
          <p:cNvSpPr>
            <a:spLocks noGrp="1" noChangeArrowheads="1"/>
          </p:cNvSpPr>
          <p:nvPr>
            <p:ph type="body" idx="1"/>
          </p:nvPr>
        </p:nvSpPr>
        <p:spPr>
          <a:xfrm>
            <a:off x="685800" y="1447800"/>
            <a:ext cx="7772400" cy="4038600"/>
          </a:xfrm>
        </p:spPr>
        <p:txBody>
          <a:bodyPr>
            <a:normAutofit lnSpcReduction="10000"/>
          </a:bodyPr>
          <a:lstStyle/>
          <a:p>
            <a:r>
              <a:rPr lang="en-US" sz="2800" dirty="0"/>
              <a:t>Employees who have worked for </a:t>
            </a:r>
            <a:r>
              <a:rPr lang="en-US" sz="2800" u="sng" dirty="0" smtClean="0"/>
              <a:t>a covered employer</a:t>
            </a:r>
            <a:r>
              <a:rPr lang="en-US" sz="2800" dirty="0" smtClean="0"/>
              <a:t> for </a:t>
            </a:r>
            <a:r>
              <a:rPr lang="en-US" sz="2800" dirty="0"/>
              <a:t>at least 12 </a:t>
            </a:r>
            <a:r>
              <a:rPr lang="en-US" sz="2800" dirty="0" smtClean="0"/>
              <a:t>months (need not be consecutive);</a:t>
            </a:r>
            <a:endParaRPr lang="en-US" sz="2800" dirty="0"/>
          </a:p>
          <a:p>
            <a:r>
              <a:rPr lang="en-US" sz="2800" dirty="0"/>
              <a:t>Employees who have worked at least 1,250 hours during the 12 months </a:t>
            </a:r>
            <a:r>
              <a:rPr lang="en-US" sz="2800" dirty="0" smtClean="0"/>
              <a:t>immediately preceding </a:t>
            </a:r>
            <a:r>
              <a:rPr lang="en-US" sz="2800" dirty="0"/>
              <a:t>the start of the FMLA leave; </a:t>
            </a:r>
            <a:r>
              <a:rPr lang="en-US" sz="2800" u="sng" dirty="0"/>
              <a:t>and</a:t>
            </a:r>
            <a:endParaRPr lang="en-US" u="sng" dirty="0"/>
          </a:p>
          <a:p>
            <a:r>
              <a:rPr lang="en-US" sz="2800" dirty="0"/>
              <a:t>Employees who work at a location where at least 50 employees are employed at the location or within 75 miles of the location.</a:t>
            </a:r>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Qualifying Exigency Leave</a:t>
            </a:r>
            <a:endParaRPr lang="en-US" dirty="0"/>
          </a:p>
        </p:txBody>
      </p:sp>
      <p:sp>
        <p:nvSpPr>
          <p:cNvPr id="3" name="Content Placeholder 2"/>
          <p:cNvSpPr>
            <a:spLocks noGrp="1"/>
          </p:cNvSpPr>
          <p:nvPr>
            <p:ph idx="1"/>
          </p:nvPr>
        </p:nvSpPr>
        <p:spPr>
          <a:xfrm>
            <a:off x="685800" y="1371600"/>
            <a:ext cx="7772400" cy="5257800"/>
          </a:xfrm>
        </p:spPr>
        <p:txBody>
          <a:bodyPr>
            <a:normAutofit fontScale="92500" lnSpcReduction="20000"/>
          </a:bodyPr>
          <a:lstStyle/>
          <a:p>
            <a:pPr lvl="0"/>
            <a:r>
              <a:rPr lang="en-US" dirty="0" smtClean="0"/>
              <a:t>Parental Care;</a:t>
            </a:r>
            <a:endParaRPr lang="en-US" sz="2000" dirty="0"/>
          </a:p>
          <a:p>
            <a:pPr lvl="1"/>
            <a:r>
              <a:rPr lang="en-US" dirty="0"/>
              <a:t>To </a:t>
            </a:r>
            <a:r>
              <a:rPr lang="en-US" dirty="0" smtClean="0"/>
              <a:t>arrange for alternative care for a parent of the military member when the parent is incapable of self-care and the call to duty necessitates a change in the existing care arrangements for the parent.</a:t>
            </a:r>
          </a:p>
          <a:p>
            <a:pPr lvl="1"/>
            <a:r>
              <a:rPr lang="en-US" dirty="0" smtClean="0"/>
              <a:t>To </a:t>
            </a:r>
            <a:r>
              <a:rPr lang="en-US" dirty="0"/>
              <a:t>provide care for a parent of the military member on an urgent, immediate need basis (but not on a routine, regular, or everyday basis) when the parent is incapable of self-care and the need </a:t>
            </a:r>
            <a:r>
              <a:rPr lang="en-US" dirty="0" smtClean="0"/>
              <a:t>arises </a:t>
            </a:r>
            <a:r>
              <a:rPr lang="en-US" dirty="0"/>
              <a:t>from the </a:t>
            </a:r>
            <a:r>
              <a:rPr lang="en-US" dirty="0" smtClean="0"/>
              <a:t>call </a:t>
            </a:r>
            <a:r>
              <a:rPr lang="en-US" dirty="0"/>
              <a:t>to covered active duty </a:t>
            </a:r>
            <a:r>
              <a:rPr lang="en-US" dirty="0" smtClean="0"/>
              <a:t>status</a:t>
            </a:r>
          </a:p>
          <a:p>
            <a:pPr lvl="1"/>
            <a:r>
              <a:rPr lang="en-US" dirty="0" smtClean="0"/>
              <a:t>To admit or transfer parent to a care facility when necessitated by the call to covered active duty</a:t>
            </a:r>
          </a:p>
          <a:p>
            <a:pPr lvl="1"/>
            <a:r>
              <a:rPr lang="en-US" dirty="0" smtClean="0"/>
              <a:t>To attend meetings with staff at care facility for parent due to call to active duty (but not for routine or regular meetings)</a:t>
            </a:r>
            <a:endParaRPr lang="en-US" dirty="0"/>
          </a:p>
        </p:txBody>
      </p:sp>
    </p:spTree>
    <p:extLst>
      <p:ext uri="{BB962C8B-B14F-4D97-AF65-F5344CB8AC3E}">
        <p14:creationId xmlns:p14="http://schemas.microsoft.com/office/powerpoint/2010/main" val="625847706"/>
      </p:ext>
    </p:extLst>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Qualifying Exigency Leave</a:t>
            </a:r>
            <a:endParaRPr lang="en-US" dirty="0"/>
          </a:p>
        </p:txBody>
      </p:sp>
      <p:sp>
        <p:nvSpPr>
          <p:cNvPr id="3" name="Content Placeholder 2"/>
          <p:cNvSpPr>
            <a:spLocks noGrp="1"/>
          </p:cNvSpPr>
          <p:nvPr>
            <p:ph idx="1"/>
          </p:nvPr>
        </p:nvSpPr>
        <p:spPr>
          <a:xfrm>
            <a:off x="685800" y="1371600"/>
            <a:ext cx="7772400" cy="5257800"/>
          </a:xfrm>
        </p:spPr>
        <p:txBody>
          <a:bodyPr/>
          <a:lstStyle/>
          <a:p>
            <a:pPr lvl="0"/>
            <a:r>
              <a:rPr lang="en-US" dirty="0" smtClean="0"/>
              <a:t>Additional </a:t>
            </a:r>
            <a:r>
              <a:rPr lang="en-US" dirty="0"/>
              <a:t>activities.</a:t>
            </a:r>
            <a:endParaRPr lang="en-US" sz="2000" dirty="0"/>
          </a:p>
          <a:p>
            <a:pPr lvl="1"/>
            <a:r>
              <a:rPr lang="en-US" dirty="0"/>
              <a:t>To address other events provided that the employer and employee agree that such leave shall qualify as an exigency, and agree to both the timing and duration of such leave</a:t>
            </a:r>
            <a:r>
              <a:rPr lang="en-US" dirty="0" smtClean="0"/>
              <a:t>.</a:t>
            </a:r>
            <a:endParaRPr lang="en-US" sz="1800" dirty="0" smtClean="0"/>
          </a:p>
          <a:p>
            <a:pPr lvl="1">
              <a:buNone/>
            </a:pPr>
            <a:endParaRPr lang="en-US" sz="1800" dirty="0"/>
          </a:p>
          <a:p>
            <a:pPr>
              <a:buNone/>
            </a:pPr>
            <a:r>
              <a:rPr lang="en-US" dirty="0" smtClean="0"/>
              <a:t>	Leave may </a:t>
            </a:r>
            <a:r>
              <a:rPr lang="en-US" dirty="0"/>
              <a:t>be taken on an intermittent or reduced leave schedule </a:t>
            </a:r>
            <a:r>
              <a:rPr lang="en-US" dirty="0" smtClean="0"/>
              <a:t>basis.</a:t>
            </a:r>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685800" y="304800"/>
            <a:ext cx="7772400" cy="1143000"/>
          </a:xfrm>
        </p:spPr>
        <p:txBody>
          <a:bodyPr/>
          <a:lstStyle/>
          <a:p>
            <a:r>
              <a:rPr lang="en-US"/>
              <a:t>Medical Certification</a:t>
            </a:r>
          </a:p>
        </p:txBody>
      </p:sp>
      <p:sp>
        <p:nvSpPr>
          <p:cNvPr id="212995" name="Rectangle 3"/>
          <p:cNvSpPr>
            <a:spLocks noGrp="1" noChangeArrowheads="1"/>
          </p:cNvSpPr>
          <p:nvPr>
            <p:ph type="body" idx="1"/>
          </p:nvPr>
        </p:nvSpPr>
        <p:spPr>
          <a:xfrm>
            <a:off x="381000" y="1219200"/>
            <a:ext cx="8305800" cy="5257800"/>
          </a:xfrm>
        </p:spPr>
        <p:txBody>
          <a:bodyPr/>
          <a:lstStyle/>
          <a:p>
            <a:r>
              <a:rPr lang="en-US" sz="2400" dirty="0" smtClean="0"/>
              <a:t>HR require submission </a:t>
            </a:r>
            <a:r>
              <a:rPr lang="en-US" sz="2400" dirty="0"/>
              <a:t>within 15 </a:t>
            </a:r>
            <a:r>
              <a:rPr lang="en-US" sz="2400" dirty="0" smtClean="0"/>
              <a:t>days</a:t>
            </a:r>
            <a:endParaRPr lang="en-US" sz="2400" dirty="0"/>
          </a:p>
          <a:p>
            <a:r>
              <a:rPr lang="en-US" sz="2400" dirty="0" smtClean="0"/>
              <a:t>May </a:t>
            </a:r>
            <a:r>
              <a:rPr lang="en-US" sz="2400" dirty="0"/>
              <a:t>require re-certification on reasonable basis, but no more often than every 30 days in connection with an </a:t>
            </a:r>
            <a:r>
              <a:rPr lang="en-US" sz="2400" dirty="0" smtClean="0"/>
              <a:t>absence (unless minimum duration of condition is &gt;30 days);</a:t>
            </a:r>
            <a:endParaRPr lang="en-US" sz="2400" dirty="0"/>
          </a:p>
          <a:p>
            <a:r>
              <a:rPr lang="en-US" sz="2400" dirty="0"/>
              <a:t>If the </a:t>
            </a:r>
            <a:r>
              <a:rPr lang="en-US" sz="2400" dirty="0">
                <a:cs typeface="Times New Roman" charset="0"/>
              </a:rPr>
              <a:t>circumstances of the previous certification have changed significantly (such as duration or frequency of absences, severity of the condition or complications) OR the </a:t>
            </a:r>
            <a:r>
              <a:rPr lang="en-US" sz="2400" dirty="0" smtClean="0">
                <a:cs typeface="Times New Roman" charset="0"/>
              </a:rPr>
              <a:t>employer </a:t>
            </a:r>
            <a:r>
              <a:rPr lang="en-US" sz="2400" dirty="0">
                <a:cs typeface="Times New Roman" charset="0"/>
              </a:rPr>
              <a:t>receives information that casts doubt upon the employee's stated reason for the absence, </a:t>
            </a:r>
            <a:r>
              <a:rPr lang="en-US" sz="2400" dirty="0" smtClean="0">
                <a:cs typeface="Times New Roman" charset="0"/>
              </a:rPr>
              <a:t>employer may </a:t>
            </a:r>
            <a:r>
              <a:rPr lang="en-US" sz="2400" dirty="0">
                <a:cs typeface="Times New Roman" charset="0"/>
              </a:rPr>
              <a:t>request recertification more frequently than </a:t>
            </a:r>
            <a:r>
              <a:rPr lang="en-US" sz="2400" dirty="0" smtClean="0">
                <a:cs typeface="Times New Roman" charset="0"/>
              </a:rPr>
              <a:t>30 </a:t>
            </a:r>
            <a:r>
              <a:rPr lang="en-US" sz="2400" dirty="0">
                <a:cs typeface="Times New Roman" charset="0"/>
              </a:rPr>
              <a:t>days.</a:t>
            </a:r>
            <a:r>
              <a:rPr lang="en-US" sz="2400" dirty="0"/>
              <a:t> </a:t>
            </a:r>
          </a:p>
          <a:p>
            <a:r>
              <a:rPr lang="en-US" sz="2400" dirty="0" smtClean="0"/>
              <a:t>Employer </a:t>
            </a:r>
            <a:r>
              <a:rPr lang="en-US" sz="2400" dirty="0"/>
              <a:t>may require second opinion at its own expense so long as health care provider is not employed on regular basis by </a:t>
            </a:r>
            <a:r>
              <a:rPr lang="en-US" sz="2400" dirty="0" smtClean="0"/>
              <a:t>company.</a:t>
            </a:r>
            <a:endParaRPr lang="en-US" sz="2400" dirty="0"/>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normAutofit fontScale="90000"/>
          </a:bodyPr>
          <a:lstStyle/>
          <a:p>
            <a:r>
              <a:rPr lang="en-US"/>
              <a:t>Medical Certification--what is required?</a:t>
            </a:r>
          </a:p>
        </p:txBody>
      </p:sp>
      <p:sp>
        <p:nvSpPr>
          <p:cNvPr id="214019" name="Rectangle 3"/>
          <p:cNvSpPr>
            <a:spLocks noGrp="1" noChangeArrowheads="1"/>
          </p:cNvSpPr>
          <p:nvPr>
            <p:ph type="body" idx="1"/>
          </p:nvPr>
        </p:nvSpPr>
        <p:spPr>
          <a:xfrm>
            <a:off x="685800" y="2057400"/>
            <a:ext cx="7772400" cy="4114800"/>
          </a:xfrm>
        </p:spPr>
        <p:txBody>
          <a:bodyPr>
            <a:normAutofit fontScale="77500" lnSpcReduction="20000"/>
          </a:bodyPr>
          <a:lstStyle/>
          <a:p>
            <a:r>
              <a:rPr lang="en-US" dirty="0" smtClean="0"/>
              <a:t>Name and contact info for health care provider and type of practice/specialty;</a:t>
            </a:r>
          </a:p>
          <a:p>
            <a:r>
              <a:rPr lang="en-US" dirty="0" smtClean="0"/>
              <a:t>Date </a:t>
            </a:r>
            <a:r>
              <a:rPr lang="en-US" dirty="0"/>
              <a:t>on which serious health condition began;</a:t>
            </a:r>
          </a:p>
          <a:p>
            <a:r>
              <a:rPr lang="en-US" dirty="0"/>
              <a:t>Probable duration of condition;</a:t>
            </a:r>
          </a:p>
          <a:p>
            <a:r>
              <a:rPr lang="en-US" dirty="0"/>
              <a:t>Appropriate medical facts of condition;</a:t>
            </a:r>
          </a:p>
          <a:p>
            <a:r>
              <a:rPr lang="en-US" dirty="0"/>
              <a:t>For family leave, a statement that employee is needed to care for the family member and an estimate of amount of time that such care is </a:t>
            </a:r>
            <a:r>
              <a:rPr lang="en-US" dirty="0" smtClean="0"/>
              <a:t>needed;</a:t>
            </a:r>
          </a:p>
          <a:p>
            <a:r>
              <a:rPr lang="en-US" dirty="0" smtClean="0"/>
              <a:t>Information sufficient to establish intermittent leave with estimate of frequency and duration of episodes of incapacity.</a:t>
            </a:r>
            <a:endParaRPr lang="en-US" dirty="0"/>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&amp; Tricks</a:t>
            </a:r>
            <a:endParaRPr lang="en-US" dirty="0"/>
          </a:p>
        </p:txBody>
      </p:sp>
      <p:sp>
        <p:nvSpPr>
          <p:cNvPr id="3" name="Content Placeholder 2"/>
          <p:cNvSpPr>
            <a:spLocks noGrp="1"/>
          </p:cNvSpPr>
          <p:nvPr>
            <p:ph sz="half" idx="1"/>
          </p:nvPr>
        </p:nvSpPr>
        <p:spPr>
          <a:xfrm>
            <a:off x="457200" y="1600200"/>
            <a:ext cx="4800600" cy="4525963"/>
          </a:xfrm>
        </p:spPr>
        <p:txBody>
          <a:bodyPr/>
          <a:lstStyle/>
          <a:p>
            <a:r>
              <a:rPr lang="en-US" dirty="0" smtClean="0"/>
              <a:t>Military “exigency” covers many areas one might assume are outside the scope of FMLA.  Before denying or commenting on reason for requested leave, read policy and regulations.</a:t>
            </a:r>
            <a:endParaRPr lang="en-US" sz="2800" dirty="0"/>
          </a:p>
        </p:txBody>
      </p:sp>
      <p:pic>
        <p:nvPicPr>
          <p:cNvPr id="18434" name="Picture 2" descr="C:\Documents and Settings\lara.TORCIVIALAW\Local Settings\Temporary Internet Files\Content.IE5\12P2YRG3\MC900281998[1].wmf"/>
          <p:cNvPicPr>
            <a:picLocks noChangeAspect="1" noChangeArrowheads="1"/>
          </p:cNvPicPr>
          <p:nvPr/>
        </p:nvPicPr>
        <p:blipFill>
          <a:blip r:embed="rId3"/>
          <a:srcRect/>
          <a:stretch>
            <a:fillRect/>
          </a:stretch>
        </p:blipFill>
        <p:spPr bwMode="auto">
          <a:xfrm>
            <a:off x="5360703" y="2819400"/>
            <a:ext cx="2402553" cy="1981200"/>
          </a:xfrm>
          <a:prstGeom prst="rect">
            <a:avLst/>
          </a:prstGeom>
          <a:noFill/>
        </p:spPr>
      </p:pic>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normAutofit fontScale="90000"/>
          </a:bodyPr>
          <a:lstStyle/>
          <a:p>
            <a:r>
              <a:rPr lang="en-US"/>
              <a:t>Intermittent or Reduced Work Week Leave</a:t>
            </a:r>
          </a:p>
        </p:txBody>
      </p:sp>
      <p:sp>
        <p:nvSpPr>
          <p:cNvPr id="215043" name="Rectangle 3"/>
          <p:cNvSpPr>
            <a:spLocks noGrp="1" noChangeArrowheads="1"/>
          </p:cNvSpPr>
          <p:nvPr>
            <p:ph type="body" idx="1"/>
          </p:nvPr>
        </p:nvSpPr>
        <p:spPr>
          <a:xfrm>
            <a:off x="762000" y="1828800"/>
            <a:ext cx="7772400" cy="4572000"/>
          </a:xfrm>
        </p:spPr>
        <p:txBody>
          <a:bodyPr>
            <a:normAutofit fontScale="92500" lnSpcReduction="10000"/>
          </a:bodyPr>
          <a:lstStyle/>
          <a:p>
            <a:r>
              <a:rPr lang="en-US" sz="2800" dirty="0"/>
              <a:t>May be taken when medically necessary;</a:t>
            </a:r>
          </a:p>
          <a:p>
            <a:r>
              <a:rPr lang="en-US" sz="2800" dirty="0"/>
              <a:t>Employee must provide certification from health care provider stating that the employee’s schedule is necessary and the expected duration of the schedule;</a:t>
            </a:r>
          </a:p>
          <a:p>
            <a:r>
              <a:rPr lang="en-US" sz="2800" dirty="0"/>
              <a:t>If leave is </a:t>
            </a:r>
            <a:r>
              <a:rPr lang="en-US" sz="2800" u="sng" dirty="0" smtClean="0"/>
              <a:t>foreseeable based on planned medical treatment</a:t>
            </a:r>
            <a:r>
              <a:rPr lang="en-US" sz="2800" dirty="0" smtClean="0"/>
              <a:t> or if the employer agrees to permit intermittent or reduced schedule leave for the birth/placement of child, employee </a:t>
            </a:r>
            <a:r>
              <a:rPr lang="en-US" sz="2800" dirty="0"/>
              <a:t>may be required to transfer to alternative position and must make reasonable efforts to schedule treatment without unduly disrupting operations.</a:t>
            </a:r>
            <a:r>
              <a:rPr lang="en-US" dirty="0"/>
              <a:t> </a:t>
            </a:r>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&amp; Tricks</a:t>
            </a:r>
            <a:endParaRPr lang="en-US" dirty="0"/>
          </a:p>
        </p:txBody>
      </p:sp>
      <p:sp>
        <p:nvSpPr>
          <p:cNvPr id="3" name="Content Placeholder 2"/>
          <p:cNvSpPr>
            <a:spLocks noGrp="1"/>
          </p:cNvSpPr>
          <p:nvPr>
            <p:ph idx="1"/>
          </p:nvPr>
        </p:nvSpPr>
        <p:spPr/>
        <p:txBody>
          <a:bodyPr/>
          <a:lstStyle/>
          <a:p>
            <a:r>
              <a:rPr lang="en-US" dirty="0" smtClean="0"/>
              <a:t>Do not transfer based on unforeseeable or unplanned intermittent leave</a:t>
            </a:r>
          </a:p>
          <a:p>
            <a:r>
              <a:rPr lang="en-US" dirty="0" smtClean="0"/>
              <a:t>If foreseeable intermittent leave is not based on planned medical treatment, transfer to alternative position is not available</a:t>
            </a:r>
          </a:p>
          <a:p>
            <a:r>
              <a:rPr lang="en-US" dirty="0" smtClean="0"/>
              <a:t>Be sure to comply with any applicable CBA</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9831" y="4800600"/>
            <a:ext cx="1764338" cy="1577151"/>
          </a:xfrm>
          <a:prstGeom prst="rect">
            <a:avLst/>
          </a:prstGeom>
        </p:spPr>
      </p:pic>
    </p:spTree>
    <p:extLst>
      <p:ext uri="{BB962C8B-B14F-4D97-AF65-F5344CB8AC3E}">
        <p14:creationId xmlns:p14="http://schemas.microsoft.com/office/powerpoint/2010/main" val="4200257670"/>
      </p:ext>
    </p:extLst>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normAutofit fontScale="90000"/>
          </a:bodyPr>
          <a:lstStyle/>
          <a:p>
            <a:r>
              <a:rPr lang="en-US" sz="3600"/>
              <a:t>Does Intermittent or Reduced Work Week Leave Alter Exempt Status of Employees?</a:t>
            </a:r>
            <a:endParaRPr lang="en-US"/>
          </a:p>
        </p:txBody>
      </p:sp>
      <p:sp>
        <p:nvSpPr>
          <p:cNvPr id="216067" name="Rectangle 3"/>
          <p:cNvSpPr>
            <a:spLocks noGrp="1" noChangeArrowheads="1"/>
          </p:cNvSpPr>
          <p:nvPr>
            <p:ph type="body" idx="1"/>
          </p:nvPr>
        </p:nvSpPr>
        <p:spPr>
          <a:xfrm>
            <a:off x="685800" y="2057400"/>
            <a:ext cx="7772400" cy="4114800"/>
          </a:xfrm>
        </p:spPr>
        <p:txBody>
          <a:bodyPr/>
          <a:lstStyle/>
          <a:p>
            <a:r>
              <a:rPr lang="en-US" sz="2800" dirty="0"/>
              <a:t>No.</a:t>
            </a:r>
          </a:p>
          <a:p>
            <a:r>
              <a:rPr lang="en-US" sz="2800" dirty="0"/>
              <a:t>Employer can pay an exempt employee at the </a:t>
            </a:r>
            <a:r>
              <a:rPr lang="en-US" sz="2800" dirty="0" smtClean="0"/>
              <a:t>proportional daily or hourly </a:t>
            </a:r>
            <a:r>
              <a:rPr lang="en-US" sz="2800" dirty="0"/>
              <a:t>rate while on reduced schedule.</a:t>
            </a:r>
          </a:p>
          <a:p>
            <a:r>
              <a:rPr lang="en-US" sz="2800" dirty="0"/>
              <a:t>Exempt employees on intermittent leave can be paid less than full salary without altering exempt status.</a:t>
            </a:r>
            <a:r>
              <a:rPr lang="en-US" dirty="0"/>
              <a:t> </a:t>
            </a:r>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t>
            </a:r>
            <a:r>
              <a:rPr lang="en-US" dirty="0" err="1" smtClean="0"/>
              <a:t>FMLA</a:t>
            </a:r>
            <a:r>
              <a:rPr lang="en-US" dirty="0" smtClean="0"/>
              <a:t> Cases</a:t>
            </a:r>
            <a:endParaRPr lang="en-US" dirty="0"/>
          </a:p>
        </p:txBody>
      </p:sp>
      <p:sp>
        <p:nvSpPr>
          <p:cNvPr id="4" name="Content Placeholder 3"/>
          <p:cNvSpPr>
            <a:spLocks noGrp="1"/>
          </p:cNvSpPr>
          <p:nvPr>
            <p:ph idx="1"/>
          </p:nvPr>
        </p:nvSpPr>
        <p:spPr/>
        <p:txBody>
          <a:bodyPr>
            <a:normAutofit fontScale="77500" lnSpcReduction="20000"/>
          </a:bodyPr>
          <a:lstStyle/>
          <a:p>
            <a:r>
              <a:rPr lang="en-US" i="1" dirty="0" smtClean="0"/>
              <a:t>Ballard v. Chicago Park District</a:t>
            </a:r>
            <a:r>
              <a:rPr lang="en-US" dirty="0" smtClean="0"/>
              <a:t> (7</a:t>
            </a:r>
            <a:r>
              <a:rPr lang="en-US" baseline="30000" dirty="0" smtClean="0"/>
              <a:t>th</a:t>
            </a:r>
            <a:r>
              <a:rPr lang="en-US" dirty="0" smtClean="0"/>
              <a:t> Cir. 2014)</a:t>
            </a:r>
          </a:p>
          <a:p>
            <a:r>
              <a:rPr lang="en-US" dirty="0" smtClean="0"/>
              <a:t>Ms. Ballard lived with her mother, cooked for her, administered her medication, and bathed and dressed her.</a:t>
            </a:r>
          </a:p>
          <a:p>
            <a:r>
              <a:rPr lang="en-US" dirty="0" smtClean="0"/>
              <a:t>Ms. Ballard took her mother on a six day trip to Las Vegas and continued the regular care-taking duties during the trip.  The trip was funded by charitable organizations serving terminally ill adults when hospice workers learned the mother had always wanted to see Las Vegas.</a:t>
            </a:r>
          </a:p>
          <a:p>
            <a:r>
              <a:rPr lang="en-US" dirty="0" smtClean="0"/>
              <a:t>While in Las Vegas, Ms. Ballard drove her mother to the hospital for medication when a fire prevented them from getting into their hotel room where the medications were stored.</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904301"/>
            <a:ext cx="1600200" cy="1231404"/>
          </a:xfrm>
          <a:prstGeom prst="rect">
            <a:avLst/>
          </a:prstGeom>
        </p:spPr>
      </p:pic>
    </p:spTree>
    <p:extLst>
      <p:ext uri="{BB962C8B-B14F-4D97-AF65-F5344CB8AC3E}">
        <p14:creationId xmlns:p14="http://schemas.microsoft.com/office/powerpoint/2010/main" val="3196230333"/>
      </p:ext>
    </p:extLst>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t>
            </a:r>
            <a:r>
              <a:rPr lang="en-US" dirty="0" err="1" smtClean="0"/>
              <a:t>FMLA</a:t>
            </a:r>
            <a:r>
              <a:rPr lang="en-US" dirty="0" smtClean="0"/>
              <a:t> Cases</a:t>
            </a:r>
            <a:endParaRPr lang="en-US" dirty="0"/>
          </a:p>
        </p:txBody>
      </p:sp>
      <p:sp>
        <p:nvSpPr>
          <p:cNvPr id="4" name="Content Placeholder 3"/>
          <p:cNvSpPr>
            <a:spLocks noGrp="1"/>
          </p:cNvSpPr>
          <p:nvPr>
            <p:ph idx="1"/>
          </p:nvPr>
        </p:nvSpPr>
        <p:spPr/>
        <p:txBody>
          <a:bodyPr>
            <a:normAutofit fontScale="92500" lnSpcReduction="20000"/>
          </a:bodyPr>
          <a:lstStyle/>
          <a:p>
            <a:r>
              <a:rPr lang="en-US" i="1" dirty="0" smtClean="0"/>
              <a:t>Ballard v. Chicago Park District</a:t>
            </a:r>
            <a:r>
              <a:rPr lang="en-US" dirty="0" smtClean="0"/>
              <a:t> (7</a:t>
            </a:r>
            <a:r>
              <a:rPr lang="en-US" baseline="30000" dirty="0" smtClean="0"/>
              <a:t>th</a:t>
            </a:r>
            <a:r>
              <a:rPr lang="en-US" dirty="0" smtClean="0"/>
              <a:t> Cir. 2014)</a:t>
            </a:r>
          </a:p>
          <a:p>
            <a:r>
              <a:rPr lang="en-US" dirty="0" smtClean="0"/>
              <a:t>Is leave to take mom on a “bucket list” trip to Vegas qualifying leave under the </a:t>
            </a:r>
            <a:r>
              <a:rPr lang="en-US" dirty="0" err="1" smtClean="0"/>
              <a:t>FMLA</a:t>
            </a:r>
            <a:r>
              <a:rPr lang="en-US" dirty="0" smtClean="0"/>
              <a:t>?</a:t>
            </a:r>
          </a:p>
          <a:p>
            <a:r>
              <a:rPr lang="en-US" dirty="0" smtClean="0"/>
              <a:t>Park District claimed that trip was not related to ongoing medical treatment and her absences were not covered under the </a:t>
            </a:r>
            <a:r>
              <a:rPr lang="en-US" dirty="0" err="1" smtClean="0"/>
              <a:t>FMLA</a:t>
            </a:r>
            <a:r>
              <a:rPr lang="en-US" dirty="0" smtClean="0"/>
              <a:t> provision that allows employees to take leave to “care for” a seriously ill family member.</a:t>
            </a:r>
          </a:p>
          <a:p>
            <a:r>
              <a:rPr lang="en-US" dirty="0" smtClean="0"/>
              <a:t>Park District denied the request for </a:t>
            </a:r>
            <a:r>
              <a:rPr lang="en-US" dirty="0" err="1" smtClean="0"/>
              <a:t>FMLA</a:t>
            </a:r>
            <a:r>
              <a:rPr lang="en-US" dirty="0" smtClean="0"/>
              <a:t> and terminated Ms. Ballard for the unexcused absences.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356645"/>
            <a:ext cx="1600200" cy="1231404"/>
          </a:xfrm>
          <a:prstGeom prst="rect">
            <a:avLst/>
          </a:prstGeom>
        </p:spPr>
      </p:pic>
    </p:spTree>
    <p:extLst>
      <p:ext uri="{BB962C8B-B14F-4D97-AF65-F5344CB8AC3E}">
        <p14:creationId xmlns:p14="http://schemas.microsoft.com/office/powerpoint/2010/main" val="1611985796"/>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dirty="0" smtClean="0"/>
              <a:t>Are you a Covered Employer?</a:t>
            </a:r>
            <a:endParaRPr lang="en-US" dirty="0"/>
          </a:p>
        </p:txBody>
      </p:sp>
      <p:sp>
        <p:nvSpPr>
          <p:cNvPr id="202755" name="Rectangle 3"/>
          <p:cNvSpPr>
            <a:spLocks noGrp="1" noChangeArrowheads="1"/>
          </p:cNvSpPr>
          <p:nvPr>
            <p:ph type="body" idx="1"/>
          </p:nvPr>
        </p:nvSpPr>
        <p:spPr>
          <a:xfrm>
            <a:off x="685800" y="1447800"/>
            <a:ext cx="7772400" cy="4724400"/>
          </a:xfrm>
        </p:spPr>
        <p:txBody>
          <a:bodyPr>
            <a:normAutofit fontScale="85000" lnSpcReduction="20000"/>
          </a:bodyPr>
          <a:lstStyle/>
          <a:p>
            <a:r>
              <a:rPr lang="en-US" sz="2800" dirty="0" smtClean="0"/>
              <a:t>Yes—public agencies are covered employers regardless of the number of employees.</a:t>
            </a:r>
          </a:p>
          <a:p>
            <a:r>
              <a:rPr lang="en-US" sz="2800" dirty="0"/>
              <a:t>Public Agency:  the government of a State or political subdivision of a State; or an agency of the United States, a State, or a political subdivision of a State, or any interstate governmental </a:t>
            </a:r>
            <a:r>
              <a:rPr lang="en-US" sz="2800" dirty="0" smtClean="0"/>
              <a:t>agency.</a:t>
            </a:r>
          </a:p>
          <a:p>
            <a:r>
              <a:rPr lang="en-US" sz="2800" dirty="0"/>
              <a:t>The determination of whether an entity is a public agency, as distinguished from a private employer, is determined by whether the agency has taxing authority, or whether the chief administrative officer or board, etc., is elected by the voters-at-large or their appointment is subject to approval by an elected </a:t>
            </a:r>
            <a:r>
              <a:rPr lang="en-US" sz="2800" dirty="0" smtClean="0"/>
              <a:t>official.</a:t>
            </a:r>
          </a:p>
          <a:p>
            <a:r>
              <a:rPr lang="en-US" sz="2800" u="sng" dirty="0" smtClean="0"/>
              <a:t>Employees </a:t>
            </a:r>
            <a:r>
              <a:rPr lang="en-US" sz="2800" u="sng" dirty="0"/>
              <a:t>of public agencies must meet all </a:t>
            </a:r>
            <a:r>
              <a:rPr lang="en-US" sz="2800" u="sng" dirty="0" smtClean="0"/>
              <a:t>eligibility requirements, </a:t>
            </a:r>
            <a:r>
              <a:rPr lang="en-US" sz="2800" u="sng" dirty="0"/>
              <a:t>including </a:t>
            </a:r>
            <a:r>
              <a:rPr lang="en-US" sz="2800" u="sng" dirty="0" smtClean="0"/>
              <a:t>requirement </a:t>
            </a:r>
            <a:r>
              <a:rPr lang="en-US" sz="2800" u="sng" dirty="0"/>
              <a:t>that </a:t>
            </a:r>
            <a:r>
              <a:rPr lang="en-US" sz="2800" u="sng" dirty="0" smtClean="0"/>
              <a:t>employer employ </a:t>
            </a:r>
            <a:r>
              <a:rPr lang="en-US" sz="2800" u="sng" dirty="0"/>
              <a:t>50 employees at the worksite or within 75 </a:t>
            </a:r>
            <a:r>
              <a:rPr lang="en-US" sz="2800" u="sng" dirty="0" smtClean="0"/>
              <a:t>miles.</a:t>
            </a:r>
            <a:endParaRPr lang="en-US" sz="2800" u="sng" dirty="0"/>
          </a:p>
        </p:txBody>
      </p:sp>
    </p:spTree>
    <p:extLst>
      <p:ext uri="{BB962C8B-B14F-4D97-AF65-F5344CB8AC3E}">
        <p14:creationId xmlns:p14="http://schemas.microsoft.com/office/powerpoint/2010/main" val="3137599695"/>
      </p:ext>
    </p:extLst>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t>
            </a:r>
            <a:r>
              <a:rPr lang="en-US" dirty="0" err="1" smtClean="0"/>
              <a:t>FMLA</a:t>
            </a:r>
            <a:r>
              <a:rPr lang="en-US" dirty="0" smtClean="0"/>
              <a:t> Cases</a:t>
            </a:r>
            <a:endParaRPr lang="en-US" dirty="0"/>
          </a:p>
        </p:txBody>
      </p:sp>
      <p:sp>
        <p:nvSpPr>
          <p:cNvPr id="4" name="Content Placeholder 3"/>
          <p:cNvSpPr>
            <a:spLocks noGrp="1"/>
          </p:cNvSpPr>
          <p:nvPr>
            <p:ph idx="1"/>
          </p:nvPr>
        </p:nvSpPr>
        <p:spPr>
          <a:xfrm>
            <a:off x="457200" y="1417638"/>
            <a:ext cx="8229600" cy="5059362"/>
          </a:xfrm>
        </p:spPr>
        <p:txBody>
          <a:bodyPr>
            <a:normAutofit fontScale="77500" lnSpcReduction="20000"/>
          </a:bodyPr>
          <a:lstStyle/>
          <a:p>
            <a:r>
              <a:rPr lang="en-US" i="1" dirty="0" smtClean="0"/>
              <a:t>Ballard v. Chicago Park District</a:t>
            </a:r>
            <a:r>
              <a:rPr lang="en-US" dirty="0" smtClean="0"/>
              <a:t> (7</a:t>
            </a:r>
            <a:r>
              <a:rPr lang="en-US" baseline="30000" dirty="0" smtClean="0"/>
              <a:t>th</a:t>
            </a:r>
            <a:r>
              <a:rPr lang="en-US" dirty="0" smtClean="0"/>
              <a:t> Cir. 2014)</a:t>
            </a:r>
          </a:p>
          <a:p>
            <a:r>
              <a:rPr lang="en-US" dirty="0" smtClean="0"/>
              <a:t>Court found that “care” under the </a:t>
            </a:r>
            <a:r>
              <a:rPr lang="en-US" dirty="0" err="1" smtClean="0"/>
              <a:t>FMLA</a:t>
            </a:r>
            <a:r>
              <a:rPr lang="en-US" dirty="0" smtClean="0"/>
              <a:t> did not contain any geographic or location-specific limitations.  </a:t>
            </a:r>
          </a:p>
          <a:p>
            <a:r>
              <a:rPr lang="en-US" dirty="0" smtClean="0"/>
              <a:t>Court defined “care” as attending to “basic medical, hygienic or nutritional needs”.</a:t>
            </a:r>
          </a:p>
          <a:p>
            <a:r>
              <a:rPr lang="en-US" dirty="0" smtClean="0"/>
              <a:t>Court concluded that Ms. Ballard “cared” for her mom in Las Vegas and declined to draw a distinction between care at home and care while traveling.</a:t>
            </a:r>
          </a:p>
          <a:p>
            <a:r>
              <a:rPr lang="en-US" dirty="0" smtClean="0"/>
              <a:t>7</a:t>
            </a:r>
            <a:r>
              <a:rPr lang="en-US" baseline="30000" dirty="0" smtClean="0"/>
              <a:t>th</a:t>
            </a:r>
            <a:r>
              <a:rPr lang="en-US" dirty="0" smtClean="0"/>
              <a:t> Circuit’s decision conflicts with 1</a:t>
            </a:r>
            <a:r>
              <a:rPr lang="en-US" baseline="30000" dirty="0" smtClean="0"/>
              <a:t>st</a:t>
            </a:r>
            <a:r>
              <a:rPr lang="en-US" dirty="0" smtClean="0"/>
              <a:t> and 9</a:t>
            </a:r>
            <a:r>
              <a:rPr lang="en-US" baseline="30000" dirty="0" smtClean="0"/>
              <a:t>th</a:t>
            </a:r>
            <a:r>
              <a:rPr lang="en-US" dirty="0" smtClean="0"/>
              <a:t> Circuit holdings which require travel to be for medical “treatment” to qualify as FMLA leave.</a:t>
            </a:r>
          </a:p>
          <a:p>
            <a:r>
              <a:rPr lang="en-US" dirty="0" smtClean="0"/>
              <a:t>4</a:t>
            </a:r>
            <a:r>
              <a:rPr lang="en-US" baseline="30000" dirty="0" smtClean="0"/>
              <a:t>th</a:t>
            </a:r>
            <a:r>
              <a:rPr lang="en-US" dirty="0" smtClean="0"/>
              <a:t> Circuit has recently noted that leave to bond with newborn does not have geographical restrictions  </a:t>
            </a:r>
            <a:r>
              <a:rPr lang="en-US" i="1" dirty="0" smtClean="0"/>
              <a:t>Meyer v. Town of Wake Forest</a:t>
            </a:r>
            <a:r>
              <a:rPr lang="en-US" dirty="0" smtClean="0"/>
              <a:t>, 2018 U.S. Dist. LEXIS 167130 (E.D. N.C. 9/28/2018)</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09600"/>
            <a:ext cx="1600200" cy="1231404"/>
          </a:xfrm>
          <a:prstGeom prst="rect">
            <a:avLst/>
          </a:prstGeom>
        </p:spPr>
      </p:pic>
    </p:spTree>
    <p:extLst>
      <p:ext uri="{BB962C8B-B14F-4D97-AF65-F5344CB8AC3E}">
        <p14:creationId xmlns:p14="http://schemas.microsoft.com/office/powerpoint/2010/main" val="3964963133"/>
      </p:ext>
    </p:extLst>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t>
            </a:r>
            <a:r>
              <a:rPr lang="en-US" dirty="0" err="1" smtClean="0"/>
              <a:t>FMLA</a:t>
            </a:r>
            <a:r>
              <a:rPr lang="en-US" dirty="0" smtClean="0"/>
              <a:t> Cases</a:t>
            </a:r>
            <a:endParaRPr lang="en-US" dirty="0"/>
          </a:p>
        </p:txBody>
      </p:sp>
      <p:sp>
        <p:nvSpPr>
          <p:cNvPr id="4" name="Content Placeholder 3"/>
          <p:cNvSpPr>
            <a:spLocks noGrp="1"/>
          </p:cNvSpPr>
          <p:nvPr>
            <p:ph idx="1"/>
          </p:nvPr>
        </p:nvSpPr>
        <p:spPr>
          <a:xfrm>
            <a:off x="457200" y="1600200"/>
            <a:ext cx="8229600" cy="4724400"/>
          </a:xfrm>
        </p:spPr>
        <p:txBody>
          <a:bodyPr>
            <a:normAutofit fontScale="85000" lnSpcReduction="20000"/>
          </a:bodyPr>
          <a:lstStyle/>
          <a:p>
            <a:r>
              <a:rPr lang="en-US" i="1" dirty="0" err="1" smtClean="0"/>
              <a:t>Escriba</a:t>
            </a:r>
            <a:r>
              <a:rPr lang="en-US" i="1" dirty="0" smtClean="0"/>
              <a:t> v. Foster Poultry Farms, Inc. </a:t>
            </a:r>
            <a:r>
              <a:rPr lang="en-US" dirty="0" smtClean="0"/>
              <a:t>(9</a:t>
            </a:r>
            <a:r>
              <a:rPr lang="en-US" baseline="30000" dirty="0" smtClean="0"/>
              <a:t>th</a:t>
            </a:r>
            <a:r>
              <a:rPr lang="en-US" dirty="0" smtClean="0"/>
              <a:t> Cir. 2014)</a:t>
            </a:r>
          </a:p>
          <a:p>
            <a:r>
              <a:rPr lang="en-US" dirty="0" smtClean="0"/>
              <a:t>Ms. </a:t>
            </a:r>
            <a:r>
              <a:rPr lang="en-US" dirty="0" err="1" smtClean="0"/>
              <a:t>Escriba</a:t>
            </a:r>
            <a:r>
              <a:rPr lang="en-US" dirty="0" smtClean="0"/>
              <a:t> worked for company for 18 years.  She initially requested 2 weeks of vacation leave to care for her sick father in Guatemala.  </a:t>
            </a:r>
          </a:p>
          <a:p>
            <a:r>
              <a:rPr lang="en-US" dirty="0" smtClean="0"/>
              <a:t>Supervisor asked her later if she needed additional leave and Ms. </a:t>
            </a:r>
            <a:r>
              <a:rPr lang="en-US" dirty="0" err="1" smtClean="0"/>
              <a:t>Escriba</a:t>
            </a:r>
            <a:r>
              <a:rPr lang="en-US" dirty="0" smtClean="0"/>
              <a:t> said, “no”.</a:t>
            </a:r>
          </a:p>
          <a:p>
            <a:r>
              <a:rPr lang="en-US" dirty="0" smtClean="0"/>
              <a:t>Ms. </a:t>
            </a:r>
            <a:r>
              <a:rPr lang="en-US" dirty="0" err="1" smtClean="0"/>
              <a:t>Escriba</a:t>
            </a:r>
            <a:r>
              <a:rPr lang="en-US" dirty="0" smtClean="0"/>
              <a:t> strictly requested vacation time, not family leave.  As such, the company did not designate the leave as </a:t>
            </a:r>
            <a:r>
              <a:rPr lang="en-US" dirty="0" err="1" smtClean="0"/>
              <a:t>FMLA</a:t>
            </a:r>
            <a:r>
              <a:rPr lang="en-US" dirty="0" smtClean="0"/>
              <a:t>.</a:t>
            </a:r>
          </a:p>
          <a:p>
            <a:r>
              <a:rPr lang="en-US" dirty="0" smtClean="0"/>
              <a:t>Ms. </a:t>
            </a:r>
            <a:r>
              <a:rPr lang="en-US" dirty="0" err="1" smtClean="0"/>
              <a:t>Escriba</a:t>
            </a:r>
            <a:r>
              <a:rPr lang="en-US" dirty="0" smtClean="0"/>
              <a:t> left to care for her dad, but did not return at the conclusion of her vacation leave and did not notify the company of her continued absence.  She did not request an extension of leave. </a:t>
            </a:r>
          </a:p>
          <a:p>
            <a:endParaRPr lang="en-US"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457200"/>
            <a:ext cx="1123950" cy="1592263"/>
          </a:xfrm>
          <a:prstGeom prst="rect">
            <a:avLst/>
          </a:prstGeom>
        </p:spPr>
      </p:pic>
    </p:spTree>
    <p:extLst>
      <p:ext uri="{BB962C8B-B14F-4D97-AF65-F5344CB8AC3E}">
        <p14:creationId xmlns:p14="http://schemas.microsoft.com/office/powerpoint/2010/main" val="1596346362"/>
      </p:ext>
    </p:extLst>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t>
            </a:r>
            <a:r>
              <a:rPr lang="en-US" dirty="0" err="1" smtClean="0"/>
              <a:t>FMLA</a:t>
            </a:r>
            <a:r>
              <a:rPr lang="en-US" dirty="0" smtClean="0"/>
              <a:t> Cases</a:t>
            </a:r>
            <a:endParaRPr lang="en-US" dirty="0"/>
          </a:p>
        </p:txBody>
      </p:sp>
      <p:sp>
        <p:nvSpPr>
          <p:cNvPr id="4" name="Content Placeholder 3"/>
          <p:cNvSpPr>
            <a:spLocks noGrp="1"/>
          </p:cNvSpPr>
          <p:nvPr>
            <p:ph idx="1"/>
          </p:nvPr>
        </p:nvSpPr>
        <p:spPr>
          <a:xfrm>
            <a:off x="457200" y="1600200"/>
            <a:ext cx="8229600" cy="4724400"/>
          </a:xfrm>
        </p:spPr>
        <p:txBody>
          <a:bodyPr>
            <a:normAutofit fontScale="92500" lnSpcReduction="20000"/>
          </a:bodyPr>
          <a:lstStyle/>
          <a:p>
            <a:r>
              <a:rPr lang="en-US" i="1" dirty="0" err="1" smtClean="0"/>
              <a:t>Escriba</a:t>
            </a:r>
            <a:r>
              <a:rPr lang="en-US" i="1" dirty="0" smtClean="0"/>
              <a:t> v. Foster Poultry Farms, Inc. </a:t>
            </a:r>
            <a:r>
              <a:rPr lang="en-US" dirty="0" smtClean="0"/>
              <a:t>(9</a:t>
            </a:r>
            <a:r>
              <a:rPr lang="en-US" baseline="30000" dirty="0" smtClean="0"/>
              <a:t>th</a:t>
            </a:r>
            <a:r>
              <a:rPr lang="en-US" dirty="0" smtClean="0"/>
              <a:t> Cir. 2014)</a:t>
            </a:r>
          </a:p>
          <a:p>
            <a:r>
              <a:rPr lang="en-US" dirty="0" smtClean="0"/>
              <a:t>Several weeks after she was scheduled to return to work, Ms. </a:t>
            </a:r>
            <a:r>
              <a:rPr lang="en-US" dirty="0" err="1" smtClean="0"/>
              <a:t>Escriba</a:t>
            </a:r>
            <a:r>
              <a:rPr lang="en-US" dirty="0" smtClean="0"/>
              <a:t> contacted the company.  </a:t>
            </a:r>
          </a:p>
          <a:p>
            <a:r>
              <a:rPr lang="en-US" dirty="0" smtClean="0"/>
              <a:t>Company terminated Ms. </a:t>
            </a:r>
            <a:r>
              <a:rPr lang="en-US" dirty="0" err="1" smtClean="0"/>
              <a:t>Escriba</a:t>
            </a:r>
            <a:r>
              <a:rPr lang="en-US" dirty="0" smtClean="0"/>
              <a:t> under the company’s “three-day no-show, no-call” rule, which states that employees will be fired automatically if he or she is absent for three workdays without notifying the company or seeking a leave of absence.</a:t>
            </a:r>
          </a:p>
          <a:p>
            <a:r>
              <a:rPr lang="en-US" dirty="0" smtClean="0"/>
              <a:t>Ms. </a:t>
            </a:r>
            <a:r>
              <a:rPr lang="en-US" dirty="0" err="1" smtClean="0"/>
              <a:t>Escriba</a:t>
            </a:r>
            <a:r>
              <a:rPr lang="en-US" dirty="0" smtClean="0"/>
              <a:t> filed suit alleging violations of the </a:t>
            </a:r>
            <a:r>
              <a:rPr lang="en-US" dirty="0" err="1" smtClean="0"/>
              <a:t>FMLA</a:t>
            </a:r>
            <a:r>
              <a:rPr lang="en-US" dirty="0" smtClean="0"/>
              <a:t> and the state-law equivalent (California).</a:t>
            </a:r>
          </a:p>
          <a:p>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395" y="274638"/>
            <a:ext cx="971550" cy="1376363"/>
          </a:xfrm>
          <a:prstGeom prst="rect">
            <a:avLst/>
          </a:prstGeom>
        </p:spPr>
      </p:pic>
    </p:spTree>
    <p:extLst>
      <p:ext uri="{BB962C8B-B14F-4D97-AF65-F5344CB8AC3E}">
        <p14:creationId xmlns:p14="http://schemas.microsoft.com/office/powerpoint/2010/main" val="816463425"/>
      </p:ext>
    </p:extLst>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t>
            </a:r>
            <a:r>
              <a:rPr lang="en-US" dirty="0" err="1" smtClean="0"/>
              <a:t>FMLA</a:t>
            </a:r>
            <a:r>
              <a:rPr lang="en-US" dirty="0" smtClean="0"/>
              <a:t> Cases</a:t>
            </a:r>
            <a:endParaRPr lang="en-US" dirty="0"/>
          </a:p>
        </p:txBody>
      </p:sp>
      <p:sp>
        <p:nvSpPr>
          <p:cNvPr id="4" name="Content Placeholder 3"/>
          <p:cNvSpPr>
            <a:spLocks noGrp="1"/>
          </p:cNvSpPr>
          <p:nvPr>
            <p:ph idx="1"/>
          </p:nvPr>
        </p:nvSpPr>
        <p:spPr>
          <a:xfrm>
            <a:off x="457200" y="1600200"/>
            <a:ext cx="8229600" cy="4724400"/>
          </a:xfrm>
        </p:spPr>
        <p:txBody>
          <a:bodyPr>
            <a:normAutofit fontScale="92500" lnSpcReduction="10000"/>
          </a:bodyPr>
          <a:lstStyle/>
          <a:p>
            <a:r>
              <a:rPr lang="en-US" i="1" dirty="0" err="1" smtClean="0"/>
              <a:t>Escriba</a:t>
            </a:r>
            <a:r>
              <a:rPr lang="en-US" i="1" dirty="0" smtClean="0"/>
              <a:t> v. Foster Poultry Farms, Inc. </a:t>
            </a:r>
            <a:r>
              <a:rPr lang="en-US" dirty="0" smtClean="0"/>
              <a:t>(9</a:t>
            </a:r>
            <a:r>
              <a:rPr lang="en-US" baseline="30000" dirty="0" smtClean="0"/>
              <a:t>th</a:t>
            </a:r>
            <a:r>
              <a:rPr lang="en-US" dirty="0" smtClean="0"/>
              <a:t> Cir. 2014)</a:t>
            </a:r>
          </a:p>
          <a:p>
            <a:r>
              <a:rPr lang="en-US" dirty="0" smtClean="0"/>
              <a:t>Jury verdict in favor of the company.</a:t>
            </a:r>
          </a:p>
          <a:p>
            <a:r>
              <a:rPr lang="en-US" dirty="0" smtClean="0"/>
              <a:t>Ms. </a:t>
            </a:r>
            <a:r>
              <a:rPr lang="en-US" dirty="0" err="1" smtClean="0"/>
              <a:t>Escriba</a:t>
            </a:r>
            <a:r>
              <a:rPr lang="en-US" dirty="0" smtClean="0"/>
              <a:t> appealed.  Ms. </a:t>
            </a:r>
            <a:r>
              <a:rPr lang="en-US" dirty="0" err="1" smtClean="0"/>
              <a:t>Escriba</a:t>
            </a:r>
            <a:r>
              <a:rPr lang="en-US" dirty="0" smtClean="0"/>
              <a:t> argued that the company was required to designate her leave as </a:t>
            </a:r>
            <a:r>
              <a:rPr lang="en-US" dirty="0" err="1" smtClean="0"/>
              <a:t>FMLA</a:t>
            </a:r>
            <a:r>
              <a:rPr lang="en-US" dirty="0" smtClean="0"/>
              <a:t>, regardless of whether she expressly declined it.</a:t>
            </a:r>
          </a:p>
          <a:p>
            <a:r>
              <a:rPr lang="en-US" dirty="0" smtClean="0"/>
              <a:t>The Company claimed that when Ms. </a:t>
            </a:r>
            <a:r>
              <a:rPr lang="en-US" dirty="0" err="1" smtClean="0"/>
              <a:t>Escriba</a:t>
            </a:r>
            <a:r>
              <a:rPr lang="en-US" dirty="0" smtClean="0"/>
              <a:t> expressly declined </a:t>
            </a:r>
            <a:r>
              <a:rPr lang="en-US" dirty="0" err="1" smtClean="0"/>
              <a:t>FMLA</a:t>
            </a:r>
            <a:r>
              <a:rPr lang="en-US" dirty="0" smtClean="0"/>
              <a:t> leave, she failed to provide the company sufficient notice of her intent to take such leave.</a:t>
            </a:r>
          </a:p>
          <a:p>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465137"/>
            <a:ext cx="801221" cy="1135063"/>
          </a:xfrm>
          <a:prstGeom prst="rect">
            <a:avLst/>
          </a:prstGeom>
        </p:spPr>
      </p:pic>
    </p:spTree>
    <p:extLst>
      <p:ext uri="{BB962C8B-B14F-4D97-AF65-F5344CB8AC3E}">
        <p14:creationId xmlns:p14="http://schemas.microsoft.com/office/powerpoint/2010/main" val="3916971521"/>
      </p:ext>
    </p:extLst>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t>
            </a:r>
            <a:r>
              <a:rPr lang="en-US" dirty="0" err="1" smtClean="0"/>
              <a:t>FMLA</a:t>
            </a:r>
            <a:r>
              <a:rPr lang="en-US" dirty="0" smtClean="0"/>
              <a:t> Cases</a:t>
            </a:r>
            <a:endParaRPr lang="en-US" dirty="0"/>
          </a:p>
        </p:txBody>
      </p:sp>
      <p:sp>
        <p:nvSpPr>
          <p:cNvPr id="4" name="Content Placeholder 3"/>
          <p:cNvSpPr>
            <a:spLocks noGrp="1"/>
          </p:cNvSpPr>
          <p:nvPr>
            <p:ph idx="1"/>
          </p:nvPr>
        </p:nvSpPr>
        <p:spPr>
          <a:xfrm>
            <a:off x="457200" y="1600200"/>
            <a:ext cx="8229600" cy="4724400"/>
          </a:xfrm>
        </p:spPr>
        <p:txBody>
          <a:bodyPr>
            <a:normAutofit fontScale="92500" lnSpcReduction="20000"/>
          </a:bodyPr>
          <a:lstStyle/>
          <a:p>
            <a:r>
              <a:rPr lang="en-US" i="1" dirty="0" err="1" smtClean="0"/>
              <a:t>Escriba</a:t>
            </a:r>
            <a:r>
              <a:rPr lang="en-US" i="1" dirty="0" smtClean="0"/>
              <a:t> v. Foster Poultry Farms, Inc. </a:t>
            </a:r>
            <a:r>
              <a:rPr lang="en-US" dirty="0" smtClean="0"/>
              <a:t>(9</a:t>
            </a:r>
            <a:r>
              <a:rPr lang="en-US" baseline="30000" dirty="0" smtClean="0"/>
              <a:t>th</a:t>
            </a:r>
            <a:r>
              <a:rPr lang="en-US" dirty="0" smtClean="0"/>
              <a:t> Cir. 2014)</a:t>
            </a:r>
          </a:p>
          <a:p>
            <a:r>
              <a:rPr lang="en-US" dirty="0" smtClean="0"/>
              <a:t>9</a:t>
            </a:r>
            <a:r>
              <a:rPr lang="en-US" baseline="30000" dirty="0" smtClean="0"/>
              <a:t>th</a:t>
            </a:r>
            <a:r>
              <a:rPr lang="en-US" dirty="0" smtClean="0"/>
              <a:t> Circuit affirmed the jury’s verdict (company won).</a:t>
            </a:r>
          </a:p>
          <a:p>
            <a:r>
              <a:rPr lang="en-US" dirty="0" smtClean="0"/>
              <a:t>Court concluded that nothing precludes an employee from deferring the exercise of his or her </a:t>
            </a:r>
            <a:r>
              <a:rPr lang="en-US" dirty="0" err="1" smtClean="0"/>
              <a:t>FMLA</a:t>
            </a:r>
            <a:r>
              <a:rPr lang="en-US" dirty="0" smtClean="0"/>
              <a:t> rights.  </a:t>
            </a:r>
          </a:p>
          <a:p>
            <a:r>
              <a:rPr lang="en-US" dirty="0" smtClean="0"/>
              <a:t>Court also stated there was sufficient evidence to demonstrate that employee was given the option and prompted to exercise her right to take </a:t>
            </a:r>
            <a:r>
              <a:rPr lang="en-US" dirty="0" err="1" smtClean="0"/>
              <a:t>FMLA</a:t>
            </a:r>
            <a:r>
              <a:rPr lang="en-US" dirty="0" smtClean="0"/>
              <a:t> leave, but that she unequivocally refused to exercise that right.  </a:t>
            </a:r>
          </a:p>
          <a:p>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4666" y="381000"/>
            <a:ext cx="796178" cy="1127919"/>
          </a:xfrm>
          <a:prstGeom prst="rect">
            <a:avLst/>
          </a:prstGeom>
        </p:spPr>
      </p:pic>
    </p:spTree>
    <p:extLst>
      <p:ext uri="{BB962C8B-B14F-4D97-AF65-F5344CB8AC3E}">
        <p14:creationId xmlns:p14="http://schemas.microsoft.com/office/powerpoint/2010/main" val="4151945741"/>
      </p:ext>
    </p:extLst>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994172"/>
          </a:xfrm>
        </p:spPr>
        <p:txBody>
          <a:bodyPr>
            <a:normAutofit/>
          </a:bodyPr>
          <a:lstStyle/>
          <a:p>
            <a:pPr algn="ctr"/>
            <a:r>
              <a:rPr lang="en-US" dirty="0" smtClean="0"/>
              <a:t>Recent FMLA Cases</a:t>
            </a:r>
            <a:endParaRPr lang="en-US" dirty="0"/>
          </a:p>
        </p:txBody>
      </p:sp>
      <p:sp>
        <p:nvSpPr>
          <p:cNvPr id="3" name="Content Placeholder 2"/>
          <p:cNvSpPr>
            <a:spLocks noGrp="1"/>
          </p:cNvSpPr>
          <p:nvPr>
            <p:ph idx="1"/>
          </p:nvPr>
        </p:nvSpPr>
        <p:spPr/>
        <p:txBody>
          <a:bodyPr>
            <a:normAutofit fontScale="77500" lnSpcReduction="20000"/>
          </a:bodyPr>
          <a:lstStyle/>
          <a:p>
            <a:r>
              <a:rPr lang="en-US" i="1" dirty="0" err="1" smtClean="0"/>
              <a:t>Gienapp</a:t>
            </a:r>
            <a:r>
              <a:rPr lang="en-US" i="1" dirty="0" smtClean="0"/>
              <a:t> v. Harbor Crest</a:t>
            </a:r>
            <a:r>
              <a:rPr lang="en-US" dirty="0" smtClean="0"/>
              <a:t>, 7th Cir., No. 14-1053 (2014) </a:t>
            </a:r>
          </a:p>
          <a:p>
            <a:r>
              <a:rPr lang="en-US" dirty="0" smtClean="0"/>
              <a:t>Nursing home worker needed leave to care for adult daughter, undergoing treatment for thyroid cancer – mailed FMLA forms to nursing home employer – did not state when she expected to return</a:t>
            </a:r>
          </a:p>
          <a:p>
            <a:pPr lvl="1"/>
            <a:r>
              <a:rPr lang="en-US" dirty="0" smtClean="0"/>
              <a:t>Certification of Health Care Provider Form completed by Dr. stated daughter’s likelihood of recovery was uncertain – required at least through July 2011 (beyond 12 weeks available under FMLA)</a:t>
            </a:r>
          </a:p>
          <a:p>
            <a:pPr lvl="1"/>
            <a:r>
              <a:rPr lang="en-US" dirty="0" smtClean="0"/>
              <a:t>Employee phoned periodically during FMLA, but employer hired replacement based on assumption that employee would not return (Certification)</a:t>
            </a:r>
          </a:p>
          <a:p>
            <a:pPr lvl="1"/>
            <a:r>
              <a:rPr lang="en-US" dirty="0" smtClean="0"/>
              <a:t>Reported for work in late March – informed no longer had job</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223242"/>
            <a:ext cx="1369219" cy="1157288"/>
          </a:xfrm>
          <a:prstGeom prst="rect">
            <a:avLst/>
          </a:prstGeom>
        </p:spPr>
      </p:pic>
    </p:spTree>
    <p:extLst>
      <p:ext uri="{BB962C8B-B14F-4D97-AF65-F5344CB8AC3E}">
        <p14:creationId xmlns:p14="http://schemas.microsoft.com/office/powerpoint/2010/main" val="1622845804"/>
      </p:ext>
    </p:extLst>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Recent FMLA Cases</a:t>
            </a:r>
            <a:endParaRPr lang="en-US" dirty="0"/>
          </a:p>
        </p:txBody>
      </p:sp>
      <p:sp>
        <p:nvSpPr>
          <p:cNvPr id="3" name="Content Placeholder 2"/>
          <p:cNvSpPr>
            <a:spLocks noGrp="1"/>
          </p:cNvSpPr>
          <p:nvPr>
            <p:ph idx="1"/>
          </p:nvPr>
        </p:nvSpPr>
        <p:spPr/>
        <p:txBody>
          <a:bodyPr>
            <a:normAutofit fontScale="85000" lnSpcReduction="10000"/>
          </a:bodyPr>
          <a:lstStyle/>
          <a:p>
            <a:r>
              <a:rPr lang="en-US" i="1" dirty="0" err="1"/>
              <a:t>Gienapp</a:t>
            </a:r>
            <a:r>
              <a:rPr lang="en-US" i="1" dirty="0"/>
              <a:t> v. Harbor Crest</a:t>
            </a:r>
            <a:r>
              <a:rPr lang="en-US" dirty="0"/>
              <a:t>, 7th Cir., No. </a:t>
            </a:r>
            <a:r>
              <a:rPr lang="en-US" dirty="0" smtClean="0"/>
              <a:t>14-1053 (2014) </a:t>
            </a:r>
          </a:p>
          <a:p>
            <a:r>
              <a:rPr lang="en-US" dirty="0" smtClean="0"/>
              <a:t>Trial court found employee forfeited FMLA leave by not indicating how much time leave</a:t>
            </a:r>
          </a:p>
          <a:p>
            <a:pPr lvl="1"/>
            <a:r>
              <a:rPr lang="en-US" dirty="0" smtClean="0"/>
              <a:t>7th Cir. Reversed – in favor of employee – distinguishing btw. “foreseeable” and “unforeseeable” leave</a:t>
            </a:r>
          </a:p>
          <a:p>
            <a:pPr lvl="1"/>
            <a:r>
              <a:rPr lang="en-US" dirty="0" smtClean="0"/>
              <a:t>Hypothetically, daughter could pass way, which would allow employee to return</a:t>
            </a:r>
          </a:p>
          <a:p>
            <a:pPr lvl="1"/>
            <a:r>
              <a:rPr lang="en-US" dirty="0" smtClean="0"/>
              <a:t>Leave that is not foreseeable “does not require employees to tell l employers how much leave they need, if they do not know yet themselves”</a:t>
            </a:r>
          </a:p>
          <a:p>
            <a:pPr lvl="1"/>
            <a:r>
              <a:rPr lang="en-US" i="1" dirty="0" smtClean="0"/>
              <a:t>Note: </a:t>
            </a:r>
            <a:r>
              <a:rPr lang="en-US" dirty="0" smtClean="0"/>
              <a:t>employee’s daughter was an </a:t>
            </a:r>
            <a:r>
              <a:rPr lang="en-US" u="sng" dirty="0" smtClean="0"/>
              <a:t>adult </a:t>
            </a:r>
            <a:endParaRPr lang="en-US" u="sng"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260350"/>
            <a:ext cx="1369219" cy="1157288"/>
          </a:xfrm>
          <a:prstGeom prst="rect">
            <a:avLst/>
          </a:prstGeom>
        </p:spPr>
      </p:pic>
    </p:spTree>
    <p:extLst>
      <p:ext uri="{BB962C8B-B14F-4D97-AF65-F5344CB8AC3E}">
        <p14:creationId xmlns:p14="http://schemas.microsoft.com/office/powerpoint/2010/main" val="1737139304"/>
      </p:ext>
    </p:extLst>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Recent FMLA Cases</a:t>
            </a:r>
            <a:endParaRPr lang="en-US" dirty="0"/>
          </a:p>
        </p:txBody>
      </p:sp>
      <p:sp>
        <p:nvSpPr>
          <p:cNvPr id="3" name="Content Placeholder 2"/>
          <p:cNvSpPr>
            <a:spLocks noGrp="1"/>
          </p:cNvSpPr>
          <p:nvPr>
            <p:ph idx="1"/>
          </p:nvPr>
        </p:nvSpPr>
        <p:spPr/>
        <p:txBody>
          <a:bodyPr>
            <a:normAutofit fontScale="77500" lnSpcReduction="20000"/>
          </a:bodyPr>
          <a:lstStyle/>
          <a:p>
            <a:r>
              <a:rPr lang="en-US" i="1" dirty="0" smtClean="0"/>
              <a:t>Herald v. Delta Air Lines, Inc., </a:t>
            </a:r>
            <a:r>
              <a:rPr lang="en-US" dirty="0" smtClean="0"/>
              <a:t>2019 U.S. Dist. LEXIS 100609 (M.D. Fla. 6/17/2019)</a:t>
            </a:r>
          </a:p>
          <a:p>
            <a:r>
              <a:rPr lang="en-US" dirty="0" smtClean="0"/>
              <a:t>Herald claims she was terminated in retaliation for refusing to use FMLA when reporting illness outside of the FMLA allowance.</a:t>
            </a:r>
          </a:p>
          <a:p>
            <a:r>
              <a:rPr lang="en-US" dirty="0" smtClean="0"/>
              <a:t>She suddenly became violently sick to her stomach and called out sick using a doctor’s note.  Delta id not excuse her absence.</a:t>
            </a:r>
          </a:p>
          <a:p>
            <a:r>
              <a:rPr lang="en-US" dirty="0" smtClean="0"/>
              <a:t>She previously used FMLA for allergies, but did not use it for the stomach illness that day.</a:t>
            </a:r>
          </a:p>
          <a:p>
            <a:r>
              <a:rPr lang="en-US" dirty="0" smtClean="0"/>
              <a:t>She was placed on a 23-day suspension for failing to cover her shift and then terminated on 2/21/2017.</a:t>
            </a:r>
          </a:p>
          <a:p>
            <a:r>
              <a:rPr lang="en-US" dirty="0" smtClean="0"/>
              <a:t>Delta filed a Motion to Dismiss.</a:t>
            </a: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318453"/>
            <a:ext cx="1630785" cy="1055370"/>
          </a:xfrm>
          <a:prstGeom prst="rect">
            <a:avLst/>
          </a:prstGeom>
        </p:spPr>
      </p:pic>
    </p:spTree>
    <p:extLst>
      <p:ext uri="{BB962C8B-B14F-4D97-AF65-F5344CB8AC3E}">
        <p14:creationId xmlns:p14="http://schemas.microsoft.com/office/powerpoint/2010/main" val="677414276"/>
      </p:ext>
    </p:extLst>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Recent FMLA Cases</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Herald v. Delta Air Lines, Inc., </a:t>
            </a:r>
            <a:r>
              <a:rPr lang="en-US" dirty="0" smtClean="0"/>
              <a:t>2019 U.S. Dist. LEXIS 100609 (M.D. Fla. 6/17/2019)</a:t>
            </a:r>
          </a:p>
          <a:p>
            <a:r>
              <a:rPr lang="en-US" dirty="0" smtClean="0"/>
              <a:t>Court noted that Herald’s argument is that Delta indirectly interfered with her FMLA leave because if she had used FMLA for the stomach illness, she would have had less available to take for her allergy issues.</a:t>
            </a:r>
          </a:p>
          <a:p>
            <a:r>
              <a:rPr lang="en-US" dirty="0" smtClean="0"/>
              <a:t>Herald claimed that by Delta insisting she take FMLA for stomach illness, Delta interfered with her FMLA leave for allergies.</a:t>
            </a:r>
          </a:p>
          <a:p>
            <a:r>
              <a:rPr lang="en-US" dirty="0" smtClean="0"/>
              <a:t>Trial court dismissed case without prejudice. </a:t>
            </a: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318453"/>
            <a:ext cx="1630785" cy="1055370"/>
          </a:xfrm>
          <a:prstGeom prst="rect">
            <a:avLst/>
          </a:prstGeom>
        </p:spPr>
      </p:pic>
    </p:spTree>
    <p:extLst>
      <p:ext uri="{BB962C8B-B14F-4D97-AF65-F5344CB8AC3E}">
        <p14:creationId xmlns:p14="http://schemas.microsoft.com/office/powerpoint/2010/main" val="3148814214"/>
      </p:ext>
    </p:extLst>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Nationwide FMLA Trends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3962371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6341732"/>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dirty="0" smtClean="0"/>
              <a:t>Employer Notice</a:t>
            </a:r>
            <a:endParaRPr lang="en-US" dirty="0"/>
          </a:p>
        </p:txBody>
      </p:sp>
      <p:sp>
        <p:nvSpPr>
          <p:cNvPr id="210947" name="Rectangle 3"/>
          <p:cNvSpPr>
            <a:spLocks noGrp="1" noChangeArrowheads="1"/>
          </p:cNvSpPr>
          <p:nvPr>
            <p:ph type="body" idx="1"/>
          </p:nvPr>
        </p:nvSpPr>
        <p:spPr>
          <a:xfrm>
            <a:off x="685800" y="1447800"/>
            <a:ext cx="7772400" cy="4953000"/>
          </a:xfrm>
        </p:spPr>
        <p:txBody>
          <a:bodyPr>
            <a:normAutofit fontScale="85000" lnSpcReduction="20000"/>
          </a:bodyPr>
          <a:lstStyle/>
          <a:p>
            <a:pPr>
              <a:lnSpc>
                <a:spcPct val="90000"/>
              </a:lnSpc>
            </a:pPr>
            <a:r>
              <a:rPr lang="en-US" sz="2500" dirty="0"/>
              <a:t>General notice:  post and keep posted on its premises, in conspicuous places where employees are employed, a notice explaining the Act's provisions and providing information concerning the procedures for filing complaints of violations of the Act with the Wage and Hour Division. </a:t>
            </a:r>
            <a:endParaRPr lang="en-US" sz="2500" dirty="0" smtClean="0"/>
          </a:p>
          <a:p>
            <a:pPr lvl="1">
              <a:lnSpc>
                <a:spcPct val="90000"/>
              </a:lnSpc>
            </a:pPr>
            <a:r>
              <a:rPr lang="en-US" sz="2100" dirty="0" smtClean="0"/>
              <a:t>Must </a:t>
            </a:r>
            <a:r>
              <a:rPr lang="en-US" sz="2100" dirty="0"/>
              <a:t>be posted prominently </a:t>
            </a:r>
            <a:r>
              <a:rPr lang="en-US" sz="2100" dirty="0" smtClean="0"/>
              <a:t>to </a:t>
            </a:r>
            <a:r>
              <a:rPr lang="en-US" sz="2100" dirty="0"/>
              <a:t>be readily seen by employees and </a:t>
            </a:r>
            <a:r>
              <a:rPr lang="en-US" sz="2100" dirty="0" smtClean="0"/>
              <a:t>applicants. </a:t>
            </a:r>
            <a:r>
              <a:rPr lang="en-US" sz="2100" dirty="0"/>
              <a:t>The poster and </a:t>
            </a:r>
            <a:r>
              <a:rPr lang="en-US" sz="2100" dirty="0" smtClean="0"/>
              <a:t>text </a:t>
            </a:r>
            <a:r>
              <a:rPr lang="en-US" sz="2100" dirty="0"/>
              <a:t>must be large enough to be easily read and contain fully legible text. Electronic posting is sufficient </a:t>
            </a:r>
            <a:r>
              <a:rPr lang="en-US" sz="2100" dirty="0" smtClean="0"/>
              <a:t>as </a:t>
            </a:r>
            <a:r>
              <a:rPr lang="en-US" sz="2100" dirty="0"/>
              <a:t>long as it otherwise meets </a:t>
            </a:r>
            <a:r>
              <a:rPr lang="en-US" sz="2100" dirty="0" smtClean="0"/>
              <a:t>these requirements. </a:t>
            </a:r>
          </a:p>
          <a:p>
            <a:pPr lvl="1">
              <a:lnSpc>
                <a:spcPct val="90000"/>
              </a:lnSpc>
            </a:pPr>
            <a:r>
              <a:rPr lang="en-US" sz="2100" dirty="0" smtClean="0"/>
              <a:t>Willful violation of the </a:t>
            </a:r>
            <a:r>
              <a:rPr lang="en-US" sz="2100" dirty="0"/>
              <a:t>posting requirement may be assessed </a:t>
            </a:r>
            <a:r>
              <a:rPr lang="en-US" sz="2100" dirty="0" smtClean="0"/>
              <a:t>civil </a:t>
            </a:r>
            <a:r>
              <a:rPr lang="en-US" sz="2100" dirty="0"/>
              <a:t>money penalty by the Wage and Hour Division not to exceed $173 for each separate offense</a:t>
            </a:r>
            <a:r>
              <a:rPr lang="en-US" sz="2100" dirty="0" smtClean="0"/>
              <a:t>.</a:t>
            </a:r>
          </a:p>
          <a:p>
            <a:pPr>
              <a:lnSpc>
                <a:spcPct val="90000"/>
              </a:lnSpc>
            </a:pPr>
            <a:r>
              <a:rPr lang="en-US" sz="2500" dirty="0"/>
              <a:t>Covered employers must post this general notice </a:t>
            </a:r>
            <a:r>
              <a:rPr lang="en-US" sz="2500" u="sng" dirty="0"/>
              <a:t>even if no employees are eligible</a:t>
            </a:r>
            <a:r>
              <a:rPr lang="en-US" sz="2500" dirty="0"/>
              <a:t> for FMLA </a:t>
            </a:r>
            <a:r>
              <a:rPr lang="en-US" sz="2500" dirty="0" smtClean="0"/>
              <a:t>leave.</a:t>
            </a:r>
          </a:p>
          <a:p>
            <a:pPr>
              <a:lnSpc>
                <a:spcPct val="90000"/>
              </a:lnSpc>
            </a:pPr>
            <a:r>
              <a:rPr lang="en-US" sz="2500" dirty="0" smtClean="0"/>
              <a:t>If covered employer has </a:t>
            </a:r>
            <a:r>
              <a:rPr lang="en-US" sz="2500" dirty="0"/>
              <a:t>eligible employees, </a:t>
            </a:r>
            <a:r>
              <a:rPr lang="en-US" sz="2500" dirty="0" smtClean="0"/>
              <a:t>must </a:t>
            </a:r>
            <a:r>
              <a:rPr lang="en-US" sz="2500" dirty="0"/>
              <a:t>also provide </a:t>
            </a:r>
            <a:r>
              <a:rPr lang="en-US" sz="2500" dirty="0" smtClean="0"/>
              <a:t>General Notice </a:t>
            </a:r>
            <a:r>
              <a:rPr lang="en-US" sz="2500" dirty="0"/>
              <a:t>to each employee by including </a:t>
            </a:r>
            <a:r>
              <a:rPr lang="en-US" sz="2500" dirty="0" smtClean="0"/>
              <a:t>in Employee Handbooks </a:t>
            </a:r>
            <a:r>
              <a:rPr lang="en-US" sz="2500" dirty="0"/>
              <a:t>or other written guidance to employees </a:t>
            </a:r>
            <a:r>
              <a:rPr lang="en-US" sz="2500" dirty="0" smtClean="0"/>
              <a:t>about </a:t>
            </a:r>
            <a:r>
              <a:rPr lang="en-US" sz="2500" dirty="0"/>
              <a:t>employee benefits or leave rights, if such written materials exist, or by distributing a copy of the </a:t>
            </a:r>
            <a:r>
              <a:rPr lang="en-US" sz="2500" dirty="0" smtClean="0"/>
              <a:t>General Notice </a:t>
            </a:r>
            <a:r>
              <a:rPr lang="en-US" sz="2500" dirty="0"/>
              <a:t>to each new employee upon hiring. </a:t>
            </a:r>
            <a:r>
              <a:rPr lang="en-US" sz="2500" dirty="0" smtClean="0"/>
              <a:t> Distribution </a:t>
            </a:r>
            <a:r>
              <a:rPr lang="en-US" sz="2500" dirty="0"/>
              <a:t>may be </a:t>
            </a:r>
            <a:r>
              <a:rPr lang="en-US" sz="2500" dirty="0" smtClean="0"/>
              <a:t>electronic.</a:t>
            </a:r>
          </a:p>
          <a:p>
            <a:pPr>
              <a:lnSpc>
                <a:spcPct val="90000"/>
              </a:lnSpc>
            </a:pPr>
            <a:endParaRPr lang="en-US" sz="2500" dirty="0"/>
          </a:p>
        </p:txBody>
      </p:sp>
    </p:spTree>
  </p:cSld>
  <p:clrMapOvr>
    <a:masterClrMapping/>
  </p:clrMapOvr>
  <p:transition>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Nationwide FMLA Trends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34810542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5146411"/>
      </p:ext>
    </p:extLst>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839200" cy="1470025"/>
          </a:xfrm>
        </p:spPr>
        <p:txBody>
          <a:bodyPr>
            <a:noAutofit/>
          </a:bodyPr>
          <a:lstStyle/>
          <a:p>
            <a:r>
              <a:rPr lang="en-US" sz="3800" dirty="0" smtClean="0"/>
              <a:t>Additional Tips &amp; Tricks</a:t>
            </a:r>
            <a:endParaRPr lang="en-US" sz="3800" dirty="0"/>
          </a:p>
        </p:txBody>
      </p:sp>
      <p:sp>
        <p:nvSpPr>
          <p:cNvPr id="17" name="Subtitle 2"/>
          <p:cNvSpPr>
            <a:spLocks/>
          </p:cNvSpPr>
          <p:nvPr/>
        </p:nvSpPr>
        <p:spPr bwMode="auto">
          <a:xfrm>
            <a:off x="762000" y="3352800"/>
            <a:ext cx="7924800" cy="2438400"/>
          </a:xfrm>
          <a:prstGeom prst="rect">
            <a:avLst/>
          </a:prstGeom>
          <a:noFill/>
          <a:ln w="9525">
            <a:noFill/>
            <a:miter lim="800000"/>
            <a:headEnd/>
            <a:tailEnd/>
          </a:ln>
          <a:effectLst/>
        </p:spPr>
        <p:txBody>
          <a:bodyPr/>
          <a:lstStyle/>
          <a:p>
            <a:pPr>
              <a:spcBef>
                <a:spcPct val="20000"/>
              </a:spcBef>
              <a:buClr>
                <a:schemeClr val="accent2"/>
              </a:buClr>
              <a:buSzPct val="80000"/>
              <a:buFont typeface="Wingdings" pitchFamily="2" charset="2"/>
              <a:buNone/>
            </a:pPr>
            <a:endParaRPr lang="en-US" sz="2800" dirty="0"/>
          </a:p>
        </p:txBody>
      </p:sp>
      <p:sp>
        <p:nvSpPr>
          <p:cNvPr id="10" name="TextBox 9"/>
          <p:cNvSpPr txBox="1"/>
          <p:nvPr/>
        </p:nvSpPr>
        <p:spPr>
          <a:xfrm>
            <a:off x="304800" y="1447800"/>
            <a:ext cx="8305800" cy="2862322"/>
          </a:xfrm>
          <a:prstGeom prst="rect">
            <a:avLst/>
          </a:prstGeom>
          <a:noFill/>
        </p:spPr>
        <p:txBody>
          <a:bodyPr wrap="square" rtlCol="0">
            <a:spAutoFit/>
          </a:bodyPr>
          <a:lstStyle/>
          <a:p>
            <a:r>
              <a:rPr lang="en-US" sz="3600" dirty="0" smtClean="0"/>
              <a:t>Practical Pointers:</a:t>
            </a:r>
          </a:p>
          <a:p>
            <a:pPr>
              <a:buBlip>
                <a:blip r:embed="rId3"/>
              </a:buBlip>
            </a:pPr>
            <a:r>
              <a:rPr lang="en-US" sz="3600" dirty="0" smtClean="0"/>
              <a:t>  Enforce notice requirements</a:t>
            </a:r>
          </a:p>
          <a:p>
            <a:pPr>
              <a:buBlip>
                <a:blip r:embed="rId3"/>
              </a:buBlip>
            </a:pPr>
            <a:r>
              <a:rPr lang="en-US" sz="3600" dirty="0" smtClean="0"/>
              <a:t>  Enforce internal call-out procedures for use of sick, vacation, PTO time</a:t>
            </a:r>
          </a:p>
          <a:p>
            <a:pPr>
              <a:buBlip>
                <a:blip r:embed="rId3"/>
              </a:buBlip>
            </a:pPr>
            <a:r>
              <a:rPr lang="en-US" sz="3600" dirty="0" smtClean="0"/>
              <a:t>Require fitness-for-duty to return to work</a:t>
            </a:r>
            <a:endParaRPr lang="en-US" sz="36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4572" y="4310122"/>
            <a:ext cx="2746255" cy="2374736"/>
          </a:xfrm>
          <a:prstGeom prst="rect">
            <a:avLst/>
          </a:prstGeom>
        </p:spPr>
      </p:pic>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dirty="0">
                <a:latin typeface="Palatino Linotype" panose="02040502050505030304" pitchFamily="18" charset="0"/>
              </a:rPr>
              <a:t>Disclaimer</a:t>
            </a:r>
          </a:p>
        </p:txBody>
      </p:sp>
      <p:sp>
        <p:nvSpPr>
          <p:cNvPr id="3" name="Text Placeholder 2"/>
          <p:cNvSpPr>
            <a:spLocks noGrp="1"/>
          </p:cNvSpPr>
          <p:nvPr>
            <p:ph type="body" sz="quarter" idx="10"/>
          </p:nvPr>
        </p:nvSpPr>
        <p:spPr>
          <a:xfrm>
            <a:off x="1426709" y="1943100"/>
            <a:ext cx="6286500" cy="2659190"/>
          </a:xfrm>
        </p:spPr>
        <p:txBody>
          <a:bodyPr>
            <a:noAutofit/>
          </a:bodyPr>
          <a:lstStyle/>
          <a:p>
            <a:pPr marL="0" indent="0" algn="just">
              <a:buNone/>
            </a:pPr>
            <a:r>
              <a:rPr lang="en-US" sz="2700" dirty="0"/>
              <a:t>Please note that this presentation is intended as a general overview of various issues and should not be construed as legal advice or a legal opinion relating to a particular set of facts or circumstances.  Further, laws, rules, and regulations are continually changing. As a result, you should consult with your legal counsel before taking any action relating to a particular situation.  </a:t>
            </a:r>
          </a:p>
        </p:txBody>
      </p:sp>
    </p:spTree>
    <p:extLst>
      <p:ext uri="{BB962C8B-B14F-4D97-AF65-F5344CB8AC3E}">
        <p14:creationId xmlns:p14="http://schemas.microsoft.com/office/powerpoint/2010/main" val="1603127943"/>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971550"/>
            <a:ext cx="6172200" cy="685800"/>
          </a:xfrm>
        </p:spPr>
        <p:txBody>
          <a:bodyPr>
            <a:normAutofit fontScale="90000"/>
          </a:bodyPr>
          <a:lstStyle/>
          <a:p>
            <a:pPr algn="ctr"/>
            <a:r>
              <a:rPr lang="en-US" sz="4500" dirty="0"/>
              <a:t>Questions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84364" y="2746773"/>
            <a:ext cx="2143125" cy="1821656"/>
          </a:xfrm>
        </p:spPr>
      </p:pic>
    </p:spTree>
    <p:extLst>
      <p:ext uri="{BB962C8B-B14F-4D97-AF65-F5344CB8AC3E}">
        <p14:creationId xmlns:p14="http://schemas.microsoft.com/office/powerpoint/2010/main" val="2872640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1"/>
            <a:ext cx="8839200" cy="1066800"/>
          </a:xfrm>
        </p:spPr>
        <p:txBody>
          <a:bodyPr>
            <a:normAutofit/>
          </a:bodyPr>
          <a:lstStyle/>
          <a:p>
            <a:r>
              <a:rPr lang="en-US" dirty="0" smtClean="0"/>
              <a:t>Thank you!</a:t>
            </a:r>
            <a:endParaRPr lang="en-US" dirty="0"/>
          </a:p>
        </p:txBody>
      </p:sp>
      <p:sp>
        <p:nvSpPr>
          <p:cNvPr id="17" name="Subtitle 2"/>
          <p:cNvSpPr>
            <a:spLocks/>
          </p:cNvSpPr>
          <p:nvPr/>
        </p:nvSpPr>
        <p:spPr bwMode="auto">
          <a:xfrm>
            <a:off x="685800" y="1371600"/>
            <a:ext cx="7924800" cy="2438400"/>
          </a:xfrm>
          <a:prstGeom prst="rect">
            <a:avLst/>
          </a:prstGeom>
          <a:noFill/>
          <a:ln w="9525">
            <a:noFill/>
            <a:miter lim="800000"/>
            <a:headEnd/>
            <a:tailEnd/>
          </a:ln>
          <a:effectLst/>
        </p:spPr>
        <p:txBody>
          <a:bodyPr/>
          <a:lstStyle/>
          <a:p>
            <a:pPr algn="ctr">
              <a:spcBef>
                <a:spcPct val="20000"/>
              </a:spcBef>
              <a:buClr>
                <a:schemeClr val="accent2"/>
              </a:buClr>
              <a:buSzPct val="80000"/>
            </a:pPr>
            <a:r>
              <a:rPr lang="en-US" sz="2800" dirty="0" smtClean="0"/>
              <a:t>Lara Donlon, Esq., SPHR, SHRM-SCP</a:t>
            </a:r>
          </a:p>
          <a:p>
            <a:pPr algn="ctr">
              <a:spcBef>
                <a:spcPct val="20000"/>
              </a:spcBef>
              <a:buClr>
                <a:schemeClr val="accent2"/>
              </a:buClr>
              <a:buSzPct val="80000"/>
            </a:pPr>
            <a:endParaRPr lang="en-US" sz="2800" dirty="0"/>
          </a:p>
          <a:p>
            <a:pPr algn="ctr">
              <a:spcBef>
                <a:spcPct val="20000"/>
              </a:spcBef>
              <a:buClr>
                <a:schemeClr val="accent2"/>
              </a:buClr>
              <a:buSzPct val="80000"/>
            </a:pPr>
            <a:endParaRPr lang="en-US" sz="2800" dirty="0" smtClean="0"/>
          </a:p>
          <a:p>
            <a:pPr algn="ctr">
              <a:spcBef>
                <a:spcPct val="20000"/>
              </a:spcBef>
              <a:buClr>
                <a:schemeClr val="accent2"/>
              </a:buClr>
              <a:buSzPct val="80000"/>
              <a:buFont typeface="Wingdings" pitchFamily="2" charset="2"/>
              <a:buNone/>
            </a:pPr>
            <a:r>
              <a:rPr lang="en-US" sz="2800" dirty="0" smtClean="0"/>
              <a:t>Torcivia, Donlon, </a:t>
            </a:r>
            <a:r>
              <a:rPr lang="en-US" sz="2800" dirty="0" err="1" smtClean="0"/>
              <a:t>Goddeau</a:t>
            </a:r>
            <a:r>
              <a:rPr lang="en-US" sz="2800" dirty="0" smtClean="0"/>
              <a:t> &amp; Ansay, P.A.</a:t>
            </a:r>
          </a:p>
          <a:p>
            <a:pPr algn="ctr">
              <a:spcBef>
                <a:spcPct val="20000"/>
              </a:spcBef>
              <a:buClr>
                <a:schemeClr val="accent2"/>
              </a:buClr>
              <a:buSzPct val="80000"/>
              <a:buFont typeface="Wingdings" pitchFamily="2" charset="2"/>
              <a:buNone/>
            </a:pPr>
            <a:r>
              <a:rPr lang="en-US" sz="2800" dirty="0" smtClean="0"/>
              <a:t>701 Northpoint Parkway, Suite 209</a:t>
            </a:r>
          </a:p>
          <a:p>
            <a:pPr algn="ctr">
              <a:spcBef>
                <a:spcPct val="20000"/>
              </a:spcBef>
              <a:buClr>
                <a:schemeClr val="accent2"/>
              </a:buClr>
              <a:buSzPct val="80000"/>
              <a:buFont typeface="Wingdings" pitchFamily="2" charset="2"/>
              <a:buNone/>
            </a:pPr>
            <a:r>
              <a:rPr lang="en-US" sz="2800" dirty="0" smtClean="0"/>
              <a:t>West Palm Beach, Florida 33407</a:t>
            </a:r>
          </a:p>
          <a:p>
            <a:pPr algn="ctr">
              <a:spcBef>
                <a:spcPct val="20000"/>
              </a:spcBef>
              <a:buClr>
                <a:schemeClr val="accent2"/>
              </a:buClr>
              <a:buSzPct val="80000"/>
              <a:buFont typeface="Wingdings" pitchFamily="2" charset="2"/>
              <a:buNone/>
            </a:pPr>
            <a:r>
              <a:rPr lang="en-US" sz="2800" dirty="0" smtClean="0"/>
              <a:t>561-686-8700; donlon@torcivialaw.com</a:t>
            </a:r>
            <a:endParaRPr lang="en-US" sz="2800"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Notice</a:t>
            </a:r>
            <a:endParaRPr lang="en-US" dirty="0"/>
          </a:p>
        </p:txBody>
      </p:sp>
      <p:pic>
        <p:nvPicPr>
          <p:cNvPr id="4" name="Picture 3"/>
          <p:cNvPicPr>
            <a:picLocks noChangeAspect="1"/>
          </p:cNvPicPr>
          <p:nvPr/>
        </p:nvPicPr>
        <p:blipFill>
          <a:blip r:embed="rId2"/>
          <a:stretch>
            <a:fillRect/>
          </a:stretch>
        </p:blipFill>
        <p:spPr>
          <a:xfrm>
            <a:off x="3124200" y="1295400"/>
            <a:ext cx="3076141" cy="4800600"/>
          </a:xfrm>
          <a:prstGeom prst="rect">
            <a:avLst/>
          </a:prstGeom>
        </p:spPr>
      </p:pic>
      <p:sp>
        <p:nvSpPr>
          <p:cNvPr id="5" name="TextBox 4"/>
          <p:cNvSpPr txBox="1"/>
          <p:nvPr/>
        </p:nvSpPr>
        <p:spPr>
          <a:xfrm>
            <a:off x="1524000" y="6172200"/>
            <a:ext cx="6629400" cy="369332"/>
          </a:xfrm>
          <a:prstGeom prst="rect">
            <a:avLst/>
          </a:prstGeom>
          <a:noFill/>
        </p:spPr>
        <p:txBody>
          <a:bodyPr wrap="square" rtlCol="0">
            <a:spAutoFit/>
          </a:bodyPr>
          <a:lstStyle/>
          <a:p>
            <a:r>
              <a:rPr lang="en-US" dirty="0"/>
              <a:t>https://www.dol.gov/whd/regs/compliance/posters/fmlaen.pdf</a:t>
            </a:r>
          </a:p>
        </p:txBody>
      </p:sp>
    </p:spTree>
    <p:extLst>
      <p:ext uri="{BB962C8B-B14F-4D97-AF65-F5344CB8AC3E}">
        <p14:creationId xmlns:p14="http://schemas.microsoft.com/office/powerpoint/2010/main" val="2191932825"/>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dirty="0" smtClean="0"/>
              <a:t>Employee Notice</a:t>
            </a:r>
            <a:endParaRPr lang="en-US" dirty="0"/>
          </a:p>
        </p:txBody>
      </p:sp>
      <p:sp>
        <p:nvSpPr>
          <p:cNvPr id="210947" name="Rectangle 3"/>
          <p:cNvSpPr>
            <a:spLocks noGrp="1" noChangeArrowheads="1"/>
          </p:cNvSpPr>
          <p:nvPr>
            <p:ph type="body" idx="1"/>
          </p:nvPr>
        </p:nvSpPr>
        <p:spPr>
          <a:xfrm>
            <a:off x="685800" y="1447800"/>
            <a:ext cx="7772400" cy="4953000"/>
          </a:xfrm>
        </p:spPr>
        <p:txBody>
          <a:bodyPr/>
          <a:lstStyle/>
          <a:p>
            <a:pPr>
              <a:lnSpc>
                <a:spcPct val="90000"/>
              </a:lnSpc>
            </a:pPr>
            <a:r>
              <a:rPr lang="en-US" sz="2500" dirty="0"/>
              <a:t>Employee must </a:t>
            </a:r>
            <a:r>
              <a:rPr lang="en-US" sz="2500" dirty="0" smtClean="0"/>
              <a:t>provide at least </a:t>
            </a:r>
            <a:r>
              <a:rPr lang="en-US" sz="2500" dirty="0"/>
              <a:t>verbal notice sufficient to make employer aware that employee needs </a:t>
            </a:r>
            <a:r>
              <a:rPr lang="en-US" sz="2500" dirty="0" err="1"/>
              <a:t>FMLA</a:t>
            </a:r>
            <a:r>
              <a:rPr lang="en-US" sz="2500" dirty="0"/>
              <a:t>-qualifying leave, and anticipated timing and duration of leave;</a:t>
            </a:r>
          </a:p>
          <a:p>
            <a:pPr>
              <a:lnSpc>
                <a:spcPct val="90000"/>
              </a:lnSpc>
            </a:pPr>
            <a:r>
              <a:rPr lang="en-US" sz="2500" dirty="0" smtClean="0"/>
              <a:t>Employee </a:t>
            </a:r>
            <a:r>
              <a:rPr lang="en-US" sz="2500" dirty="0"/>
              <a:t>does not have to expressly assert rights under </a:t>
            </a:r>
            <a:r>
              <a:rPr lang="en-US" sz="2500" dirty="0" err="1" smtClean="0"/>
              <a:t>FMLA</a:t>
            </a:r>
            <a:r>
              <a:rPr lang="en-US" sz="2500" dirty="0" smtClean="0"/>
              <a:t> or say the words </a:t>
            </a:r>
            <a:r>
              <a:rPr lang="en-US" sz="2500" dirty="0" err="1" smtClean="0"/>
              <a:t>FMLA</a:t>
            </a:r>
            <a:r>
              <a:rPr lang="en-US" sz="2500" dirty="0" smtClean="0"/>
              <a:t>;</a:t>
            </a:r>
            <a:endParaRPr lang="en-US" sz="2500" dirty="0"/>
          </a:p>
          <a:p>
            <a:pPr>
              <a:lnSpc>
                <a:spcPct val="90000"/>
              </a:lnSpc>
            </a:pPr>
            <a:r>
              <a:rPr lang="en-US" sz="2500" dirty="0"/>
              <a:t>Employer has duty to further inquire</a:t>
            </a:r>
            <a:r>
              <a:rPr lang="en-US" sz="2500" dirty="0" smtClean="0"/>
              <a:t>.</a:t>
            </a:r>
          </a:p>
          <a:p>
            <a:pPr>
              <a:lnSpc>
                <a:spcPct val="90000"/>
              </a:lnSpc>
            </a:pPr>
            <a:r>
              <a:rPr lang="en-US" sz="2500" dirty="0" smtClean="0"/>
              <a:t>Supervisors/Managers must advise HR that employee may need </a:t>
            </a:r>
            <a:r>
              <a:rPr lang="en-US" sz="2500" dirty="0" err="1" smtClean="0"/>
              <a:t>FMLA</a:t>
            </a:r>
            <a:r>
              <a:rPr lang="en-US" sz="2500" dirty="0" smtClean="0"/>
              <a:t> leave as soon as possible.</a:t>
            </a:r>
          </a:p>
          <a:p>
            <a:pPr>
              <a:lnSpc>
                <a:spcPct val="90000"/>
              </a:lnSpc>
            </a:pPr>
            <a:r>
              <a:rPr lang="en-US" sz="2500" dirty="0" smtClean="0"/>
              <a:t>HR has obligation to provide employee with “Eligibility Notice” within 5 business days of employer learning employee might require FMLA leave. </a:t>
            </a:r>
            <a:endParaRPr lang="en-US" sz="2500" dirty="0"/>
          </a:p>
        </p:txBody>
      </p:sp>
    </p:spTree>
    <p:extLst>
      <p:ext uri="{BB962C8B-B14F-4D97-AF65-F5344CB8AC3E}">
        <p14:creationId xmlns:p14="http://schemas.microsoft.com/office/powerpoint/2010/main" val="790123379"/>
      </p:ext>
    </p:extLst>
  </p:cSld>
  <p:clrMapOvr>
    <a:masterClrMapping/>
  </p:clrMapOvr>
  <p:transition>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4406</TotalTime>
  <Words>5962</Words>
  <Application>Microsoft Office PowerPoint</Application>
  <PresentationFormat>On-screen Show (4:3)</PresentationFormat>
  <Paragraphs>420</Paragraphs>
  <Slides>74</Slides>
  <Notes>71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1" baseType="lpstr">
      <vt:lpstr>Arial</vt:lpstr>
      <vt:lpstr>Calibri</vt:lpstr>
      <vt:lpstr>Palatino Linotype</vt:lpstr>
      <vt:lpstr>Times New Roman</vt:lpstr>
      <vt:lpstr>Wingdings</vt:lpstr>
      <vt:lpstr>Office Theme</vt:lpstr>
      <vt:lpstr>Clip</vt:lpstr>
      <vt:lpstr>Managing FMLA:  Tips &amp; Tricks</vt:lpstr>
      <vt:lpstr>FMLA Basics</vt:lpstr>
      <vt:lpstr>FMLA Purpose</vt:lpstr>
      <vt:lpstr>FMLA</vt:lpstr>
      <vt:lpstr>Who is Eligible?</vt:lpstr>
      <vt:lpstr>Are you a Covered Employer?</vt:lpstr>
      <vt:lpstr>Employer Notice</vt:lpstr>
      <vt:lpstr>Employer Notice</vt:lpstr>
      <vt:lpstr>Employee Notice</vt:lpstr>
      <vt:lpstr>Employee Notice</vt:lpstr>
      <vt:lpstr>PowerPoint Presentation</vt:lpstr>
      <vt:lpstr>Tips &amp; Tricks</vt:lpstr>
      <vt:lpstr>Lupyan v. Corinthian Colleges, Inc., 761 F.3d 314 (3rd Cir. 2014)</vt:lpstr>
      <vt:lpstr>Lupyan v. Corinthian Colleges, Inc., 761 F.3d 314 (3rd Cir. 2014)</vt:lpstr>
      <vt:lpstr>Lupyan v. Corinthian Colleges, Inc., 761 F.3d 314 (3rd Cir. 2014)</vt:lpstr>
      <vt:lpstr>Lupyan v. Corinthian Colleges, Inc., 761 F.3d 314 (3rd Cir. 2014)</vt:lpstr>
      <vt:lpstr>Tips &amp; Tricks</vt:lpstr>
      <vt:lpstr>Leave Must Be For One of the Following Reasons:</vt:lpstr>
      <vt:lpstr>Leave Must Be For One of the Following Reasons:</vt:lpstr>
      <vt:lpstr>Birth, Adoption or Foster Care of a Child</vt:lpstr>
      <vt:lpstr>Tips &amp; Tricks</vt:lpstr>
      <vt:lpstr>Serious Health Condition</vt:lpstr>
      <vt:lpstr>Serious Health Condition</vt:lpstr>
      <vt:lpstr>Tips &amp; Tricks</vt:lpstr>
      <vt:lpstr>Serious Health Condition</vt:lpstr>
      <vt:lpstr>Serious Health Condition</vt:lpstr>
      <vt:lpstr>Serious Health Condition</vt:lpstr>
      <vt:lpstr>Serious Health Condition</vt:lpstr>
      <vt:lpstr>Serious Health Condition</vt:lpstr>
      <vt:lpstr>Serious Health Condition</vt:lpstr>
      <vt:lpstr>Serious Health Condition</vt:lpstr>
      <vt:lpstr>Serious Health Condition</vt:lpstr>
      <vt:lpstr>Serious Health Condition</vt:lpstr>
      <vt:lpstr>Serious Health Condition</vt:lpstr>
      <vt:lpstr>Example</vt:lpstr>
      <vt:lpstr>Answer</vt:lpstr>
      <vt:lpstr>Answer</vt:lpstr>
      <vt:lpstr>Tips &amp; Tricks</vt:lpstr>
      <vt:lpstr>Serious Injury/Illness of Family Member or Next of Kin who is a Covered Service Member or Covered Veteran</vt:lpstr>
      <vt:lpstr>Serious Injury/Illness of Family Member or Next of Kin who is a Covered Service Member or Covered Veteran</vt:lpstr>
      <vt:lpstr>Serious Injury/Illness of Family Member or Next of Kin who is a Covered Service Member or Covered Veteran</vt:lpstr>
      <vt:lpstr>Serious Injury/Illness of Family Member or Next of Kin who is a Covered Service Member or Covered Veteran</vt:lpstr>
      <vt:lpstr>Qualifying Exigency Leave</vt:lpstr>
      <vt:lpstr>Qualifying Exigency Leave</vt:lpstr>
      <vt:lpstr>Qualifying Exigency Leave</vt:lpstr>
      <vt:lpstr>Qualifying Exigency Leave</vt:lpstr>
      <vt:lpstr>Qualifying Exigency Leave</vt:lpstr>
      <vt:lpstr>Qualifying Exigency Leave</vt:lpstr>
      <vt:lpstr>Qualifying Exigency Leave</vt:lpstr>
      <vt:lpstr>Qualifying Exigency Leave</vt:lpstr>
      <vt:lpstr>Qualifying Exigency Leave</vt:lpstr>
      <vt:lpstr>Medical Certification</vt:lpstr>
      <vt:lpstr>Medical Certification--what is required?</vt:lpstr>
      <vt:lpstr>Tips &amp; Tricks</vt:lpstr>
      <vt:lpstr>Intermittent or Reduced Work Week Leave</vt:lpstr>
      <vt:lpstr>Tips &amp; Tricks</vt:lpstr>
      <vt:lpstr>Does Intermittent or Reduced Work Week Leave Alter Exempt Status of Employees?</vt:lpstr>
      <vt:lpstr>Recent FMLA Cases</vt:lpstr>
      <vt:lpstr>Recent FMLA Cases</vt:lpstr>
      <vt:lpstr>Recent FMLA Cases</vt:lpstr>
      <vt:lpstr>Recent FMLA Cases</vt:lpstr>
      <vt:lpstr>Recent FMLA Cases</vt:lpstr>
      <vt:lpstr>Recent FMLA Cases</vt:lpstr>
      <vt:lpstr>Recent FMLA Cases</vt:lpstr>
      <vt:lpstr>Recent FMLA Cases</vt:lpstr>
      <vt:lpstr>Recent FMLA Cases</vt:lpstr>
      <vt:lpstr>Recent FMLA Cases</vt:lpstr>
      <vt:lpstr>Recent FMLA Cases</vt:lpstr>
      <vt:lpstr>Nationwide FMLA Trends</vt:lpstr>
      <vt:lpstr>Nationwide FMLA Trends</vt:lpstr>
      <vt:lpstr>Additional Tips &amp; Tricks</vt:lpstr>
      <vt:lpstr>Disclaimer</vt:lpstr>
      <vt:lpstr>Questions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lara</dc:creator>
  <cp:lastModifiedBy>User1</cp:lastModifiedBy>
  <cp:revision>154</cp:revision>
  <cp:lastPrinted>2019-07-02T14:44:22Z</cp:lastPrinted>
  <dcterms:created xsi:type="dcterms:W3CDTF">2011-04-25T22:08:27Z</dcterms:created>
  <dcterms:modified xsi:type="dcterms:W3CDTF">2019-07-03T16:26:28Z</dcterms:modified>
</cp:coreProperties>
</file>