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721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363" r:id="rId6"/>
    <p:sldId id="498" r:id="rId7"/>
    <p:sldId id="499" r:id="rId8"/>
    <p:sldId id="500" r:id="rId9"/>
    <p:sldId id="357" r:id="rId10"/>
    <p:sldId id="389" r:id="rId11"/>
    <p:sldId id="388" r:id="rId12"/>
    <p:sldId id="484" r:id="rId13"/>
    <p:sldId id="458" r:id="rId14"/>
    <p:sldId id="459" r:id="rId15"/>
    <p:sldId id="460" r:id="rId16"/>
    <p:sldId id="461" r:id="rId17"/>
    <p:sldId id="462" r:id="rId18"/>
    <p:sldId id="464" r:id="rId19"/>
    <p:sldId id="465" r:id="rId20"/>
    <p:sldId id="466" r:id="rId21"/>
    <p:sldId id="469" r:id="rId22"/>
    <p:sldId id="326" r:id="rId23"/>
    <p:sldId id="334" r:id="rId24"/>
    <p:sldId id="338" r:id="rId25"/>
    <p:sldId id="335" r:id="rId26"/>
    <p:sldId id="336" r:id="rId27"/>
    <p:sldId id="495" r:id="rId28"/>
    <p:sldId id="337" r:id="rId29"/>
    <p:sldId id="340" r:id="rId30"/>
    <p:sldId id="341" r:id="rId31"/>
    <p:sldId id="421" r:id="rId32"/>
    <p:sldId id="343" r:id="rId33"/>
    <p:sldId id="385" r:id="rId34"/>
    <p:sldId id="345" r:id="rId35"/>
    <p:sldId id="346" r:id="rId36"/>
    <p:sldId id="423" r:id="rId37"/>
    <p:sldId id="355" r:id="rId38"/>
    <p:sldId id="534" r:id="rId39"/>
    <p:sldId id="39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00"/>
    <a:srgbClr val="005542"/>
    <a:srgbClr val="B54A10"/>
    <a:srgbClr val="B5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80185" autoAdjust="0"/>
  </p:normalViewPr>
  <p:slideViewPr>
    <p:cSldViewPr>
      <p:cViewPr varScale="1">
        <p:scale>
          <a:sx n="71" d="100"/>
          <a:sy n="71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47108-78B3-5B4C-B590-70001913F3E8}" type="datetimeFigureOut">
              <a:rPr lang="en-US" smtClean="0"/>
              <a:t>6/13/19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7557-B6CB-1143-B1C2-5858E5F22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2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F15257-8202-49AA-BAA3-8DEDC99E5EFD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DFE27B-E741-40E2-8B37-97EEE691E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0F2E5-097D-9C49-B981-9898AFD368E4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2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9FE4D-1CDC-BE43-B2A8-048478A1979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2168525" cy="16271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2556510"/>
            <a:ext cx="5608320" cy="418338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590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A3E73-2CA0-3943-A670-74732BC083C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465138"/>
            <a:ext cx="2168525" cy="16271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3147" y="2556510"/>
            <a:ext cx="5608320" cy="418338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001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F4472-7B8B-304D-ACEF-C3C9285CD77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465138"/>
            <a:ext cx="2168525" cy="16271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3147" y="2556510"/>
            <a:ext cx="5608320" cy="418338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006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991EB-DA1B-BC47-8D51-CF3291C58E1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465138"/>
            <a:ext cx="2376487" cy="1781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2479040"/>
            <a:ext cx="5608320" cy="418338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6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2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60A5D-48EA-974A-995D-E628C04678B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8900" y="696913"/>
            <a:ext cx="3201988" cy="24018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356362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2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EDF9C-E440-5B48-9ED4-E4606A37CA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6913"/>
            <a:ext cx="3513138" cy="263366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371856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3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9A7AB-5BE1-1A43-B064-A1EA5BAF966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465138"/>
            <a:ext cx="2376487" cy="1781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2479040"/>
            <a:ext cx="5608320" cy="6042660"/>
          </a:xfrm>
        </p:spPr>
        <p:txBody>
          <a:bodyPr/>
          <a:lstStyle/>
          <a:p>
            <a:pPr marL="194120" indent="-194120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8274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9824F-E3F4-D34D-AE78-0EE6A74D3AA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465138"/>
            <a:ext cx="2581275" cy="1936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2711450"/>
            <a:ext cx="5608320" cy="418338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80148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20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6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B11C-4C44-EF4D-B4AC-C1D9106AA8A6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542925"/>
            <a:ext cx="2479675" cy="18589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2943860"/>
            <a:ext cx="5686213" cy="162687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0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5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43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5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4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84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96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2237B4-5795-8748-A3D6-AAE6812F8580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8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32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8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B11C-4C44-EF4D-B4AC-C1D9106AA8A6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542925"/>
            <a:ext cx="2479675" cy="18589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2943860"/>
            <a:ext cx="5686213" cy="162687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83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4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4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8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03E06-EC26-1542-AE2C-494348781506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2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23B72B-3368-6D48-B992-8BF69985C76F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0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B11C-4C44-EF4D-B4AC-C1D9106AA8A6}" type="slidenum">
              <a:rPr lang="en-US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542925"/>
            <a:ext cx="2479675" cy="18589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2943860"/>
            <a:ext cx="5686213" cy="162687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9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FE27B-E741-40E2-8B37-97EEE691EC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9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B11C-4C44-EF4D-B4AC-C1D9106AA8A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542925"/>
            <a:ext cx="2479675" cy="18589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2943860"/>
            <a:ext cx="5686213" cy="162687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4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3A7A7-38EB-FF4F-A481-D5FCECC42E4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465138"/>
            <a:ext cx="2479675" cy="185896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2633980"/>
            <a:ext cx="5452533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05200"/>
            <a:ext cx="9144000" cy="18288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32E3-2B82-3347-B55E-7371754DA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00" y="533400"/>
            <a:ext cx="7086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50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A5D7-E2E1-6E46-A317-FE64B1AF3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7C6B-3020-C54A-86B6-924013219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89E7-4875-2345-B91F-554CB213A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F037-2E12-5846-9CD3-EC766E2F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AEF0-8D45-CB44-AE51-ACBE2EDF6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46B6-D872-FA43-8AB2-43F0A3E51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F51F0-71C0-FF4F-B59F-7589A982F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0C95-8F3F-7242-B80F-B5E6FCD30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3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7103-45D5-D84F-BB91-22C9BCC7F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21C2-74CF-F145-8CA8-68CD79738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1927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192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1143000"/>
          </a:xfrm>
          <a:effectLst>
            <a:outerShdw blurRad="63500" dist="20138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62600"/>
            <a:ext cx="9144000" cy="6858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6797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13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8597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33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72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52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95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915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4227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16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828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34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2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33800"/>
            <a:ext cx="5791200" cy="12954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89BAD-4F67-BF49-8F09-BFF1E01CB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219200" y="304800"/>
            <a:ext cx="6934200" cy="304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81C56-EC44-6447-AC25-E442C93A7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42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0CD-FCE5-DC4D-A170-75A7EEFA2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1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529E0-8E14-2F48-B94D-01C4A6C4CC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37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7F94-F60D-0248-92AF-9742AD77F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32CD-40E8-6542-953C-552293C13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77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5C62-CB7D-014B-ABE5-7B0AB4319C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5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E284-DA42-0A45-917F-624AC7C59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07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9D0B-CD41-B747-B6C6-A8B8075AE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02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1D90-26A5-D44E-8074-C639E6A8F3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14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5150-48E0-7C48-813D-CB2BF0ACE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4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33800"/>
            <a:ext cx="5791200" cy="12954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89BAD-4F67-BF49-8F09-BFF1E01CB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447800" y="609600"/>
            <a:ext cx="6477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81C56-EC44-6447-AC25-E442C93A7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42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0CD-FCE5-DC4D-A170-75A7EEFA2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1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529E0-8E14-2F48-B94D-01C4A6C4CC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7F94-F60D-0248-92AF-9742AD77F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57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32CD-40E8-6542-953C-552293C13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77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5C62-CB7D-014B-ABE5-7B0AB4319C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5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E284-DA42-0A45-917F-624AC7C59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07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9D0B-CD41-B747-B6C6-A8B8075AE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02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1D90-26A5-D44E-8074-C639E6A8F3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14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5150-48E0-7C48-813D-CB2BF0ACE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5335-5175-4789-97DB-F9EACCEFBB46}" type="datetimeFigureOut">
              <a:rPr lang="en-US" smtClean="0"/>
              <a:pPr/>
              <a:t>6/13/19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60B1-E709-41CA-8C7C-2B133DA220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7B8FC-1323-8F40-83AD-640F898FDCB3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 userDrawn="1"/>
        </p:nvSpPr>
        <p:spPr bwMode="auto">
          <a:xfrm>
            <a:off x="304800" y="304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1566863" y="639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428" y="18142"/>
            <a:ext cx="2155371" cy="1201057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1927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SzPct val="80000"/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927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8B6C2-D469-BD49-A37D-9100707015E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8B6C2-D469-BD49-A37D-9100707015E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m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2057400"/>
          </a:xfrm>
          <a:prstGeom prst="rect">
            <a:avLst/>
          </a:prstGeom>
          <a:solidFill>
            <a:srgbClr val="00554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What We All Want!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(To Feel Valued and Respected)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 / Sexual Harassment Prevention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Training</a:t>
            </a:r>
            <a:endParaRPr lang="en-US" sz="2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599" y="5710535"/>
            <a:ext cx="394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davidalba007@gmail.com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685800"/>
            <a:ext cx="82296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" name="Picture 1" descr="Screen Shot 2019-06-13 at 12.05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096000" cy="1836071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2057400"/>
          </a:xfrm>
          <a:prstGeom prst="rect">
            <a:avLst/>
          </a:prstGeom>
          <a:solidFill>
            <a:srgbClr val="005542"/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What We All Want!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(To Feel Valued and Respected)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 / Sexual Harassment Prevention Training</a:t>
            </a:r>
            <a:endParaRPr lang="en-US" sz="44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4478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Civil Rights Act of 1991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Established right to jury </a:t>
            </a:r>
            <a:r>
              <a:rPr lang="en-US" sz="2800" dirty="0" smtClean="0"/>
              <a:t>trials for EEO litigation</a:t>
            </a:r>
            <a:endParaRPr lang="en-US" sz="2800" dirty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Pregnancy Discrimination Act of 1978 is an amendment to Title VII</a:t>
            </a: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524000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Age Discrimination in Employment Act of 1967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Prohibits employment discrimination against individuals over 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171011" name="Rectangle 1027"/>
          <p:cNvSpPr>
            <a:spLocks noChangeArrowheads="1"/>
          </p:cNvSpPr>
          <p:nvPr/>
        </p:nvSpPr>
        <p:spPr bwMode="auto">
          <a:xfrm>
            <a:off x="304800" y="990600"/>
            <a:ext cx="8610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Equal Pay Act of 1963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Equal pay for equal work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Applies to pay disparities between men and women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Applies to all payments and benefits given to employees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33795" name="Rectangle 1027"/>
          <p:cNvSpPr>
            <a:spLocks noChangeArrowheads="1"/>
          </p:cNvSpPr>
          <p:nvPr/>
        </p:nvSpPr>
        <p:spPr bwMode="auto">
          <a:xfrm>
            <a:off x="0" y="14478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Americans with Disabilities Act of 1990  (Title I)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Prohibits discrimination against qualified individuals with disabilities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Duty to engage in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interactive process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Duty to reasonably accommodate unless undue hardship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239000" cy="838200"/>
          </a:xfrm>
        </p:spPr>
        <p:txBody>
          <a:bodyPr/>
          <a:lstStyle/>
          <a:p>
            <a:r>
              <a:rPr lang="en-US" dirty="0"/>
              <a:t>Important Supreme Court Cases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876800"/>
          </a:xfrm>
        </p:spPr>
        <p:txBody>
          <a:bodyPr/>
          <a:lstStyle/>
          <a:p>
            <a:r>
              <a:rPr lang="en-US" sz="3600" dirty="0"/>
              <a:t>Griggs v. Duke Power Company (1972)</a:t>
            </a:r>
          </a:p>
          <a:p>
            <a:pPr marL="914400" lvl="1" indent="-457200"/>
            <a:r>
              <a:rPr lang="en-US" dirty="0"/>
              <a:t>Adverse impact on selection criteria – tests, degrees, etc.</a:t>
            </a:r>
          </a:p>
          <a:p>
            <a:pPr marL="914400" lvl="1" indent="-457200"/>
            <a:r>
              <a:rPr lang="en-US" dirty="0"/>
              <a:t>Uniform guidelines on employee selection criteria</a:t>
            </a:r>
          </a:p>
          <a:p>
            <a:pPr marL="914400" lvl="1" indent="-457200"/>
            <a:r>
              <a:rPr lang="en-US" dirty="0"/>
              <a:t>Criteria must be job-related and consistent with business necessity</a:t>
            </a:r>
          </a:p>
          <a:p>
            <a:pPr marL="914400" lvl="1" indent="-457200"/>
            <a:r>
              <a:rPr lang="en-US" dirty="0"/>
              <a:t>Bona Fide Occupational Qualification </a:t>
            </a:r>
            <a:endParaRPr lang="en-US" dirty="0" smtClean="0"/>
          </a:p>
          <a:p>
            <a:pPr marL="914400" lvl="1" indent="-457200"/>
            <a:r>
              <a:rPr lang="en-US" dirty="0" smtClean="0"/>
              <a:t>(</a:t>
            </a:r>
            <a:r>
              <a:rPr lang="en-US" dirty="0"/>
              <a:t>Race is never a BFOQ)</a:t>
            </a:r>
          </a:p>
          <a:p>
            <a:pPr marL="914400" lvl="1" indent="-457200">
              <a:buFontTx/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400" dirty="0" smtClean="0">
                <a:latin typeface="Arial"/>
                <a:cs typeface="Arial"/>
              </a:rPr>
              <a:t>Important Supreme Court Cases </a:t>
            </a:r>
            <a:endParaRPr lang="en-US"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239000" cy="838200"/>
          </a:xfrm>
        </p:spPr>
        <p:txBody>
          <a:bodyPr/>
          <a:lstStyle/>
          <a:p>
            <a:r>
              <a:rPr lang="en-US" dirty="0"/>
              <a:t>Important Supreme Court Cases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3581400"/>
          </a:xfrm>
        </p:spPr>
        <p:txBody>
          <a:bodyPr/>
          <a:lstStyle/>
          <a:p>
            <a:r>
              <a:rPr lang="en-US" sz="3600" dirty="0"/>
              <a:t>Meritor Savings Bank v. Vinson (1986)</a:t>
            </a:r>
          </a:p>
          <a:p>
            <a:pPr marL="862013" lvl="1" indent="-404813"/>
            <a:r>
              <a:rPr lang="en-US" dirty="0"/>
              <a:t>Unwanted sexual advances can create a hostile working environment</a:t>
            </a:r>
          </a:p>
          <a:p>
            <a:pPr marL="862013" lvl="1" indent="-404813"/>
            <a:r>
              <a:rPr lang="en-US" dirty="0"/>
              <a:t>Title VII covers not just quid pro quo sexual extortion but also hostile or abusive workplace</a:t>
            </a:r>
          </a:p>
          <a:p>
            <a:pPr marL="862013" lvl="1" indent="-404813">
              <a:buFontTx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400" dirty="0" smtClean="0">
                <a:latin typeface="Arial"/>
                <a:cs typeface="Arial"/>
              </a:rPr>
              <a:t>Important Supreme Court Cases </a:t>
            </a:r>
            <a:endParaRPr lang="en-US"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239000" cy="838200"/>
          </a:xfrm>
        </p:spPr>
        <p:txBody>
          <a:bodyPr/>
          <a:lstStyle/>
          <a:p>
            <a:r>
              <a:rPr lang="en-US" dirty="0"/>
              <a:t>Important Supreme Court Cases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r>
              <a:rPr lang="en-US" sz="2800" dirty="0"/>
              <a:t>Faragher v. Boca Raton; Ellerth v. Burlington (1998)</a:t>
            </a:r>
          </a:p>
          <a:p>
            <a:pPr marL="914400" lvl="1" indent="-457200"/>
            <a:r>
              <a:rPr lang="en-US" sz="2400" dirty="0"/>
              <a:t>Employer is </a:t>
            </a:r>
            <a:r>
              <a:rPr lang="en-US" sz="2400" dirty="0">
                <a:solidFill>
                  <a:srgbClr val="FF0000"/>
                </a:solidFill>
              </a:rPr>
              <a:t>vicariously liable </a:t>
            </a:r>
            <a:r>
              <a:rPr lang="en-US" sz="2400" dirty="0"/>
              <a:t>for action of supervisors</a:t>
            </a:r>
          </a:p>
          <a:p>
            <a:pPr marL="914400" lvl="1" indent="-457200"/>
            <a:r>
              <a:rPr lang="en-US" sz="2400" dirty="0"/>
              <a:t>If tangible action taken (quid pro quo): There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no defense</a:t>
            </a:r>
          </a:p>
          <a:p>
            <a:pPr marL="914400" lvl="1" indent="-457200"/>
            <a:r>
              <a:rPr lang="en-US" sz="2400" dirty="0"/>
              <a:t>If no tangible action taken in harassment: Employer may have affirmative defense if it can show reasonable measures:</a:t>
            </a:r>
          </a:p>
          <a:p>
            <a:pPr marL="1257300" lvl="2"/>
            <a:r>
              <a:rPr lang="en-US" sz="2000" dirty="0"/>
              <a:t>Anti-harassment policy distributed to all / EEO education / prompt and effective corrective action</a:t>
            </a:r>
          </a:p>
          <a:p>
            <a:pPr marL="1257300" lvl="2"/>
            <a:r>
              <a:rPr lang="en-US" sz="2000" dirty="0"/>
              <a:t>Complainant failed to take advantage of complaint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400" dirty="0" smtClean="0">
                <a:latin typeface="Arial"/>
                <a:cs typeface="Arial"/>
              </a:rPr>
              <a:t>Important Supreme Court Cases </a:t>
            </a:r>
            <a:endParaRPr lang="en-US"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Discrimination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endParaRPr lang="en-US" i="1" dirty="0"/>
          </a:p>
          <a:p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Disparate Treatment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Disparate (Adverse) Impact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Sexual </a:t>
            </a:r>
            <a:r>
              <a:rPr lang="en-US" sz="3200" dirty="0"/>
              <a:t>Harassment </a:t>
            </a:r>
          </a:p>
          <a:p>
            <a:pPr marL="914400" lvl="1" indent="-45720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0000"/>
                </a:solidFill>
              </a:rPr>
              <a:t>Quid Pro Quo </a:t>
            </a:r>
            <a:r>
              <a:rPr lang="en-US" sz="2800" dirty="0"/>
              <a:t>- this for that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Hostile Work Environment</a:t>
            </a:r>
          </a:p>
          <a:p>
            <a:pPr marL="403225" lvl="2" indent="-60325" eaLnBrk="1" hangingPunct="1">
              <a:spcBef>
                <a:spcPct val="20000"/>
              </a:spcBef>
            </a:pPr>
            <a:r>
              <a:rPr lang="en-US" sz="2400" dirty="0" smtClean="0"/>
              <a:t>- Harassment creates an environment where the individual feels intimidated or the environment is offensive and interferes with their ability to perform on the job</a:t>
            </a:r>
          </a:p>
          <a:p>
            <a:pPr marL="342900" lvl="2" eaLnBrk="1" hangingPunct="1">
              <a:spcBef>
                <a:spcPct val="20000"/>
              </a:spcBef>
            </a:pPr>
            <a:r>
              <a:rPr lang="en-US" sz="2400" dirty="0" smtClean="0"/>
              <a:t>- Conduct is severe or pervasive</a:t>
            </a:r>
          </a:p>
          <a:p>
            <a:pPr marL="342900" lvl="2" eaLnBrk="1" hangingPunct="1">
              <a:spcBef>
                <a:spcPct val="20000"/>
              </a:spcBef>
            </a:pPr>
            <a:r>
              <a:rPr lang="en-US" sz="2400" dirty="0" smtClean="0"/>
              <a:t>- Subject </a:t>
            </a:r>
            <a:r>
              <a:rPr lang="en-US" sz="2400" dirty="0"/>
              <a:t>to the reasonable person standard</a:t>
            </a:r>
          </a:p>
          <a:p>
            <a:pPr marL="342900" lvl="2" eaLnBrk="1" hangingPunct="1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400" dirty="0" smtClean="0">
                <a:latin typeface="Arial"/>
                <a:cs typeface="Arial"/>
              </a:rPr>
              <a:t>Kinds of Discrimination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98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6019800" cy="5915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9147" y="76200"/>
            <a:ext cx="4768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Diversity Wheel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9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34120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59054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208579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832" y="990600"/>
            <a:ext cx="8897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542"/>
                </a:solidFill>
                <a:latin typeface="Arial"/>
                <a:ea typeface="Verdana" panose="020B0604030504040204" pitchFamily="34" charset="0"/>
                <a:cs typeface="Arial"/>
              </a:rPr>
              <a:t>Importance of Understanding</a:t>
            </a:r>
          </a:p>
          <a:p>
            <a:pPr algn="ctr"/>
            <a:r>
              <a:rPr lang="en-US" sz="3200" b="1" dirty="0" smtClean="0">
                <a:solidFill>
                  <a:srgbClr val="005542"/>
                </a:solidFill>
                <a:latin typeface="Arial"/>
                <a:ea typeface="Verdana" panose="020B0604030504040204" pitchFamily="34" charset="0"/>
                <a:cs typeface="Arial"/>
              </a:rPr>
              <a:t>Diversity and Sexual Harassment Prevention</a:t>
            </a: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16413"/>
              </p:ext>
            </p:extLst>
          </p:nvPr>
        </p:nvGraphicFramePr>
        <p:xfrm>
          <a:off x="609600" y="2382519"/>
          <a:ext cx="7848600" cy="6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908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For Employees</a:t>
                      </a:r>
                    </a:p>
                  </a:txBody>
                  <a:tcP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For Our Village</a:t>
                      </a:r>
                      <a:endParaRPr lang="en-US" sz="2800" dirty="0">
                        <a:latin typeface="Arial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554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3272135"/>
            <a:ext cx="255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feel valued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733800"/>
            <a:ext cx="3111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feel respected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91000"/>
            <a:ext cx="289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feel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included</a:t>
            </a:r>
            <a:endParaRPr lang="en-US" sz="28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3124200"/>
            <a:ext cx="380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gain diverse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ideas</a:t>
            </a:r>
            <a:endParaRPr lang="en-US" sz="28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3581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gain diverse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knowledge</a:t>
            </a:r>
            <a:endParaRPr lang="en-US" sz="28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4198" y="4419600"/>
            <a:ext cx="4008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understand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 diverse</a:t>
            </a:r>
          </a:p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customs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341203"/>
            <a:ext cx="4376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/>
                <a:ea typeface="Verdana" panose="020B0604030504040204" pitchFamily="34" charset="0"/>
                <a:cs typeface="Arial"/>
              </a:rPr>
              <a:t>S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o we can better serve </a:t>
            </a:r>
          </a:p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a diverse customer base</a:t>
            </a:r>
          </a:p>
          <a:p>
            <a:r>
              <a:rPr lang="en-US" sz="2800" b="1" dirty="0">
                <a:latin typeface="Arial"/>
                <a:ea typeface="Verdana" panose="020B0604030504040204" pitchFamily="34" charset="0"/>
                <a:cs typeface="Arial"/>
              </a:rPr>
              <a:t>a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nd work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harmoniously</a:t>
            </a:r>
            <a:endParaRPr lang="en-US" sz="28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341203"/>
            <a:ext cx="3655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So he/she can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ontribute 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their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 best</a:t>
            </a:r>
            <a:endParaRPr lang="en-US" sz="28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2430" y="3200400"/>
            <a:ext cx="2957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  <p:bldP spid="21" grpId="0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9144000" cy="2011680"/>
          </a:xfrm>
          <a:solidFill>
            <a:srgbClr val="005542"/>
          </a:soli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smtClean="0"/>
              <a:t>Your City</a:t>
            </a:r>
            <a:br>
              <a:rPr lang="en-US" sz="3200" dirty="0" smtClean="0"/>
            </a:br>
            <a:r>
              <a:rPr lang="en-US" sz="3200" dirty="0" smtClean="0"/>
              <a:t>Takes “No Discrimination” and </a:t>
            </a:r>
            <a:br>
              <a:rPr lang="en-US" sz="3200" dirty="0" smtClean="0"/>
            </a:br>
            <a:r>
              <a:rPr lang="en-US" sz="3200" dirty="0" smtClean="0"/>
              <a:t>“No Harassment”  Seriously   </a:t>
            </a:r>
            <a:endParaRPr lang="en-US" sz="320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8077200" y="3505200"/>
            <a:ext cx="978408" cy="4846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8-12-05 at 4.3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9144000" cy="310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9069" y="6336268"/>
            <a:ext cx="642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Policy: HR-026 </a:t>
            </a:r>
            <a:r>
              <a:rPr lang="en-US" dirty="0"/>
              <a:t>EQUAL EMPLOYMENT OPPORTUNITY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28194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34120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59054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208579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2551" y="1253319"/>
            <a:ext cx="5931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542"/>
                </a:solidFill>
                <a:latin typeface="Arial"/>
                <a:ea typeface="Verdana" panose="020B0604030504040204" pitchFamily="34" charset="0"/>
                <a:cs typeface="Arial"/>
              </a:rPr>
              <a:t>Factors of Diversity</a:t>
            </a: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533"/>
              </p:ext>
            </p:extLst>
          </p:nvPr>
        </p:nvGraphicFramePr>
        <p:xfrm>
          <a:off x="609600" y="2133600"/>
          <a:ext cx="7848600" cy="94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908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Seen</a:t>
                      </a:r>
                    </a:p>
                  </a:txBody>
                  <a:tcP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Not Seen</a:t>
                      </a:r>
                      <a:r>
                        <a:rPr lang="en-US" sz="2800" baseline="0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 (discovered)</a:t>
                      </a:r>
                      <a:endParaRPr lang="en-US" sz="2800" dirty="0">
                        <a:latin typeface="Arial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554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3272135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733800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91000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643735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344180"/>
            <a:ext cx="8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Etc.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6600" y="5334000"/>
            <a:ext cx="8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Etc.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2430" y="3200400"/>
            <a:ext cx="0" cy="281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0" y="6248400"/>
            <a:ext cx="6177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/>
                <a:ea typeface="Verdana" panose="020B0604030504040204" pitchFamily="34" charset="0"/>
                <a:cs typeface="Arial"/>
              </a:rPr>
              <a:t>T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hese factors affect our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worldview</a:t>
            </a:r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.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904" y="3276600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0904" y="3738265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0904" y="4195465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0904" y="4648200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ea typeface="Verdana" panose="020B0604030504040204" pitchFamily="34" charset="0"/>
                <a:cs typeface="Arial"/>
              </a:rPr>
              <a:t>________________</a:t>
            </a:r>
            <a:endParaRPr lang="en-US" sz="28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6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25" grpId="0"/>
      <p:bldP spid="26" grpId="0"/>
      <p:bldP spid="3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0793" y="1219200"/>
            <a:ext cx="327525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542"/>
                </a:solidFill>
                <a:latin typeface="Arial"/>
                <a:cs typeface="Arial"/>
              </a:rPr>
              <a:t>Worldview</a:t>
            </a:r>
          </a:p>
          <a:p>
            <a:pPr algn="ctr"/>
            <a:r>
              <a:rPr lang="en-US" sz="2400" b="1" dirty="0" smtClean="0">
                <a:solidFill>
                  <a:srgbClr val="005542"/>
                </a:solidFill>
                <a:latin typeface="Arial"/>
                <a:cs typeface="Arial"/>
              </a:rPr>
              <a:t>(various definitions)</a:t>
            </a:r>
          </a:p>
          <a:p>
            <a:pPr algn="ctr"/>
            <a:endParaRPr lang="en-US" sz="48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algn="ctr"/>
            <a:endParaRPr lang="en-US" sz="48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algn="ctr"/>
            <a:endParaRPr lang="en-US" sz="4800" b="1" dirty="0" smtClean="0">
              <a:solidFill>
                <a:srgbClr val="005542"/>
              </a:solidFill>
              <a:latin typeface="Verdana" pitchFamily="34" charset="0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285999"/>
            <a:ext cx="8807451" cy="424179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600" b="1" dirty="0" smtClean="0">
                <a:solidFill>
                  <a:srgbClr val="005542"/>
                </a:solidFill>
                <a:latin typeface="Arial"/>
                <a:cs typeface="Arial"/>
              </a:rPr>
              <a:t>The overall perspective from which one sees and interprets the world.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46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A theory </a:t>
            </a:r>
            <a:r>
              <a:rPr lang="en-US" sz="4600" b="1" u="sng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the world, used for living </a:t>
            </a:r>
            <a:r>
              <a:rPr lang="en-US" sz="4600" b="1" u="sng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in</a:t>
            </a: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the world.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46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How one interprets reality.</a:t>
            </a:r>
          </a:p>
          <a:p>
            <a:pPr>
              <a:lnSpc>
                <a:spcPct val="90000"/>
              </a:lnSpc>
            </a:pPr>
            <a:endParaRPr lang="en-US" sz="46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endParaRPr lang="en-US" sz="4600" b="1" dirty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Our “</a:t>
            </a:r>
            <a:r>
              <a:rPr lang="en-US" sz="46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normal</a:t>
            </a:r>
            <a:r>
              <a:rPr lang="en-US" sz="4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”</a:t>
            </a:r>
            <a:endParaRPr lang="en-US" sz="46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1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150" y="1219200"/>
            <a:ext cx="8807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5542"/>
                </a:solidFill>
                <a:latin typeface="Arial"/>
                <a:cs typeface="Arial"/>
              </a:rPr>
              <a:t>Different Worldview</a:t>
            </a:r>
          </a:p>
          <a:p>
            <a:pPr algn="ctr"/>
            <a:endParaRPr lang="en-US" sz="48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algn="ctr"/>
            <a:endParaRPr lang="en-US" sz="48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algn="ctr"/>
            <a:endParaRPr lang="en-US" sz="4800" b="1" dirty="0" smtClean="0">
              <a:solidFill>
                <a:srgbClr val="005542"/>
              </a:solidFill>
              <a:latin typeface="Arial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285999"/>
            <a:ext cx="8807451" cy="42417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6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900" b="1" dirty="0" smtClean="0">
                <a:solidFill>
                  <a:srgbClr val="005542"/>
                </a:solidFill>
                <a:latin typeface="Arial"/>
                <a:cs typeface="Arial"/>
              </a:rPr>
              <a:t>We may think they’re </a:t>
            </a:r>
            <a:r>
              <a:rPr lang="en-US" sz="3900" b="1" dirty="0" smtClean="0">
                <a:solidFill>
                  <a:srgbClr val="FF0000"/>
                </a:solidFill>
                <a:latin typeface="Arial"/>
                <a:cs typeface="Arial"/>
              </a:rPr>
              <a:t>rude</a:t>
            </a:r>
            <a:r>
              <a:rPr lang="en-US" sz="3900" b="1" dirty="0" smtClean="0">
                <a:solidFill>
                  <a:srgbClr val="005542"/>
                </a:solidFill>
                <a:latin typeface="Arial"/>
                <a:cs typeface="Arial"/>
              </a:rPr>
              <a:t>!</a:t>
            </a:r>
          </a:p>
          <a:p>
            <a:pPr marL="0" indent="0">
              <a:lnSpc>
                <a:spcPct val="90000"/>
              </a:lnSpc>
              <a:buNone/>
            </a:pPr>
            <a:endParaRPr lang="en-US" sz="39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9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We may think they’re odd.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9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9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We may confuse their intentions.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900" b="1" dirty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9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So we might </a:t>
            </a:r>
            <a:r>
              <a:rPr lang="en-US" sz="39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exclude</a:t>
            </a:r>
            <a:r>
              <a:rPr lang="en-US" sz="39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them, dismiss their contribution, and/or </a:t>
            </a:r>
            <a:r>
              <a:rPr lang="en-US" sz="39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disrespect</a:t>
            </a:r>
            <a:r>
              <a:rPr lang="en-US" sz="39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them.</a:t>
            </a:r>
            <a:endParaRPr lang="en-US" sz="39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One Are You?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37246"/>
              </p:ext>
            </p:extLst>
          </p:nvPr>
        </p:nvGraphicFramePr>
        <p:xfrm>
          <a:off x="1600200" y="3078162"/>
          <a:ext cx="5943600" cy="251460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</a:rPr>
                        <a:t>1946-1964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</a:rPr>
                        <a:t>1965-1980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</a:rPr>
                        <a:t>1981-2000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542"/>
                    </a:solidFill>
                  </a:tcPr>
                </a:tc>
              </a:tr>
              <a:tr h="184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Baby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Boomers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Generation 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Millennials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669925" y="2239962"/>
            <a:ext cx="3394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Arial" charset="0"/>
              </a:rPr>
              <a:t>Generational </a:t>
            </a:r>
            <a:r>
              <a:rPr lang="en-US" b="1" dirty="0">
                <a:latin typeface="Arial" charset="0"/>
              </a:rPr>
              <a:t>Timeline</a:t>
            </a:r>
          </a:p>
        </p:txBody>
      </p:sp>
      <p:pic>
        <p:nvPicPr>
          <p:cNvPr id="6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2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8384" y="76200"/>
            <a:ext cx="7471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Generational Differences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sz="3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32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32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150" y="1219200"/>
            <a:ext cx="8807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Elements that Shape Our Ability to Manage Diversity and Prevent Sexual Harassment</a:t>
            </a:r>
          </a:p>
          <a:p>
            <a:pPr algn="ctr"/>
            <a:endParaRPr lang="en-US" sz="32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algn="ctr"/>
            <a:endParaRPr lang="en-US" sz="32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algn="ctr"/>
            <a:endParaRPr lang="en-US" sz="3200" b="1" dirty="0" smtClean="0">
              <a:solidFill>
                <a:srgbClr val="005542"/>
              </a:solidFill>
              <a:latin typeface="Arial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285999"/>
            <a:ext cx="8807451" cy="4241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Knowledge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Understanding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Acceptance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Behaviors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4484" y="76200"/>
            <a:ext cx="3686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4 Key Areas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4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34120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59054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208579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212" y="1253319"/>
            <a:ext cx="7396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542"/>
                </a:solidFill>
                <a:latin typeface="Arial"/>
                <a:ea typeface="Verdana" panose="020B0604030504040204" pitchFamily="34" charset="0"/>
                <a:cs typeface="Arial"/>
              </a:rPr>
              <a:t>Generalizing vs. Stereotyping</a:t>
            </a: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42947"/>
              </p:ext>
            </p:extLst>
          </p:nvPr>
        </p:nvGraphicFramePr>
        <p:xfrm>
          <a:off x="609600" y="2382519"/>
          <a:ext cx="7848600" cy="6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908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Generalizing</a:t>
                      </a:r>
                    </a:p>
                  </a:txBody>
                  <a:tcP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Stereotyping</a:t>
                      </a:r>
                      <a:endParaRPr lang="en-US" sz="2800" dirty="0">
                        <a:latin typeface="Arial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554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272135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Retained consciously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78295"/>
            <a:ext cx="422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Descriptive, not judgmental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3276600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Retained unconsciously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299" y="3962400"/>
            <a:ext cx="42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Judgmental, not descriptive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4198" y="4781490"/>
            <a:ext cx="420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Not modified by experience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2430" y="3200400"/>
            <a:ext cx="0" cy="281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4652665"/>
            <a:ext cx="3605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Modified by </a:t>
            </a:r>
          </a:p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subsequent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4484" y="76200"/>
            <a:ext cx="3467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Knowledge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2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  <p:bldP spid="21" grpId="0"/>
      <p:bldP spid="22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34120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59054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208579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212" y="1253319"/>
            <a:ext cx="7396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542"/>
                </a:solidFill>
                <a:latin typeface="Arial"/>
                <a:ea typeface="Verdana" panose="020B0604030504040204" pitchFamily="34" charset="0"/>
                <a:cs typeface="Arial"/>
              </a:rPr>
              <a:t>Generalizing vs. Stereotyping</a:t>
            </a: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82094"/>
              </p:ext>
            </p:extLst>
          </p:nvPr>
        </p:nvGraphicFramePr>
        <p:xfrm>
          <a:off x="609600" y="2133600"/>
          <a:ext cx="7848600" cy="6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908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Generalizing</a:t>
                      </a:r>
                    </a:p>
                  </a:txBody>
                  <a:tcP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ea typeface="Verdana" panose="020B0604030504040204" pitchFamily="34" charset="0"/>
                          <a:cs typeface="Arial"/>
                        </a:rPr>
                        <a:t>Stereotyping</a:t>
                      </a:r>
                      <a:endParaRPr lang="en-US" sz="2800" dirty="0">
                        <a:latin typeface="Arial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>
                    <a:solidFill>
                      <a:srgbClr val="00554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819400"/>
            <a:ext cx="347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ea typeface="Verdana" panose="020B0604030504040204" pitchFamily="34" charset="0"/>
                <a:cs typeface="Arial"/>
              </a:rPr>
              <a:t>Grouping elements to form</a:t>
            </a:r>
          </a:p>
          <a:p>
            <a:r>
              <a:rPr lang="en-US" sz="2000" b="1" dirty="0" smtClean="0">
                <a:latin typeface="Arial"/>
                <a:ea typeface="Verdana" panose="020B0604030504040204" pitchFamily="34" charset="0"/>
                <a:cs typeface="Arial"/>
              </a:rPr>
              <a:t>logical categories to make</a:t>
            </a:r>
          </a:p>
          <a:p>
            <a:r>
              <a:rPr lang="en-US" sz="2000" b="1" dirty="0" smtClean="0">
                <a:latin typeface="Arial"/>
                <a:ea typeface="Verdana" panose="020B0604030504040204" pitchFamily="34" charset="0"/>
                <a:cs typeface="Arial"/>
              </a:rPr>
              <a:t>sense of a complex world</a:t>
            </a:r>
            <a:endParaRPr lang="en-US" sz="20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8862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Western societies tend to be</a:t>
            </a:r>
          </a:p>
          <a:p>
            <a:r>
              <a:rPr lang="en-US" b="1" dirty="0">
                <a:latin typeface="Arial"/>
                <a:ea typeface="Verdana" panose="020B0604030504040204" pitchFamily="34" charset="0"/>
                <a:cs typeface="Arial"/>
              </a:rPr>
              <a:t>i</a:t>
            </a:r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ndividualistic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2819400"/>
            <a:ext cx="407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ea typeface="Verdana" panose="020B0604030504040204" pitchFamily="34" charset="0"/>
                <a:cs typeface="Arial"/>
              </a:rPr>
              <a:t>Categorizing people as a group,</a:t>
            </a:r>
          </a:p>
          <a:p>
            <a:r>
              <a:rPr lang="en-US" sz="2000" b="1" dirty="0">
                <a:latin typeface="Arial"/>
                <a:ea typeface="Verdana" panose="020B0604030504040204" pitchFamily="34" charset="0"/>
                <a:cs typeface="Arial"/>
              </a:rPr>
              <a:t>i</a:t>
            </a:r>
            <a:r>
              <a:rPr lang="en-US" sz="2000" b="1" dirty="0" smtClean="0">
                <a:latin typeface="Arial"/>
                <a:ea typeface="Verdana" panose="020B0604030504040204" pitchFamily="34" charset="0"/>
                <a:cs typeface="Arial"/>
              </a:rPr>
              <a:t>gnoring individual differences </a:t>
            </a:r>
            <a:endParaRPr lang="en-US" sz="20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57214" y="2971800"/>
            <a:ext cx="14785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45720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Germans tend to value </a:t>
            </a:r>
          </a:p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efficiency and formality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297269"/>
            <a:ext cx="364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U.S. Americans praise personal</a:t>
            </a:r>
          </a:p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achievement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5906869"/>
            <a:ext cx="296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Japanese society values </a:t>
            </a:r>
          </a:p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discretion and politeness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3886200"/>
            <a:ext cx="264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Australians are selfish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4583668"/>
            <a:ext cx="244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Germans are uptight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5269468"/>
            <a:ext cx="292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Americans are show-offs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586740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Japanese never say what they</a:t>
            </a:r>
          </a:p>
          <a:p>
            <a:r>
              <a:rPr lang="en-US" b="1" dirty="0" smtClean="0">
                <a:latin typeface="Arial"/>
                <a:ea typeface="Verdana" panose="020B0604030504040204" pitchFamily="34" charset="0"/>
                <a:cs typeface="Arial"/>
              </a:rPr>
              <a:t>really think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4484" y="76200"/>
            <a:ext cx="3467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Knowledge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  <p:bldP spid="27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01598" y="76200"/>
            <a:ext cx="4527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Understanding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0600"/>
            <a:ext cx="9144000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To gain further understanding we can prepare our minds by: 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0055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Keeping an open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mind</a:t>
            </a: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 about others</a:t>
            </a:r>
          </a:p>
          <a:p>
            <a:endParaRPr lang="en-US" sz="32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Avoid seeming judgmental or forming an opinion about others based on: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What they look like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What others have said about them</a:t>
            </a:r>
          </a:p>
          <a:p>
            <a:pPr marL="800100" lvl="1" indent="-342900">
              <a:buFont typeface="Courier New"/>
              <a:buChar char="o"/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Our personal biases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34120"/>
            <a:ext cx="9143999" cy="91439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3208579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33216"/>
              </p:ext>
            </p:extLst>
          </p:nvPr>
        </p:nvGraphicFramePr>
        <p:xfrm>
          <a:off x="609600" y="1143000"/>
          <a:ext cx="7848600" cy="6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90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Ourselves</a:t>
                      </a:r>
                    </a:p>
                  </a:txBody>
                  <a:tcPr>
                    <a:solidFill>
                      <a:srgbClr val="005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Others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554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949714"/>
            <a:ext cx="4032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Do my actions show value</a:t>
            </a:r>
          </a:p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for others?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3911" y="2995136"/>
            <a:ext cx="307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Find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commonalities</a:t>
            </a:r>
            <a:endParaRPr lang="en-US" sz="2400" b="1" dirty="0">
              <a:solidFill>
                <a:srgbClr val="FF000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2430" y="1981200"/>
            <a:ext cx="29569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3928646"/>
            <a:ext cx="331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Celebrate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differences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4626114"/>
            <a:ext cx="4324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If we disagree, we can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agree </a:t>
            </a:r>
          </a:p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disagree</a:t>
            </a:r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agreeably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2483" y="5540514"/>
            <a:ext cx="3902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You won’t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Verdana" panose="020B0604030504040204" pitchFamily="34" charset="0"/>
                <a:cs typeface="Arial"/>
              </a:rPr>
              <a:t>hate</a:t>
            </a:r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 anyone to</a:t>
            </a:r>
          </a:p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your point of view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0561" y="76200"/>
            <a:ext cx="364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Acceptance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981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ea typeface="Verdana" panose="020B0604030504040204" pitchFamily="34" charset="0"/>
                <a:cs typeface="Arial"/>
              </a:rPr>
              <a:t>There may be more than</a:t>
            </a:r>
          </a:p>
          <a:p>
            <a:r>
              <a:rPr lang="en-US" sz="2400" b="1" dirty="0">
                <a:latin typeface="Arial"/>
                <a:ea typeface="Verdana" panose="020B0604030504040204" pitchFamily="34" charset="0"/>
                <a:cs typeface="Arial"/>
              </a:rPr>
              <a:t>one acceptable behavior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3886200"/>
            <a:ext cx="3930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Are my actions stemming</a:t>
            </a:r>
          </a:p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from respect for others?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981200"/>
            <a:ext cx="264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Verdana" panose="020B0604030504040204" pitchFamily="34" charset="0"/>
                <a:cs typeface="Arial"/>
              </a:rPr>
              <a:t>I can ask myself:</a:t>
            </a:r>
            <a:endParaRPr lang="en-US" sz="2400" b="1" dirty="0"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5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6" grpId="0"/>
      <p:bldP spid="28" grpId="0"/>
      <p:bldP spid="29" grpId="0"/>
      <p:bldP spid="3" grpId="0"/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150" y="1066800"/>
            <a:ext cx="8807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The way we interact with others.</a:t>
            </a:r>
          </a:p>
          <a:p>
            <a:endParaRPr lang="en-US" sz="3200" b="1" dirty="0">
              <a:solidFill>
                <a:srgbClr val="005542"/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It’s our behaviors that manifest our:</a:t>
            </a:r>
          </a:p>
          <a:p>
            <a:endParaRPr lang="en-US" sz="2800" b="1" dirty="0">
              <a:solidFill>
                <a:srgbClr val="005542"/>
              </a:solidFill>
              <a:latin typeface="Arial"/>
              <a:cs typeface="Arial"/>
            </a:endParaRPr>
          </a:p>
          <a:p>
            <a:r>
              <a:rPr lang="en-US" sz="3600" b="1" dirty="0" smtClean="0">
                <a:solidFill>
                  <a:srgbClr val="005542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438400"/>
            <a:ext cx="7816851" cy="2133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5100" b="1" dirty="0" smtClean="0">
                <a:solidFill>
                  <a:srgbClr val="005542"/>
                </a:solidFill>
                <a:latin typeface="Arial"/>
                <a:cs typeface="Arial"/>
              </a:rPr>
              <a:t>Knowledge</a:t>
            </a:r>
          </a:p>
          <a:p>
            <a:pPr>
              <a:lnSpc>
                <a:spcPct val="120000"/>
              </a:lnSpc>
            </a:pPr>
            <a:r>
              <a:rPr lang="en-US" sz="51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Understanding</a:t>
            </a:r>
          </a:p>
          <a:p>
            <a:pPr>
              <a:lnSpc>
                <a:spcPct val="120000"/>
              </a:lnSpc>
            </a:pPr>
            <a:r>
              <a:rPr lang="en-US" sz="51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Acceptance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258" y="76200"/>
            <a:ext cx="3161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Behaviors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6637754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One of our most fundamental </a:t>
            </a:r>
          </a:p>
          <a:p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behaviors is our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r>
              <a:rPr lang="en-US" sz="3200" b="1" dirty="0" smtClean="0">
                <a:solidFill>
                  <a:srgbClr val="005542"/>
                </a:solidFill>
                <a:latin typeface="Arial"/>
                <a:cs typeface="Arial"/>
              </a:rPr>
              <a:t>!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9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smtClean="0"/>
              <a:t>Village of Pinecrest Takes No Discrimination and No Harassment Seriously   </a:t>
            </a:r>
            <a:endParaRPr lang="en-US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201168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</a:rPr>
              <a:t>  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/>
              </a:rPr>
              <a:t>Your City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Takes “No Discrimination” and 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“No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/>
              </a:rPr>
              <a:t>Harassment” Seriously 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576" y="2971800"/>
            <a:ext cx="6798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HR-028</a:t>
            </a:r>
            <a:r>
              <a:rPr lang="en-US" sz="2000" b="1" dirty="0"/>
              <a:t>	SEXUAL HARASSMENT PREVENTION POLICY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22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914400"/>
            <a:ext cx="8807451" cy="4241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6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500" b="1" dirty="0" smtClean="0">
                <a:solidFill>
                  <a:srgbClr val="005542"/>
                </a:solidFill>
                <a:latin typeface="Arial"/>
                <a:cs typeface="Arial"/>
              </a:rPr>
              <a:t>Verbal Behavior</a:t>
            </a:r>
          </a:p>
          <a:p>
            <a:pPr marL="0" indent="0">
              <a:lnSpc>
                <a:spcPct val="90000"/>
              </a:lnSpc>
              <a:buNone/>
            </a:pPr>
            <a:endParaRPr lang="en-US" sz="3500" b="1" dirty="0" smtClean="0">
              <a:solidFill>
                <a:srgbClr val="00554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5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Non-verbal Behavior</a:t>
            </a:r>
          </a:p>
          <a:p>
            <a:pPr marL="0" indent="0">
              <a:lnSpc>
                <a:spcPct val="90000"/>
              </a:lnSpc>
              <a:buNone/>
            </a:pPr>
            <a:endParaRPr lang="en-US" sz="35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35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Values and Attitudes</a:t>
            </a:r>
            <a:endParaRPr lang="en-US" sz="3500" b="1" dirty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endParaRPr lang="en-US" sz="35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900" b="1" dirty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11" y="76200"/>
            <a:ext cx="75670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Basic Elements of Communication</a:t>
            </a:r>
            <a:endParaRPr lang="en-US" sz="35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3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1142999"/>
            <a:ext cx="9143999" cy="5384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5542"/>
                </a:solidFill>
                <a:latin typeface="Arial"/>
                <a:cs typeface="Arial"/>
              </a:rPr>
              <a:t>Verbal Behavior – what we say and how we say it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Keep it professional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Careful with idioms and slang</a:t>
            </a:r>
          </a:p>
          <a:p>
            <a:pPr lvl="2">
              <a:lnSpc>
                <a:spcPct val="120000"/>
              </a:lnSpc>
            </a:pPr>
            <a:r>
              <a:rPr lang="en-US" b="1" i="1" dirty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That’s the Cadillac! </a:t>
            </a:r>
          </a:p>
          <a:p>
            <a:pPr lvl="2">
              <a:lnSpc>
                <a:spcPct val="120000"/>
              </a:lnSpc>
            </a:pPr>
            <a:r>
              <a:rPr lang="en-US" b="1" i="1" dirty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It only cost 2 bucks.</a:t>
            </a:r>
          </a:p>
          <a:p>
            <a:pPr lvl="2">
              <a:lnSpc>
                <a:spcPct val="120000"/>
              </a:lnSpc>
            </a:pPr>
            <a:r>
              <a:rPr lang="en-US" b="1" i="1" dirty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You hit a home run with that one</a:t>
            </a:r>
            <a:r>
              <a:rPr lang="en-US" b="1" i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!</a:t>
            </a:r>
          </a:p>
          <a:p>
            <a:pPr lvl="2">
              <a:lnSpc>
                <a:spcPct val="120000"/>
              </a:lnSpc>
            </a:pPr>
            <a:endParaRPr lang="en-US" b="1" i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744538" lvl="2" indent="-290513">
              <a:lnSpc>
                <a:spcPct val="120000"/>
              </a:lnSpc>
              <a:buClr>
                <a:srgbClr val="005542"/>
              </a:buClr>
              <a:buFont typeface="Lucida Grande"/>
              <a:buChar char="-"/>
            </a:pPr>
            <a:r>
              <a:rPr lang="en-US" sz="28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A phrase we all should know: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I am not comfortable with this – Stop!</a:t>
            </a: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400050" lvl="1" indent="0">
              <a:lnSpc>
                <a:spcPct val="90000"/>
              </a:lnSpc>
              <a:buNone/>
            </a:pPr>
            <a:endParaRPr lang="en-US" sz="24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2774" y="76200"/>
            <a:ext cx="4060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Communication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4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1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1142999"/>
            <a:ext cx="8807451" cy="5384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5542"/>
                </a:solidFill>
                <a:latin typeface="Arial"/>
                <a:cs typeface="Arial"/>
              </a:rPr>
              <a:t>Non-verbal Behavior – what we communicate in addition to words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Body language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Voice tone – no YELLING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Touching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Object language</a:t>
            </a:r>
          </a:p>
          <a:p>
            <a:pPr lvl="2">
              <a:lnSpc>
                <a:spcPct val="120000"/>
              </a:lnSpc>
            </a:pPr>
            <a:r>
              <a:rPr lang="en-US" sz="28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Clothing</a:t>
            </a:r>
          </a:p>
          <a:p>
            <a:pPr lvl="2">
              <a:lnSpc>
                <a:spcPct val="120000"/>
              </a:lnSpc>
            </a:pPr>
            <a:r>
              <a:rPr lang="en-US" sz="28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Adornment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400050" lvl="1" indent="0">
              <a:lnSpc>
                <a:spcPct val="90000"/>
              </a:lnSpc>
              <a:buNone/>
            </a:pPr>
            <a:endParaRPr lang="en-US" sz="24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574" y="76200"/>
            <a:ext cx="4060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Communication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1" y="0"/>
            <a:ext cx="9143999" cy="838200"/>
          </a:xfrm>
          <a:prstGeom prst="rect">
            <a:avLst/>
          </a:prstGeom>
          <a:solidFill>
            <a:srgbClr val="005542"/>
          </a:solidFill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1142999"/>
            <a:ext cx="8807451" cy="5384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5542"/>
                </a:solidFill>
                <a:latin typeface="Arial"/>
                <a:cs typeface="Arial"/>
              </a:rPr>
              <a:t>Values and Attitudes– what we believe is right or permissible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Beliefs and feelings</a:t>
            </a:r>
          </a:p>
          <a:p>
            <a:pPr lvl="1">
              <a:lnSpc>
                <a:spcPct val="120000"/>
              </a:lnSpc>
            </a:pPr>
            <a:r>
              <a:rPr lang="en-US" sz="32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Ethics and standards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  <a:p>
            <a:pPr marL="400050" lvl="1" indent="0">
              <a:lnSpc>
                <a:spcPct val="90000"/>
              </a:lnSpc>
              <a:buNone/>
            </a:pPr>
            <a:endParaRPr lang="en-US" sz="2400" b="1" dirty="0" smtClean="0">
              <a:solidFill>
                <a:srgbClr val="00554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6574" y="76200"/>
            <a:ext cx="4060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Communication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5542"/>
          </a:solidFill>
          <a:ln>
            <a:solidFill>
              <a:srgbClr val="005542"/>
            </a:solidFill>
          </a:ln>
        </p:spPr>
        <p:txBody>
          <a:bodyPr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Applying EEOC In Workplace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Leader’s Responsibility</a:t>
            </a:r>
            <a:br>
              <a:rPr lang="en-US" sz="4000" dirty="0" smtClean="0">
                <a:latin typeface="Arial"/>
                <a:cs typeface="Arial"/>
              </a:rPr>
            </a:br>
            <a:endParaRPr lang="en-US" sz="4000" dirty="0">
              <a:latin typeface="Arial"/>
              <a:cs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Legal duty to respond to harassment </a:t>
            </a:r>
          </a:p>
          <a:p>
            <a:pPr>
              <a:lnSpc>
                <a:spcPct val="90000"/>
              </a:lnSpc>
            </a:pPr>
            <a:r>
              <a:rPr lang="en-US" dirty="0"/>
              <a:t>Be proactive; monitor workplace </a:t>
            </a:r>
            <a:r>
              <a:rPr lang="en-US" dirty="0" smtClean="0"/>
              <a:t>behaviors, walk the talk, enforce respect for each other, avoid borderline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Treat all complaints seriously, confidentially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Take prompt action; </a:t>
            </a:r>
            <a:r>
              <a:rPr lang="en-US" dirty="0"/>
              <a:t>investigate</a:t>
            </a:r>
          </a:p>
          <a:p>
            <a:pPr>
              <a:lnSpc>
                <a:spcPct val="90000"/>
              </a:lnSpc>
            </a:pPr>
            <a:r>
              <a:rPr lang="en-US" dirty="0"/>
              <a:t>Ensure no </a:t>
            </a:r>
            <a:r>
              <a:rPr lang="en-US" dirty="0" smtClean="0"/>
              <a:t>retaliation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Report complaints to HR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Take corrective action, follow-up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Document, Document,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772400" cy="4953000"/>
          </a:xfrm>
        </p:spPr>
        <p:txBody>
          <a:bodyPr/>
          <a:lstStyle/>
          <a:p>
            <a:pPr marL="338138" indent="-338138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00000"/>
              <a:buFont typeface="Wingdings" charset="0"/>
              <a:buChar char="§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name is David Alba –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davidalba007@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gmail.com</a:t>
            </a:r>
          </a:p>
          <a:p>
            <a:pPr marL="338138" indent="-338138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00000"/>
              <a:buFont typeface="Wingdings" charset="0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eval, 1 is Poor and 5 is Excellent.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38138" indent="-338138" eaLnBrk="1" hangingPunct="1">
              <a:lnSpc>
                <a:spcPct val="130000"/>
              </a:lnSpc>
              <a:buClr>
                <a:srgbClr val="FF0000"/>
              </a:buClr>
              <a:buSzPct val="100000"/>
              <a:buFont typeface="Wingdings" charset="0"/>
              <a:buChar char="§"/>
            </a:pP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any of my stories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aren’</a:t>
            </a:r>
            <a:r>
              <a:rPr lang="en-US" altLang="ja-JP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true - they </a:t>
            </a:r>
            <a:r>
              <a:rPr lang="en-US" altLang="ja-JP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should’ve been!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38138" indent="-338138" eaLnBrk="1" hangingPunct="1">
              <a:buClr>
                <a:srgbClr val="FF0000"/>
              </a:buClr>
              <a:buSzPct val="100000"/>
              <a:buFont typeface="Wingdings" charset="0"/>
              <a:buChar char="§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Three books I recommend: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3-11-14 at 4.09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1" y="3733800"/>
            <a:ext cx="2108199" cy="3198454"/>
          </a:xfrm>
          <a:prstGeom prst="rect">
            <a:avLst/>
          </a:prstGeom>
        </p:spPr>
      </p:pic>
      <p:pic>
        <p:nvPicPr>
          <p:cNvPr id="4" name="Picture 3" descr="Screen Shot 2013-11-14 at 4.07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1941746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371600" cy="6863417"/>
          </a:xfrm>
          <a:prstGeom prst="rect">
            <a:avLst/>
          </a:prstGeom>
          <a:solidFill>
            <a:srgbClr val="005542"/>
          </a:solidFill>
          <a:ln>
            <a:solidFill>
              <a:srgbClr val="00554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Respec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 flipV="1">
            <a:off x="8834122" y="6659881"/>
            <a:ext cx="81278" cy="45719"/>
          </a:xfrm>
          <a:prstGeom prst="rect">
            <a:avLst/>
          </a:prstGeom>
        </p:spPr>
      </p:pic>
      <p:pic>
        <p:nvPicPr>
          <p:cNvPr id="7" name="Picture 6" descr="Screen Shot 2018-09-28 at 11.10.4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73500"/>
            <a:ext cx="206711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smtClean="0"/>
              <a:t>Village of Pinecrest Takes No Discrimination and No Harassment Seriously   </a:t>
            </a:r>
            <a:endParaRPr lang="en-US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92024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</a:rPr>
              <a:t>  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/>
              </a:rPr>
              <a:t>Your City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Takes “No Discrimination” and 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/>
              </a:rPr>
              <a:t>“No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/>
              </a:rPr>
              <a:t>Harassment” Seriously 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 descr="Screen Shot 2018-12-05 at 5.03.50 PM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276600"/>
            <a:ext cx="3422732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See it – report it!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0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solidFill>
            <a:srgbClr val="32946A"/>
          </a:solidFill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149" y="1600200"/>
            <a:ext cx="906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5542"/>
              </a:solidFill>
              <a:latin typeface="Verdana" pitchFamily="34" charset="0"/>
            </a:endParaRPr>
          </a:p>
          <a:p>
            <a:r>
              <a:rPr lang="en-US" sz="4000" b="1" dirty="0" smtClean="0">
                <a:solidFill>
                  <a:srgbClr val="005542"/>
                </a:solidFill>
                <a:latin typeface="Arial"/>
                <a:cs typeface="Arial"/>
              </a:rPr>
              <a:t>Diversity: </a:t>
            </a:r>
            <a:r>
              <a:rPr lang="en-US" sz="3600" b="1" u="sng" dirty="0" smtClean="0">
                <a:solidFill>
                  <a:srgbClr val="FF0000"/>
                </a:solidFill>
                <a:latin typeface="Arial"/>
                <a:cs typeface="Arial"/>
              </a:rPr>
              <a:t>similarities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3600" b="1" u="sng" dirty="0" smtClean="0">
                <a:solidFill>
                  <a:srgbClr val="FF0000"/>
                </a:solidFill>
                <a:latin typeface="Arial"/>
                <a:cs typeface="Arial"/>
              </a:rPr>
              <a:t>differences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among employees in terms of age, cultural background, physical abilities and disabilities, race, religion, sex, and sexual orientation.  </a:t>
            </a:r>
          </a:p>
          <a:p>
            <a:pPr algn="ctr"/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solidFill>
            <a:srgbClr val="A10000"/>
          </a:solidFill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286000"/>
            <a:ext cx="8807451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5542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"/>
            <a:ext cx="6932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Our Terms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Defining Our Terms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997327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5542"/>
              </a:solidFill>
              <a:latin typeface="Verdana" pitchFamily="34" charset="0"/>
            </a:endParaRPr>
          </a:p>
          <a:p>
            <a:r>
              <a:rPr lang="en-US" sz="4000" b="1" dirty="0" smtClean="0">
                <a:solidFill>
                  <a:srgbClr val="005542"/>
                </a:solidFill>
                <a:latin typeface="Arial"/>
                <a:cs typeface="Arial"/>
              </a:rPr>
              <a:t>Sexual Harassment: </a:t>
            </a:r>
            <a:r>
              <a:rPr lang="en-US" sz="3600" b="1" u="sng" dirty="0" smtClean="0">
                <a:solidFill>
                  <a:srgbClr val="FF0000"/>
                </a:solidFill>
                <a:latin typeface="Arial"/>
                <a:cs typeface="Arial"/>
              </a:rPr>
              <a:t>unwelcome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latin typeface="Arial"/>
                <a:cs typeface="Arial"/>
              </a:rPr>
              <a:t>sexual advances, requests for sexual favors, and other verbal or physical conduct of a sexual nature. </a:t>
            </a:r>
          </a:p>
          <a:p>
            <a:pPr algn="ctr"/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4149" y="2286000"/>
            <a:ext cx="8807451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5542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"/>
            <a:ext cx="6932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Our Terms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Defining Our Terms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1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34857" r="31918" b="42615"/>
          <a:stretch>
            <a:fillRect/>
          </a:stretch>
        </p:blipFill>
        <p:spPr bwMode="auto">
          <a:xfrm>
            <a:off x="1" y="1"/>
            <a:ext cx="9143999" cy="9143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" y="524935"/>
            <a:ext cx="8120063" cy="6773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5" tIns="40608" rIns="81215" bIns="40608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2647912"/>
            <a:ext cx="7696200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62000" y="1066800"/>
            <a:ext cx="8807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5542"/>
                </a:solidFill>
                <a:latin typeface="Arial"/>
                <a:cs typeface="Arial"/>
              </a:rPr>
              <a:t>All people want to feel:</a:t>
            </a:r>
          </a:p>
          <a:p>
            <a:pPr algn="ctr"/>
            <a:endParaRPr lang="en-US" sz="3600" b="1" dirty="0" smtClean="0">
              <a:solidFill>
                <a:srgbClr val="005542"/>
              </a:solidFill>
              <a:latin typeface="Arial"/>
              <a:cs typeface="Arial"/>
            </a:endParaRPr>
          </a:p>
        </p:txBody>
      </p:sp>
      <p:pic>
        <p:nvPicPr>
          <p:cNvPr id="10" name="Picture 2" descr="\\clerk\files\CEHome\jabreu1\Desktop\TV screens header.jpg"/>
          <p:cNvPicPr>
            <a:picLocks noChangeAspect="1" noChangeArrowheads="1"/>
          </p:cNvPicPr>
          <p:nvPr/>
        </p:nvPicPr>
        <p:blipFill>
          <a:blip r:embed="rId3" cstate="print"/>
          <a:srcRect l="10697" t="47730" r="31918" b="42615"/>
          <a:stretch>
            <a:fillRect/>
          </a:stretch>
        </p:blipFill>
        <p:spPr bwMode="auto">
          <a:xfrm flipV="1">
            <a:off x="0" y="0"/>
            <a:ext cx="9143999" cy="838200"/>
          </a:xfrm>
          <a:prstGeom prst="rect">
            <a:avLst/>
          </a:prstGeom>
          <a:noFill/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1905000"/>
            <a:ext cx="8807451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 smtClean="0">
              <a:solidFill>
                <a:srgbClr val="005542"/>
              </a:solidFill>
              <a:latin typeface="Verdana" pitchFamily="34" charset="0"/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Valued</a:t>
            </a:r>
            <a:r>
              <a:rPr lang="en-US" sz="3600" b="1" dirty="0" smtClean="0">
                <a:solidFill>
                  <a:srgbClr val="005542"/>
                </a:solidFill>
                <a:latin typeface="Arial"/>
                <a:ea typeface="ＭＳ Ｐゴシック" charset="0"/>
                <a:cs typeface="Arial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respected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5542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76200"/>
            <a:ext cx="7087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Overriding Principle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Defining Our Terms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3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14478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Title VII – The Civil Rights Act of 1964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Civil Rights Act of 1991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Age Discrimination in Employment Act of 1967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Equal Pay Act of 1963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Americans with Disabilities Act of 1990  (Title I)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09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Federal EEO Laws</a:t>
            </a:r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auto">
          <a:xfrm>
            <a:off x="381000" y="14478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Title VII – The Civil Rights Act of 1964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Prohibits discrimination of employment based on race, color, religion, sex or national origin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/>
              <a:t>Unlawful to discriminate in: 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Job advertising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Recruitment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Selection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Assignment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Transfer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Classification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Promotion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2400" dirty="0"/>
              <a:t>Wages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4495800" y="3352800"/>
            <a:ext cx="3429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 indent="-1651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3463" indent="-119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</a:pPr>
            <a:r>
              <a:rPr lang="en-US" dirty="0"/>
              <a:t>  Salary</a:t>
            </a:r>
          </a:p>
          <a:p>
            <a:pPr lvl="2">
              <a:buFontTx/>
              <a:buChar char="•"/>
            </a:pPr>
            <a:r>
              <a:rPr lang="en-US" dirty="0"/>
              <a:t>  Discipline</a:t>
            </a:r>
          </a:p>
          <a:p>
            <a:pPr lvl="2">
              <a:buFontTx/>
              <a:buChar char="•"/>
            </a:pPr>
            <a:r>
              <a:rPr lang="en-US" dirty="0"/>
              <a:t>  Training </a:t>
            </a:r>
          </a:p>
          <a:p>
            <a:pPr lvl="2">
              <a:buFontTx/>
              <a:buChar char="•"/>
            </a:pPr>
            <a:r>
              <a:rPr lang="en-US" dirty="0"/>
              <a:t>  Seniority</a:t>
            </a:r>
          </a:p>
          <a:p>
            <a:pPr lvl="2">
              <a:buFontTx/>
              <a:buChar char="•"/>
            </a:pPr>
            <a:r>
              <a:rPr lang="en-US" dirty="0"/>
              <a:t>  Benefits</a:t>
            </a:r>
          </a:p>
          <a:p>
            <a:pPr lvl="2">
              <a:buFontTx/>
              <a:buChar char="•"/>
            </a:pPr>
            <a:r>
              <a:rPr lang="en-US" dirty="0"/>
              <a:t>  Layoffs</a:t>
            </a:r>
          </a:p>
          <a:p>
            <a:pPr lvl="2">
              <a:buFontTx/>
              <a:buChar char="•"/>
            </a:pPr>
            <a:r>
              <a:rPr lang="en-US" dirty="0"/>
              <a:t>  Recall</a:t>
            </a:r>
          </a:p>
          <a:p>
            <a:pPr lvl="2">
              <a:buFontTx/>
              <a:buChar char="•"/>
            </a:pPr>
            <a:r>
              <a:rPr lang="en-US" dirty="0"/>
              <a:t>  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981200" cy="1200329"/>
          </a:xfrm>
          <a:prstGeom prst="rect">
            <a:avLst/>
          </a:prstGeom>
          <a:solidFill>
            <a:srgbClr val="A1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solidFill>
            <a:srgbClr val="00554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  </a:t>
            </a:r>
            <a:r>
              <a:rPr lang="en-US" sz="4800" dirty="0" smtClean="0">
                <a:latin typeface="Arial"/>
                <a:cs typeface="Arial"/>
              </a:rPr>
              <a:t>Major Federal EEO Laws</a:t>
            </a:r>
            <a:endParaRPr lang="en-US"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TP Tallahassee Slides">
  <a:themeElements>
    <a:clrScheme name="MTP Tallahassee Slid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TP Tallahassee Slid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TP Tallahasse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P Tallahasse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TP Tallahassee Slides">
  <a:themeElements>
    <a:clrScheme name="MTP Tallahassee Slid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TP Tallahassee Slid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TP Tallahasse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P Tallahasse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P Tallahasse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00FF"/>
    </a:accent1>
    <a:accent2>
      <a:srgbClr val="3333CC"/>
    </a:accent2>
    <a:accent3>
      <a:srgbClr val="FFFFFF"/>
    </a:accent3>
    <a:accent4>
      <a:srgbClr val="000000"/>
    </a:accent4>
    <a:accent5>
      <a:srgbClr val="AAAA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11051</TotalTime>
  <Words>1338</Words>
  <Application>Microsoft Macintosh PowerPoint</Application>
  <PresentationFormat>On-screen Show (4:3)</PresentationFormat>
  <Paragraphs>414</Paragraphs>
  <Slides>35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Powerpoint Template</vt:lpstr>
      <vt:lpstr>Default Design</vt:lpstr>
      <vt:lpstr>1_Blank Presentation</vt:lpstr>
      <vt:lpstr>MTP Tallahassee Slides</vt:lpstr>
      <vt:lpstr>1_MTP Tallahassee Slides</vt:lpstr>
      <vt:lpstr>PowerPoint Presentation</vt:lpstr>
      <vt:lpstr>  Your City Takes “No Discrimination” and  “No Harassment”  Seriously   </vt:lpstr>
      <vt:lpstr>  Village of Pinecrest Takes No Discrimination and No Harassment Seriously   </vt:lpstr>
      <vt:lpstr>  Village of Pinecrest Takes No Discrimination and No Harassment Seriously   </vt:lpstr>
      <vt:lpstr>PowerPoint Presentation</vt:lpstr>
      <vt:lpstr>PowerPoint Presentation</vt:lpstr>
      <vt:lpstr>PowerPoint Presentation</vt:lpstr>
      <vt:lpstr>Major Federal EEO Laws</vt:lpstr>
      <vt:lpstr>Major Federal EEO Laws</vt:lpstr>
      <vt:lpstr>Major Federal EEO Laws</vt:lpstr>
      <vt:lpstr>Major Federal EEO Laws</vt:lpstr>
      <vt:lpstr>Major Federal EEO Laws</vt:lpstr>
      <vt:lpstr>Major Federal EEO Laws</vt:lpstr>
      <vt:lpstr>Important Supreme Court Cases</vt:lpstr>
      <vt:lpstr>Important Supreme Court Cases</vt:lpstr>
      <vt:lpstr>Important Supreme Court Cases</vt:lpstr>
      <vt:lpstr>Kinds of Discrimination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One Are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Applying EEOC In Workplace Leader’s Responsibility </vt:lpstr>
      <vt:lpstr>Thank You</vt:lpstr>
    </vt:vector>
  </TitlesOfParts>
  <Company>Clerk &amp; Comptroller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Alba, David M</dc:creator>
  <cp:lastModifiedBy>David Alba</cp:lastModifiedBy>
  <cp:revision>226</cp:revision>
  <cp:lastPrinted>2019-01-17T20:57:10Z</cp:lastPrinted>
  <dcterms:created xsi:type="dcterms:W3CDTF">2014-11-18T17:12:07Z</dcterms:created>
  <dcterms:modified xsi:type="dcterms:W3CDTF">2019-06-13T16:27:33Z</dcterms:modified>
</cp:coreProperties>
</file>