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5" autoAdjust="0"/>
    <p:restoredTop sz="94660"/>
  </p:normalViewPr>
  <p:slideViewPr>
    <p:cSldViewPr>
      <p:cViewPr varScale="1">
        <p:scale>
          <a:sx n="80" d="100"/>
          <a:sy n="80" d="100"/>
        </p:scale>
        <p:origin x="-145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10/12/2016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867B8-435D-40A5-A89B-8D0AB0888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2256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10/12/2016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C10BB-2541-48A0-A44D-E9AAD9DE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1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C10BB-2541-48A0-A44D-E9AAD9DE430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9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C10BB-2541-48A0-A44D-E9AAD9DE4306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C10BB-2541-48A0-A44D-E9AAD9DE4306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10/12/2016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6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FADD-BD85-4E5A-BE37-6010E15C1990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9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84CE-8BBB-4D43-B27C-34813372AB84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06C6-04C5-4416-9AD8-8224CD7A226C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5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1942-FE88-4648-BAF7-ED83F5F86C6E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5CE8-EE15-470D-B608-8465A98B8D75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3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5385-832E-43F6-A8E0-029828B5B6A1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3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B595-5947-4430-AD84-E67E3C3995D1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7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9818-D722-4921-8E16-387F348C1934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14A2-B5CE-4B97-BBCA-682594594CB6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3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AB41-F891-4DBD-BBBF-E2CCF66C0673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C2F1-8B6C-4AE7-9792-388651E3740A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2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rgbClr val="D9E2F3">
                <a:lumMod val="70000"/>
                <a:lumOff val="30000"/>
              </a:srgbClr>
            </a:gs>
            <a:gs pos="48000">
              <a:srgbClr val="D9E2F3"/>
            </a:gs>
            <a:gs pos="100000">
              <a:schemeClr val="accent1">
                <a:alpha val="43000"/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105E-BB5F-496F-9921-DC76E2E02135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701C-2349-4676-96B0-108CC01F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8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microsoft.com/office/2007/relationships/hdphoto" Target="../media/hdphoto3.wdp"/><Relationship Id="rId7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FMLA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Richard (Rick) V. </a:t>
            </a:r>
            <a:r>
              <a:rPr lang="en-US" dirty="0" err="1" smtClean="0">
                <a:solidFill>
                  <a:schemeClr val="tx1"/>
                </a:solidFill>
              </a:rPr>
              <a:t>Blystone</a:t>
            </a:r>
            <a:r>
              <a:rPr lang="en-US" dirty="0" smtClean="0">
                <a:solidFill>
                  <a:schemeClr val="tx1"/>
                </a:solidFill>
              </a:rPr>
              <a:t>, Esq.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Garganese, Weiss &amp; D’Agresta, P.A.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(407) 425-9566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rblystone@orlandolaw.net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aemployerlaw.com/wp-content/uploads/2014/06/FMLA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026" y="990600"/>
            <a:ext cx="4419600" cy="1626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8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do you get (cont.)?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Reinstatement</a:t>
            </a:r>
          </a:p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What does that mean?  Same boss?  Same location? Same job responsibilities?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95159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3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do you get (cont.)?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8872"/>
            <a:ext cx="8229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No retaliation.  Interference v. Retaliation.  </a:t>
            </a:r>
            <a:endParaRPr lang="en-US" dirty="0"/>
          </a:p>
        </p:txBody>
      </p:sp>
      <p:pic>
        <p:nvPicPr>
          <p:cNvPr id="7172" name="Picture 4" descr="http://www.businessinsurance.com/apps/pbcsi.dll/storyimage/CB/20140807/NEWS07/140809859/AR/0/FMLA-notices.jpg&amp;cci_ts=20140807150208&amp;ExactW=320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333" y="3429000"/>
            <a:ext cx="2300748" cy="1725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46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26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You have to tell them about it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3 ways: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Poster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Policy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You must tell them/DOL forms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What if you don’t tell ‘</a:t>
            </a:r>
            <a:r>
              <a:rPr lang="en-US" dirty="0" err="1" smtClean="0"/>
              <a:t>em</a:t>
            </a:r>
            <a:r>
              <a:rPr lang="en-US" dirty="0" smtClean="0"/>
              <a:t>?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246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33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Medical Form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/>
              <a:t>15 days to get it back.  Then what?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/>
              <a:t>Exigent circumstances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/>
              <a:t>Doctor from Costa Rica?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/>
              <a:t>Can you call M.D.?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and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opinions?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800" dirty="0" smtClean="0"/>
              <a:t>Recertification</a:t>
            </a:r>
            <a:endParaRPr lang="en-US" sz="2800" dirty="0"/>
          </a:p>
        </p:txBody>
      </p:sp>
      <p:pic>
        <p:nvPicPr>
          <p:cNvPr id="5122" name="Picture 2" descr="http://www.arkadylaw.com/uploads/5/2/5/8/525886/1978298.jpg?1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43200"/>
            <a:ext cx="180975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6025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00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Employee Notice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100" dirty="0" smtClean="0"/>
              <a:t>30 days</a:t>
            </a:r>
          </a:p>
          <a:p>
            <a:pPr>
              <a:buBlip>
                <a:blip r:embed="rId2"/>
              </a:buBlip>
            </a:pPr>
            <a:r>
              <a:rPr lang="en-US" sz="2100" dirty="0" smtClean="0"/>
              <a:t>Hit by a bus?</a:t>
            </a:r>
          </a:p>
          <a:p>
            <a:pPr>
              <a:buBlip>
                <a:blip r:embed="rId2"/>
              </a:buBlip>
            </a:pPr>
            <a:r>
              <a:rPr lang="en-US" sz="2100" dirty="0" smtClean="0"/>
              <a:t>What about this scenario?  Pregnancy is complicated.  Wants to save it for the back end. </a:t>
            </a:r>
          </a:p>
          <a:p>
            <a:pPr>
              <a:buBlip>
                <a:blip r:embed="rId2"/>
              </a:buBlip>
            </a:pPr>
            <a:r>
              <a:rPr lang="en-US" sz="2100" dirty="0" smtClean="0"/>
              <a:t>But then, once FMLA falls off and just had baby, what do you do?  Fla. Stat., ADA, PDA</a:t>
            </a:r>
          </a:p>
          <a:p>
            <a:pPr>
              <a:buBlip>
                <a:blip r:embed="rId2"/>
              </a:buBlip>
            </a:pPr>
            <a:r>
              <a:rPr lang="en-US" sz="2100" dirty="0" smtClean="0"/>
              <a:t>Can employer require note to return to work?  Absolutely</a:t>
            </a:r>
          </a:p>
          <a:p>
            <a:pPr>
              <a:buBlip>
                <a:blip r:embed="rId2"/>
              </a:buBlip>
            </a:pPr>
            <a:r>
              <a:rPr lang="en-US" sz="2100" dirty="0" smtClean="0"/>
              <a:t>2</a:t>
            </a:r>
            <a:r>
              <a:rPr lang="en-US" sz="2100" baseline="30000" dirty="0" smtClean="0"/>
              <a:t>nd</a:t>
            </a:r>
            <a:r>
              <a:rPr lang="en-US" sz="2100" dirty="0" smtClean="0"/>
              <a:t> opinion regarding return to work? Nope!</a:t>
            </a:r>
          </a:p>
          <a:p>
            <a:pPr>
              <a:buBlip>
                <a:blip r:embed="rId2"/>
              </a:buBlip>
            </a:pPr>
            <a:r>
              <a:rPr lang="en-US" sz="2100" dirty="0" smtClean="0"/>
              <a:t>Recertification.  Every 6 months as a matter of right. 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11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2060"/>
                </a:solidFill>
              </a:rPr>
              <a:t>What do they get when we screw up?</a:t>
            </a:r>
            <a:endParaRPr lang="en-US" sz="35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000" dirty="0" smtClean="0"/>
              <a:t>FMLA follows ADEA/FLSA.  SOL 2-3.  Willful? 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Because we’re in the ADEA/FLSA camp, who enforces?  EEOC?  DOL?  Any condition precedent </a:t>
            </a:r>
            <a:r>
              <a:rPr lang="en-US" sz="2000" dirty="0"/>
              <a:t> </a:t>
            </a:r>
            <a:r>
              <a:rPr lang="en-US" sz="2000" dirty="0" smtClean="0"/>
              <a:t>or exhaustion of administrative remedies? 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Damages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Reinstatement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Back pay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Front pay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Benefits or the value thereof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Liquidated? 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Affirmative Defense of Good Faith re liquidated (see also FLSA)</a:t>
            </a:r>
          </a:p>
          <a:p>
            <a:pPr>
              <a:buBlip>
                <a:blip r:embed="rId2"/>
              </a:buBlip>
            </a:pPr>
            <a:r>
              <a:rPr lang="en-US" sz="2000" dirty="0" smtClean="0"/>
              <a:t>Damages are readily calculable!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96025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87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Special problems?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Are they taking FMLA or not?  What should we do? Can you force them???!!!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Can you fire them?  They haven’t provided medical certification?  They haven’t provided return to work certification?  What if they’ve violated a workplace rule/policy, or you just don’t like them?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Spouses who both work for school board?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sz="2400" dirty="0" smtClean="0"/>
              <a:t>Concurrent leave?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4365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4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2060"/>
                </a:solidFill>
              </a:rPr>
              <a:t>Questions?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484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2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 QUESTIONS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EMPLOYER COVERAGE?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EMPLOYEE COVERAGE?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WHAT DO YOU GET?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UNDER WHAT CIRCUMSTANCES DO YOU GET IT?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WHAT HAPPENS WHEN YOU SCREW UP?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87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WHO IS COVERED?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/>
              <a:t>EMPLOYER COVERAGE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endParaRPr lang="en-US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en-US" dirty="0" smtClean="0"/>
              <a:t>PUBLIC AGENCIES/SCHOOL BOARDS COVERED REGARDLESS OF NUMBER OF EMPLOYEES</a:t>
            </a:r>
            <a:endParaRPr lang="en-US" dirty="0"/>
          </a:p>
        </p:txBody>
      </p:sp>
      <p:pic>
        <p:nvPicPr>
          <p:cNvPr id="2050" name="Picture 2" descr="http://eando4agents.com/blog/wp-content/uploads/2013/06/question_mark_person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1455174" cy="14551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46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2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EMPLOYEE COVERAGE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2) EMPLOYEE COVERAGE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THREE CRITERIA:</a:t>
            </a:r>
          </a:p>
          <a:p>
            <a:pPr marL="0" indent="0">
              <a:buNone/>
            </a:pPr>
            <a:r>
              <a:rPr lang="en-US" sz="2400" dirty="0" smtClean="0"/>
              <a:t>	a) 12 MONTHS OF SERVICE </a:t>
            </a:r>
          </a:p>
          <a:p>
            <a:pPr marL="0" indent="0">
              <a:buNone/>
            </a:pPr>
            <a:r>
              <a:rPr lang="en-US" sz="1600" dirty="0" smtClean="0"/>
              <a:t>	Does this have to be continuous? </a:t>
            </a:r>
          </a:p>
          <a:p>
            <a:pPr marL="0" indent="0">
              <a:buNone/>
            </a:pPr>
            <a:r>
              <a:rPr lang="en-US" sz="1600" dirty="0" smtClean="0"/>
              <a:t>	How do you know?  </a:t>
            </a:r>
          </a:p>
          <a:p>
            <a:pPr marL="0" indent="0">
              <a:buNone/>
            </a:pPr>
            <a:r>
              <a:rPr lang="en-US" sz="1600" dirty="0"/>
              <a:t>	Practical advice:  Ask them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400" dirty="0" smtClean="0"/>
              <a:t>	b) 1250 hours</a:t>
            </a:r>
          </a:p>
          <a:p>
            <a:pPr marL="0" indent="0">
              <a:buNone/>
            </a:pPr>
            <a:r>
              <a:rPr lang="en-US" sz="1600" dirty="0" smtClean="0"/>
              <a:t>	These are FLSA hours – what does FLSA stand for?  </a:t>
            </a:r>
          </a:p>
          <a:p>
            <a:pPr marL="0" indent="0">
              <a:buNone/>
            </a:pPr>
            <a:r>
              <a:rPr lang="en-US" sz="1600" dirty="0" smtClean="0"/>
              <a:t>	What if they are exempt?  </a:t>
            </a:r>
          </a:p>
          <a:p>
            <a:pPr marL="0" indent="0">
              <a:buNone/>
            </a:pPr>
            <a:r>
              <a:rPr lang="en-US" sz="1600" dirty="0" smtClean="0"/>
              <a:t>	Rules of thumb – if they work a 40-hour week?   If they are part-timers working 25- 	hour weeks?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46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11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EMPLOYEE COVERAGE CONT.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BAF	SHC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dirty="0" smtClean="0"/>
              <a:t>irth-No serious health condition.  This is bonding with baby.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/>
              <a:t>doption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/>
              <a:t>oster care-state sponsored care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not your son’s best friend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1676400" cy="1676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1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ashingtonlaborandemploymentblog.com/wp-content/uploads/2014/12/fmla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1960511" cy="147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ERIOUS </a:t>
            </a:r>
            <a:r>
              <a:rPr lang="en-US" b="1" dirty="0" smtClean="0">
                <a:solidFill>
                  <a:srgbClr val="002060"/>
                </a:solidFill>
              </a:rPr>
              <a:t>H</a:t>
            </a:r>
            <a:r>
              <a:rPr lang="en-US" dirty="0" smtClean="0">
                <a:solidFill>
                  <a:srgbClr val="002060"/>
                </a:solidFill>
              </a:rPr>
              <a:t>EALTH </a:t>
            </a:r>
            <a:r>
              <a:rPr lang="en-US" b="1" dirty="0" smtClean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ONDITION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endParaRPr lang="en-US" sz="2400" dirty="0" smtClean="0"/>
          </a:p>
          <a:p>
            <a:pPr>
              <a:buBlip>
                <a:blip r:embed="rId5"/>
              </a:buBlip>
            </a:pPr>
            <a:r>
              <a:rPr lang="en-US" sz="2400" dirty="0" smtClean="0"/>
              <a:t>This is the harder part</a:t>
            </a:r>
          </a:p>
          <a:p>
            <a:pPr>
              <a:buBlip>
                <a:blip r:embed="rId5"/>
              </a:buBlip>
            </a:pPr>
            <a:r>
              <a:rPr lang="en-US" sz="2400" dirty="0" smtClean="0"/>
              <a:t>Who are covered relations?  Parent, minors and spouses</a:t>
            </a:r>
          </a:p>
          <a:p>
            <a:pPr lvl="1">
              <a:buBlip>
                <a:blip r:embed="rId6"/>
              </a:buBlip>
            </a:pPr>
            <a:r>
              <a:rPr lang="en-US" sz="1800" dirty="0" smtClean="0"/>
              <a:t>Parents – </a:t>
            </a:r>
            <a:r>
              <a:rPr lang="en-US" sz="1800" i="1" dirty="0" smtClean="0"/>
              <a:t>in loco parentis – day to day care and financial support  </a:t>
            </a:r>
          </a:p>
          <a:p>
            <a:pPr lvl="1">
              <a:buBlip>
                <a:blip r:embed="rId6"/>
              </a:buBlip>
            </a:pPr>
            <a:r>
              <a:rPr lang="en-US" sz="1800" dirty="0" smtClean="0"/>
              <a:t>Children/Minors – what if over the age of majority ? (Remember the Step </a:t>
            </a:r>
            <a:r>
              <a:rPr lang="en-US" sz="1800" dirty="0"/>
              <a:t>B</a:t>
            </a:r>
            <a:r>
              <a:rPr lang="en-US" sz="1800" dirty="0" smtClean="0"/>
              <a:t>rothers movie with Will Farrell?)  under the age of majority?  </a:t>
            </a:r>
          </a:p>
          <a:p>
            <a:pPr lvl="1">
              <a:buBlip>
                <a:blip r:embed="rId6"/>
              </a:buBlip>
            </a:pPr>
            <a:r>
              <a:rPr lang="en-US" sz="1800" dirty="0" smtClean="0"/>
              <a:t>Spouses –Domestic partners? Same-sex spouses?</a:t>
            </a:r>
            <a:endParaRPr lang="en-US" sz="1200" dirty="0" smtClean="0"/>
          </a:p>
          <a:p>
            <a:pPr>
              <a:buBlip>
                <a:blip r:embed="rId7"/>
              </a:buBlip>
            </a:pPr>
            <a:r>
              <a:rPr lang="en-US" sz="2400" dirty="0" smtClean="0"/>
              <a:t>Military – kid gloves!  How many weeks?  </a:t>
            </a:r>
          </a:p>
          <a:p>
            <a:pPr>
              <a:buBlip>
                <a:blip r:embed="rId7"/>
              </a:buBlip>
            </a:pPr>
            <a:r>
              <a:rPr lang="en-US" sz="2400" dirty="0" smtClean="0"/>
              <a:t>Most of FMLA, though, comes down to what is on the next slide!!!</a:t>
            </a:r>
          </a:p>
          <a:p>
            <a:pPr marL="914400" lvl="2" indent="0">
              <a:buNone/>
            </a:pPr>
            <a:endParaRPr lang="en-US" sz="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2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ERIOUS </a:t>
            </a:r>
            <a:r>
              <a:rPr lang="en-US" b="1" dirty="0" smtClean="0">
                <a:solidFill>
                  <a:srgbClr val="002060"/>
                </a:solidFill>
              </a:rPr>
              <a:t>H</a:t>
            </a:r>
            <a:r>
              <a:rPr lang="en-US" dirty="0" smtClean="0">
                <a:solidFill>
                  <a:srgbClr val="002060"/>
                </a:solidFill>
              </a:rPr>
              <a:t>EALTH </a:t>
            </a:r>
            <a:r>
              <a:rPr lang="en-US" b="1" dirty="0" smtClean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ONDITION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WHAT’S SERIOUS?</a:t>
            </a:r>
          </a:p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3 days off and continuous treatment by health care provider.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What’s continuing treatment?  2 visits.  1 visit plus meds. </a:t>
            </a:r>
          </a:p>
          <a:p>
            <a:pPr marL="502920" indent="-457200"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Who is a health care provider?  Everyone you think except _____ unless __________ or ____________.</a:t>
            </a:r>
          </a:p>
          <a:p>
            <a:pPr marL="502920" indent="-457200"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Can they get away with no visit to healthcare provider.  Sure.  Chronic condition.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3 hats as HR/Risk Manager:  FMLA, ADA, W. Comp. (even STD) – </a:t>
            </a:r>
            <a:r>
              <a:rPr lang="en-US" dirty="0"/>
              <a:t>T</a:t>
            </a:r>
            <a:r>
              <a:rPr lang="en-US" dirty="0" smtClean="0"/>
              <a:t>akeaway: serious health condition considerably lower standard than </a:t>
            </a:r>
            <a:r>
              <a:rPr lang="en-US" dirty="0" err="1" smtClean="0"/>
              <a:t>ada</a:t>
            </a:r>
            <a:r>
              <a:rPr lang="en-US" dirty="0" smtClean="0"/>
              <a:t>/disability, although this gap has been bridged to some degree!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95159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89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What do you get?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4 things:</a:t>
            </a:r>
          </a:p>
          <a:p>
            <a:pPr marL="388620"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r>
              <a:rPr lang="en-US" sz="2400" dirty="0" smtClean="0"/>
              <a:t>1)  Time off - 12 weeks in a 12 month period (military exception) (See also Section 110.221, Fla. Stat.)-Rolling backward, forward, calendar.  Policy?  Otherwise, employee picks. </a:t>
            </a:r>
          </a:p>
          <a:p>
            <a:pPr marL="388620"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r>
              <a:rPr lang="en-US" sz="2400" dirty="0" smtClean="0"/>
              <a:t>Intermittent leave (SHC but not BAF) unless BAF is allowed by employer</a:t>
            </a:r>
          </a:p>
          <a:p>
            <a:pPr marL="388620"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r>
              <a:rPr lang="en-US" sz="2400" dirty="0" smtClean="0"/>
              <a:t>How do you determine how many days intermittent leave they get?  12X5, 12X3 (every Friday off! What do you do if taking advantage?)</a:t>
            </a:r>
          </a:p>
          <a:p>
            <a:pPr marL="388620">
              <a:buBlip>
                <a:blip r:embed="rId2"/>
              </a:buBlip>
            </a:pPr>
            <a:endParaRPr lang="en-US" sz="2400" dirty="0" smtClean="0"/>
          </a:p>
          <a:p>
            <a:pPr>
              <a:buBlip>
                <a:blip r:embed="rId2"/>
              </a:buBlip>
            </a:pPr>
            <a:r>
              <a:rPr lang="en-US" sz="2400" dirty="0" smtClean="0"/>
              <a:t>Reduced leave?  How low can you go?  Generally comes up in PT scenarios</a:t>
            </a:r>
          </a:p>
          <a:p>
            <a:pPr>
              <a:buBlip>
                <a:blip r:embed="rId2"/>
              </a:buBlip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62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What do you get (cont.)?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Employee gets to continue the medical insurance coverage they had before they were out.  But, it’s unpaid leave, so what do you do?  No paycheck to deduct.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701C-2349-4676-96B0-108CC01F7D3B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2" descr="C:\Users\kisaac\Desktop\Misc 2\GWD-and-boxes-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3734"/>
            <a:ext cx="989215" cy="43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9749</TotalTime>
  <Words>753</Words>
  <Application>Microsoft Office PowerPoint</Application>
  <PresentationFormat>On-screen Show (4:3)</PresentationFormat>
  <Paragraphs>139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FMLA</vt:lpstr>
      <vt:lpstr>5 QUESTIONS</vt:lpstr>
      <vt:lpstr>WHO IS COVERED?</vt:lpstr>
      <vt:lpstr>EMPLOYEE COVERAGE</vt:lpstr>
      <vt:lpstr>EMPLOYEE COVERAGE CONT.</vt:lpstr>
      <vt:lpstr>SERIOUS HEALTH CONDITION</vt:lpstr>
      <vt:lpstr>SERIOUS HEALTH CONDITION</vt:lpstr>
      <vt:lpstr>What do you get?</vt:lpstr>
      <vt:lpstr>What do you get (cont.)? </vt:lpstr>
      <vt:lpstr>What do you get (cont.)?</vt:lpstr>
      <vt:lpstr>What do you get (cont.)?</vt:lpstr>
      <vt:lpstr>Notice</vt:lpstr>
      <vt:lpstr>Medical Form</vt:lpstr>
      <vt:lpstr>Employee Notice</vt:lpstr>
      <vt:lpstr>What do they get when we screw up?</vt:lpstr>
      <vt:lpstr>Special problems?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FMLA</dc:title>
  <dc:creator>Richard V. Blystone</dc:creator>
  <cp:lastModifiedBy>Sheri Shell</cp:lastModifiedBy>
  <cp:revision>75</cp:revision>
  <cp:lastPrinted>2016-10-11T12:39:53Z</cp:lastPrinted>
  <dcterms:created xsi:type="dcterms:W3CDTF">2014-05-22T18:36:18Z</dcterms:created>
  <dcterms:modified xsi:type="dcterms:W3CDTF">2016-10-11T13:14:39Z</dcterms:modified>
</cp:coreProperties>
</file>