
<file path=[Content_Types].xml><?xml version="1.0" encoding="utf-8"?>
<Types xmlns="http://schemas.openxmlformats.org/package/2006/content-types">
  <Default Extension="rels" ContentType="application/vnd.openxmlformats-package.relationships+xml"/>
  <Default Extension="gif" ContentType="image/gif"/>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trictFirstAndLastChars="0" saveSubsetFonts="1">
  <p:sldMasterIdLst>
    <p:sldMasterId r:id="rId1" id="2147483653"/>
  </p:sldMasterIdLst>
  <p:notesMasterIdLst>
    <p:notesMasterId r:id="rId83"/>
  </p:notesMasterIdLst>
  <p:handoutMasterIdLst>
    <p:handoutMasterId r:id="rId84"/>
  </p:handoutMasterIdLst>
  <p:sldIdLst>
    <p:sldId r:id="rId2" id="2114"/>
    <p:sldId r:id="rId3" id="2316"/>
    <p:sldId r:id="rId4" id="2378"/>
    <p:sldId r:id="rId5" id="2379"/>
    <p:sldId r:id="rId6" id="2426"/>
    <p:sldId r:id="rId7" id="2380"/>
    <p:sldId r:id="rId8" id="2385"/>
    <p:sldId r:id="rId9" id="2386"/>
    <p:sldId r:id="rId10" id="2387"/>
    <p:sldId r:id="rId11" id="2388"/>
    <p:sldId r:id="rId12" id="2381"/>
    <p:sldId r:id="rId13" id="2382"/>
    <p:sldId r:id="rId14" id="2383"/>
    <p:sldId r:id="rId15" id="2384"/>
    <p:sldId r:id="rId16" id="2427"/>
    <p:sldId r:id="rId17" id="2428"/>
    <p:sldId r:id="rId18" id="2389"/>
    <p:sldId r:id="rId19" id="2391"/>
    <p:sldId r:id="rId20" id="2390"/>
    <p:sldId r:id="rId21" id="2392"/>
    <p:sldId r:id="rId22" id="2393"/>
    <p:sldId r:id="rId23" id="2394"/>
    <p:sldId r:id="rId24" id="2395"/>
    <p:sldId r:id="rId25" id="2396"/>
    <p:sldId r:id="rId26" id="2397"/>
    <p:sldId r:id="rId27" id="2398"/>
    <p:sldId r:id="rId28" id="2399"/>
    <p:sldId r:id="rId29" id="2400"/>
    <p:sldId r:id="rId30" id="2429"/>
    <p:sldId r:id="rId31" id="2405"/>
    <p:sldId r:id="rId32" id="2406"/>
    <p:sldId r:id="rId33" id="2350"/>
    <p:sldId r:id="rId34" id="2351"/>
    <p:sldId r:id="rId35" id="2352"/>
    <p:sldId r:id="rId36" id="2354"/>
    <p:sldId r:id="rId37" id="2355"/>
    <p:sldId r:id="rId38" id="2356"/>
    <p:sldId r:id="rId39" id="2357"/>
    <p:sldId r:id="rId40" id="2358"/>
    <p:sldId r:id="rId41" id="2359"/>
    <p:sldId r:id="rId42" id="2360"/>
    <p:sldId r:id="rId43" id="2362"/>
    <p:sldId r:id="rId44" id="2363"/>
    <p:sldId r:id="rId45" id="2365"/>
    <p:sldId r:id="rId46" id="2368"/>
    <p:sldId r:id="rId47" id="2432"/>
    <p:sldId r:id="rId48" id="2441"/>
    <p:sldId r:id="rId49" id="2439"/>
    <p:sldId r:id="rId50" id="2435"/>
    <p:sldId r:id="rId51" id="2437"/>
    <p:sldId r:id="rId52" id="2438"/>
    <p:sldId r:id="rId53" id="2453"/>
    <p:sldId r:id="rId54" id="2407"/>
    <p:sldId r:id="rId55" id="2411"/>
    <p:sldId r:id="rId56" id="2412"/>
    <p:sldId r:id="rId57" id="2413"/>
    <p:sldId r:id="rId58" id="2414"/>
    <p:sldId r:id="rId59" id="2416"/>
    <p:sldId r:id="rId60" id="2417"/>
    <p:sldId r:id="rId61" id="2419"/>
    <p:sldId r:id="rId62" id="2420"/>
    <p:sldId r:id="rId63" id="2422"/>
    <p:sldId r:id="rId64" id="2423"/>
    <p:sldId r:id="rId65" id="2424"/>
    <p:sldId r:id="rId66" id="2421"/>
    <p:sldId r:id="rId67" id="2425"/>
    <p:sldId r:id="rId68" id="2430"/>
    <p:sldId r:id="rId69" id="2431"/>
    <p:sldId r:id="rId70" id="2442"/>
    <p:sldId r:id="rId71" id="2443"/>
    <p:sldId r:id="rId72" id="2444"/>
    <p:sldId r:id="rId73" id="2445"/>
    <p:sldId r:id="rId74" id="2446"/>
    <p:sldId r:id="rId75" id="2447"/>
    <p:sldId r:id="rId76" id="2448"/>
    <p:sldId r:id="rId77" id="2449"/>
    <p:sldId r:id="rId78" id="2450"/>
    <p:sldId r:id="rId79" id="2451"/>
    <p:sldId r:id="rId80" id="2452"/>
    <p:sldId r:id="rId81" id="2313"/>
    <p:sldId r:id="rId82" id="2314"/>
  </p:sldIdLst>
  <p:sldSz cx="9144000" cy="6858000" type="screen4x3"/>
  <p:notesSz cx="6858000" cy="9296400"/>
  <p:defaultTextStyle>
    <a:defPPr>
      <a:defRPr lang="en-US"/>
    </a:defPPr>
    <a:lvl1pPr algn="l" fontAlgn="base" rtl="0">
      <a:spcBef>
        <a:spcPct val="0"/>
      </a:spcBef>
      <a:spcAft>
        <a:spcPct val="0"/>
      </a:spcAft>
      <a:defRPr sz="1600" kern="1200">
        <a:solidFill>
          <a:schemeClr val="tx1"/>
        </a:solidFill>
        <a:latin typeface="Arial" charset="0"/>
        <a:ea typeface="+mn-ea"/>
        <a:cs typeface="Arial" charset="0"/>
      </a:defRPr>
    </a:lvl1pPr>
    <a:lvl2pPr marL="457200" algn="l" fontAlgn="base" rtl="0">
      <a:spcBef>
        <a:spcPct val="0"/>
      </a:spcBef>
      <a:spcAft>
        <a:spcPct val="0"/>
      </a:spcAft>
      <a:defRPr sz="1600" kern="1200">
        <a:solidFill>
          <a:schemeClr val="tx1"/>
        </a:solidFill>
        <a:latin typeface="Arial" charset="0"/>
        <a:ea typeface="+mn-ea"/>
        <a:cs typeface="Arial" charset="0"/>
      </a:defRPr>
    </a:lvl2pPr>
    <a:lvl3pPr marL="914400" algn="l" fontAlgn="base" rtl="0">
      <a:spcBef>
        <a:spcPct val="0"/>
      </a:spcBef>
      <a:spcAft>
        <a:spcPct val="0"/>
      </a:spcAft>
      <a:defRPr sz="1600" kern="1200">
        <a:solidFill>
          <a:schemeClr val="tx1"/>
        </a:solidFill>
        <a:latin typeface="Arial" charset="0"/>
        <a:ea typeface="+mn-ea"/>
        <a:cs typeface="Arial" charset="0"/>
      </a:defRPr>
    </a:lvl3pPr>
    <a:lvl4pPr marL="1371600" algn="l" fontAlgn="base" rtl="0">
      <a:spcBef>
        <a:spcPct val="0"/>
      </a:spcBef>
      <a:spcAft>
        <a:spcPct val="0"/>
      </a:spcAft>
      <a:defRPr sz="1600" kern="1200">
        <a:solidFill>
          <a:schemeClr val="tx1"/>
        </a:solidFill>
        <a:latin typeface="Arial" charset="0"/>
        <a:ea typeface="+mn-ea"/>
        <a:cs typeface="Arial" charset="0"/>
      </a:defRPr>
    </a:lvl4pPr>
    <a:lvl5pPr marL="1828800" algn="l" fontAlgn="base" rtl="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48">
          <p15:clr>
            <a:srgbClr val="A4A3A4"/>
          </p15:clr>
        </p15:guide>
        <p15:guide id="2" pos="4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4"/>
    <a:srgbClr val="013E5D"/>
    <a:srgbClr val="529CBD"/>
    <a:srgbClr val="05859F"/>
    <a:srgbClr val="0599B7"/>
    <a:srgbClr val="06B2D4"/>
    <a:srgbClr val="358BC5"/>
    <a:srgbClr val="4D4D4D"/>
    <a:srgbClr val="97B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0" autoAdjust="0"/>
    <p:restoredTop sz="82705" autoAdjust="0"/>
  </p:normalViewPr>
  <p:slideViewPr>
    <p:cSldViewPr>
      <p:cViewPr varScale="1">
        <p:scale>
          <a:sx n="104" d="100"/>
          <a:sy n="104" d="100"/>
        </p:scale>
        <p:origin x="186" y="114"/>
      </p:cViewPr>
      <p:guideLst>
        <p:guide orient="horz" pos="1248"/>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636"/>
    </p:cViewPr>
  </p:sorterViewPr>
  <p:notesViewPr>
    <p:cSldViewPr>
      <p:cViewPr>
        <p:scale>
          <a:sx n="66" d="100"/>
          <a:sy n="66" d="100"/>
        </p:scale>
        <p:origin x="-2724" y="192"/>
      </p:cViewPr>
      <p:guideLst>
        <p:guide orient="horz" pos="2927"/>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slide" Target="slides/slide66.xml" /><Relationship Id="rId68" Type="http://schemas.openxmlformats.org/officeDocument/2006/relationships/slide" Target="slides/slide67.xml" /><Relationship Id="rId69" Type="http://schemas.openxmlformats.org/officeDocument/2006/relationships/slide" Target="slides/slide68.xml" /><Relationship Id="rId7" Type="http://schemas.openxmlformats.org/officeDocument/2006/relationships/slide" Target="slides/slide6.xml" /><Relationship Id="rId70" Type="http://schemas.openxmlformats.org/officeDocument/2006/relationships/slide" Target="slides/slide69.xml" /><Relationship Id="rId71" Type="http://schemas.openxmlformats.org/officeDocument/2006/relationships/slide" Target="slides/slide70.xml" /><Relationship Id="rId72" Type="http://schemas.openxmlformats.org/officeDocument/2006/relationships/slide" Target="slides/slide71.xml" /><Relationship Id="rId73" Type="http://schemas.openxmlformats.org/officeDocument/2006/relationships/slide" Target="slides/slide72.xml" /><Relationship Id="rId74" Type="http://schemas.openxmlformats.org/officeDocument/2006/relationships/slide" Target="slides/slide73.xml" /><Relationship Id="rId75" Type="http://schemas.openxmlformats.org/officeDocument/2006/relationships/slide" Target="slides/slide74.xml" /><Relationship Id="rId76" Type="http://schemas.openxmlformats.org/officeDocument/2006/relationships/slide" Target="slides/slide75.xml" /><Relationship Id="rId77" Type="http://schemas.openxmlformats.org/officeDocument/2006/relationships/slide" Target="slides/slide76.xml" /><Relationship Id="rId78" Type="http://schemas.openxmlformats.org/officeDocument/2006/relationships/slide" Target="slides/slide77.xml" /><Relationship Id="rId79" Type="http://schemas.openxmlformats.org/officeDocument/2006/relationships/slide" Target="slides/slide78.xml" /><Relationship Id="rId8" Type="http://schemas.openxmlformats.org/officeDocument/2006/relationships/slide" Target="slides/slide7.xml" /><Relationship Id="rId80" Type="http://schemas.openxmlformats.org/officeDocument/2006/relationships/slide" Target="slides/slide79.xml" /><Relationship Id="rId81" Type="http://schemas.openxmlformats.org/officeDocument/2006/relationships/slide" Target="slides/slide80.xml" /><Relationship Id="rId82" Type="http://schemas.openxmlformats.org/officeDocument/2006/relationships/slide" Target="slides/slide81.xml" /><Relationship Id="rId83" Type="http://schemas.openxmlformats.org/officeDocument/2006/relationships/notesMaster" Target="notesMasters/notesMaster1.xml" /><Relationship Id="rId84" Type="http://schemas.openxmlformats.org/officeDocument/2006/relationships/handoutMaster" Target="handoutMasters/handoutMaster1.xml" /><Relationship Id="rId85" Type="http://schemas.openxmlformats.org/officeDocument/2006/relationships/presProps" Target="presProps.xml" /><Relationship Id="rId86" Type="http://schemas.openxmlformats.org/officeDocument/2006/relationships/viewProps" Target="viewProps.xml" /><Relationship Id="rId87" Type="http://schemas.openxmlformats.org/officeDocument/2006/relationships/theme" Target="theme/theme1.xml" /><Relationship Id="rId88" Type="http://schemas.openxmlformats.org/officeDocument/2006/relationships/tableStyles" Target="tableStyles.xml" /><Relationship Id="rId9" Type="http://schemas.openxmlformats.org/officeDocument/2006/relationships/slide" Target="slides/slide8.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xfrm>
            <a:off x="1" y="1"/>
            <a:ext cx="2970025" cy="463382"/>
          </a:xfrm>
          <a:prstGeom prst="rect"/>
          <a:noFill/>
          <a:ln w="9525">
            <a:noFill/>
            <a:miter lim="800000"/>
          </a:ln>
          <a:effectLst/>
        </p:spPr>
        <p:txBody>
          <a:bodyPr vert="horz" wrap="square" lIns="91386" tIns="45693" rIns="91386" bIns="45693" numCol="1" anchor="t" anchorCtr="0" compatLnSpc="1">
            <a:prstTxWarp prst="textNoShape"/>
          </a:bodyPr>
          <a:lstStyle>
            <a:lvl1pPr defTabSz="914899" eaLnBrk="0" hangingPunct="0">
              <a:defRPr sz="1100">
                <a:latin typeface="Times New Roman" pitchFamily="18" charset="0"/>
                <a:cs typeface="+mn-cs"/>
              </a:defRPr>
            </a:lvl1pPr>
          </a:lstStyle>
          <a:p>
            <a:pPr>
              <a:defRPr/>
            </a:pPr>
            <a:endParaRPr lang="en-US"/>
          </a:p>
        </p:txBody>
      </p:sp>
      <p:sp>
        <p:nvSpPr>
          <p:cNvPr id="96259" name="Rectangle 3"/>
          <p:cNvSpPr>
            <a:spLocks noGrp="1" noChangeArrowheads="1"/>
          </p:cNvSpPr>
          <p:nvPr>
            <p:ph type="dt" sz="quarter" idx="1"/>
          </p:nvPr>
        </p:nvSpPr>
        <p:spPr>
          <a:xfrm>
            <a:off x="3887977" y="1"/>
            <a:ext cx="2970025" cy="463382"/>
          </a:xfrm>
          <a:prstGeom prst="rect"/>
          <a:noFill/>
          <a:ln w="9525">
            <a:noFill/>
            <a:miter lim="800000"/>
          </a:ln>
          <a:effectLst/>
        </p:spPr>
        <p:txBody>
          <a:bodyPr vert="horz" wrap="square" lIns="91386" tIns="45693" rIns="91386" bIns="45693" numCol="1" anchor="t" anchorCtr="0" compatLnSpc="1">
            <a:prstTxWarp prst="textNoShape"/>
          </a:bodyPr>
          <a:lstStyle>
            <a:lvl1pPr algn="r" defTabSz="914899" eaLnBrk="0" hangingPunct="0">
              <a:defRPr sz="1100">
                <a:latin typeface="Times New Roman" pitchFamily="18" charset="0"/>
                <a:cs typeface="+mn-cs"/>
              </a:defRPr>
            </a:lvl1pPr>
          </a:lstStyle>
          <a:p>
            <a:pPr>
              <a:defRPr/>
            </a:pPr>
            <a:endParaRPr lang="en-US"/>
          </a:p>
        </p:txBody>
      </p:sp>
      <p:sp>
        <p:nvSpPr>
          <p:cNvPr id="96260" name="Rectangle 4"/>
          <p:cNvSpPr>
            <a:spLocks noGrp="1" noChangeArrowheads="1"/>
          </p:cNvSpPr>
          <p:nvPr>
            <p:ph type="ftr" sz="quarter" idx="2"/>
          </p:nvPr>
        </p:nvSpPr>
        <p:spPr>
          <a:xfrm>
            <a:off x="1" y="8833019"/>
            <a:ext cx="2970025" cy="463382"/>
          </a:xfrm>
          <a:prstGeom prst="rect"/>
          <a:noFill/>
          <a:ln w="9525">
            <a:noFill/>
            <a:miter lim="800000"/>
          </a:ln>
          <a:effectLst/>
        </p:spPr>
        <p:txBody>
          <a:bodyPr vert="horz" wrap="square" lIns="91386" tIns="45693" rIns="91386" bIns="45693" numCol="1" anchor="b" anchorCtr="0" compatLnSpc="1">
            <a:prstTxWarp prst="textNoShape"/>
          </a:bodyPr>
          <a:lstStyle>
            <a:lvl1pPr defTabSz="914899" eaLnBrk="0" hangingPunct="0">
              <a:defRPr sz="1100">
                <a:latin typeface="Times New Roman" pitchFamily="18" charset="0"/>
                <a:cs typeface="+mn-cs"/>
              </a:defRPr>
            </a:lvl1pPr>
          </a:lstStyle>
          <a:p>
            <a:pPr>
              <a:defRPr/>
            </a:pPr>
            <a:endParaRPr lang="en-US"/>
          </a:p>
        </p:txBody>
      </p:sp>
      <p:sp>
        <p:nvSpPr>
          <p:cNvPr id="96261" name="Rectangle 5"/>
          <p:cNvSpPr>
            <a:spLocks noGrp="1" noChangeArrowheads="1"/>
          </p:cNvSpPr>
          <p:nvPr>
            <p:ph type="sldNum" sz="quarter" idx="3"/>
          </p:nvPr>
        </p:nvSpPr>
        <p:spPr>
          <a:xfrm>
            <a:off x="3887977" y="8833019"/>
            <a:ext cx="2970025" cy="463382"/>
          </a:xfrm>
          <a:prstGeom prst="rect"/>
          <a:noFill/>
          <a:ln w="9525">
            <a:noFill/>
            <a:miter lim="800000"/>
          </a:ln>
          <a:effectLst/>
        </p:spPr>
        <p:txBody>
          <a:bodyPr vert="horz" wrap="square" lIns="91386" tIns="45693" rIns="91386" bIns="45693" numCol="1" anchor="b" anchorCtr="0" compatLnSpc="1">
            <a:prstTxWarp prst="textNoShape"/>
          </a:bodyPr>
          <a:lstStyle>
            <a:lvl1pPr algn="r" defTabSz="914899" eaLnBrk="0" hangingPunct="0">
              <a:defRPr sz="1100">
                <a:latin typeface="Times New Roman" pitchFamily="18" charset="0"/>
                <a:cs typeface="+mn-cs"/>
              </a:defRPr>
            </a:lvl1pPr>
          </a:lstStyle>
          <a:p>
            <a:pPr>
              <a:defRPr/>
            </a:pPr>
            <a:fld id="{AF4D21DF-C0CE-44C1-A186-A757A7C4EF8E}" type="slidenum">
              <a:rPr lang="en-US"/>
              <a:t>‹#›</a:t>
            </a:fld>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xfrm>
            <a:off x="1" y="1"/>
            <a:ext cx="2970025" cy="463382"/>
          </a:xfrm>
          <a:prstGeom prst="rect"/>
          <a:noFill/>
          <a:ln w="9525">
            <a:noFill/>
            <a:miter lim="800000"/>
          </a:ln>
          <a:effectLst/>
        </p:spPr>
        <p:txBody>
          <a:bodyPr vert="horz" wrap="square" lIns="91386" tIns="45693" rIns="91386" bIns="45693" numCol="1" anchor="t" anchorCtr="0" compatLnSpc="1">
            <a:prstTxWarp prst="textNoShape"/>
          </a:bodyPr>
          <a:lstStyle>
            <a:lvl1pPr defTabSz="914899" eaLnBrk="0" hangingPunct="0">
              <a:defRPr sz="1100">
                <a:latin typeface="Times New Roman" pitchFamily="18" charset="0"/>
                <a:cs typeface="+mn-cs"/>
              </a:defRPr>
            </a:lvl1pPr>
          </a:lstStyle>
          <a:p>
            <a:pPr>
              <a:defRPr/>
            </a:pPr>
            <a:endParaRPr lang="en-US"/>
          </a:p>
        </p:txBody>
      </p:sp>
      <p:sp>
        <p:nvSpPr>
          <p:cNvPr id="55299" name="Rectangle 3"/>
          <p:cNvSpPr>
            <a:spLocks noGrp="1" noChangeArrowheads="1"/>
          </p:cNvSpPr>
          <p:nvPr>
            <p:ph type="dt" idx="1"/>
          </p:nvPr>
        </p:nvSpPr>
        <p:spPr>
          <a:xfrm>
            <a:off x="3887977" y="1"/>
            <a:ext cx="2970025" cy="463382"/>
          </a:xfrm>
          <a:prstGeom prst="rect"/>
          <a:noFill/>
          <a:ln w="9525">
            <a:noFill/>
            <a:miter lim="800000"/>
          </a:ln>
          <a:effectLst/>
        </p:spPr>
        <p:txBody>
          <a:bodyPr vert="horz" wrap="square" lIns="91386" tIns="45693" rIns="91386" bIns="45693" numCol="1" anchor="t" anchorCtr="0" compatLnSpc="1">
            <a:prstTxWarp prst="textNoShape"/>
          </a:bodyPr>
          <a:lstStyle>
            <a:lvl1pPr algn="r" defTabSz="914899" eaLnBrk="0" hangingPunct="0">
              <a:defRPr sz="1100">
                <a:latin typeface="Times New Roman" pitchFamily="18"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a:xfrm>
            <a:off x="1106488" y="698500"/>
            <a:ext cx="4645025" cy="3484563"/>
          </a:xfrm>
          <a:prstGeom prst="rect"/>
          <a:noFill/>
          <a:ln w="9525">
            <a:solidFill>
              <a:srgbClr val="000000"/>
            </a:solidFill>
            <a:miter lim="800000"/>
          </a:ln>
        </p:spPr>
      </p:sp>
      <p:sp>
        <p:nvSpPr>
          <p:cNvPr id="55301" name="Rectangle 5"/>
          <p:cNvSpPr>
            <a:spLocks noGrp="1" noChangeArrowheads="1"/>
          </p:cNvSpPr>
          <p:nvPr>
            <p:ph type="body" sz="quarter" idx="3"/>
          </p:nvPr>
        </p:nvSpPr>
        <p:spPr>
          <a:xfrm>
            <a:off x="916385" y="4414912"/>
            <a:ext cx="5025232" cy="4183220"/>
          </a:xfrm>
          <a:prstGeom prst="rect"/>
          <a:noFill/>
          <a:ln w="9525">
            <a:noFill/>
            <a:miter lim="800000"/>
          </a:ln>
          <a:effectLst/>
        </p:spPr>
        <p:txBody>
          <a:bodyPr vert="horz" wrap="square" lIns="91386" tIns="45693" rIns="91386" bIns="45693" numCol="1" anchor="t" anchorCtr="0" compatLnSpc="1">
            <a:prstTxWarp prst="textNoShape"/>
          </a:bodyPr>
          <a:lstStyle/>
          <a:p>
            <a:pPr lvl="0"/>
            <a:r>
              <a:rPr lang="en-US" noProof="0" dirty="1"/>
              <a:t>Click to edit Master text styles</a:t>
            </a:r>
          </a:p>
          <a:p>
            <a:pPr lvl="1"/>
            <a:r>
              <a:rPr lang="en-US" noProof="0" dirty="1"/>
              <a:t>Second level</a:t>
            </a:r>
          </a:p>
          <a:p>
            <a:pPr lvl="2"/>
            <a:r>
              <a:rPr lang="en-US" noProof="0" dirty="1"/>
              <a:t>Third level</a:t>
            </a:r>
          </a:p>
          <a:p>
            <a:pPr lvl="3"/>
            <a:r>
              <a:rPr lang="en-US" noProof="0" dirty="1"/>
              <a:t>Fourth level</a:t>
            </a:r>
          </a:p>
          <a:p>
            <a:pPr lvl="4"/>
            <a:r>
              <a:rPr lang="en-US" noProof="0" dirty="1"/>
              <a:t>Fifth level</a:t>
            </a:r>
          </a:p>
        </p:txBody>
      </p:sp>
      <p:sp>
        <p:nvSpPr>
          <p:cNvPr id="55302" name="Rectangle 6"/>
          <p:cNvSpPr>
            <a:spLocks noGrp="1" noChangeArrowheads="1"/>
          </p:cNvSpPr>
          <p:nvPr>
            <p:ph type="ftr" sz="quarter" idx="4"/>
          </p:nvPr>
        </p:nvSpPr>
        <p:spPr>
          <a:xfrm>
            <a:off x="1" y="8833019"/>
            <a:ext cx="2970025" cy="463382"/>
          </a:xfrm>
          <a:prstGeom prst="rect"/>
          <a:noFill/>
          <a:ln w="9525">
            <a:noFill/>
            <a:miter lim="800000"/>
          </a:ln>
          <a:effectLst/>
        </p:spPr>
        <p:txBody>
          <a:bodyPr vert="horz" wrap="square" lIns="91386" tIns="45693" rIns="91386" bIns="45693" numCol="1" anchor="b" anchorCtr="0" compatLnSpc="1">
            <a:prstTxWarp prst="textNoShape"/>
          </a:bodyPr>
          <a:lstStyle>
            <a:lvl1pPr defTabSz="914899" eaLnBrk="0" hangingPunct="0">
              <a:defRPr sz="1100">
                <a:latin typeface="Times New Roman" pitchFamily="18" charset="0"/>
                <a:cs typeface="+mn-cs"/>
              </a:defRPr>
            </a:lvl1pPr>
          </a:lstStyle>
          <a:p>
            <a:pPr>
              <a:defRPr/>
            </a:pPr>
            <a:endParaRPr lang="en-US"/>
          </a:p>
        </p:txBody>
      </p:sp>
      <p:sp>
        <p:nvSpPr>
          <p:cNvPr id="55303" name="Rectangle 7"/>
          <p:cNvSpPr>
            <a:spLocks noGrp="1" noChangeArrowheads="1"/>
          </p:cNvSpPr>
          <p:nvPr>
            <p:ph type="sldNum" sz="quarter" idx="5"/>
          </p:nvPr>
        </p:nvSpPr>
        <p:spPr>
          <a:xfrm>
            <a:off x="3887977" y="8833019"/>
            <a:ext cx="2970025" cy="463382"/>
          </a:xfrm>
          <a:prstGeom prst="rect"/>
          <a:noFill/>
          <a:ln w="9525">
            <a:noFill/>
            <a:miter lim="800000"/>
          </a:ln>
          <a:effectLst/>
        </p:spPr>
        <p:txBody>
          <a:bodyPr vert="horz" wrap="square" lIns="91386" tIns="45693" rIns="91386" bIns="45693" numCol="1" anchor="b" anchorCtr="0" compatLnSpc="1">
            <a:prstTxWarp prst="textNoShape"/>
          </a:bodyPr>
          <a:lstStyle>
            <a:lvl1pPr algn="r" defTabSz="914899" eaLnBrk="0" hangingPunct="0">
              <a:defRPr sz="1100">
                <a:latin typeface="Times New Roman" pitchFamily="18" charset="0"/>
                <a:cs typeface="+mn-cs"/>
              </a:defRPr>
            </a:lvl1pPr>
          </a:lstStyle>
          <a:p>
            <a:pPr>
              <a:defRPr/>
            </a:pPr>
            <a:fld id="{B18E54C4-7D7C-474B-9D95-6AC00445F0ED}" type="slidenum">
              <a:rPr lang="en-US"/>
              <a:t>‹#›</a:t>
            </a:fl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Arial" charset="0"/>
      </a:defRPr>
    </a:lvl1pPr>
    <a:lvl2pPr marL="457200" algn="l" rtl="0" eaLnBrk="0" fontAlgn="base" hangingPunct="0">
      <a:spcBef>
        <a:spcPct val="30000"/>
      </a:spcBef>
      <a:spcAft>
        <a:spcPct val="0"/>
      </a:spcAft>
      <a:defRPr sz="900" kern="1200">
        <a:solidFill>
          <a:schemeClr val="tx1"/>
        </a:solidFill>
        <a:latin typeface="Arial" pitchFamily="34" charset="0"/>
        <a:ea typeface="+mn-ea"/>
        <a:cs typeface="Arial"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E916DDD4-390F-4763-A0C8-470BF8E3EA7F}" type="slidenum">
              <a:rPr lang="en-US" smtClean="0"/>
              <a:t>1</a:t>
            </a:fld>
            <a:endParaRPr lang="en-US"/>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p:spPr>
        <p:txBody>
          <a:bodyPr/>
          <a:lstStyle/>
          <a:p/>
        </p:txBody>
      </p:sp>
    </p:spTree>
    <p:extLst>
      <p:ext uri="{BB962C8B-B14F-4D97-AF65-F5344CB8AC3E}">
        <p14:creationId xmlns:p14="http://schemas.microsoft.com/office/powerpoint/2010/main" val="362185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a:t>
            </a:fld>
            <a:endParaRPr lang="en-US"/>
          </a:p>
        </p:txBody>
      </p:sp>
    </p:spTree>
    <p:extLst>
      <p:ext uri="{BB962C8B-B14F-4D97-AF65-F5344CB8AC3E}">
        <p14:creationId xmlns:p14="http://schemas.microsoft.com/office/powerpoint/2010/main" val="1267817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a:t>
            </a:fld>
            <a:endParaRPr lang="en-US"/>
          </a:p>
        </p:txBody>
      </p:sp>
    </p:spTree>
    <p:extLst>
      <p:ext uri="{BB962C8B-B14F-4D97-AF65-F5344CB8AC3E}">
        <p14:creationId xmlns:p14="http://schemas.microsoft.com/office/powerpoint/2010/main" val="236606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a:t>
            </a:fld>
            <a:endParaRPr lang="en-US"/>
          </a:p>
        </p:txBody>
      </p:sp>
    </p:spTree>
    <p:extLst>
      <p:ext uri="{BB962C8B-B14F-4D97-AF65-F5344CB8AC3E}">
        <p14:creationId xmlns:p14="http://schemas.microsoft.com/office/powerpoint/2010/main" val="227183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a:t>
            </a:fld>
            <a:endParaRPr lang="en-US"/>
          </a:p>
        </p:txBody>
      </p:sp>
    </p:spTree>
    <p:extLst>
      <p:ext uri="{BB962C8B-B14F-4D97-AF65-F5344CB8AC3E}">
        <p14:creationId xmlns:p14="http://schemas.microsoft.com/office/powerpoint/2010/main" val="2297442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a:t>
            </a:fld>
            <a:endParaRPr lang="en-US"/>
          </a:p>
        </p:txBody>
      </p:sp>
    </p:spTree>
    <p:extLst>
      <p:ext uri="{BB962C8B-B14F-4D97-AF65-F5344CB8AC3E}">
        <p14:creationId xmlns:p14="http://schemas.microsoft.com/office/powerpoint/2010/main" val="111849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a:t>
            </a:fld>
            <a:endParaRPr lang="en-US"/>
          </a:p>
        </p:txBody>
      </p:sp>
    </p:spTree>
    <p:extLst>
      <p:ext uri="{BB962C8B-B14F-4D97-AF65-F5344CB8AC3E}">
        <p14:creationId xmlns:p14="http://schemas.microsoft.com/office/powerpoint/2010/main" val="323619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8</a:t>
            </a:fld>
            <a:endParaRPr lang="en-US"/>
          </a:p>
        </p:txBody>
      </p:sp>
    </p:spTree>
    <p:extLst>
      <p:ext uri="{BB962C8B-B14F-4D97-AF65-F5344CB8AC3E}">
        <p14:creationId xmlns:p14="http://schemas.microsoft.com/office/powerpoint/2010/main" val="216819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9</a:t>
            </a:fld>
            <a:endParaRPr lang="en-US"/>
          </a:p>
        </p:txBody>
      </p:sp>
    </p:spTree>
    <p:extLst>
      <p:ext uri="{BB962C8B-B14F-4D97-AF65-F5344CB8AC3E}">
        <p14:creationId xmlns:p14="http://schemas.microsoft.com/office/powerpoint/2010/main" val="422515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10</a:t>
            </a:fld>
            <a:endParaRPr lang="en-US"/>
          </a:p>
        </p:txBody>
      </p:sp>
    </p:spTree>
    <p:extLst>
      <p:ext uri="{BB962C8B-B14F-4D97-AF65-F5344CB8AC3E}">
        <p14:creationId xmlns:p14="http://schemas.microsoft.com/office/powerpoint/2010/main" val="1684469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11</a:t>
            </a:fld>
            <a:endParaRPr lang="en-US"/>
          </a:p>
        </p:txBody>
      </p:sp>
    </p:spTree>
    <p:extLst>
      <p:ext uri="{BB962C8B-B14F-4D97-AF65-F5344CB8AC3E}">
        <p14:creationId xmlns:p14="http://schemas.microsoft.com/office/powerpoint/2010/main" val="398085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12</a:t>
            </a:fld>
            <a:endParaRPr lang="en-US"/>
          </a:p>
        </p:txBody>
      </p:sp>
    </p:spTree>
    <p:extLst>
      <p:ext uri="{BB962C8B-B14F-4D97-AF65-F5344CB8AC3E}">
        <p14:creationId xmlns:p14="http://schemas.microsoft.com/office/powerpoint/2010/main" val="4239469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13</a:t>
            </a:fld>
            <a:endParaRPr lang="en-US"/>
          </a:p>
        </p:txBody>
      </p:sp>
    </p:spTree>
    <p:extLst>
      <p:ext uri="{BB962C8B-B14F-4D97-AF65-F5344CB8AC3E}">
        <p14:creationId xmlns:p14="http://schemas.microsoft.com/office/powerpoint/2010/main" val="501621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14</a:t>
            </a:fld>
            <a:endParaRPr lang="en-US"/>
          </a:p>
        </p:txBody>
      </p:sp>
    </p:spTree>
    <p:extLst>
      <p:ext uri="{BB962C8B-B14F-4D97-AF65-F5344CB8AC3E}">
        <p14:creationId xmlns:p14="http://schemas.microsoft.com/office/powerpoint/2010/main" val="2458757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15</a:t>
            </a:fld>
            <a:endParaRPr lang="en-US"/>
          </a:p>
        </p:txBody>
      </p:sp>
    </p:spTree>
    <p:extLst>
      <p:ext uri="{BB962C8B-B14F-4D97-AF65-F5344CB8AC3E}">
        <p14:creationId xmlns:p14="http://schemas.microsoft.com/office/powerpoint/2010/main" val="971669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16</a:t>
            </a:fld>
            <a:endParaRPr lang="en-US"/>
          </a:p>
        </p:txBody>
      </p:sp>
    </p:spTree>
    <p:extLst>
      <p:ext uri="{BB962C8B-B14F-4D97-AF65-F5344CB8AC3E}">
        <p14:creationId xmlns:p14="http://schemas.microsoft.com/office/powerpoint/2010/main" val="3442260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17</a:t>
            </a:fld>
            <a:endParaRPr lang="en-US"/>
          </a:p>
        </p:txBody>
      </p:sp>
    </p:spTree>
    <p:extLst>
      <p:ext uri="{BB962C8B-B14F-4D97-AF65-F5344CB8AC3E}">
        <p14:creationId xmlns:p14="http://schemas.microsoft.com/office/powerpoint/2010/main" val="4072958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18</a:t>
            </a:fld>
            <a:endParaRPr lang="en-US"/>
          </a:p>
        </p:txBody>
      </p:sp>
    </p:spTree>
    <p:extLst>
      <p:ext uri="{BB962C8B-B14F-4D97-AF65-F5344CB8AC3E}">
        <p14:creationId xmlns:p14="http://schemas.microsoft.com/office/powerpoint/2010/main" val="1786689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19</a:t>
            </a:fld>
            <a:endParaRPr lang="en-US"/>
          </a:p>
        </p:txBody>
      </p:sp>
    </p:spTree>
    <p:extLst>
      <p:ext uri="{BB962C8B-B14F-4D97-AF65-F5344CB8AC3E}">
        <p14:creationId xmlns:p14="http://schemas.microsoft.com/office/powerpoint/2010/main" val="2260254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20</a:t>
            </a:fld>
            <a:endParaRPr lang="en-US"/>
          </a:p>
        </p:txBody>
      </p:sp>
    </p:spTree>
    <p:extLst>
      <p:ext uri="{BB962C8B-B14F-4D97-AF65-F5344CB8AC3E}">
        <p14:creationId xmlns:p14="http://schemas.microsoft.com/office/powerpoint/2010/main" val="411979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21</a:t>
            </a:fld>
            <a:endParaRPr lang="en-US"/>
          </a:p>
        </p:txBody>
      </p:sp>
    </p:spTree>
    <p:extLst>
      <p:ext uri="{BB962C8B-B14F-4D97-AF65-F5344CB8AC3E}">
        <p14:creationId xmlns:p14="http://schemas.microsoft.com/office/powerpoint/2010/main" val="2875167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22</a:t>
            </a:fld>
            <a:endParaRPr lang="en-US"/>
          </a:p>
        </p:txBody>
      </p:sp>
    </p:spTree>
    <p:extLst>
      <p:ext uri="{BB962C8B-B14F-4D97-AF65-F5344CB8AC3E}">
        <p14:creationId xmlns:p14="http://schemas.microsoft.com/office/powerpoint/2010/main" val="37521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23</a:t>
            </a:fld>
            <a:endParaRPr lang="en-US"/>
          </a:p>
        </p:txBody>
      </p:sp>
    </p:spTree>
    <p:extLst>
      <p:ext uri="{BB962C8B-B14F-4D97-AF65-F5344CB8AC3E}">
        <p14:creationId xmlns:p14="http://schemas.microsoft.com/office/powerpoint/2010/main" val="2197767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24</a:t>
            </a:fld>
            <a:endParaRPr lang="en-US"/>
          </a:p>
        </p:txBody>
      </p:sp>
    </p:spTree>
    <p:extLst>
      <p:ext uri="{BB962C8B-B14F-4D97-AF65-F5344CB8AC3E}">
        <p14:creationId xmlns:p14="http://schemas.microsoft.com/office/powerpoint/2010/main" val="221401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25</a:t>
            </a:fld>
            <a:endParaRPr lang="en-US"/>
          </a:p>
        </p:txBody>
      </p:sp>
    </p:spTree>
    <p:extLst>
      <p:ext uri="{BB962C8B-B14F-4D97-AF65-F5344CB8AC3E}">
        <p14:creationId xmlns:p14="http://schemas.microsoft.com/office/powerpoint/2010/main" val="1847914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26</a:t>
            </a:fld>
            <a:endParaRPr lang="en-US"/>
          </a:p>
        </p:txBody>
      </p:sp>
    </p:spTree>
    <p:extLst>
      <p:ext uri="{BB962C8B-B14F-4D97-AF65-F5344CB8AC3E}">
        <p14:creationId xmlns:p14="http://schemas.microsoft.com/office/powerpoint/2010/main" val="257137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27</a:t>
            </a:fld>
            <a:endParaRPr lang="en-US"/>
          </a:p>
        </p:txBody>
      </p:sp>
    </p:spTree>
    <p:extLst>
      <p:ext uri="{BB962C8B-B14F-4D97-AF65-F5344CB8AC3E}">
        <p14:creationId xmlns:p14="http://schemas.microsoft.com/office/powerpoint/2010/main" val="169299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28</a:t>
            </a:fld>
            <a:endParaRPr lang="en-US"/>
          </a:p>
        </p:txBody>
      </p:sp>
    </p:spTree>
    <p:extLst>
      <p:ext uri="{BB962C8B-B14F-4D97-AF65-F5344CB8AC3E}">
        <p14:creationId xmlns:p14="http://schemas.microsoft.com/office/powerpoint/2010/main" val="1229814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29</a:t>
            </a:fld>
            <a:endParaRPr lang="en-US"/>
          </a:p>
        </p:txBody>
      </p:sp>
    </p:spTree>
    <p:extLst>
      <p:ext uri="{BB962C8B-B14F-4D97-AF65-F5344CB8AC3E}">
        <p14:creationId xmlns:p14="http://schemas.microsoft.com/office/powerpoint/2010/main" val="333086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30</a:t>
            </a:fld>
            <a:endParaRPr lang="en-US"/>
          </a:p>
        </p:txBody>
      </p:sp>
    </p:spTree>
    <p:extLst>
      <p:ext uri="{BB962C8B-B14F-4D97-AF65-F5344CB8AC3E}">
        <p14:creationId xmlns:p14="http://schemas.microsoft.com/office/powerpoint/2010/main" val="2131399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31</a:t>
            </a:fld>
            <a:endParaRPr lang="en-US"/>
          </a:p>
        </p:txBody>
      </p:sp>
    </p:spTree>
    <p:extLst>
      <p:ext uri="{BB962C8B-B14F-4D97-AF65-F5344CB8AC3E}">
        <p14:creationId xmlns:p14="http://schemas.microsoft.com/office/powerpoint/2010/main" val="1489204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32</a:t>
            </a:fld>
            <a:endParaRPr lang="en-US"/>
          </a:p>
        </p:txBody>
      </p:sp>
    </p:spTree>
    <p:extLst>
      <p:ext uri="{BB962C8B-B14F-4D97-AF65-F5344CB8AC3E}">
        <p14:creationId xmlns:p14="http://schemas.microsoft.com/office/powerpoint/2010/main" val="2773330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33</a:t>
            </a:fld>
            <a:endParaRPr lang="en-US"/>
          </a:p>
        </p:txBody>
      </p:sp>
    </p:spTree>
    <p:extLst>
      <p:ext uri="{BB962C8B-B14F-4D97-AF65-F5344CB8AC3E}">
        <p14:creationId xmlns:p14="http://schemas.microsoft.com/office/powerpoint/2010/main" val="274324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34</a:t>
            </a:fld>
            <a:endParaRPr lang="en-US"/>
          </a:p>
        </p:txBody>
      </p:sp>
    </p:spTree>
    <p:extLst>
      <p:ext uri="{BB962C8B-B14F-4D97-AF65-F5344CB8AC3E}">
        <p14:creationId xmlns:p14="http://schemas.microsoft.com/office/powerpoint/2010/main" val="1295401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35</a:t>
            </a:fld>
            <a:endParaRPr lang="en-US"/>
          </a:p>
        </p:txBody>
      </p:sp>
    </p:spTree>
    <p:extLst>
      <p:ext uri="{BB962C8B-B14F-4D97-AF65-F5344CB8AC3E}">
        <p14:creationId xmlns:p14="http://schemas.microsoft.com/office/powerpoint/2010/main" val="2226802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36</a:t>
            </a:fld>
            <a:endParaRPr lang="en-US"/>
          </a:p>
        </p:txBody>
      </p:sp>
    </p:spTree>
    <p:extLst>
      <p:ext uri="{BB962C8B-B14F-4D97-AF65-F5344CB8AC3E}">
        <p14:creationId xmlns:p14="http://schemas.microsoft.com/office/powerpoint/2010/main" val="2384514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37</a:t>
            </a:fld>
            <a:endParaRPr lang="en-US"/>
          </a:p>
        </p:txBody>
      </p:sp>
    </p:spTree>
    <p:extLst>
      <p:ext uri="{BB962C8B-B14F-4D97-AF65-F5344CB8AC3E}">
        <p14:creationId xmlns:p14="http://schemas.microsoft.com/office/powerpoint/2010/main" val="450181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38</a:t>
            </a:fld>
            <a:endParaRPr lang="en-US"/>
          </a:p>
        </p:txBody>
      </p:sp>
    </p:spTree>
    <p:extLst>
      <p:ext uri="{BB962C8B-B14F-4D97-AF65-F5344CB8AC3E}">
        <p14:creationId xmlns:p14="http://schemas.microsoft.com/office/powerpoint/2010/main" val="39892819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39</a:t>
            </a:fld>
            <a:endParaRPr lang="en-US"/>
          </a:p>
        </p:txBody>
      </p:sp>
    </p:spTree>
    <p:extLst>
      <p:ext uri="{BB962C8B-B14F-4D97-AF65-F5344CB8AC3E}">
        <p14:creationId xmlns:p14="http://schemas.microsoft.com/office/powerpoint/2010/main" val="2305929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40</a:t>
            </a:fld>
            <a:endParaRPr lang="en-US"/>
          </a:p>
        </p:txBody>
      </p:sp>
    </p:spTree>
    <p:extLst>
      <p:ext uri="{BB962C8B-B14F-4D97-AF65-F5344CB8AC3E}">
        <p14:creationId xmlns:p14="http://schemas.microsoft.com/office/powerpoint/2010/main" val="453062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41</a:t>
            </a:fld>
            <a:endParaRPr lang="en-US"/>
          </a:p>
        </p:txBody>
      </p:sp>
    </p:spTree>
    <p:extLst>
      <p:ext uri="{BB962C8B-B14F-4D97-AF65-F5344CB8AC3E}">
        <p14:creationId xmlns:p14="http://schemas.microsoft.com/office/powerpoint/2010/main" val="55443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42</a:t>
            </a:fld>
            <a:endParaRPr lang="en-US"/>
          </a:p>
        </p:txBody>
      </p:sp>
    </p:spTree>
    <p:extLst>
      <p:ext uri="{BB962C8B-B14F-4D97-AF65-F5344CB8AC3E}">
        <p14:creationId xmlns:p14="http://schemas.microsoft.com/office/powerpoint/2010/main" val="1636771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43</a:t>
            </a:fld>
            <a:endParaRPr lang="en-US"/>
          </a:p>
        </p:txBody>
      </p:sp>
    </p:spTree>
    <p:extLst>
      <p:ext uri="{BB962C8B-B14F-4D97-AF65-F5344CB8AC3E}">
        <p14:creationId xmlns:p14="http://schemas.microsoft.com/office/powerpoint/2010/main" val="1072687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44</a:t>
            </a:fld>
            <a:endParaRPr lang="en-US"/>
          </a:p>
        </p:txBody>
      </p:sp>
    </p:spTree>
    <p:extLst>
      <p:ext uri="{BB962C8B-B14F-4D97-AF65-F5344CB8AC3E}">
        <p14:creationId xmlns:p14="http://schemas.microsoft.com/office/powerpoint/2010/main" val="320855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45</a:t>
            </a:fld>
            <a:endParaRPr lang="en-US"/>
          </a:p>
        </p:txBody>
      </p:sp>
    </p:spTree>
    <p:extLst>
      <p:ext uri="{BB962C8B-B14F-4D97-AF65-F5344CB8AC3E}">
        <p14:creationId xmlns:p14="http://schemas.microsoft.com/office/powerpoint/2010/main" val="850246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46</a:t>
            </a:fld>
            <a:endParaRPr lang="en-US"/>
          </a:p>
        </p:txBody>
      </p:sp>
    </p:spTree>
    <p:extLst>
      <p:ext uri="{BB962C8B-B14F-4D97-AF65-F5344CB8AC3E}">
        <p14:creationId xmlns:p14="http://schemas.microsoft.com/office/powerpoint/2010/main" val="3299091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47</a:t>
            </a:fld>
            <a:endParaRPr lang="en-US"/>
          </a:p>
        </p:txBody>
      </p:sp>
    </p:spTree>
    <p:extLst>
      <p:ext uri="{BB962C8B-B14F-4D97-AF65-F5344CB8AC3E}">
        <p14:creationId xmlns:p14="http://schemas.microsoft.com/office/powerpoint/2010/main" val="845504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48</a:t>
            </a:fld>
            <a:endParaRPr lang="en-US"/>
          </a:p>
        </p:txBody>
      </p:sp>
    </p:spTree>
    <p:extLst>
      <p:ext uri="{BB962C8B-B14F-4D97-AF65-F5344CB8AC3E}">
        <p14:creationId xmlns:p14="http://schemas.microsoft.com/office/powerpoint/2010/main" val="382548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49</a:t>
            </a:fld>
            <a:endParaRPr lang="en-US"/>
          </a:p>
        </p:txBody>
      </p:sp>
    </p:spTree>
    <p:extLst>
      <p:ext uri="{BB962C8B-B14F-4D97-AF65-F5344CB8AC3E}">
        <p14:creationId xmlns:p14="http://schemas.microsoft.com/office/powerpoint/2010/main" val="319022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50</a:t>
            </a:fld>
            <a:endParaRPr lang="en-US"/>
          </a:p>
        </p:txBody>
      </p:sp>
    </p:spTree>
    <p:extLst>
      <p:ext uri="{BB962C8B-B14F-4D97-AF65-F5344CB8AC3E}">
        <p14:creationId xmlns:p14="http://schemas.microsoft.com/office/powerpoint/2010/main" val="4107733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51</a:t>
            </a:fld>
            <a:endParaRPr lang="en-US"/>
          </a:p>
        </p:txBody>
      </p:sp>
    </p:spTree>
    <p:extLst>
      <p:ext uri="{BB962C8B-B14F-4D97-AF65-F5344CB8AC3E}">
        <p14:creationId xmlns:p14="http://schemas.microsoft.com/office/powerpoint/2010/main" val="41370936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52</a:t>
            </a:fld>
            <a:endParaRPr lang="en-US"/>
          </a:p>
        </p:txBody>
      </p:sp>
    </p:spTree>
    <p:extLst>
      <p:ext uri="{BB962C8B-B14F-4D97-AF65-F5344CB8AC3E}">
        <p14:creationId xmlns:p14="http://schemas.microsoft.com/office/powerpoint/2010/main" val="17211887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53</a:t>
            </a:fld>
            <a:endParaRPr lang="en-US"/>
          </a:p>
        </p:txBody>
      </p:sp>
    </p:spTree>
    <p:extLst>
      <p:ext uri="{BB962C8B-B14F-4D97-AF65-F5344CB8AC3E}">
        <p14:creationId xmlns:p14="http://schemas.microsoft.com/office/powerpoint/2010/main" val="1600474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54</a:t>
            </a:fld>
            <a:endParaRPr lang="en-US"/>
          </a:p>
        </p:txBody>
      </p:sp>
    </p:spTree>
    <p:extLst>
      <p:ext uri="{BB962C8B-B14F-4D97-AF65-F5344CB8AC3E}">
        <p14:creationId xmlns:p14="http://schemas.microsoft.com/office/powerpoint/2010/main" val="17201705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55</a:t>
            </a:fld>
            <a:endParaRPr lang="en-US"/>
          </a:p>
        </p:txBody>
      </p:sp>
    </p:spTree>
    <p:extLst>
      <p:ext uri="{BB962C8B-B14F-4D97-AF65-F5344CB8AC3E}">
        <p14:creationId xmlns:p14="http://schemas.microsoft.com/office/powerpoint/2010/main" val="361110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56</a:t>
            </a:fld>
            <a:endParaRPr lang="en-US"/>
          </a:p>
        </p:txBody>
      </p:sp>
    </p:spTree>
    <p:extLst>
      <p:ext uri="{BB962C8B-B14F-4D97-AF65-F5344CB8AC3E}">
        <p14:creationId xmlns:p14="http://schemas.microsoft.com/office/powerpoint/2010/main" val="693915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57</a:t>
            </a:fld>
            <a:endParaRPr lang="en-US"/>
          </a:p>
        </p:txBody>
      </p:sp>
    </p:spTree>
    <p:extLst>
      <p:ext uri="{BB962C8B-B14F-4D97-AF65-F5344CB8AC3E}">
        <p14:creationId xmlns:p14="http://schemas.microsoft.com/office/powerpoint/2010/main" val="27243047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58</a:t>
            </a:fld>
            <a:endParaRPr lang="en-US"/>
          </a:p>
        </p:txBody>
      </p:sp>
    </p:spTree>
    <p:extLst>
      <p:ext uri="{BB962C8B-B14F-4D97-AF65-F5344CB8AC3E}">
        <p14:creationId xmlns:p14="http://schemas.microsoft.com/office/powerpoint/2010/main" val="1884984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59</a:t>
            </a:fld>
            <a:endParaRPr lang="en-US"/>
          </a:p>
        </p:txBody>
      </p:sp>
    </p:spTree>
    <p:extLst>
      <p:ext uri="{BB962C8B-B14F-4D97-AF65-F5344CB8AC3E}">
        <p14:creationId xmlns:p14="http://schemas.microsoft.com/office/powerpoint/2010/main" val="3466378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60</a:t>
            </a:fld>
            <a:endParaRPr lang="en-US"/>
          </a:p>
        </p:txBody>
      </p:sp>
    </p:spTree>
    <p:extLst>
      <p:ext uri="{BB962C8B-B14F-4D97-AF65-F5344CB8AC3E}">
        <p14:creationId xmlns:p14="http://schemas.microsoft.com/office/powerpoint/2010/main" val="3907868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61</a:t>
            </a:fld>
            <a:endParaRPr lang="en-US"/>
          </a:p>
        </p:txBody>
      </p:sp>
    </p:spTree>
    <p:extLst>
      <p:ext uri="{BB962C8B-B14F-4D97-AF65-F5344CB8AC3E}">
        <p14:creationId xmlns:p14="http://schemas.microsoft.com/office/powerpoint/2010/main" val="29729103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62</a:t>
            </a:fld>
            <a:endParaRPr lang="en-US"/>
          </a:p>
        </p:txBody>
      </p:sp>
    </p:spTree>
    <p:extLst>
      <p:ext uri="{BB962C8B-B14F-4D97-AF65-F5344CB8AC3E}">
        <p14:creationId xmlns:p14="http://schemas.microsoft.com/office/powerpoint/2010/main" val="1257807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63</a:t>
            </a:fld>
            <a:endParaRPr lang="en-US"/>
          </a:p>
        </p:txBody>
      </p:sp>
    </p:spTree>
    <p:extLst>
      <p:ext uri="{BB962C8B-B14F-4D97-AF65-F5344CB8AC3E}">
        <p14:creationId xmlns:p14="http://schemas.microsoft.com/office/powerpoint/2010/main" val="427611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64</a:t>
            </a:fld>
            <a:endParaRPr lang="en-US"/>
          </a:p>
        </p:txBody>
      </p:sp>
    </p:spTree>
    <p:extLst>
      <p:ext uri="{BB962C8B-B14F-4D97-AF65-F5344CB8AC3E}">
        <p14:creationId xmlns:p14="http://schemas.microsoft.com/office/powerpoint/2010/main" val="12439281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65</a:t>
            </a:fld>
            <a:endParaRPr lang="en-US"/>
          </a:p>
        </p:txBody>
      </p:sp>
    </p:spTree>
    <p:extLst>
      <p:ext uri="{BB962C8B-B14F-4D97-AF65-F5344CB8AC3E}">
        <p14:creationId xmlns:p14="http://schemas.microsoft.com/office/powerpoint/2010/main" val="41902366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66</a:t>
            </a:fld>
            <a:endParaRPr lang="en-US"/>
          </a:p>
        </p:txBody>
      </p:sp>
    </p:spTree>
    <p:extLst>
      <p:ext uri="{BB962C8B-B14F-4D97-AF65-F5344CB8AC3E}">
        <p14:creationId xmlns:p14="http://schemas.microsoft.com/office/powerpoint/2010/main" val="368082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67</a:t>
            </a:fld>
            <a:endParaRPr lang="en-US"/>
          </a:p>
        </p:txBody>
      </p:sp>
    </p:spTree>
    <p:extLst>
      <p:ext uri="{BB962C8B-B14F-4D97-AF65-F5344CB8AC3E}">
        <p14:creationId xmlns:p14="http://schemas.microsoft.com/office/powerpoint/2010/main" val="18567217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68</a:t>
            </a:fld>
            <a:endParaRPr lang="en-US"/>
          </a:p>
        </p:txBody>
      </p:sp>
    </p:spTree>
    <p:extLst>
      <p:ext uri="{BB962C8B-B14F-4D97-AF65-F5344CB8AC3E}">
        <p14:creationId xmlns:p14="http://schemas.microsoft.com/office/powerpoint/2010/main" val="24896975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69</a:t>
            </a:fld>
            <a:endParaRPr lang="en-US"/>
          </a:p>
        </p:txBody>
      </p:sp>
    </p:spTree>
    <p:extLst>
      <p:ext uri="{BB962C8B-B14F-4D97-AF65-F5344CB8AC3E}">
        <p14:creationId xmlns:p14="http://schemas.microsoft.com/office/powerpoint/2010/main" val="1797933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70</a:t>
            </a:fld>
            <a:endParaRPr lang="en-US"/>
          </a:p>
        </p:txBody>
      </p:sp>
    </p:spTree>
    <p:extLst>
      <p:ext uri="{BB962C8B-B14F-4D97-AF65-F5344CB8AC3E}">
        <p14:creationId xmlns:p14="http://schemas.microsoft.com/office/powerpoint/2010/main" val="14032798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71</a:t>
            </a:fld>
            <a:endParaRPr lang="en-US"/>
          </a:p>
        </p:txBody>
      </p:sp>
    </p:spTree>
    <p:extLst>
      <p:ext uri="{BB962C8B-B14F-4D97-AF65-F5344CB8AC3E}">
        <p14:creationId xmlns:p14="http://schemas.microsoft.com/office/powerpoint/2010/main" val="22091243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72</a:t>
            </a:fld>
            <a:endParaRPr lang="en-US"/>
          </a:p>
        </p:txBody>
      </p:sp>
    </p:spTree>
    <p:extLst>
      <p:ext uri="{BB962C8B-B14F-4D97-AF65-F5344CB8AC3E}">
        <p14:creationId xmlns:p14="http://schemas.microsoft.com/office/powerpoint/2010/main" val="15178938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73</a:t>
            </a:fld>
            <a:endParaRPr lang="en-US"/>
          </a:p>
        </p:txBody>
      </p:sp>
    </p:spTree>
    <p:extLst>
      <p:ext uri="{BB962C8B-B14F-4D97-AF65-F5344CB8AC3E}">
        <p14:creationId xmlns:p14="http://schemas.microsoft.com/office/powerpoint/2010/main" val="29285411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74</a:t>
            </a:fld>
            <a:endParaRPr lang="en-US"/>
          </a:p>
        </p:txBody>
      </p:sp>
    </p:spTree>
    <p:extLst>
      <p:ext uri="{BB962C8B-B14F-4D97-AF65-F5344CB8AC3E}">
        <p14:creationId xmlns:p14="http://schemas.microsoft.com/office/powerpoint/2010/main" val="35580390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75</a:t>
            </a:fld>
            <a:endParaRPr lang="en-US"/>
          </a:p>
        </p:txBody>
      </p:sp>
    </p:spTree>
    <p:extLst>
      <p:ext uri="{BB962C8B-B14F-4D97-AF65-F5344CB8AC3E}">
        <p14:creationId xmlns:p14="http://schemas.microsoft.com/office/powerpoint/2010/main" val="23607603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76</a:t>
            </a:fld>
            <a:endParaRPr lang="en-US"/>
          </a:p>
        </p:txBody>
      </p:sp>
    </p:spTree>
    <p:extLst>
      <p:ext uri="{BB962C8B-B14F-4D97-AF65-F5344CB8AC3E}">
        <p14:creationId xmlns:p14="http://schemas.microsoft.com/office/powerpoint/2010/main" val="15696001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77</a:t>
            </a:fld>
            <a:endParaRPr lang="en-US"/>
          </a:p>
        </p:txBody>
      </p:sp>
    </p:spTree>
    <p:extLst>
      <p:ext uri="{BB962C8B-B14F-4D97-AF65-F5344CB8AC3E}">
        <p14:creationId xmlns:p14="http://schemas.microsoft.com/office/powerpoint/2010/main" val="11868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78</a:t>
            </a:fld>
            <a:endParaRPr lang="en-US"/>
          </a:p>
        </p:txBody>
      </p:sp>
    </p:spTree>
    <p:extLst>
      <p:ext uri="{BB962C8B-B14F-4D97-AF65-F5344CB8AC3E}">
        <p14:creationId xmlns:p14="http://schemas.microsoft.com/office/powerpoint/2010/main" val="15558599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a:solidFill>
                  <a:srgbClr val="000000"/>
                </a:solidFill>
              </a:rPr>
              <a:t>79</a:t>
            </a:fld>
          </a:p>
        </p:txBody>
      </p:sp>
    </p:spTree>
    <p:extLst>
      <p:ext uri="{BB962C8B-B14F-4D97-AF65-F5344CB8AC3E}">
        <p14:creationId xmlns:p14="http://schemas.microsoft.com/office/powerpoint/2010/main" val="39478343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80</a:t>
            </a:fld>
            <a:endParaRPr lang="en-US"/>
          </a:p>
        </p:txBody>
      </p:sp>
    </p:spTree>
    <p:extLst>
      <p:ext uri="{BB962C8B-B14F-4D97-AF65-F5344CB8AC3E}">
        <p14:creationId xmlns:p14="http://schemas.microsoft.com/office/powerpoint/2010/main" val="367836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pPr>
              <a:defRPr/>
            </a:pPr>
            <a:fld id="{B18E54C4-7D7C-474B-9D95-6AC00445F0ED}" type="slidenum">
              <a:rPr lang="en-US" smtClean="0"/>
              <a:t>81</a:t>
            </a:fld>
            <a:endParaRPr lang="en-US"/>
          </a:p>
        </p:txBody>
      </p:sp>
    </p:spTree>
    <p:extLst>
      <p:ext uri="{BB962C8B-B14F-4D97-AF65-F5344CB8AC3E}">
        <p14:creationId xmlns:p14="http://schemas.microsoft.com/office/powerpoint/2010/main" val="278455559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 Id="rId3" Type="http://schemas.openxmlformats.org/officeDocument/2006/relationships/image" Target="../media/image2.jpe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jpe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3"/>
          <p:cNvSpPr>
            <a:spLocks noChangeArrowheads="1"/>
          </p:cNvSpPr>
          <p:nvPr/>
        </p:nvSpPr>
        <p:spPr>
          <a:xfrm>
            <a:off x="457200" y="1143000"/>
            <a:ext cx="8229600" cy="762000"/>
          </a:xfrm>
          <a:prstGeom prst="rect"/>
          <a:noFill/>
          <a:ln w="9525">
            <a:noFill/>
            <a:miter lim="800000"/>
          </a:ln>
          <a:effectLst/>
        </p:spPr>
        <p:txBody>
          <a:bodyPr anchor="ctr"/>
          <a:lstStyle/>
          <a:p>
            <a:pPr eaLnBrk="0" hangingPunct="0">
              <a:defRPr/>
            </a:pPr>
            <a:endParaRPr lang="en-US" sz="3800">
              <a:cs typeface="+mn-cs"/>
            </a:endParaRPr>
          </a:p>
        </p:txBody>
      </p:sp>
      <p:pic>
        <p:nvPicPr>
          <p:cNvPr id="3" name="Picture 6" descr="http://www.stearnsweaver.com/images/home.jpg"/>
          <p:cNvPicPr>
            <a:picLocks noChangeAspect="1"/>
          </p:cNvPicPr>
          <p:nvPr userDrawn="1"/>
        </p:nvPicPr>
        <p:blipFill>
          <a:blip r:embed="rId2"/>
          <a:srcRect/>
          <a:stretch>
            <a:fillRect/>
          </a:stretch>
        </p:blipFill>
        <p:spPr>
          <a:xfrm>
            <a:off x="457200" y="1127125"/>
            <a:ext cx="8223250" cy="3749675"/>
          </a:xfrm>
          <a:prstGeom prst="rect"/>
          <a:noFill/>
          <a:ln w="9525">
            <a:noFill/>
            <a:miter lim="800000"/>
          </a:ln>
        </p:spPr>
      </p:pic>
      <p:pic>
        <p:nvPicPr>
          <p:cNvPr id="4" name="Picture 9" descr="Full Color w-line.wmf"/>
          <p:cNvPicPr>
            <a:picLocks noChangeAspect="1"/>
          </p:cNvPicPr>
          <p:nvPr userDrawn="1"/>
        </p:nvPicPr>
        <p:blipFill>
          <a:blip r:embed="rId3"/>
          <a:srcRect/>
          <a:stretch>
            <a:fillRect/>
          </a:stretch>
        </p:blipFill>
        <p:spPr>
          <a:xfrm>
            <a:off x="1752600" y="228600"/>
            <a:ext cx="5253829" cy="613108"/>
          </a:xfrm>
          <a:prstGeom prst="rect"/>
          <a:noFill/>
          <a:ln w="9525">
            <a:noFill/>
            <a:miter lim="800000"/>
          </a:ln>
        </p:spPr>
      </p:pic>
    </p:spTree>
  </p:cSld>
  <p:clrMapOvr>
    <a:masterClrMapping/>
  </p:clrMapOvr>
  <p:transition spd="fast">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solidFill>
                  <a:srgbClr val="0096C5"/>
                </a:solidFill>
                <a:latin typeface="Calibri" pitchFamily="34" charset="0"/>
              </a:defRPr>
            </a:lvl1pPr>
          </a:lstStyle>
          <a:p>
            <a:r>
              <a:rPr lang="en-US" dirty="1"/>
              <a:t>Click to edit Master title style</a:t>
            </a:r>
          </a:p>
        </p:txBody>
      </p:sp>
      <p:sp>
        <p:nvSpPr>
          <p:cNvPr id="3" name="Content Placeholder 2"/>
          <p:cNvSpPr>
            <a:spLocks noGrp="1"/>
          </p:cNvSpPr>
          <p:nvPr>
            <p:ph idx="1"/>
          </p:nvPr>
        </p:nvSpPr>
        <p:spPr/>
        <p:txBody>
          <a:bodyPr/>
          <a:lstStyle>
            <a:lvl1pPr>
              <a:buClr>
                <a:srgbClr val="93BB3E"/>
              </a:buClr>
              <a:defRPr sz="2400" b="1" baseline="0">
                <a:solidFill>
                  <a:srgbClr val="003E54"/>
                </a:solidFill>
                <a:latin typeface="Calibri" pitchFamily="34" charset="0"/>
              </a:defRPr>
            </a:lvl1pPr>
            <a:lvl2pPr>
              <a:buClr>
                <a:srgbClr val="93BB3E"/>
              </a:buClr>
              <a:buFont typeface="Arial" pitchFamily="34" charset="0"/>
              <a:buChar char="•"/>
              <a:defRPr sz="2000" b="0" baseline="0">
                <a:solidFill>
                  <a:srgbClr val="003E54"/>
                </a:solidFill>
                <a:latin typeface="Calibri" pitchFamily="34" charset="0"/>
              </a:defRPr>
            </a:lvl2pPr>
            <a:lvl3pPr>
              <a:buClr>
                <a:srgbClr val="93BB3E"/>
              </a:buClr>
              <a:buFont typeface="Arial" pitchFamily="34" charset="0"/>
              <a:buChar char="•"/>
              <a:defRPr b="0" baseline="0">
                <a:solidFill>
                  <a:srgbClr val="003E54"/>
                </a:solidFill>
                <a:latin typeface="Calibri" pitchFamily="34" charset="0"/>
              </a:defRPr>
            </a:lvl3pPr>
            <a:lvl4pPr>
              <a:buClr>
                <a:srgbClr val="93BB3E"/>
              </a:buClr>
              <a:defRPr b="0" baseline="0">
                <a:solidFill>
                  <a:srgbClr val="003E54"/>
                </a:solidFill>
                <a:latin typeface="Calibri" pitchFamily="34" charset="0"/>
              </a:defRPr>
            </a:lvl4pPr>
            <a:lvl5pPr>
              <a:buClr>
                <a:srgbClr val="93BB3E"/>
              </a:buClr>
              <a:defRPr b="0" baseline="0">
                <a:solidFill>
                  <a:srgbClr val="003E54"/>
                </a:solidFill>
                <a:latin typeface="Calibri" pitchFamily="34" charset="0"/>
              </a:defRPr>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Slide Number Placeholder 7"/>
          <p:cNvSpPr>
            <a:spLocks noGrp="1"/>
          </p:cNvSpPr>
          <p:nvPr>
            <p:ph type="sldNum" sz="quarter" idx="4"/>
          </p:nvPr>
        </p:nvSpPr>
        <p:spPr>
          <a:xfrm>
            <a:off x="8359940" y="6356350"/>
            <a:ext cx="403060" cy="365125"/>
          </a:xfrm>
          <a:prstGeom prst="rect"/>
        </p:spPr>
        <p:txBody>
          <a:bodyPr vert="horz" lIns="91440" tIns="45720" rIns="91440" bIns="45720" rtlCol="0" anchor="ctr"/>
          <a:lstStyle>
            <a:lvl1pPr algn="r">
              <a:defRPr sz="1200" baseline="0">
                <a:solidFill>
                  <a:srgbClr val="013E5D"/>
                </a:solidFill>
              </a:defRPr>
            </a:lvl1pPr>
          </a:lstStyle>
          <a:p>
            <a:fld id="{CEA1D0C8-EFB8-4FEE-8DB5-60B3410779D9}" type="slidenum">
              <a:rPr lang="en-US" smtClean="0"/>
              <a:t>‹#›</a:t>
            </a:fld>
            <a:endParaRPr lang="en-US"/>
          </a:p>
        </p:txBody>
      </p:sp>
      <p:pic>
        <p:nvPicPr>
          <p:cNvPr id="6" name="Picture 5"/>
          <p:cNvPicPr>
            <a:picLocks noChangeAspect="1"/>
          </p:cNvPicPr>
          <p:nvPr userDrawn="1"/>
        </p:nvPicPr>
        <p:blipFill>
          <a:blip r:embed="rId2"/>
          <a:srcRect/>
          <a:stretch>
            <a:fillRect/>
          </a:stretch>
        </p:blipFill>
        <p:spPr>
          <a:xfrm>
            <a:off x="873712" y="6477000"/>
            <a:ext cx="7369340" cy="245047"/>
          </a:xfrm>
          <a:prstGeom prst="rect"/>
        </p:spPr>
      </p:pic>
    </p:spTree>
  </p:cSld>
  <p:clrMapOvr>
    <a:masterClrMapping/>
  </p:clrMapOvr>
  <p:transition spd="fast">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1"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smtClean="0"/>
              <a:t>Click to edit Master subtitle style</a:t>
            </a:r>
            <a:endParaRPr lang="en-US"/>
          </a:p>
        </p:txBody>
      </p:sp>
      <p:sp>
        <p:nvSpPr>
          <p:cNvPr id="4" name="Date Placeholder 3"/>
          <p:cNvSpPr>
            <a:spLocks noGrp="1"/>
          </p:cNvSpPr>
          <p:nvPr>
            <p:ph type="dt" sz="half" idx="10"/>
          </p:nvPr>
        </p:nvSpPr>
        <p:spPr/>
        <p:txBody>
          <a:bodyPr/>
          <a:lstStyle/>
          <a:p>
            <a:fld id="{67C548ED-ECE8-433E-A524-AA1143C7B244}" type="datetime1">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C86A4-D94A-4B4D-B4D8-FCD07EA17567}" type="slidenum">
              <a:rPr lang="en-US" smtClean="0"/>
              <a:t>‹#›</a:t>
            </a:fld>
            <a:endParaRPr lang="en-US"/>
          </a:p>
        </p:txBody>
      </p:sp>
    </p:spTree>
    <p:extLst>
      <p:ext uri="{BB962C8B-B14F-4D97-AF65-F5344CB8AC3E}">
        <p14:creationId xmlns:p14="http://schemas.microsoft.com/office/powerpoint/2010/main" val="1262586498"/>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 Id="rId5" Type="http://schemas.openxmlformats.org/officeDocument/2006/relationships/image" Target="../media/image2.jpe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43000"/>
            <a:ext cx="8229600" cy="762000"/>
          </a:xfrm>
          <a:prstGeom prst="rect"/>
          <a:noFill/>
          <a:ln w="9525">
            <a:noFill/>
            <a:miter lim="800000"/>
          </a:ln>
        </p:spPr>
        <p:txBody>
          <a:bodyPr vert="horz" wrap="square" lIns="91440" tIns="45720" rIns="91440" bIns="45720" numCol="1" anchor="ctr" anchorCtr="0" compatLnSpc="1">
            <a:prstTxWarp prst="textNoShape"/>
          </a:bodyPr>
          <a:lstStyle/>
          <a:p>
            <a:pPr lvl="0"/>
            <a:r>
              <a:rPr lang="en-US" dirty="1"/>
              <a:t>Click to edit Master title style</a:t>
            </a:r>
          </a:p>
        </p:txBody>
      </p:sp>
      <p:sp>
        <p:nvSpPr>
          <p:cNvPr id="3075" name="Rectangle 3"/>
          <p:cNvSpPr>
            <a:spLocks noGrp="1" noChangeArrowheads="1"/>
          </p:cNvSpPr>
          <p:nvPr>
            <p:ph type="body" idx="1"/>
          </p:nvPr>
        </p:nvSpPr>
        <p:spPr>
          <a:xfrm>
            <a:off x="457200" y="2133600"/>
            <a:ext cx="8229600" cy="4114800"/>
          </a:xfrm>
          <a:prstGeom prst="rect"/>
          <a:noFill/>
          <a:ln w="9525">
            <a:noFill/>
            <a:miter lim="800000"/>
          </a:ln>
        </p:spPr>
        <p:txBody>
          <a:bodyPr vert="horz" wrap="square" lIns="91440" tIns="45720" rIns="91440" bIns="45720" numCol="1" anchor="t" anchorCtr="0" compatLnSpc="1">
            <a:prstTxWarp prst="textNoShape"/>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437701" name="Line 5"/>
          <p:cNvSpPr>
            <a:spLocks noChangeShapeType="1"/>
          </p:cNvSpPr>
          <p:nvPr userDrawn="1"/>
        </p:nvSpPr>
        <p:spPr>
          <a:xfrm flipH="1">
            <a:off x="457200" y="1981200"/>
            <a:ext cx="8229600" cy="0"/>
          </a:xfrm>
          <a:prstGeom prst="line"/>
          <a:noFill/>
          <a:ln w="6350">
            <a:solidFill>
              <a:srgbClr val="C0C0C0"/>
            </a:solidFill>
            <a:round/>
          </a:ln>
          <a:effectLst/>
        </p:spPr>
        <p:txBody>
          <a:bodyPr wrap="none" anchor="ctr"/>
          <a:lstStyle/>
          <a:p>
            <a:pPr eaLnBrk="0" hangingPunct="0">
              <a:defRPr/>
            </a:pPr>
            <a:endParaRPr lang="en-US">
              <a:cs typeface="+mn-cs"/>
            </a:endParaRPr>
          </a:p>
        </p:txBody>
      </p:sp>
      <p:sp>
        <p:nvSpPr>
          <p:cNvPr id="1437702" name="Line 6"/>
          <p:cNvSpPr>
            <a:spLocks noChangeShapeType="1"/>
          </p:cNvSpPr>
          <p:nvPr userDrawn="1"/>
        </p:nvSpPr>
        <p:spPr>
          <a:xfrm flipH="1">
            <a:off x="457200" y="1066800"/>
            <a:ext cx="8229600" cy="0"/>
          </a:xfrm>
          <a:prstGeom prst="line"/>
          <a:noFill/>
          <a:ln w="6350">
            <a:solidFill>
              <a:srgbClr val="C0C0C0"/>
            </a:solidFill>
            <a:round/>
          </a:ln>
          <a:effectLst/>
        </p:spPr>
        <p:txBody>
          <a:bodyPr wrap="none" anchor="ctr"/>
          <a:lstStyle/>
          <a:p>
            <a:pPr eaLnBrk="0" hangingPunct="0">
              <a:defRPr/>
            </a:pPr>
            <a:endParaRPr lang="en-US">
              <a:cs typeface="+mn-cs"/>
            </a:endParaRPr>
          </a:p>
        </p:txBody>
      </p:sp>
      <p:sp>
        <p:nvSpPr>
          <p:cNvPr id="1437705" name="Line 9"/>
          <p:cNvSpPr>
            <a:spLocks noChangeShapeType="1"/>
          </p:cNvSpPr>
          <p:nvPr/>
        </p:nvSpPr>
        <p:spPr>
          <a:xfrm flipH="1">
            <a:off x="457200" y="6311900"/>
            <a:ext cx="8229600" cy="0"/>
          </a:xfrm>
          <a:prstGeom prst="line"/>
          <a:noFill/>
          <a:ln w="9525">
            <a:solidFill>
              <a:srgbClr val="C0C0C0"/>
            </a:solidFill>
            <a:round/>
          </a:ln>
          <a:effectLst/>
        </p:spPr>
        <p:txBody>
          <a:bodyPr wrap="none" anchor="ctr"/>
          <a:lstStyle/>
          <a:p>
            <a:pPr eaLnBrk="0" hangingPunct="0">
              <a:defRPr/>
            </a:pPr>
            <a:endParaRPr lang="en-US">
              <a:cs typeface="+mn-cs"/>
            </a:endParaRPr>
          </a:p>
        </p:txBody>
      </p:sp>
      <p:pic>
        <p:nvPicPr>
          <p:cNvPr id="3079" name="Picture 11" descr="Full Color w-line.wmf"/>
          <p:cNvPicPr>
            <a:picLocks noChangeAspect="1"/>
          </p:cNvPicPr>
          <p:nvPr userDrawn="1"/>
        </p:nvPicPr>
        <p:blipFill>
          <a:blip r:embed="rId5"/>
          <a:srcRect/>
          <a:stretch>
            <a:fillRect/>
          </a:stretch>
        </p:blipFill>
        <p:spPr>
          <a:xfrm>
            <a:off x="1905000" y="304800"/>
            <a:ext cx="5253829" cy="613108"/>
          </a:xfrm>
          <a:prstGeom prst="rect"/>
          <a:noFill/>
          <a:ln w="9525">
            <a:noFill/>
            <a:miter lim="800000"/>
          </a:ln>
        </p:spPr>
      </p:pic>
      <p:sp>
        <p:nvSpPr>
          <p:cNvPr id="8" name="Slide Number Placeholder 7"/>
          <p:cNvSpPr>
            <a:spLocks noGrp="1"/>
          </p:cNvSpPr>
          <p:nvPr>
            <p:ph type="sldNum" sz="quarter" idx="4"/>
          </p:nvPr>
        </p:nvSpPr>
        <p:spPr>
          <a:xfrm>
            <a:off x="6553200" y="6356350"/>
            <a:ext cx="2133600" cy="365125"/>
          </a:xfrm>
          <a:prstGeom prst="rect"/>
        </p:spPr>
        <p:txBody>
          <a:bodyPr vert="horz" lIns="91440" tIns="45720" rIns="91440" bIns="45720" rtlCol="0" anchor="ctr"/>
          <a:lstStyle>
            <a:lvl1pPr algn="r">
              <a:defRPr sz="1200">
                <a:solidFill>
                  <a:schemeClr val="tx1">
                    <a:tint val="75000"/>
                  </a:schemeClr>
                </a:solidFill>
              </a:defRPr>
            </a:lvl1pPr>
          </a:lstStyle>
          <a:p>
            <a:fld id="{CEA1D0C8-EFB8-4FEE-8DB5-60B3410779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Lst>
  <p:transition spd="fast">
    <p:fade/>
  </p:transition>
  <p:timing>
    <p:tnLst>
      <p:par>
        <p:cTn id="1" dur="indefinite" restart="never" nodeType="tmRoot"/>
      </p:par>
    </p:tnLst>
  </p:timing>
  <p:hf hdr="0" dt="0" ftr="0"/>
  <p:txStyles>
    <p:titleStyle>
      <a:lvl1pPr algn="l" fontAlgn="base" rtl="0" eaLnBrk="0" hangingPunct="0">
        <a:spcBef>
          <a:spcPct val="0"/>
        </a:spcBef>
        <a:spcAft>
          <a:spcPct val="0"/>
        </a:spcAft>
        <a:defRPr sz="36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p:titleStyle>
    <p:bodyStyle>
      <a:lvl1pPr marL="219075" indent="-111125" algn="l" fontAlgn="base" rtl="0" eaLnBrk="0" hangingPunct="0">
        <a:spcBef>
          <a:spcPct val="20000"/>
        </a:spcBef>
        <a:spcAft>
          <a:spcPct val="0"/>
        </a:spcAft>
        <a:buClr>
          <a:srgbClr val="93BB3E"/>
        </a:buClr>
        <a:buFont typeface="Wingdings" pitchFamily="2" charset="2"/>
        <a:buChar char="§"/>
        <a:defRPr sz="2000" baseline="0">
          <a:solidFill>
            <a:srgbClr val="003E54"/>
          </a:solidFill>
          <a:latin typeface="+mn-lt"/>
          <a:ea typeface="+mn-ea"/>
          <a:cs typeface="+mn-cs"/>
        </a:defRPr>
      </a:lvl1pPr>
      <a:lvl2pPr marL="569913" indent="-168275" algn="l" fontAlgn="base" rtl="0" eaLnBrk="0" hangingPunct="0">
        <a:spcBef>
          <a:spcPct val="20000"/>
        </a:spcBef>
        <a:spcAft>
          <a:spcPct val="0"/>
        </a:spcAft>
        <a:buClr>
          <a:srgbClr val="93BB3E"/>
        </a:buClr>
        <a:buFont typeface="Wingdings" pitchFamily="2" charset="2"/>
        <a:buChar char="§"/>
        <a:defRPr sz="2800" baseline="0">
          <a:solidFill>
            <a:srgbClr val="003E54"/>
          </a:solidFill>
          <a:latin typeface="+mn-lt"/>
        </a:defRPr>
      </a:lvl2pPr>
      <a:lvl3pPr marL="800100" indent="-111125" algn="l" fontAlgn="base" rtl="0" eaLnBrk="0" hangingPunct="0">
        <a:spcBef>
          <a:spcPct val="20000"/>
        </a:spcBef>
        <a:spcAft>
          <a:spcPct val="0"/>
        </a:spcAft>
        <a:buClr>
          <a:srgbClr val="93BB3E"/>
        </a:buClr>
        <a:buFont typeface="Wingdings" pitchFamily="2" charset="2"/>
        <a:buChar char="§"/>
        <a:defRPr sz="1600" baseline="0">
          <a:solidFill>
            <a:srgbClr val="003E54"/>
          </a:solidFill>
          <a:latin typeface="+mn-lt"/>
        </a:defRPr>
      </a:lvl3pPr>
      <a:lvl4pPr marL="1076325" indent="-161925" algn="l" fontAlgn="base" rtl="0" eaLnBrk="0" hangingPunct="0">
        <a:spcBef>
          <a:spcPct val="20000"/>
        </a:spcBef>
        <a:spcAft>
          <a:spcPct val="0"/>
        </a:spcAft>
        <a:buClr>
          <a:srgbClr val="93BB3E"/>
        </a:buClr>
        <a:buFont typeface="Wingdings" pitchFamily="2" charset="2"/>
        <a:buChar char="§"/>
        <a:defRPr sz="1400" baseline="0">
          <a:solidFill>
            <a:srgbClr val="003E54"/>
          </a:solidFill>
          <a:latin typeface="+mn-lt"/>
        </a:defRPr>
      </a:lvl4pPr>
      <a:lvl5pPr marL="1376363" indent="-171450" algn="l" fontAlgn="base" rtl="0" eaLnBrk="0" hangingPunct="0">
        <a:spcBef>
          <a:spcPct val="20000"/>
        </a:spcBef>
        <a:spcAft>
          <a:spcPct val="0"/>
        </a:spcAft>
        <a:buClr>
          <a:srgbClr val="93BB3E"/>
        </a:buClr>
        <a:buFont typeface="Wingdings" pitchFamily="2" charset="2"/>
        <a:buChar char="§"/>
        <a:defRPr sz="1200" baseline="0">
          <a:solidFill>
            <a:srgbClr val="003E54"/>
          </a:solidFill>
          <a:latin typeface="+mn-lt"/>
        </a:defRPr>
      </a:lvl5pPr>
      <a:lvl6pPr marL="18335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6pPr>
      <a:lvl7pPr marL="22907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7pPr>
      <a:lvl8pPr marL="27479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8pPr>
      <a:lvl9pPr marL="32051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5.jpeg" /><Relationship Id="rId4" Type="http://schemas.openxmlformats.org/officeDocument/2006/relationships/image" Target="../media/image6.gif" /><Relationship Id="rId5" Type="http://schemas.openxmlformats.org/officeDocument/2006/relationships/image" Target="../media/image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image" Target="../media/image8.gif"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0.xml" /><Relationship Id="rId3" Type="http://schemas.openxmlformats.org/officeDocument/2006/relationships/image" Target="../media/image9.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10.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4.xml" /><Relationship Id="rId3" Type="http://schemas.openxmlformats.org/officeDocument/2006/relationships/image" Target="../media/image11.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12.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5.xml" /><Relationship Id="rId3" Type="http://schemas.openxmlformats.org/officeDocument/2006/relationships/image" Target="../media/image13.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6.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7.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2.xml" /><Relationship Id="rId3" Type="http://schemas.openxmlformats.org/officeDocument/2006/relationships/image" Target="../media/image14.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6.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7.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8.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9.xml" /><Relationship Id="rId3" Type="http://schemas.openxmlformats.org/officeDocument/2006/relationships/image" Target="../media/image1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16.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0.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1.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2.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3.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4.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5.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6.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7.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8.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9.xml" /><Relationship Id="rId3" Type="http://schemas.openxmlformats.org/officeDocument/2006/relationships/image" Target="../media/image1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0.xml" /><Relationship Id="rId3" Type="http://schemas.openxmlformats.org/officeDocument/2006/relationships/hyperlink" Target="https://imgflip.com/memetemplate/49847191/Ostrich-head-in-sand" TargetMode="External" /><Relationship Id="rId4" Type="http://schemas.openxmlformats.org/officeDocument/2006/relationships/image" Target="../media/image18.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1.xml" /><Relationship Id="rId3" Type="http://schemas.openxmlformats.org/officeDocument/2006/relationships/image" Target="../media/image1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20.pn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146" name="Text Placeholder 30"/>
          <p:cNvSpPr>
            <a:spLocks noGrp="1"/>
          </p:cNvSpPr>
          <p:nvPr>
            <p:ph type="body" sz="quarter" idx="4294967295"/>
          </p:nvPr>
        </p:nvSpPr>
        <p:spPr>
          <a:xfrm>
            <a:off x="553205" y="4953000"/>
            <a:ext cx="8001000" cy="1600200"/>
          </a:xfrm>
          <a:solidFill>
            <a:srgbClr val="013E5D"/>
          </a:solidFill>
        </p:spPr>
        <p:txBody>
          <a:bodyPr anchor="ctr"/>
          <a:lstStyle/>
          <a:p>
            <a:pPr marL="0" indent="0" algn="ctr">
              <a:buFontTx/>
              <a:buNone/>
            </a:pPr>
            <a:endParaRPr lang="en-US" i="1">
              <a:solidFill>
                <a:schemeClr val="bg1"/>
              </a:solidFill>
              <a:latin typeface="Calibri" pitchFamily="34" charset="0"/>
              <a:cs typeface="Arial" charset="0"/>
            </a:endParaRPr>
          </a:p>
          <a:p>
            <a:pPr marL="0" indent="0" algn="ctr">
              <a:buFontTx/>
              <a:buNone/>
            </a:pPr>
            <a:endParaRPr lang="en-US" sz="1500" smtClean="0">
              <a:solidFill>
                <a:schemeClr val="bg1"/>
              </a:solidFill>
              <a:latin typeface="Calibri" pitchFamily="34" charset="0"/>
              <a:cs typeface="Arial" charset="0"/>
            </a:endParaRPr>
          </a:p>
          <a:p>
            <a:pPr marL="0" indent="0" algn="ctr">
              <a:buFontTx/>
              <a:buNone/>
            </a:pPr>
            <a:endParaRPr lang="en-US" sz="1500" smtClean="0">
              <a:solidFill>
                <a:schemeClr val="bg1"/>
              </a:solidFill>
              <a:latin typeface="Calibri" pitchFamily="34" charset="0"/>
              <a:cs typeface="Arial" charset="0"/>
            </a:endParaRPr>
          </a:p>
          <a:p>
            <a:pPr marL="0" indent="0" algn="ctr">
              <a:buFontTx/>
              <a:buNone/>
            </a:pPr>
            <a:endParaRPr lang="en-US" sz="1500">
              <a:solidFill>
                <a:schemeClr val="bg1"/>
              </a:solidFill>
              <a:latin typeface="Calibri" pitchFamily="34" charset="0"/>
              <a:cs typeface="Arial" charset="0"/>
            </a:endParaRPr>
          </a:p>
        </p:txBody>
      </p:sp>
      <p:sp>
        <p:nvSpPr>
          <p:cNvPr id="3" name="Title 1"/>
          <p:cNvSpPr txBox="1"/>
          <p:nvPr/>
        </p:nvSpPr>
        <p:spPr>
          <a:xfrm>
            <a:off x="499307" y="4876800"/>
            <a:ext cx="8111293" cy="1447800"/>
          </a:xfrm>
          <a:prstGeom prst="rect"/>
        </p:spPr>
        <p:txBody>
          <a:bodyPr/>
          <a:lstStyle>
            <a:lvl1pPr algn="l" fontAlgn="base" rtl="0" eaLnBrk="0" hangingPunct="0">
              <a:spcBef>
                <a:spcPct val="0"/>
              </a:spcBef>
              <a:spcAft>
                <a:spcPct val="0"/>
              </a:spcAft>
              <a:defRPr sz="36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pPr algn="ctr"/>
            <a:r>
              <a:rPr lang="en-US" sz="2400" kern="0" dirty="1">
                <a:solidFill>
                  <a:schemeClr val="bg1"/>
                </a:solidFill>
              </a:rPr>
              <a:t>ADA, FMLA, and COBRA – The Three-Headed Monster</a:t>
            </a:r>
          </a:p>
          <a:p>
            <a:pPr algn="ctr"/>
            <a:r>
              <a:rPr lang="en-US" sz="2100" kern="0" dirty="1" smtClean="0">
                <a:solidFill>
                  <a:schemeClr val="bg1"/>
                </a:solidFill>
              </a:rPr>
              <a:t>Janet </a:t>
            </a:r>
            <a:r>
              <a:rPr lang="en-US" sz="2100" kern="0" dirty="1">
                <a:solidFill>
                  <a:schemeClr val="bg1"/>
                </a:solidFill>
              </a:rPr>
              <a:t>Goldberg McEnery, Shareholder</a:t>
            </a:r>
          </a:p>
          <a:p>
            <a:pPr algn="ctr"/>
            <a:r>
              <a:rPr lang="en-US" sz="2100" kern="0" dirty="1">
                <a:solidFill>
                  <a:schemeClr val="bg1"/>
                </a:solidFill>
              </a:rPr>
              <a:t>Stearns Weaver Miller Weissler, Alahadeff &amp; Sitterson, P.A</a:t>
            </a:r>
            <a:r>
              <a:rPr lang="en-US" sz="2100" kern="0" dirty="1" smtClean="0">
                <a:solidFill>
                  <a:schemeClr val="bg1"/>
                </a:solidFill>
              </a:rPr>
              <a:t>.</a:t>
            </a:r>
          </a:p>
          <a:p>
            <a:pPr algn="ctr"/>
            <a:r>
              <a:rPr lang="en-US" sz="2100" kern="0" dirty="1" smtClean="0">
                <a:solidFill>
                  <a:schemeClr val="bg1"/>
                </a:solidFill>
              </a:rPr>
              <a:t>83</a:t>
            </a:r>
            <a:r>
              <a:rPr lang="en-US" sz="2100" kern="0" baseline="30000" dirty="1" smtClean="0">
                <a:solidFill>
                  <a:schemeClr val="bg1"/>
                </a:solidFill>
              </a:rPr>
              <a:t>rd</a:t>
            </a:r>
            <a:r>
              <a:rPr lang="en-US" sz="2100" kern="0" dirty="1" smtClean="0">
                <a:solidFill>
                  <a:schemeClr val="bg1"/>
                </a:solidFill>
              </a:rPr>
              <a:t> Annual FPHRA </a:t>
            </a:r>
          </a:p>
          <a:p>
            <a:pPr algn="ctr"/>
            <a:r>
              <a:rPr lang="en-US" sz="2100" kern="0" dirty="1" smtClean="0">
                <a:solidFill>
                  <a:schemeClr val="bg1"/>
                </a:solidFill>
              </a:rPr>
              <a:t>July </a:t>
            </a:r>
            <a:r>
              <a:rPr lang="en-US" sz="2100" kern="0" dirty="1">
                <a:solidFill>
                  <a:schemeClr val="bg1"/>
                </a:solidFill>
              </a:rPr>
              <a:t>24, 2019</a:t>
            </a:r>
          </a:p>
          <a:p>
            <a:pPr algn="ctr"/>
            <a:endParaRPr lang="en-US" sz="2200" kern="0">
              <a:solidFill>
                <a:schemeClr val="bg1"/>
              </a:solidFill>
            </a:endParaRPr>
          </a:p>
        </p:txBody>
      </p:sp>
    </p:spTree>
    <p:extLst>
      <p:ext uri="{BB962C8B-B14F-4D97-AF65-F5344CB8AC3E}">
        <p14:creationId xmlns:p14="http://schemas.microsoft.com/office/powerpoint/2010/main" val="4272065151"/>
      </p:ext>
    </p:extLst>
  </p:cSld>
  <p:clrMapOvr>
    <a:masterClrMapping/>
  </p:clrMapOvr>
  <p:transition spd="fast">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81000" y="2286000"/>
            <a:ext cx="8382000" cy="3524042"/>
          </a:xfrm>
          <a:prstGeom prst="rect"/>
          <a:noFill/>
        </p:spPr>
        <p:txBody>
          <a:bodyPr wrap="square" rtlCol="0">
            <a:spAutoFit/>
          </a:bodyPr>
          <a:lstStyle/>
          <a:p>
            <a:r>
              <a:rPr lang="en-US" sz="3000" dirty="1">
                <a:latin typeface="Calibri" panose="020f0502020204030204" pitchFamily="34" charset="0"/>
              </a:rPr>
              <a:t>The Problem: </a:t>
            </a:r>
            <a:r>
              <a:rPr lang="en-US" sz="3000" dirty="1" smtClean="0">
                <a:latin typeface="Calibri" panose="020f0502020204030204" pitchFamily="34" charset="0"/>
              </a:rPr>
              <a:t>Job Reassignment (and job performance)</a:t>
            </a:r>
            <a:endParaRPr lang="en-US" sz="3000">
              <a:latin typeface="Calibri" panose="020f0502020204030204" pitchFamily="34" charset="0"/>
            </a:endParaRPr>
          </a:p>
          <a:p>
            <a:pPr marL="457200" indent="-457200">
              <a:buFont typeface="Arial" panose="020b0604020202020204" pitchFamily="34" charset="0"/>
              <a:buChar char="•"/>
            </a:pPr>
            <a:endParaRPr lang="en-US" sz="2500">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Do employees with disabilities get a preference over non-disabled employees?</a:t>
            </a:r>
          </a:p>
          <a:p>
            <a:pPr lvl="4"/>
            <a:endParaRPr lang="en-US" sz="2800" smtClean="0">
              <a:latin typeface="Calibri" panose="020f0502020204030204" pitchFamily="34" charset="0"/>
            </a:endParaRPr>
          </a:p>
          <a:p>
            <a:pPr lvl="4"/>
            <a:r>
              <a:rPr lang="en-US" sz="2800" dirty="1" smtClean="0">
                <a:latin typeface="Calibri" panose="020f0502020204030204" pitchFamily="34" charset="0"/>
              </a:rPr>
              <a:t>_____Yes       ______ Maybe?</a:t>
            </a:r>
          </a:p>
          <a:p>
            <a:pPr marL="914400" lvl="1" indent="-457200">
              <a:buFont typeface="Arial" panose="020b0604020202020204" pitchFamily="34" charset="0"/>
              <a:buChar char="•"/>
            </a:pPr>
            <a:endParaRPr lang="en-US" sz="26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10</a:t>
            </a:fld>
            <a:endParaRPr lang="en-US"/>
          </a:p>
        </p:txBody>
      </p:sp>
    </p:spTree>
    <p:extLst>
      <p:ext uri="{BB962C8B-B14F-4D97-AF65-F5344CB8AC3E}">
        <p14:creationId xmlns:p14="http://schemas.microsoft.com/office/powerpoint/2010/main" val="297525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6576" y="1298972"/>
            <a:ext cx="8382000" cy="758428"/>
          </a:xfrm>
        </p:spPr>
        <p:txBody>
          <a:bodyPr>
            <a:noAutofit/>
          </a:bodyPr>
          <a:lstStyle/>
          <a:p>
            <a:r>
              <a:rPr lang="en-US" sz="3200" b="1" u="sng" dirty="1" smtClean="0">
                <a:latin typeface="Calibri" panose="020f0502020204030204" pitchFamily="34" charset="0"/>
              </a:rPr>
              <a:t>EEOC v. ST. JOSEPH’S HOSPITAL</a:t>
            </a:r>
            <a:r>
              <a:rPr lang="en-US" sz="3200" b="1" dirty="1" smtClean="0">
                <a:latin typeface="Calibri" panose="020f0502020204030204" pitchFamily="34" charset="0"/>
              </a:rPr>
              <a:t>, 2016 WL 7131479 (11</a:t>
            </a:r>
            <a:r>
              <a:rPr lang="en-US" sz="3200" b="1" baseline="30000" dirty="1" smtClean="0">
                <a:latin typeface="Calibri" panose="020f0502020204030204" pitchFamily="34" charset="0"/>
              </a:rPr>
              <a:t>th</a:t>
            </a:r>
            <a:r>
              <a:rPr lang="en-US" sz="3200" b="1" dirty="1" smtClean="0">
                <a:latin typeface="Calibri" panose="020f0502020204030204" pitchFamily="34" charset="0"/>
              </a:rPr>
              <a:t> Cir. 2016)</a:t>
            </a:r>
            <a:endParaRPr lang="en-US" sz="3200" b="1" u="sng">
              <a:latin typeface="Calibri" panose="020f0502020204030204" pitchFamily="34" charset="0"/>
            </a:endParaRPr>
          </a:p>
        </p:txBody>
      </p:sp>
      <p:sp>
        <p:nvSpPr>
          <p:cNvPr id="4" name="TextBox 3"/>
          <p:cNvSpPr txBox="1"/>
          <p:nvPr/>
        </p:nvSpPr>
        <p:spPr>
          <a:xfrm>
            <a:off x="399586" y="2209800"/>
            <a:ext cx="8382000" cy="4401205"/>
          </a:xfrm>
          <a:prstGeom prst="rect"/>
          <a:noFill/>
        </p:spPr>
        <p:txBody>
          <a:bodyPr wrap="square" rtlCol="0">
            <a:spAutoFit/>
          </a:bodyPr>
          <a:lstStyle/>
          <a:p>
            <a:r>
              <a:rPr lang="en-US" sz="2800" dirty="1" smtClean="0">
                <a:latin typeface="Calibri" panose="020f0502020204030204" pitchFamily="34" charset="0"/>
              </a:rPr>
              <a:t>A nurse had spinal stenosis which required that she use a cane for support. She worked in the psychiatric ward. The Hospital offered the nurse 30 days to apply for other positions and waived its prohibition against allowing employees with discipline to transfer.</a:t>
            </a:r>
          </a:p>
          <a:p>
            <a:endParaRPr lang="en-US" sz="2800">
              <a:latin typeface="Calibri" panose="020f0502020204030204" pitchFamily="34" charset="0"/>
            </a:endParaRPr>
          </a:p>
          <a:p>
            <a:r>
              <a:rPr lang="en-US" sz="2800" dirty="1" smtClean="0">
                <a:latin typeface="Calibri" panose="020f0502020204030204" pitchFamily="34" charset="0"/>
              </a:rPr>
              <a:t>The nurse applied to 7 positions and was able to show she was minimally qualified for 3 of those. The Hospital hired better qualified applicants for all 3 positions.</a:t>
            </a:r>
          </a:p>
          <a:p>
            <a:pPr marL="457200" indent="-457200">
              <a:buFont typeface="Arial" panose="020b0604020202020204" pitchFamily="34" charset="0"/>
              <a:buChar char="•"/>
            </a:pPr>
            <a:endParaRPr lang="en-US" sz="28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11</a:t>
            </a:fld>
            <a:endParaRPr lang="en-US"/>
          </a:p>
        </p:txBody>
      </p:sp>
    </p:spTree>
    <p:extLst>
      <p:ext uri="{BB962C8B-B14F-4D97-AF65-F5344CB8AC3E}">
        <p14:creationId xmlns:p14="http://schemas.microsoft.com/office/powerpoint/2010/main" val="2408842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6576" y="1298972"/>
            <a:ext cx="8382000" cy="758428"/>
          </a:xfrm>
        </p:spPr>
        <p:txBody>
          <a:bodyPr>
            <a:noAutofit/>
          </a:bodyPr>
          <a:lstStyle/>
          <a:p>
            <a:r>
              <a:rPr lang="en-US" sz="3200" b="1" u="sng" dirty="1" smtClean="0">
                <a:latin typeface="Calibri" panose="020f0502020204030204" pitchFamily="34" charset="0"/>
              </a:rPr>
              <a:t>EEOC v. ST. JOSEPH’S HOSPITAL</a:t>
            </a:r>
            <a:r>
              <a:rPr lang="en-US" sz="3200" b="1" dirty="1" smtClean="0">
                <a:latin typeface="Calibri" panose="020f0502020204030204" pitchFamily="34" charset="0"/>
              </a:rPr>
              <a:t>, 2016 WL 7131479 (11</a:t>
            </a:r>
            <a:r>
              <a:rPr lang="en-US" sz="3200" b="1" baseline="30000" dirty="1" smtClean="0">
                <a:latin typeface="Calibri" panose="020f0502020204030204" pitchFamily="34" charset="0"/>
              </a:rPr>
              <a:t>th</a:t>
            </a:r>
            <a:r>
              <a:rPr lang="en-US" sz="3200" b="1" dirty="1" smtClean="0">
                <a:latin typeface="Calibri" panose="020f0502020204030204" pitchFamily="34" charset="0"/>
              </a:rPr>
              <a:t> Cir. 2016)</a:t>
            </a:r>
            <a:endParaRPr lang="en-US" sz="3200" b="1" u="sng">
              <a:latin typeface="Calibri" panose="020f0502020204030204" pitchFamily="34" charset="0"/>
            </a:endParaRPr>
          </a:p>
        </p:txBody>
      </p:sp>
      <p:sp>
        <p:nvSpPr>
          <p:cNvPr id="4" name="TextBox 3"/>
          <p:cNvSpPr txBox="1"/>
          <p:nvPr/>
        </p:nvSpPr>
        <p:spPr>
          <a:xfrm>
            <a:off x="386576" y="2329438"/>
            <a:ext cx="8382000" cy="3754874"/>
          </a:xfrm>
          <a:prstGeom prst="rect"/>
          <a:noFill/>
        </p:spPr>
        <p:txBody>
          <a:bodyPr wrap="square" rtlCol="0">
            <a:spAutoFit/>
          </a:bodyPr>
          <a:lstStyle/>
          <a:p>
            <a:pPr marL="914400" lvl="1" indent="-457200">
              <a:buFont typeface="Arial" panose="020b0604020202020204" pitchFamily="34" charset="0"/>
              <a:buChar char="•"/>
            </a:pPr>
            <a:r>
              <a:rPr lang="en-US" sz="3000" dirty="1" smtClean="0">
                <a:latin typeface="Calibri" panose="020f0502020204030204" pitchFamily="34" charset="0"/>
              </a:rPr>
              <a:t>What is the standard?</a:t>
            </a: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Is it giving the employee the opportunity to compete sufficient to meet the employer’s obligation? Or does the employee get a mandatory preference?</a:t>
            </a:r>
          </a:p>
          <a:p>
            <a:pPr marL="914400" lvl="1" indent="-457200">
              <a:buFont typeface="Arial" panose="020b0604020202020204" pitchFamily="34" charset="0"/>
              <a:buChar char="•"/>
            </a:pPr>
            <a:endParaRPr lang="en-US" sz="28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12</a:t>
            </a:fld>
            <a:endParaRPr lang="en-US"/>
          </a:p>
        </p:txBody>
      </p:sp>
    </p:spTree>
    <p:extLst>
      <p:ext uri="{BB962C8B-B14F-4D97-AF65-F5344CB8AC3E}">
        <p14:creationId xmlns:p14="http://schemas.microsoft.com/office/powerpoint/2010/main" val="1783978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28961" y="1031964"/>
            <a:ext cx="8382000" cy="758428"/>
          </a:xfrm>
        </p:spPr>
        <p:txBody>
          <a:bodyPr>
            <a:noAutofit/>
          </a:bodyPr>
          <a:lstStyle/>
          <a:p>
            <a:r>
              <a:rPr lang="en-US" sz="3200" b="1" u="sng" dirty="1" smtClean="0">
                <a:latin typeface="Calibri" panose="020f0502020204030204" pitchFamily="34" charset="0"/>
              </a:rPr>
              <a:t>BEST PRACTICES</a:t>
            </a:r>
            <a:endParaRPr lang="en-US" sz="3200" b="1" u="sng">
              <a:latin typeface="Calibri" panose="020f0502020204030204" pitchFamily="34" charset="0"/>
            </a:endParaRPr>
          </a:p>
        </p:txBody>
      </p:sp>
      <p:sp>
        <p:nvSpPr>
          <p:cNvPr id="4" name="TextBox 3"/>
          <p:cNvSpPr txBox="1"/>
          <p:nvPr/>
        </p:nvSpPr>
        <p:spPr>
          <a:xfrm>
            <a:off x="397727" y="2286000"/>
            <a:ext cx="8382000" cy="3539430"/>
          </a:xfrm>
          <a:prstGeom prst="rect"/>
          <a:noFill/>
        </p:spPr>
        <p:txBody>
          <a:bodyPr wrap="square" rtlCol="0">
            <a:spAutoFit/>
          </a:bodyPr>
          <a:lstStyle/>
          <a:p>
            <a:pPr marL="457200" indent="-457200">
              <a:buFont typeface="Arial" panose="020b0604020202020204" pitchFamily="34" charset="0"/>
              <a:buChar char="•"/>
            </a:pPr>
            <a:r>
              <a:rPr lang="en-US" sz="2800" dirty="1" smtClean="0">
                <a:latin typeface="Calibri" panose="020f0502020204030204" pitchFamily="34" charset="0"/>
              </a:rPr>
              <a:t>Accommodation requested: ____________________</a:t>
            </a:r>
          </a:p>
          <a:p>
            <a:pPr marL="457200" indent="-457200">
              <a:buFont typeface="Arial" panose="020b0604020202020204" pitchFamily="34" charset="0"/>
              <a:buChar char="•"/>
            </a:pPr>
            <a:endParaRPr lang="en-US" sz="280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Provide the reason you need the accommodation you are requesting: _________________________</a:t>
            </a:r>
          </a:p>
          <a:p>
            <a:pPr marL="457200" indent="-457200">
              <a:buFont typeface="Arial" panose="020b0604020202020204" pitchFamily="34" charset="0"/>
              <a:buChar char="•"/>
            </a:pPr>
            <a:endParaRPr lang="en-US" sz="280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Describe what limitation, if any, is interfering with your ability to perform your job or access an employment benefit: _______________________</a:t>
            </a:r>
          </a:p>
        </p:txBody>
      </p:sp>
      <p:sp>
        <p:nvSpPr>
          <p:cNvPr id="3" name="Slide Number Placeholder 2"/>
          <p:cNvSpPr>
            <a:spLocks noGrp="1"/>
          </p:cNvSpPr>
          <p:nvPr>
            <p:ph type="sldNum" sz="quarter" idx="12"/>
          </p:nvPr>
        </p:nvSpPr>
        <p:spPr/>
        <p:txBody>
          <a:bodyPr/>
          <a:lstStyle/>
          <a:p>
            <a:fld id="{D4AC86A4-D94A-4B4D-B4D8-FCD07EA17567}" type="slidenum">
              <a:rPr lang="en-US" smtClean="0"/>
              <a:t>13</a:t>
            </a:fld>
            <a:endParaRPr lang="en-US"/>
          </a:p>
        </p:txBody>
      </p:sp>
    </p:spTree>
    <p:extLst>
      <p:ext uri="{BB962C8B-B14F-4D97-AF65-F5344CB8AC3E}">
        <p14:creationId xmlns:p14="http://schemas.microsoft.com/office/powerpoint/2010/main" val="4276232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Box 3"/>
          <p:cNvSpPr txBox="1"/>
          <p:nvPr/>
        </p:nvSpPr>
        <p:spPr>
          <a:xfrm>
            <a:off x="388435" y="2286000"/>
            <a:ext cx="8382000" cy="3539430"/>
          </a:xfrm>
          <a:prstGeom prst="rect"/>
          <a:noFill/>
        </p:spPr>
        <p:txBody>
          <a:bodyPr wrap="square" rtlCol="0">
            <a:spAutoFit/>
          </a:bodyPr>
          <a:lstStyle/>
          <a:p>
            <a:pPr marL="457200" indent="-457200">
              <a:buFont typeface="Arial" panose="020b0604020202020204" pitchFamily="34" charset="0"/>
              <a:buChar char="•"/>
            </a:pPr>
            <a:r>
              <a:rPr lang="en-US" sz="2800" dirty="1" smtClean="0">
                <a:latin typeface="Calibri" panose="020f0502020204030204" pitchFamily="34" charset="0"/>
              </a:rPr>
              <a:t>Describe how the accommodation requested will help you perform your job or access an employment benefit: ___________________________</a:t>
            </a:r>
          </a:p>
          <a:p>
            <a:pPr marL="457200" indent="-457200">
              <a:buFont typeface="Arial" panose="020b0604020202020204" pitchFamily="34" charset="0"/>
              <a:buChar char="•"/>
            </a:pPr>
            <a:endParaRPr lang="en-US" sz="2800">
              <a:latin typeface="Calibri" panose="020f0502020204030204" pitchFamily="34" charset="0"/>
            </a:endParaRPr>
          </a:p>
          <a:p>
            <a:pPr marL="457200" indent="-457200">
              <a:buFont typeface="Arial" panose="020b0604020202020204" pitchFamily="34" charset="0"/>
              <a:buChar char="•"/>
            </a:pPr>
            <a:endParaRPr lang="en-US" sz="2800" smtClean="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Provide any additional information you think we should be aware of or which is relevant to your request: ____________________________</a:t>
            </a:r>
          </a:p>
        </p:txBody>
      </p:sp>
      <p:sp>
        <p:nvSpPr>
          <p:cNvPr id="3" name="Slide Number Placeholder 2"/>
          <p:cNvSpPr>
            <a:spLocks noGrp="1"/>
          </p:cNvSpPr>
          <p:nvPr>
            <p:ph type="sldNum" sz="quarter" idx="12"/>
          </p:nvPr>
        </p:nvSpPr>
        <p:spPr/>
        <p:txBody>
          <a:bodyPr/>
          <a:lstStyle/>
          <a:p>
            <a:fld id="{D4AC86A4-D94A-4B4D-B4D8-FCD07EA17567}" type="slidenum">
              <a:rPr lang="en-US" smtClean="0"/>
              <a:t>14</a:t>
            </a:fld>
            <a:endParaRPr lang="en-US"/>
          </a:p>
        </p:txBody>
      </p:sp>
      <p:sp>
        <p:nvSpPr>
          <p:cNvPr id="6" name="Title 1"/>
          <p:cNvSpPr txBox="1"/>
          <p:nvPr/>
        </p:nvSpPr>
        <p:spPr>
          <a:xfrm>
            <a:off x="304800" y="1066800"/>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800" b="1" kern="0" dirty="1" smtClean="0">
                <a:latin typeface="Calibri" panose="020f0502020204030204" pitchFamily="34" charset="0"/>
              </a:rPr>
              <a:t>BEST PRACTICES</a:t>
            </a:r>
            <a:endParaRPr lang="en-US" sz="3800" b="1" kern="0">
              <a:latin typeface="Calibri" panose="020f0502020204030204" pitchFamily="34" charset="0"/>
            </a:endParaRPr>
          </a:p>
        </p:txBody>
      </p:sp>
    </p:spTree>
    <p:extLst>
      <p:ext uri="{BB962C8B-B14F-4D97-AF65-F5344CB8AC3E}">
        <p14:creationId xmlns:p14="http://schemas.microsoft.com/office/powerpoint/2010/main" val="1512899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Box 3"/>
          <p:cNvSpPr txBox="1"/>
          <p:nvPr/>
        </p:nvSpPr>
        <p:spPr>
          <a:xfrm>
            <a:off x="388435" y="2286000"/>
            <a:ext cx="8382000" cy="4278094"/>
          </a:xfrm>
          <a:prstGeom prst="rect"/>
          <a:noFill/>
        </p:spPr>
        <p:txBody>
          <a:bodyPr wrap="square" rtlCol="0">
            <a:spAutoFit/>
          </a:bodyPr>
          <a:lstStyle/>
          <a:p>
            <a:r>
              <a:rPr lang="en-US" sz="2800" dirty="1" smtClean="0">
                <a:latin typeface="Calibri" panose="020f0502020204030204" pitchFamily="34" charset="0"/>
              </a:rPr>
              <a:t>Communication Problems:</a:t>
            </a:r>
          </a:p>
          <a:p>
            <a:endParaRPr lang="en-US">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Not realizing that a request for accommodation has been made.</a:t>
            </a:r>
          </a:p>
          <a:p>
            <a:pPr marL="914400" lvl="1" indent="-457200">
              <a:buFont typeface="Arial" panose="020b0604020202020204" pitchFamily="34" charset="0"/>
              <a:buChar char="•"/>
            </a:pPr>
            <a:endParaRPr lang="en-US">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Failing to recognize that the ADA is separate from the FMLA</a:t>
            </a:r>
            <a:r>
              <a:rPr lang="en-US" sz="2800" dirty="1" smtClean="0">
                <a:latin typeface="Calibri" panose="020f0502020204030204" pitchFamily="34" charset="0"/>
              </a:rPr>
              <a:t>.</a:t>
            </a:r>
          </a:p>
          <a:p>
            <a:pPr marL="914400" lvl="1" indent="-457200">
              <a:buFont typeface="Arial" panose="020b0604020202020204" pitchFamily="34" charset="0"/>
              <a:buChar char="•"/>
            </a:pPr>
            <a:endParaRPr lang="en-US">
              <a:latin typeface="Calibri" panose="020f0502020204030204" pitchFamily="34" charset="0"/>
            </a:endParaRPr>
          </a:p>
          <a:p>
            <a:pPr marL="914400" lvl="1" indent="-457200">
              <a:buFont typeface="Arial" panose="020b0604020202020204" pitchFamily="34" charset="0"/>
              <a:buChar char="•"/>
            </a:pPr>
            <a:r>
              <a:rPr lang="en-US" sz="2800" dirty="1">
                <a:latin typeface="Calibri" panose="020f0502020204030204" pitchFamily="34" charset="0"/>
              </a:rPr>
              <a:t>Permitting front-line supervisors to decide </a:t>
            </a:r>
            <a:r>
              <a:rPr lang="en-US" sz="2800" dirty="1" smtClean="0">
                <a:latin typeface="Calibri" panose="020f0502020204030204" pitchFamily="34" charset="0"/>
              </a:rPr>
              <a:t>accommodation issues</a:t>
            </a:r>
            <a:r>
              <a:rPr lang="en-US" sz="2800" dirty="1">
                <a:latin typeface="Calibri" panose="020f0502020204030204" pitchFamily="34" charset="0"/>
              </a:rPr>
              <a:t>.</a:t>
            </a:r>
          </a:p>
          <a:p>
            <a:pPr marL="914400" lvl="1" indent="-457200">
              <a:buFont typeface="Arial" panose="020b0604020202020204" pitchFamily="34" charset="0"/>
              <a:buChar char="•"/>
            </a:pPr>
            <a:endParaRPr lang="en-US" sz="28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15</a:t>
            </a:fld>
            <a:endParaRPr lang="en-US"/>
          </a:p>
        </p:txBody>
      </p:sp>
      <p:sp>
        <p:nvSpPr>
          <p:cNvPr id="6" name="Title 1"/>
          <p:cNvSpPr txBox="1"/>
          <p:nvPr/>
        </p:nvSpPr>
        <p:spPr>
          <a:xfrm>
            <a:off x="304800" y="1066800"/>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800" b="1" kern="0" dirty="1" smtClean="0">
                <a:latin typeface="Calibri" panose="020f0502020204030204" pitchFamily="34" charset="0"/>
              </a:rPr>
              <a:t>BEFORE WE LEAVE THE ADA</a:t>
            </a:r>
            <a:endParaRPr lang="en-US" sz="3800" b="1" kern="0">
              <a:latin typeface="Calibri" panose="020f0502020204030204" pitchFamily="34" charset="0"/>
            </a:endParaRPr>
          </a:p>
        </p:txBody>
      </p:sp>
    </p:spTree>
    <p:extLst>
      <p:ext uri="{BB962C8B-B14F-4D97-AF65-F5344CB8AC3E}">
        <p14:creationId xmlns:p14="http://schemas.microsoft.com/office/powerpoint/2010/main" val="303433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Box 3"/>
          <p:cNvSpPr txBox="1"/>
          <p:nvPr/>
        </p:nvSpPr>
        <p:spPr>
          <a:xfrm>
            <a:off x="381000" y="2057400"/>
            <a:ext cx="8382000" cy="3524042"/>
          </a:xfrm>
          <a:prstGeom prst="rect"/>
          <a:noFill/>
        </p:spPr>
        <p:txBody>
          <a:bodyPr wrap="square" rtlCol="0">
            <a:spAutoFit/>
          </a:bodyPr>
          <a:lstStyle/>
          <a:p>
            <a:pPr marL="914400" lvl="1" indent="-457200">
              <a:buFont typeface="Arial" panose="020b0604020202020204" pitchFamily="34" charset="0"/>
              <a:buChar char="•"/>
            </a:pPr>
            <a:endParaRPr lang="en-US" sz="2700">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Not adequately documenting the ADA process.</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Failing to “try, try and try again”.</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Not checking in with the employee and supervisor after the accommodation has been made to make sure it’s working.</a:t>
            </a:r>
          </a:p>
        </p:txBody>
      </p:sp>
      <p:sp>
        <p:nvSpPr>
          <p:cNvPr id="3" name="Slide Number Placeholder 2"/>
          <p:cNvSpPr>
            <a:spLocks noGrp="1"/>
          </p:cNvSpPr>
          <p:nvPr>
            <p:ph type="sldNum" sz="quarter" idx="12"/>
          </p:nvPr>
        </p:nvSpPr>
        <p:spPr/>
        <p:txBody>
          <a:bodyPr/>
          <a:lstStyle/>
          <a:p>
            <a:fld id="{D4AC86A4-D94A-4B4D-B4D8-FCD07EA17567}" type="slidenum">
              <a:rPr lang="en-US" smtClean="0"/>
              <a:t>16</a:t>
            </a:fld>
            <a:endParaRPr lang="en-US"/>
          </a:p>
        </p:txBody>
      </p:sp>
      <p:sp>
        <p:nvSpPr>
          <p:cNvPr id="6" name="Title 1"/>
          <p:cNvSpPr txBox="1"/>
          <p:nvPr/>
        </p:nvSpPr>
        <p:spPr>
          <a:xfrm>
            <a:off x="304800" y="1066800"/>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BEFORE WE LEAVE THE ADA: OTHER ISSUES</a:t>
            </a:r>
            <a:endParaRPr lang="en-US" sz="3500" b="1" kern="0">
              <a:latin typeface="Calibri" panose="020f0502020204030204" pitchFamily="34" charset="0"/>
            </a:endParaRPr>
          </a:p>
        </p:txBody>
      </p:sp>
    </p:spTree>
    <p:extLst>
      <p:ext uri="{BB962C8B-B14F-4D97-AF65-F5344CB8AC3E}">
        <p14:creationId xmlns:p14="http://schemas.microsoft.com/office/powerpoint/2010/main" val="4162773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4" name="TextBox 3"/>
          <p:cNvSpPr txBox="1"/>
          <p:nvPr/>
        </p:nvSpPr>
        <p:spPr>
          <a:xfrm>
            <a:off x="388435" y="2286000"/>
            <a:ext cx="8382000" cy="2677656"/>
          </a:xfrm>
          <a:prstGeom prst="rect"/>
          <a:noFill/>
        </p:spPr>
        <p:txBody>
          <a:bodyPr wrap="square" rtlCol="0">
            <a:spAutoFit/>
          </a:bodyPr>
          <a:lstStyle/>
          <a:p>
            <a:pPr marL="457200" indent="-457200">
              <a:buFont typeface="Arial" panose="020b0604020202020204" pitchFamily="34" charset="0"/>
              <a:buChar char="•"/>
            </a:pPr>
            <a:r>
              <a:rPr lang="en-US" sz="2800" dirty="1" smtClean="0">
                <a:latin typeface="Calibri" panose="020f0502020204030204" pitchFamily="34" charset="0"/>
              </a:rPr>
              <a:t>Public agencies </a:t>
            </a:r>
            <a:r>
              <a:rPr lang="en-US" sz="2800" dirty="1">
                <a:latin typeface="Calibri" panose="020f0502020204030204" pitchFamily="34" charset="0"/>
              </a:rPr>
              <a:t>(including a local, state or federal government agency) regardless of the number of </a:t>
            </a:r>
            <a:r>
              <a:rPr lang="en-US" sz="2800" dirty="1" smtClean="0">
                <a:latin typeface="Calibri" panose="020f0502020204030204" pitchFamily="34" charset="0"/>
              </a:rPr>
              <a:t>employees, must </a:t>
            </a:r>
            <a:r>
              <a:rPr lang="en-US" sz="2800" dirty="1">
                <a:latin typeface="Calibri" panose="020f0502020204030204" pitchFamily="34" charset="0"/>
              </a:rPr>
              <a:t>grant </a:t>
            </a:r>
            <a:r>
              <a:rPr lang="en-US" sz="2800" dirty="1" smtClean="0">
                <a:latin typeface="Calibri" panose="020f0502020204030204" pitchFamily="34" charset="0"/>
              </a:rPr>
              <a:t>unpaid</a:t>
            </a:r>
            <a:r>
              <a:rPr lang="en-US" sz="2800" dirty="1">
                <a:latin typeface="Calibri" panose="020f0502020204030204" pitchFamily="34" charset="0"/>
              </a:rPr>
              <a:t>, job-protected leave for certain specified </a:t>
            </a:r>
            <a:r>
              <a:rPr lang="en-US" sz="2800" dirty="1" smtClean="0">
                <a:latin typeface="Calibri" panose="020f0502020204030204" pitchFamily="34" charset="0"/>
              </a:rPr>
              <a:t>reasons to eligible employees.</a:t>
            </a:r>
            <a:endParaRPr lang="en-US" sz="2800">
              <a:latin typeface="Calibri" panose="020f0502020204030204" pitchFamily="34" charset="0"/>
            </a:endParaRPr>
          </a:p>
          <a:p>
            <a:pPr marL="457200" indent="-457200">
              <a:buFont typeface="Arial" panose="020b0604020202020204" pitchFamily="34" charset="0"/>
              <a:buChar char="•"/>
            </a:pPr>
            <a:endParaRPr lang="en-US" sz="2800">
              <a:latin typeface="Calibri" panose="020f0502020204030204" pitchFamily="34" charset="0"/>
            </a:endParaRPr>
          </a:p>
          <a:p>
            <a:pPr marL="457200" indent="-457200">
              <a:buFont typeface="Arial" panose="020b0604020202020204" pitchFamily="34" charset="0"/>
              <a:buChar char="•"/>
            </a:pPr>
            <a:r>
              <a:rPr lang="en-US" sz="2800" dirty="1">
                <a:latin typeface="Calibri" panose="020f0502020204030204" pitchFamily="34" charset="0"/>
              </a:rPr>
              <a:t>Who is </a:t>
            </a:r>
            <a:r>
              <a:rPr lang="en-US" sz="2800" dirty="1" smtClean="0">
                <a:latin typeface="Calibri" panose="020f0502020204030204" pitchFamily="34" charset="0"/>
              </a:rPr>
              <a:t>an eligible employee</a:t>
            </a:r>
            <a:r>
              <a:rPr lang="en-US" sz="2800" dirty="1">
                <a:latin typeface="Calibri" panose="020f0502020204030204" pitchFamily="34" charset="0"/>
              </a:rPr>
              <a:t>? </a:t>
            </a:r>
            <a:endParaRPr lang="en-US" sz="28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17</a:t>
            </a:fld>
            <a:endParaRPr lang="en-US"/>
          </a:p>
        </p:txBody>
      </p:sp>
    </p:spTree>
    <p:extLst>
      <p:ext uri="{BB962C8B-B14F-4D97-AF65-F5344CB8AC3E}">
        <p14:creationId xmlns:p14="http://schemas.microsoft.com/office/powerpoint/2010/main" val="264200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4" name="TextBox 3"/>
          <p:cNvSpPr txBox="1"/>
          <p:nvPr/>
        </p:nvSpPr>
        <p:spPr>
          <a:xfrm>
            <a:off x="388435" y="2286000"/>
            <a:ext cx="8382000" cy="3647152"/>
          </a:xfrm>
          <a:prstGeom prst="rect"/>
          <a:noFill/>
        </p:spPr>
        <p:txBody>
          <a:bodyPr wrap="square" rtlCol="0">
            <a:spAutoFit/>
          </a:bodyPr>
          <a:lstStyle/>
          <a:p>
            <a:pPr marL="514350" indent="-514350">
              <a:buAutoNum type="arabicPeriod" startAt="1"/>
            </a:pPr>
            <a:r>
              <a:rPr lang="en-US" sz="2500" dirty="1" smtClean="0">
                <a:latin typeface="Calibri" panose="020f0502020204030204" pitchFamily="34" charset="0"/>
              </a:rPr>
              <a:t>Worked </a:t>
            </a:r>
            <a:r>
              <a:rPr lang="en-US" sz="2500" dirty="1">
                <a:latin typeface="Calibri" panose="020f0502020204030204" pitchFamily="34" charset="0"/>
              </a:rPr>
              <a:t>at least 1,250 hours of service during the 12 months </a:t>
            </a:r>
            <a:r>
              <a:rPr lang="en-US" sz="2500" dirty="1" smtClean="0">
                <a:latin typeface="Calibri" panose="020f0502020204030204" pitchFamily="34" charset="0"/>
              </a:rPr>
              <a:t>immediately </a:t>
            </a:r>
            <a:r>
              <a:rPr lang="en-US" sz="2500" dirty="1">
                <a:latin typeface="Calibri" panose="020f0502020204030204" pitchFamily="34" charset="0"/>
              </a:rPr>
              <a:t>preceding the start of the </a:t>
            </a:r>
            <a:r>
              <a:rPr lang="en-US" sz="2500" dirty="1" smtClean="0">
                <a:latin typeface="Calibri" panose="020f0502020204030204" pitchFamily="34" charset="0"/>
              </a:rPr>
              <a:t>leave; and</a:t>
            </a:r>
          </a:p>
          <a:p>
            <a:pPr marL="514350" indent="-514350">
              <a:buAutoNum type="arabicPeriod" startAt="1"/>
            </a:pPr>
            <a:endParaRPr lang="en-US" sz="2800">
              <a:latin typeface="Calibri" panose="020f0502020204030204" pitchFamily="34" charset="0"/>
            </a:endParaRPr>
          </a:p>
          <a:p>
            <a:pPr marL="514350" indent="-514350">
              <a:buFont typeface="+mj-lt"/>
              <a:buAutoNum type="arabicPeriod" startAt="1"/>
            </a:pPr>
            <a:r>
              <a:rPr lang="en-US" sz="2500" dirty="1" smtClean="0">
                <a:latin typeface="Calibri" panose="020f0502020204030204" pitchFamily="34" charset="0"/>
              </a:rPr>
              <a:t>Worked </a:t>
            </a:r>
            <a:r>
              <a:rPr lang="en-US" sz="2500" dirty="1">
                <a:latin typeface="Calibri" panose="020f0502020204030204" pitchFamily="34" charset="0"/>
              </a:rPr>
              <a:t>at least 12 months (need not be consecutive; but do not count </a:t>
            </a:r>
            <a:r>
              <a:rPr lang="en-US" sz="2500" dirty="1" smtClean="0">
                <a:latin typeface="Calibri" panose="020f0502020204030204" pitchFamily="34" charset="0"/>
              </a:rPr>
              <a:t>a </a:t>
            </a:r>
            <a:r>
              <a:rPr lang="en-US" sz="2500" dirty="1">
                <a:latin typeface="Calibri" panose="020f0502020204030204" pitchFamily="34" charset="0"/>
              </a:rPr>
              <a:t>break in service of 7 years or more, with two </a:t>
            </a:r>
            <a:r>
              <a:rPr lang="en-US" sz="2500" dirty="1" smtClean="0">
                <a:latin typeface="Calibri" panose="020f0502020204030204" pitchFamily="34" charset="0"/>
              </a:rPr>
              <a:t>exceptions); and</a:t>
            </a:r>
          </a:p>
          <a:p>
            <a:pPr marL="514350" indent="-514350">
              <a:buFont typeface="+mj-lt"/>
              <a:buAutoNum type="arabicPeriod" startAt="1"/>
            </a:pPr>
            <a:endParaRPr lang="en-US" sz="2800">
              <a:latin typeface="Calibri" panose="020f0502020204030204" pitchFamily="34" charset="0"/>
            </a:endParaRPr>
          </a:p>
          <a:p>
            <a:pPr marL="514350" indent="-514350">
              <a:buFont typeface="+mj-lt"/>
              <a:buAutoNum type="arabicPeriod" startAt="1"/>
            </a:pPr>
            <a:r>
              <a:rPr lang="en-US" sz="2500" dirty="1" smtClean="0">
                <a:latin typeface="Calibri" panose="020f0502020204030204" pitchFamily="34" charset="0"/>
              </a:rPr>
              <a:t>Is </a:t>
            </a:r>
            <a:r>
              <a:rPr lang="en-US" sz="2500" dirty="1">
                <a:latin typeface="Calibri" panose="020f0502020204030204" pitchFamily="34" charset="0"/>
              </a:rPr>
              <a:t>employed at a worksite where 50 or more employees are employed </a:t>
            </a:r>
            <a:r>
              <a:rPr lang="en-US" sz="2500" dirty="1" smtClean="0">
                <a:latin typeface="Calibri" panose="020f0502020204030204" pitchFamily="34" charset="0"/>
              </a:rPr>
              <a:t>by </a:t>
            </a:r>
            <a:r>
              <a:rPr lang="en-US" sz="2500" dirty="1">
                <a:latin typeface="Calibri" panose="020f0502020204030204" pitchFamily="34" charset="0"/>
              </a:rPr>
              <a:t>the employer within 75 </a:t>
            </a:r>
            <a:r>
              <a:rPr lang="en-US" sz="2500" dirty="1" smtClean="0">
                <a:latin typeface="Calibri" panose="020f0502020204030204" pitchFamily="34" charset="0"/>
              </a:rPr>
              <a:t>miles.</a:t>
            </a:r>
            <a:endParaRPr lang="en-US" sz="2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18</a:t>
            </a:fld>
            <a:endParaRPr lang="en-US"/>
          </a:p>
        </p:txBody>
      </p:sp>
    </p:spTree>
    <p:extLst>
      <p:ext uri="{BB962C8B-B14F-4D97-AF65-F5344CB8AC3E}">
        <p14:creationId xmlns:p14="http://schemas.microsoft.com/office/powerpoint/2010/main" val="1507738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4" name="TextBox 3"/>
          <p:cNvSpPr txBox="1"/>
          <p:nvPr/>
        </p:nvSpPr>
        <p:spPr>
          <a:xfrm>
            <a:off x="388435" y="2286000"/>
            <a:ext cx="8382000" cy="3739485"/>
          </a:xfrm>
          <a:prstGeom prst="rect"/>
          <a:noFill/>
        </p:spPr>
        <p:txBody>
          <a:bodyPr wrap="square" rtlCol="0">
            <a:spAutoFit/>
          </a:bodyPr>
          <a:lstStyle/>
          <a:p>
            <a:r>
              <a:rPr lang="en-US" sz="2800" dirty="1" smtClean="0">
                <a:latin typeface="Calibri" panose="020f0502020204030204" pitchFamily="34" charset="0"/>
                <a:cs typeface="Times New Roman" pitchFamily="18" charset="0"/>
              </a:rPr>
              <a:t>FMLA </a:t>
            </a:r>
            <a:r>
              <a:rPr lang="en-US" sz="2800" dirty="1">
                <a:latin typeface="Calibri" panose="020f0502020204030204" pitchFamily="34" charset="0"/>
                <a:cs typeface="Times New Roman" pitchFamily="18" charset="0"/>
              </a:rPr>
              <a:t>allows eligible employees of covered employers to take up to 12 workweeks of job-protected leave in a 12-month period for the </a:t>
            </a:r>
            <a:r>
              <a:rPr lang="en-US" sz="2800" dirty="1" smtClean="0">
                <a:latin typeface="Calibri" panose="020f0502020204030204" pitchFamily="34" charset="0"/>
                <a:cs typeface="Times New Roman" pitchFamily="18" charset="0"/>
              </a:rPr>
              <a:t>following:</a:t>
            </a:r>
          </a:p>
          <a:p>
            <a:endParaRPr lang="en-US" sz="2800">
              <a:latin typeface="Calibri" panose="020f0502020204030204" pitchFamily="34" charset="0"/>
              <a:cs typeface="Times New Roman" pitchFamily="18" charset="0"/>
            </a:endParaRPr>
          </a:p>
          <a:p>
            <a:pPr marL="457200" indent="-457200">
              <a:buFont typeface="+mj-lt"/>
              <a:buAutoNum type="arabicPeriod" startAt="1"/>
            </a:pPr>
            <a:r>
              <a:rPr lang="en-US" sz="2500" dirty="1" smtClean="0">
                <a:latin typeface="Calibri" panose="020f0502020204030204" pitchFamily="34" charset="0"/>
                <a:cs typeface="Times New Roman" pitchFamily="18" charset="0"/>
              </a:rPr>
              <a:t>Birth </a:t>
            </a:r>
            <a:r>
              <a:rPr lang="en-US" sz="2500" dirty="1">
                <a:latin typeface="Calibri" panose="020f0502020204030204" pitchFamily="34" charset="0"/>
                <a:cs typeface="Times New Roman" pitchFamily="18" charset="0"/>
              </a:rPr>
              <a:t>of a son or daughter, and to care for the newborn </a:t>
            </a:r>
            <a:r>
              <a:rPr lang="en-US" sz="2500" dirty="1" smtClean="0">
                <a:latin typeface="Calibri" panose="020f0502020204030204" pitchFamily="34" charset="0"/>
                <a:cs typeface="Times New Roman" pitchFamily="18" charset="0"/>
              </a:rPr>
              <a:t>child;</a:t>
            </a:r>
          </a:p>
          <a:p>
            <a:pPr marL="457200" indent="-457200">
              <a:buFont typeface="+mj-lt"/>
              <a:buAutoNum type="arabicPeriod" startAt="1"/>
            </a:pPr>
            <a:endParaRPr lang="en-US" sz="2500">
              <a:latin typeface="Calibri" panose="020f0502020204030204" pitchFamily="34" charset="0"/>
              <a:cs typeface="Times New Roman" pitchFamily="18" charset="0"/>
            </a:endParaRPr>
          </a:p>
          <a:p>
            <a:pPr marL="457200" indent="-457200">
              <a:buFont typeface="+mj-lt"/>
              <a:buAutoNum type="arabicPeriod" startAt="1"/>
            </a:pPr>
            <a:r>
              <a:rPr lang="en-US" sz="2500" dirty="1" smtClean="0">
                <a:latin typeface="Calibri" panose="020f0502020204030204" pitchFamily="34" charset="0"/>
                <a:cs typeface="Times New Roman" pitchFamily="18" charset="0"/>
              </a:rPr>
              <a:t>The </a:t>
            </a:r>
            <a:r>
              <a:rPr lang="en-US" sz="2500" dirty="1">
                <a:latin typeface="Calibri" panose="020f0502020204030204" pitchFamily="34" charset="0"/>
                <a:cs typeface="Times New Roman" pitchFamily="18" charset="0"/>
              </a:rPr>
              <a:t>placement with the employee of a son or daughter for adoption or foster care</a:t>
            </a:r>
            <a:r>
              <a:rPr lang="en-US" sz="2500" dirty="1" smtClean="0">
                <a:latin typeface="Calibri" panose="020f0502020204030204" pitchFamily="34" charset="0"/>
                <a:cs typeface="Times New Roman" pitchFamily="18" charset="0"/>
              </a:rPr>
              <a:t>;</a:t>
            </a:r>
          </a:p>
        </p:txBody>
      </p:sp>
      <p:sp>
        <p:nvSpPr>
          <p:cNvPr id="3" name="Slide Number Placeholder 2"/>
          <p:cNvSpPr>
            <a:spLocks noGrp="1"/>
          </p:cNvSpPr>
          <p:nvPr>
            <p:ph type="sldNum" sz="quarter" idx="12"/>
          </p:nvPr>
        </p:nvSpPr>
        <p:spPr/>
        <p:txBody>
          <a:bodyPr/>
          <a:lstStyle/>
          <a:p>
            <a:fld id="{D4AC86A4-D94A-4B4D-B4D8-FCD07EA17567}" type="slidenum">
              <a:rPr lang="en-US" smtClean="0"/>
              <a:t>19</a:t>
            </a:fld>
            <a:endParaRPr lang="en-US"/>
          </a:p>
        </p:txBody>
      </p:sp>
    </p:spTree>
    <p:extLst>
      <p:ext uri="{BB962C8B-B14F-4D97-AF65-F5344CB8AC3E}">
        <p14:creationId xmlns:p14="http://schemas.microsoft.com/office/powerpoint/2010/main" val="639440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6572"/>
            <a:ext cx="6705600" cy="758428"/>
          </a:xfrm>
        </p:spPr>
        <p:txBody>
          <a:bodyPr>
            <a:noAutofit/>
          </a:bodyPr>
          <a:lstStyle/>
          <a:p>
            <a:r>
              <a:rPr lang="en-US" sz="3800" b="1" dirty="1" smtClean="0">
                <a:latin typeface="Calibri" panose="020f0502020204030204" pitchFamily="34" charset="0"/>
              </a:rPr>
              <a:t>PLAN FOR TODAY</a:t>
            </a:r>
            <a:endParaRPr lang="en-US" sz="3800" b="1">
              <a:latin typeface="Calibri" panose="020f0502020204030204" pitchFamily="34" charset="0"/>
            </a:endParaRPr>
          </a:p>
        </p:txBody>
      </p:sp>
      <p:sp>
        <p:nvSpPr>
          <p:cNvPr id="4" name="TextBox 3"/>
          <p:cNvSpPr txBox="1"/>
          <p:nvPr/>
        </p:nvSpPr>
        <p:spPr>
          <a:xfrm>
            <a:off x="533400" y="2057400"/>
            <a:ext cx="8229600" cy="3323987"/>
          </a:xfrm>
          <a:prstGeom prst="rect"/>
          <a:noFill/>
        </p:spPr>
        <p:txBody>
          <a:bodyPr wrap="square" rtlCol="0">
            <a:spAutoFit/>
          </a:bodyPr>
          <a:lstStyle/>
          <a:p>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The Americans with Disabilities Act (“ADA”)</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The Family and Medical Leave Act (“FMLA”)</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Consolidated Omnibus Budget Reconciliation Act of 1985 (“COBRA”)</a:t>
            </a:r>
            <a:endParaRPr lang="en-US" sz="300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D4AC86A4-D94A-4B4D-B4D8-FCD07EA17567}" type="slidenum">
              <a:rPr lang="en-US" smtClean="0"/>
              <a:t>2</a:t>
            </a:fld>
            <a:endParaRPr lang="en-US"/>
          </a:p>
        </p:txBody>
      </p:sp>
    </p:spTree>
    <p:extLst>
      <p:ext uri="{BB962C8B-B14F-4D97-AF65-F5344CB8AC3E}">
        <p14:creationId xmlns:p14="http://schemas.microsoft.com/office/powerpoint/2010/main" val="840329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4" name="TextBox 3"/>
          <p:cNvSpPr txBox="1"/>
          <p:nvPr/>
        </p:nvSpPr>
        <p:spPr>
          <a:xfrm>
            <a:off x="388435" y="2286000"/>
            <a:ext cx="8382000" cy="3862596"/>
          </a:xfrm>
          <a:prstGeom prst="rect"/>
          <a:noFill/>
        </p:spPr>
        <p:txBody>
          <a:bodyPr wrap="square" rtlCol="0">
            <a:spAutoFit/>
          </a:bodyPr>
          <a:lstStyle/>
          <a:p>
            <a:pPr marL="660175" indent="-660175" algn="just" eaLnBrk="1" hangingPunct="1">
              <a:buFont typeface="+mj-lt"/>
              <a:buAutoNum type="arabicPeriod" startAt="3"/>
              <a:defRPr/>
            </a:pPr>
            <a:r>
              <a:rPr lang="en-US" sz="2500" dirty="1" smtClean="0">
                <a:latin typeface="Calibri" panose="020f0502020204030204" pitchFamily="34" charset="0"/>
                <a:cs typeface="Times New Roman" pitchFamily="18" charset="0"/>
              </a:rPr>
              <a:t>To </a:t>
            </a:r>
            <a:r>
              <a:rPr lang="en-US" sz="2500" dirty="1">
                <a:latin typeface="Calibri" panose="020f0502020204030204" pitchFamily="34" charset="0"/>
                <a:cs typeface="Times New Roman" pitchFamily="18" charset="0"/>
              </a:rPr>
              <a:t>care for the employee’s immediate family member (i.e., spouse, child, or parent) with a serious health condition</a:t>
            </a:r>
            <a:r>
              <a:rPr lang="en-US" sz="2500" dirty="1" smtClean="0">
                <a:latin typeface="Calibri" panose="020f0502020204030204" pitchFamily="34" charset="0"/>
                <a:cs typeface="Times New Roman" pitchFamily="18" charset="0"/>
              </a:rPr>
              <a:t>;</a:t>
            </a:r>
          </a:p>
          <a:p>
            <a:pPr marL="660175" indent="-660175" algn="just" eaLnBrk="1" hangingPunct="1">
              <a:buFont typeface="+mj-lt"/>
              <a:buAutoNum type="arabicPeriod" startAt="3"/>
              <a:defRPr/>
            </a:pPr>
            <a:endParaRPr lang="en-US" sz="2500">
              <a:latin typeface="Calibri" panose="020f0502020204030204" pitchFamily="34" charset="0"/>
              <a:cs typeface="Times New Roman" pitchFamily="18" charset="0"/>
            </a:endParaRPr>
          </a:p>
          <a:p>
            <a:pPr marL="660175" indent="-660175" algn="just" eaLnBrk="1" hangingPunct="1">
              <a:buFont typeface="+mj-lt"/>
              <a:buAutoNum type="arabicPeriod" startAt="3"/>
              <a:defRPr/>
            </a:pPr>
            <a:r>
              <a:rPr lang="en-US" sz="2500" dirty="1">
                <a:latin typeface="Calibri" panose="020f0502020204030204" pitchFamily="34" charset="0"/>
                <a:cs typeface="Times New Roman" pitchFamily="18" charset="0"/>
              </a:rPr>
              <a:t>When a serious health condition makes the employee unable to perform the functions of his or her job</a:t>
            </a:r>
            <a:r>
              <a:rPr lang="en-US" sz="2500" dirty="1" smtClean="0">
                <a:latin typeface="Calibri" panose="020f0502020204030204" pitchFamily="34" charset="0"/>
                <a:cs typeface="Times New Roman" pitchFamily="18" charset="0"/>
              </a:rPr>
              <a:t>;</a:t>
            </a:r>
          </a:p>
          <a:p>
            <a:pPr marL="660175" indent="-660175" algn="just" eaLnBrk="1" hangingPunct="1">
              <a:buFont typeface="+mj-lt"/>
              <a:buAutoNum type="arabicPeriod" startAt="3"/>
              <a:defRPr/>
            </a:pPr>
            <a:endParaRPr lang="en-US" sz="2500">
              <a:latin typeface="Calibri" panose="020f0502020204030204" pitchFamily="34" charset="0"/>
              <a:cs typeface="Times New Roman" pitchFamily="18" charset="0"/>
            </a:endParaRPr>
          </a:p>
          <a:p>
            <a:pPr marL="660175" indent="-660175" algn="just" eaLnBrk="1" hangingPunct="1">
              <a:buFont typeface="+mj-lt"/>
              <a:buAutoNum type="arabicPeriod" startAt="3"/>
              <a:defRPr/>
            </a:pPr>
            <a:r>
              <a:rPr lang="en-US" sz="2500" dirty="1">
                <a:latin typeface="Calibri" panose="020f0502020204030204" pitchFamily="34" charset="0"/>
                <a:cs typeface="Times New Roman" pitchFamily="18" charset="0"/>
              </a:rPr>
              <a:t>Qualifying Exigency; </a:t>
            </a:r>
            <a:r>
              <a:rPr lang="en-US" sz="2500" dirty="1" smtClean="0">
                <a:latin typeface="Calibri" panose="020f0502020204030204" pitchFamily="34" charset="0"/>
                <a:cs typeface="Times New Roman" pitchFamily="18" charset="0"/>
              </a:rPr>
              <a:t>and</a:t>
            </a:r>
          </a:p>
          <a:p>
            <a:pPr marL="660175" indent="-660175" algn="just" eaLnBrk="1" hangingPunct="1">
              <a:buFont typeface="+mj-lt"/>
              <a:buAutoNum type="arabicPeriod" startAt="3"/>
              <a:defRPr/>
            </a:pPr>
            <a:endParaRPr lang="en-US" sz="2500">
              <a:latin typeface="Calibri" panose="020f0502020204030204" pitchFamily="34" charset="0"/>
              <a:cs typeface="Times New Roman" pitchFamily="18" charset="0"/>
            </a:endParaRPr>
          </a:p>
          <a:p>
            <a:pPr marL="660175" indent="-660175" algn="just" eaLnBrk="1" hangingPunct="1">
              <a:lnSpc>
                <a:spcPct val="90000"/>
              </a:lnSpc>
              <a:buFont typeface="+mj-lt"/>
              <a:buAutoNum type="arabicPeriod" startAt="3"/>
              <a:defRPr/>
            </a:pPr>
            <a:r>
              <a:rPr lang="en-US" sz="2500" dirty="1">
                <a:latin typeface="Calibri" panose="020f0502020204030204" pitchFamily="34" charset="0"/>
                <a:cs typeface="Times New Roman" pitchFamily="18" charset="0"/>
              </a:rPr>
              <a:t>Military caregiver leave (26 workweeks in </a:t>
            </a:r>
            <a:r>
              <a:rPr lang="en-US" sz="2500" i="1" dirty="1">
                <a:latin typeface="Calibri" panose="020f0502020204030204" pitchFamily="34" charset="0"/>
                <a:cs typeface="Times New Roman" pitchFamily="18" charset="0"/>
              </a:rPr>
              <a:t>single</a:t>
            </a:r>
            <a:r>
              <a:rPr lang="en-US" sz="2500" dirty="1">
                <a:latin typeface="Calibri" panose="020f0502020204030204" pitchFamily="34" charset="0"/>
                <a:cs typeface="Times New Roman" pitchFamily="18" charset="0"/>
              </a:rPr>
              <a:t> 12-month period</a:t>
            </a:r>
            <a:r>
              <a:rPr lang="en-US" sz="2500" dirty="1" smtClean="0">
                <a:latin typeface="Calibri" panose="020f0502020204030204" pitchFamily="34" charset="0"/>
                <a:cs typeface="Times New Roman" pitchFamily="18" charset="0"/>
              </a:rPr>
              <a:t>).</a:t>
            </a:r>
            <a:endParaRPr lang="en-US" sz="2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20</a:t>
            </a:fld>
            <a:endParaRPr lang="en-US"/>
          </a:p>
        </p:txBody>
      </p:sp>
    </p:spTree>
    <p:extLst>
      <p:ext uri="{BB962C8B-B14F-4D97-AF65-F5344CB8AC3E}">
        <p14:creationId xmlns:p14="http://schemas.microsoft.com/office/powerpoint/2010/main" val="2415344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4" name="TextBox 3"/>
          <p:cNvSpPr txBox="1"/>
          <p:nvPr/>
        </p:nvSpPr>
        <p:spPr>
          <a:xfrm>
            <a:off x="360557" y="2062519"/>
            <a:ext cx="5659243" cy="2169825"/>
          </a:xfrm>
          <a:prstGeom prst="rect"/>
          <a:noFill/>
        </p:spPr>
        <p:txBody>
          <a:bodyPr wrap="square" rtlCol="0">
            <a:spAutoFit/>
          </a:bodyPr>
          <a:lstStyle/>
          <a:p>
            <a:pPr marL="457200" indent="-457200">
              <a:buFont typeface="Arial" panose="020b0604020202020204" pitchFamily="34" charset="0"/>
              <a:buChar char="•"/>
            </a:pPr>
            <a:r>
              <a:rPr lang="en-US" sz="2700" dirty="1">
                <a:latin typeface="Calibri" panose="020f0502020204030204" pitchFamily="34" charset="0"/>
                <a:cs typeface="Times New Roman" pitchFamily="18" charset="0"/>
              </a:rPr>
              <a:t>Employees on non-FMLA leave can become FMLA eligible because leave time counts toward 12-month length of service </a:t>
            </a:r>
            <a:r>
              <a:rPr lang="en-US" sz="2700" dirty="1" smtClean="0">
                <a:latin typeface="Calibri" panose="020f0502020204030204" pitchFamily="34" charset="0"/>
                <a:cs typeface="Times New Roman" pitchFamily="18" charset="0"/>
              </a:rPr>
              <a:t>requirement.</a:t>
            </a:r>
          </a:p>
          <a:p>
            <a:pPr marL="457200" indent="-457200">
              <a:buFont typeface="Arial" panose="020b0604020202020204" pitchFamily="34" charset="0"/>
              <a:buChar char="•"/>
            </a:pPr>
            <a:endParaRPr lang="en-US" sz="2700">
              <a:latin typeface="Calibri" panose="020f0502020204030204" pitchFamily="34" charset="0"/>
              <a:cs typeface="Times New Roman" pitchFamily="18"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21</a:t>
            </a:fld>
            <a:endParaRPr lang="en-US"/>
          </a:p>
        </p:txBody>
      </p:sp>
      <p:pic>
        <p:nvPicPr>
          <p:cNvPr id="5" name="Picture 6" descr="https://encrypted-tbn1.gstatic.com/images?q=tbn:ANd9GcQ8F15aocHC8HAVFIQZdDNgT-uOd5GKT7YdIQwMSAXXO-VokA5r"/>
          <p:cNvPicPr>
            <a:picLocks noChangeAspect="1" noChangeArrowheads="1"/>
          </p:cNvPicPr>
          <p:nvPr/>
        </p:nvPicPr>
        <p:blipFill>
          <a:blip r:embed="rId3"/>
          <a:srcRect/>
          <a:stretch>
            <a:fillRect/>
          </a:stretch>
        </p:blipFill>
        <p:spPr>
          <a:xfrm>
            <a:off x="6553199" y="2172534"/>
            <a:ext cx="1947745" cy="15564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388435" y="3914491"/>
            <a:ext cx="8173843" cy="2662267"/>
          </a:xfrm>
          <a:prstGeom prst="rect"/>
          <a:noFill/>
        </p:spPr>
        <p:txBody>
          <a:bodyPr wrap="square" rtlCol="0">
            <a:spAutoFit/>
          </a:bodyPr>
          <a:lstStyle/>
          <a:p>
            <a:pPr marL="342900" indent="-342900">
              <a:buFont typeface="Arial" panose="020b0604020202020204" pitchFamily="34" charset="0"/>
              <a:buChar char="•"/>
            </a:pPr>
            <a:r>
              <a:rPr lang="en-US" sz="2700" dirty="1" smtClean="0">
                <a:latin typeface="Calibri" panose="020f0502020204030204" pitchFamily="34" charset="0"/>
              </a:rPr>
              <a:t>An employee is entitled to job reinstatement upon return from leave, in the same or equivalent position.</a:t>
            </a:r>
          </a:p>
          <a:p>
            <a:pPr marL="342900" indent="-342900">
              <a:buFont typeface="Arial" panose="020b0604020202020204" pitchFamily="34" charset="0"/>
              <a:buChar char="•"/>
            </a:pPr>
            <a:endParaRPr lang="en-US" sz="2700" smtClean="0">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The employee retains group health benefits during the leave</a:t>
            </a:r>
            <a:r>
              <a:rPr lang="en-US" sz="2700" dirty="1" smtClean="0"/>
              <a:t>.</a:t>
            </a:r>
          </a:p>
          <a:p>
            <a:endParaRPr lang="en-US"/>
          </a:p>
          <a:p>
            <a:endParaRPr lang="en-US"/>
          </a:p>
        </p:txBody>
      </p:sp>
    </p:spTree>
    <p:extLst>
      <p:ext uri="{BB962C8B-B14F-4D97-AF65-F5344CB8AC3E}">
        <p14:creationId xmlns:p14="http://schemas.microsoft.com/office/powerpoint/2010/main" val="3674883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22</a:t>
            </a:fld>
            <a:endParaRPr lang="en-US"/>
          </a:p>
        </p:txBody>
      </p:sp>
      <p:sp>
        <p:nvSpPr>
          <p:cNvPr id="6" name="TextBox 5"/>
          <p:cNvSpPr txBox="1"/>
          <p:nvPr/>
        </p:nvSpPr>
        <p:spPr>
          <a:xfrm>
            <a:off x="388435" y="2140019"/>
            <a:ext cx="5097965" cy="4016484"/>
          </a:xfrm>
          <a:prstGeom prst="rect"/>
          <a:noFill/>
        </p:spPr>
        <p:txBody>
          <a:bodyPr wrap="square" rtlCol="0">
            <a:spAutoFit/>
          </a:bodyPr>
          <a:lstStyle/>
          <a:p>
            <a:pPr marL="342900" indent="-342900">
              <a:buFont typeface="Arial" panose="020b0604020202020204" pitchFamily="34" charset="0"/>
              <a:buChar char="•"/>
            </a:pPr>
            <a:r>
              <a:rPr lang="en-US" sz="2500" dirty="1">
                <a:latin typeface="Calibri" panose="020f0502020204030204" pitchFamily="34" charset="0"/>
              </a:rPr>
              <a:t>Adoption</a:t>
            </a:r>
            <a:r>
              <a:rPr lang="en-US" sz="2400" dirty="1">
                <a:latin typeface="Calibri" panose="020f0502020204030204" pitchFamily="34" charset="0"/>
              </a:rPr>
              <a:t> </a:t>
            </a:r>
            <a:endParaRPr lang="en-US" sz="2400" smtClean="0">
              <a:latin typeface="Calibri" panose="020f0502020204030204" pitchFamily="34" charset="0"/>
            </a:endParaRPr>
          </a:p>
          <a:p>
            <a:pPr marL="342900" indent="-342900">
              <a:buFont typeface="Arial" panose="020b0604020202020204" pitchFamily="34" charset="0"/>
              <a:buChar char="•"/>
            </a:pPr>
            <a:endParaRPr lang="en-US" sz="1500">
              <a:latin typeface="Calibri" panose="020f0502020204030204" pitchFamily="34" charset="0"/>
            </a:endParaRPr>
          </a:p>
          <a:p>
            <a:pPr marL="342900" indent="-342900">
              <a:buFont typeface="Arial" panose="020b0604020202020204" pitchFamily="34" charset="0"/>
              <a:buChar char="•"/>
            </a:pPr>
            <a:r>
              <a:rPr lang="en-US" sz="2500" dirty="1">
                <a:latin typeface="Calibri" panose="020f0502020204030204" pitchFamily="34" charset="0"/>
              </a:rPr>
              <a:t>Foster care placement: absences necessary for placement to </a:t>
            </a:r>
            <a:r>
              <a:rPr lang="en-US" sz="2500" dirty="1" smtClean="0">
                <a:latin typeface="Calibri" panose="020f0502020204030204" pitchFamily="34" charset="0"/>
              </a:rPr>
              <a:t>occur.</a:t>
            </a:r>
          </a:p>
          <a:p>
            <a:pPr marL="342900" indent="-342900">
              <a:buFont typeface="Arial" panose="020b0604020202020204" pitchFamily="34" charset="0"/>
              <a:buChar char="•"/>
            </a:pPr>
            <a:endParaRPr lang="en-US" sz="1500">
              <a:latin typeface="Calibri" panose="020f0502020204030204" pitchFamily="34" charset="0"/>
            </a:endParaRPr>
          </a:p>
          <a:p>
            <a:pPr marL="342900" indent="-342900">
              <a:buFont typeface="Arial" panose="020b0604020202020204" pitchFamily="34" charset="0"/>
              <a:buChar char="•"/>
            </a:pPr>
            <a:r>
              <a:rPr lang="en-US" sz="2500" dirty="1">
                <a:latin typeface="Calibri" panose="020f0502020204030204" pitchFamily="34" charset="0"/>
              </a:rPr>
              <a:t>“Serious health condition” means an illness, injury, impairment or physical or mental condition that involves </a:t>
            </a:r>
            <a:r>
              <a:rPr lang="en-US" sz="2500" u="sng" dirty="1">
                <a:latin typeface="Calibri" panose="020f0502020204030204" pitchFamily="34" charset="0"/>
              </a:rPr>
              <a:t>inpatient care</a:t>
            </a:r>
            <a:r>
              <a:rPr lang="en-US" sz="2500" dirty="1">
                <a:latin typeface="Calibri" panose="020f0502020204030204" pitchFamily="34" charset="0"/>
              </a:rPr>
              <a:t> or </a:t>
            </a:r>
            <a:r>
              <a:rPr lang="en-US" sz="2500" u="sng" dirty="1">
                <a:latin typeface="Calibri" panose="020f0502020204030204" pitchFamily="34" charset="0"/>
              </a:rPr>
              <a:t>continuing treatment by a health care provider</a:t>
            </a:r>
            <a:r>
              <a:rPr lang="en-US" sz="2500" dirty="1" smtClean="0">
                <a:latin typeface="Calibri" panose="020f0502020204030204" pitchFamily="34" charset="0"/>
              </a:rPr>
              <a:t>.</a:t>
            </a:r>
            <a:endParaRPr lang="en-US"/>
          </a:p>
        </p:txBody>
      </p:sp>
      <p:pic>
        <p:nvPicPr>
          <p:cNvPr id="7" name="Content Placeholder 3"/>
          <p:cNvPicPr>
            <a:picLocks noChangeAspect="1"/>
          </p:cNvPicPr>
          <p:nvPr/>
        </p:nvPicPr>
        <p:blipFill>
          <a:blip r:embed="rId3"/>
          <a:srcRect/>
          <a:stretch>
            <a:fillRect/>
          </a:stretch>
        </p:blipFill>
        <p:spPr>
          <a:xfrm>
            <a:off x="5562600" y="2209800"/>
            <a:ext cx="1474162" cy="1392044"/>
          </a:xfrm>
          <a:prstGeom prst="roundRect">
            <a:avLst>
              <a:gd name="adj" fmla="val 16667"/>
            </a:avLst>
          </a:prstGeom>
          <a:ln>
            <a:noFill/>
          </a:ln>
          <a:effectLst>
            <a:outerShdw blurRad="76200" dir="7800000" dist="38100" algn="tl"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srcRect/>
          <a:stretch>
            <a:fillRect/>
          </a:stretch>
        </p:blipFill>
        <p:spPr>
          <a:xfrm>
            <a:off x="5743791" y="4579734"/>
            <a:ext cx="1618818" cy="1433512"/>
          </a:xfrm>
          <a:prstGeom prst="roundRect">
            <a:avLst>
              <a:gd name="adj" fmla="val 16667"/>
            </a:avLst>
          </a:prstGeom>
          <a:ln>
            <a:noFill/>
          </a:ln>
          <a:effectLst>
            <a:outerShdw blurRad="76200" dir="7800000" dist="38100" algn="tl"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a:srcRect/>
          <a:stretch>
            <a:fillRect/>
          </a:stretch>
        </p:blipFill>
        <p:spPr>
          <a:xfrm>
            <a:off x="7239000" y="3127637"/>
            <a:ext cx="1638340" cy="1455814"/>
          </a:xfrm>
          <a:prstGeom prst="roundRect">
            <a:avLst>
              <a:gd name="adj" fmla="val 16667"/>
            </a:avLst>
          </a:prstGeom>
          <a:ln>
            <a:noFill/>
          </a:ln>
          <a:effectLst>
            <a:outerShdw blurRad="76200" dir="7800000" dist="38100" algn="tl"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6270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23</a:t>
            </a:fld>
            <a:endParaRPr lang="en-US"/>
          </a:p>
        </p:txBody>
      </p:sp>
      <p:sp>
        <p:nvSpPr>
          <p:cNvPr id="6" name="TextBox 5"/>
          <p:cNvSpPr txBox="1"/>
          <p:nvPr/>
        </p:nvSpPr>
        <p:spPr>
          <a:xfrm>
            <a:off x="506452" y="2286000"/>
            <a:ext cx="8145965" cy="4031873"/>
          </a:xfrm>
          <a:prstGeom prst="rect"/>
          <a:noFill/>
        </p:spPr>
        <p:txBody>
          <a:bodyPr wrap="square" rtlCol="0">
            <a:spAutoFit/>
          </a:bodyPr>
          <a:lstStyle/>
          <a:p>
            <a:pPr marL="342900" indent="-342900">
              <a:buFont typeface="Arial" panose="020b0604020202020204" pitchFamily="34" charset="0"/>
              <a:buChar char="•"/>
              <a:defRPr/>
            </a:pPr>
            <a:r>
              <a:rPr lang="en-US" sz="2700" dirty="1" smtClean="0">
                <a:latin typeface="Calibri" panose="020f0502020204030204" pitchFamily="34" charset="0"/>
              </a:rPr>
              <a:t>“Continuing treatment” by a health care provider includes one or more of the following:</a:t>
            </a:r>
          </a:p>
          <a:p>
            <a:pPr marL="342900" indent="-342900">
              <a:buFont typeface="Arial" panose="020b0604020202020204" pitchFamily="34" charset="0"/>
              <a:buChar char="•"/>
              <a:defRPr/>
            </a:pPr>
            <a:endParaRPr lang="en-US" sz="800" smtClean="0">
              <a:latin typeface="Calibri" panose="020f0502020204030204" pitchFamily="34" charset="0"/>
            </a:endParaRPr>
          </a:p>
          <a:p>
            <a:pPr marL="800100" lvl="1" indent="-342900">
              <a:buFont typeface="Courier New" panose="02070309020205020404" pitchFamily="49" charset="0"/>
              <a:buChar char="o"/>
              <a:defRPr/>
            </a:pPr>
            <a:r>
              <a:rPr lang="en-US" sz="2600" dirty="1" smtClean="0">
                <a:latin typeface="Calibri" panose="020f0502020204030204" pitchFamily="34" charset="0"/>
              </a:rPr>
              <a:t>Incapacity and treatment</a:t>
            </a:r>
          </a:p>
          <a:p>
            <a:pPr marL="800100" lvl="1" indent="-342900">
              <a:buFont typeface="Courier New" panose="02070309020205020404" pitchFamily="49" charset="0"/>
              <a:buChar char="o"/>
              <a:defRPr/>
            </a:pPr>
            <a:endParaRPr lang="en-US" sz="800" smtClean="0">
              <a:latin typeface="Calibri" panose="020f0502020204030204" pitchFamily="34" charset="0"/>
            </a:endParaRPr>
          </a:p>
          <a:p>
            <a:pPr marL="800100" lvl="1" indent="-342900">
              <a:buFont typeface="Courier New" panose="02070309020205020404" pitchFamily="49" charset="0"/>
              <a:buChar char="o"/>
              <a:defRPr/>
            </a:pPr>
            <a:r>
              <a:rPr lang="en-US" sz="2600" dirty="1" smtClean="0">
                <a:latin typeface="Calibri" panose="020f0502020204030204" pitchFamily="34" charset="0"/>
              </a:rPr>
              <a:t>Pregnancy or prenatal care</a:t>
            </a:r>
          </a:p>
          <a:p>
            <a:pPr marL="800100" lvl="1" indent="-342900">
              <a:buFont typeface="Courier New" panose="02070309020205020404" pitchFamily="49" charset="0"/>
              <a:buChar char="o"/>
              <a:defRPr/>
            </a:pPr>
            <a:endParaRPr lang="en-US" sz="800" smtClean="0">
              <a:latin typeface="Calibri" panose="020f0502020204030204" pitchFamily="34" charset="0"/>
            </a:endParaRPr>
          </a:p>
          <a:p>
            <a:pPr marL="800100" lvl="1" indent="-342900">
              <a:buFont typeface="Courier New" panose="02070309020205020404" pitchFamily="49" charset="0"/>
              <a:buChar char="o"/>
              <a:defRPr/>
            </a:pPr>
            <a:r>
              <a:rPr lang="en-US" sz="2600" dirty="1" smtClean="0">
                <a:latin typeface="Calibri" panose="020f0502020204030204" pitchFamily="34" charset="0"/>
              </a:rPr>
              <a:t>Chronic conditions</a:t>
            </a:r>
          </a:p>
          <a:p>
            <a:pPr marL="800100" lvl="1" indent="-342900">
              <a:buFont typeface="Courier New" panose="02070309020205020404" pitchFamily="49" charset="0"/>
              <a:buChar char="o"/>
              <a:defRPr/>
            </a:pPr>
            <a:endParaRPr lang="en-US" sz="800" smtClean="0">
              <a:latin typeface="Calibri" panose="020f0502020204030204" pitchFamily="34" charset="0"/>
            </a:endParaRPr>
          </a:p>
          <a:p>
            <a:pPr marL="800100" lvl="1" indent="-342900">
              <a:buFont typeface="Courier New" panose="02070309020205020404" pitchFamily="49" charset="0"/>
              <a:buChar char="o"/>
              <a:defRPr/>
            </a:pPr>
            <a:r>
              <a:rPr lang="en-US" sz="2600" dirty="1" smtClean="0">
                <a:latin typeface="Calibri" panose="020f0502020204030204" pitchFamily="34" charset="0"/>
              </a:rPr>
              <a:t>Permanent or long-term conditions</a:t>
            </a:r>
          </a:p>
          <a:p>
            <a:pPr marL="800100" lvl="1" indent="-342900">
              <a:buFont typeface="Courier New" panose="02070309020205020404" pitchFamily="49" charset="0"/>
              <a:buChar char="o"/>
              <a:defRPr/>
            </a:pPr>
            <a:endParaRPr lang="en-US" sz="800" smtClean="0">
              <a:latin typeface="Calibri" panose="020f0502020204030204" pitchFamily="34" charset="0"/>
            </a:endParaRPr>
          </a:p>
          <a:p>
            <a:pPr marL="800100" lvl="1" indent="-342900">
              <a:buFont typeface="Courier New" panose="02070309020205020404" pitchFamily="49" charset="0"/>
              <a:buChar char="o"/>
              <a:defRPr/>
            </a:pPr>
            <a:r>
              <a:rPr lang="en-US" sz="2600" dirty="1" smtClean="0">
                <a:latin typeface="Calibri" panose="020f0502020204030204" pitchFamily="34" charset="0"/>
              </a:rPr>
              <a:t>Conditions requiring multiple treatments</a:t>
            </a:r>
          </a:p>
          <a:p>
            <a:pPr marL="742950" lvl="1" indent="-285750">
              <a:buFont typeface="Courier New" panose="02070309020205020404" pitchFamily="49" charset="0"/>
              <a:buChar char="o"/>
            </a:pPr>
            <a:endParaRPr lang="en-US">
              <a:latin typeface="Calibri" panose="020f0502020204030204" pitchFamily="34" charset="0"/>
            </a:endParaRPr>
          </a:p>
          <a:p>
            <a:pPr marL="285750" indent="-285750">
              <a:buFont typeface="Arial" panose="020b0604020202020204" pitchFamily="34" charset="0"/>
              <a:buChar char="•"/>
            </a:pPr>
            <a:endParaRPr lang="en-US">
              <a:latin typeface="Calibri" panose="020f0502020204030204" pitchFamily="34" charset="0"/>
            </a:endParaRPr>
          </a:p>
        </p:txBody>
      </p:sp>
    </p:spTree>
    <p:extLst>
      <p:ext uri="{BB962C8B-B14F-4D97-AF65-F5344CB8AC3E}">
        <p14:creationId xmlns:p14="http://schemas.microsoft.com/office/powerpoint/2010/main" val="649935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24</a:t>
            </a:fld>
            <a:endParaRPr lang="en-US"/>
          </a:p>
        </p:txBody>
      </p:sp>
      <p:sp>
        <p:nvSpPr>
          <p:cNvPr id="6" name="TextBox 5"/>
          <p:cNvSpPr txBox="1"/>
          <p:nvPr/>
        </p:nvSpPr>
        <p:spPr>
          <a:xfrm>
            <a:off x="388435" y="2057400"/>
            <a:ext cx="8145965" cy="4355038"/>
          </a:xfrm>
          <a:prstGeom prst="rect"/>
          <a:noFill/>
        </p:spPr>
        <p:txBody>
          <a:bodyPr wrap="square" rtlCol="0">
            <a:spAutoFit/>
          </a:bodyPr>
          <a:lstStyle/>
          <a:p>
            <a:pPr marL="342900" indent="-342900">
              <a:buFont typeface="Arial" panose="020b0604020202020204" pitchFamily="34" charset="0"/>
              <a:buChar char="•"/>
              <a:defRPr/>
            </a:pPr>
            <a:r>
              <a:rPr lang="en-US" sz="2500" dirty="1">
                <a:latin typeface="Calibri" panose="020f0502020204030204" pitchFamily="34" charset="0"/>
              </a:rPr>
              <a:t>“Incapacity and treatment”</a:t>
            </a:r>
          </a:p>
          <a:p>
            <a:pPr marL="393700" indent="-285750">
              <a:buFont typeface="Arial" panose="020b0604020202020204" pitchFamily="34" charset="0"/>
              <a:buChar char="•"/>
              <a:defRPr/>
            </a:pPr>
            <a:endParaRPr lang="en-US" sz="1500" smtClean="0">
              <a:latin typeface="Calibri" panose="020f0502020204030204" pitchFamily="34" charset="0"/>
            </a:endParaRPr>
          </a:p>
          <a:p>
            <a:pPr marL="800100" lvl="1" indent="-342900">
              <a:buFont typeface="Courier New" panose="02070309020205020404" pitchFamily="49" charset="0"/>
              <a:buChar char="o"/>
              <a:defRPr/>
            </a:pPr>
            <a:r>
              <a:rPr lang="en-US" sz="2500" dirty="1">
                <a:latin typeface="Calibri" panose="020f0502020204030204" pitchFamily="34" charset="0"/>
              </a:rPr>
              <a:t>The employee or immediate family member must be incapacitated for </a:t>
            </a:r>
            <a:r>
              <a:rPr lang="en-US" sz="2500" u="sng" dirty="1">
                <a:latin typeface="Calibri" panose="020f0502020204030204" pitchFamily="34" charset="0"/>
              </a:rPr>
              <a:t>more than three</a:t>
            </a:r>
            <a:r>
              <a:rPr lang="en-US" sz="2500" dirty="1">
                <a:latin typeface="Calibri" panose="020f0502020204030204" pitchFamily="34" charset="0"/>
              </a:rPr>
              <a:t>, consecutive, full calendar days, and </a:t>
            </a:r>
            <a:r>
              <a:rPr lang="en-US" sz="2500" dirty="1" smtClean="0">
                <a:latin typeface="Calibri" panose="020f0502020204030204" pitchFamily="34" charset="0"/>
              </a:rPr>
              <a:t>involve subsequent </a:t>
            </a:r>
            <a:r>
              <a:rPr lang="en-US" sz="2500" dirty="1">
                <a:latin typeface="Calibri" panose="020f0502020204030204" pitchFamily="34" charset="0"/>
              </a:rPr>
              <a:t>treatment </a:t>
            </a:r>
            <a:r>
              <a:rPr lang="en-US" sz="2500" dirty="1" smtClean="0">
                <a:latin typeface="Calibri" panose="020f0502020204030204" pitchFamily="34" charset="0"/>
              </a:rPr>
              <a:t>such as:</a:t>
            </a:r>
          </a:p>
          <a:p>
            <a:pPr marL="800100" lvl="1" indent="-342900">
              <a:buFont typeface="Courier New" panose="02070309020205020404" pitchFamily="49" charset="0"/>
              <a:buChar char="o"/>
              <a:defRPr/>
            </a:pPr>
            <a:endParaRPr lang="en-US" sz="1000" smtClean="0">
              <a:latin typeface="Calibri" panose="020f0502020204030204" pitchFamily="34" charset="0"/>
            </a:endParaRPr>
          </a:p>
          <a:p>
            <a:pPr marL="1257300" lvl="2" indent="-342900">
              <a:buFont typeface="Wingdings" panose="05000000000000000000" pitchFamily="2" charset="2"/>
              <a:buChar char="§"/>
              <a:defRPr/>
            </a:pPr>
            <a:r>
              <a:rPr lang="en-US" sz="2300" dirty="1" smtClean="0">
                <a:latin typeface="Calibri" panose="020f0502020204030204" pitchFamily="34" charset="0"/>
              </a:rPr>
              <a:t>Treatment </a:t>
            </a:r>
            <a:r>
              <a:rPr lang="en-US" sz="2300" dirty="1">
                <a:latin typeface="Calibri" panose="020f0502020204030204" pitchFamily="34" charset="0"/>
              </a:rPr>
              <a:t>two or more times, within 30 days of the first day of incapacity (absent extenuating circumstances); OR </a:t>
            </a:r>
            <a:endParaRPr lang="en-US" sz="2300" smtClean="0">
              <a:latin typeface="Calibri" panose="020f0502020204030204" pitchFamily="34" charset="0"/>
            </a:endParaRPr>
          </a:p>
          <a:p>
            <a:pPr marL="1257300" lvl="2" indent="-342900">
              <a:buFont typeface="Wingdings" panose="05000000000000000000" pitchFamily="2" charset="2"/>
              <a:buChar char="§"/>
              <a:defRPr/>
            </a:pPr>
            <a:endParaRPr lang="en-US" sz="1000" smtClean="0">
              <a:latin typeface="Calibri" panose="020f0502020204030204" pitchFamily="34" charset="0"/>
            </a:endParaRPr>
          </a:p>
          <a:p>
            <a:pPr marL="1257300" lvl="2" indent="-342900">
              <a:buFont typeface="Wingdings" panose="05000000000000000000" pitchFamily="2" charset="2"/>
              <a:buChar char="§"/>
              <a:defRPr/>
            </a:pPr>
            <a:r>
              <a:rPr lang="en-US" sz="2300" dirty="1">
                <a:latin typeface="Calibri" panose="020f0502020204030204" pitchFamily="34" charset="0"/>
              </a:rPr>
              <a:t>Treatment once with continuing regimen.</a:t>
            </a:r>
          </a:p>
          <a:p>
            <a:pPr marL="1257300" lvl="2" indent="-342900">
              <a:buFont typeface="Wingdings" panose="05000000000000000000" pitchFamily="2" charset="2"/>
              <a:buChar char="§"/>
              <a:defRPr/>
            </a:pPr>
            <a:endParaRPr lang="en-US" sz="2500">
              <a:latin typeface="Calibri" panose="020f0502020204030204" pitchFamily="34" charset="0"/>
            </a:endParaRPr>
          </a:p>
        </p:txBody>
      </p:sp>
    </p:spTree>
    <p:extLst>
      <p:ext uri="{BB962C8B-B14F-4D97-AF65-F5344CB8AC3E}">
        <p14:creationId xmlns:p14="http://schemas.microsoft.com/office/powerpoint/2010/main" val="960898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25</a:t>
            </a:fld>
            <a:endParaRPr lang="en-US"/>
          </a:p>
        </p:txBody>
      </p:sp>
      <p:sp>
        <p:nvSpPr>
          <p:cNvPr id="6" name="TextBox 5"/>
          <p:cNvSpPr txBox="1"/>
          <p:nvPr/>
        </p:nvSpPr>
        <p:spPr>
          <a:xfrm>
            <a:off x="388435" y="2286000"/>
            <a:ext cx="8145965" cy="3293209"/>
          </a:xfrm>
          <a:prstGeom prst="rect"/>
          <a:noFill/>
        </p:spPr>
        <p:txBody>
          <a:bodyPr wrap="square" rtlCol="0">
            <a:spAutoFit/>
          </a:bodyPr>
          <a:lstStyle/>
          <a:p>
            <a:pPr marL="1257300" lvl="2" indent="-342900">
              <a:buFont typeface="Wingdings" panose="05000000000000000000" pitchFamily="2" charset="2"/>
              <a:buChar char="§"/>
              <a:defRPr/>
            </a:pPr>
            <a:endParaRPr lang="en-US" sz="2600">
              <a:latin typeface="Calibri" panose="020f0502020204030204" pitchFamily="34" charset="0"/>
            </a:endParaRPr>
          </a:p>
          <a:p>
            <a:pPr marL="914400" lvl="1" indent="-457200">
              <a:buFont typeface="Courier New" panose="02070309020205020404" pitchFamily="49" charset="0"/>
              <a:buChar char="o"/>
              <a:defRPr/>
            </a:pPr>
            <a:r>
              <a:rPr lang="en-US" sz="2600" dirty="1">
                <a:latin typeface="Calibri" panose="020f0502020204030204" pitchFamily="34" charset="0"/>
              </a:rPr>
              <a:t>“Treatment” requires in-person visit to health care </a:t>
            </a:r>
            <a:r>
              <a:rPr lang="en-US" sz="2600" dirty="1" smtClean="0">
                <a:latin typeface="Calibri" panose="020f0502020204030204" pitchFamily="34" charset="0"/>
              </a:rPr>
              <a:t>provider.</a:t>
            </a:r>
          </a:p>
          <a:p>
            <a:pPr marL="1257300" lvl="2" indent="-342900">
              <a:buFont typeface="Wingdings" panose="05000000000000000000" pitchFamily="2" charset="2"/>
              <a:buChar char="§"/>
              <a:defRPr/>
            </a:pPr>
            <a:endParaRPr lang="en-US" sz="2600" smtClean="0">
              <a:latin typeface="Calibri" panose="020f0502020204030204" pitchFamily="34" charset="0"/>
            </a:endParaRPr>
          </a:p>
          <a:p>
            <a:pPr marL="1257300" lvl="2" indent="-342900">
              <a:buFont typeface="Wingdings" panose="05000000000000000000" pitchFamily="2" charset="2"/>
              <a:buChar char="§"/>
              <a:defRPr/>
            </a:pPr>
            <a:endParaRPr lang="en-US" sz="2600">
              <a:latin typeface="Calibri" panose="020f0502020204030204" pitchFamily="34" charset="0"/>
            </a:endParaRPr>
          </a:p>
          <a:p>
            <a:pPr marL="914400" lvl="1" indent="-457200">
              <a:buFont typeface="Courier New" panose="02070309020205020404" pitchFamily="49" charset="0"/>
              <a:buChar char="o"/>
              <a:defRPr/>
            </a:pPr>
            <a:r>
              <a:rPr lang="en-US" sz="2600" dirty="1">
                <a:latin typeface="Calibri" panose="020f0502020204030204" pitchFamily="34" charset="0"/>
              </a:rPr>
              <a:t>The first (or only) in-person treatment visit must take place within seven days of the first day of </a:t>
            </a:r>
            <a:r>
              <a:rPr lang="en-US" sz="2600" dirty="1" smtClean="0">
                <a:latin typeface="Calibri" panose="020f0502020204030204" pitchFamily="34" charset="0"/>
              </a:rPr>
              <a:t>incapacity.</a:t>
            </a:r>
            <a:endParaRPr lang="en-US">
              <a:latin typeface="Calibri" panose="020f0502020204030204" pitchFamily="34" charset="0"/>
            </a:endParaRPr>
          </a:p>
        </p:txBody>
      </p:sp>
    </p:spTree>
    <p:extLst>
      <p:ext uri="{BB962C8B-B14F-4D97-AF65-F5344CB8AC3E}">
        <p14:creationId xmlns:p14="http://schemas.microsoft.com/office/powerpoint/2010/main" val="4223729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26</a:t>
            </a:fld>
            <a:endParaRPr lang="en-US"/>
          </a:p>
        </p:txBody>
      </p:sp>
      <p:pic>
        <p:nvPicPr>
          <p:cNvPr id="5" name="Picture 4"/>
          <p:cNvPicPr>
            <a:picLocks noChangeAspect="1"/>
          </p:cNvPicPr>
          <p:nvPr/>
        </p:nvPicPr>
        <p:blipFill>
          <a:blip r:embed="rId3"/>
          <a:srcRect/>
          <a:stretch>
            <a:fillRect/>
          </a:stretch>
        </p:blipFill>
        <p:spPr>
          <a:xfrm>
            <a:off x="6529039" y="2362200"/>
            <a:ext cx="1883511" cy="2845183"/>
          </a:xfrm>
          <a:prstGeom prst="rect"/>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405162" y="2124697"/>
            <a:ext cx="5919438" cy="4078039"/>
          </a:xfrm>
          <a:prstGeom prst="rect"/>
        </p:spPr>
        <p:txBody>
          <a:bodyPr wrap="square">
            <a:spAutoFit/>
          </a:bodyPr>
          <a:lstStyle/>
          <a:p>
            <a:pPr>
              <a:buNone/>
            </a:pPr>
            <a:r>
              <a:rPr lang="en-US" sz="2800" dirty="1">
                <a:latin typeface="Calibri" panose="020f0502020204030204" pitchFamily="34" charset="0"/>
              </a:rPr>
              <a:t>“Pregnancy or Prenatal Care”</a:t>
            </a:r>
          </a:p>
          <a:p>
            <a:endParaRPr lang="en-US" sz="1500">
              <a:latin typeface="Calibri" panose="020f0502020204030204" pitchFamily="34" charset="0"/>
            </a:endParaRPr>
          </a:p>
          <a:p>
            <a:pPr marL="914400" lvl="1" indent="-457200">
              <a:buFont typeface="Arial" panose="020b0604020202020204" pitchFamily="34" charset="0"/>
              <a:buChar char="•"/>
            </a:pPr>
            <a:r>
              <a:rPr lang="en-US" sz="2400" dirty="1">
                <a:latin typeface="Calibri" panose="020f0502020204030204" pitchFamily="34" charset="0"/>
              </a:rPr>
              <a:t>Any period of incapacity because of pregnancy or prenatal care (even without treatment by a healthcare provider and even if the absence is less than 3 days</a:t>
            </a:r>
            <a:r>
              <a:rPr lang="en-US" sz="2400" dirty="1" smtClean="0">
                <a:latin typeface="Calibri" panose="020f0502020204030204" pitchFamily="34" charset="0"/>
              </a:rPr>
              <a:t>).</a:t>
            </a:r>
          </a:p>
          <a:p>
            <a:pPr marL="914400" lvl="1" indent="-457200">
              <a:buFont typeface="Arial" panose="020b0604020202020204" pitchFamily="34" charset="0"/>
              <a:buChar char="•"/>
            </a:pPr>
            <a:endParaRPr lang="en-US" sz="2400">
              <a:latin typeface="Calibri" panose="020f0502020204030204" pitchFamily="34" charset="0"/>
            </a:endParaRPr>
          </a:p>
          <a:p>
            <a:pPr marL="914400" lvl="1" indent="-457200">
              <a:buFont typeface="Arial" panose="020b0604020202020204" pitchFamily="34" charset="0"/>
              <a:buChar char="•"/>
            </a:pPr>
            <a:r>
              <a:rPr lang="en-US" sz="2400" dirty="1" smtClean="0">
                <a:latin typeface="Calibri" panose="020f0502020204030204" pitchFamily="34" charset="0"/>
              </a:rPr>
              <a:t>But what about the spouse who wants to stay home with his/her wife whose due date is very soon?</a:t>
            </a:r>
            <a:endParaRPr lang="en-US" sz="2400">
              <a:latin typeface="Calibri" panose="020f0502020204030204" pitchFamily="34" charset="0"/>
            </a:endParaRPr>
          </a:p>
        </p:txBody>
      </p:sp>
    </p:spTree>
    <p:extLst>
      <p:ext uri="{BB962C8B-B14F-4D97-AF65-F5344CB8AC3E}">
        <p14:creationId xmlns:p14="http://schemas.microsoft.com/office/powerpoint/2010/main" val="2304117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27</a:t>
            </a:fld>
            <a:endParaRPr lang="en-US"/>
          </a:p>
        </p:txBody>
      </p:sp>
      <p:sp>
        <p:nvSpPr>
          <p:cNvPr id="4" name="Rectangle 3"/>
          <p:cNvSpPr/>
          <p:nvPr/>
        </p:nvSpPr>
        <p:spPr>
          <a:xfrm>
            <a:off x="388435" y="2118029"/>
            <a:ext cx="8298365" cy="4201150"/>
          </a:xfrm>
          <a:prstGeom prst="rect"/>
        </p:spPr>
        <p:txBody>
          <a:bodyPr wrap="square">
            <a:spAutoFit/>
          </a:bodyPr>
          <a:lstStyle/>
          <a:p>
            <a:pPr>
              <a:buNone/>
            </a:pPr>
            <a:r>
              <a:rPr lang="en-US" sz="2800" dirty="1">
                <a:latin typeface="Calibri" panose="020f0502020204030204" pitchFamily="34" charset="0"/>
              </a:rPr>
              <a:t>Intermittent leave: </a:t>
            </a:r>
            <a:endParaRPr lang="en-US" sz="2800" smtClean="0">
              <a:latin typeface="Calibri" panose="020f0502020204030204" pitchFamily="34" charset="0"/>
            </a:endParaRPr>
          </a:p>
          <a:p>
            <a:pPr>
              <a:buNone/>
            </a:pPr>
            <a:endParaRPr lang="en-US" sz="1500" smtClean="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leave </a:t>
            </a:r>
            <a:r>
              <a:rPr lang="en-US" sz="2500" dirty="1">
                <a:latin typeface="Calibri" panose="020f0502020204030204" pitchFamily="34" charset="0"/>
              </a:rPr>
              <a:t>taken in separate blocks of time due to a single qualifying reason  (e.g., 2 hours/week for chemotherapy </a:t>
            </a:r>
            <a:r>
              <a:rPr lang="en-US" sz="2500" dirty="1" smtClean="0">
                <a:latin typeface="Calibri" panose="020f0502020204030204" pitchFamily="34" charset="0"/>
              </a:rPr>
              <a:t>treatments).</a:t>
            </a:r>
          </a:p>
          <a:p>
            <a:pPr marL="914400" lvl="1" indent="-457200">
              <a:buFont typeface="Arial" panose="020b0604020202020204" pitchFamily="34" charset="0"/>
              <a:buChar char="•"/>
            </a:pPr>
            <a:endParaRPr lang="en-US" sz="2800" b="1" i="1">
              <a:latin typeface="Calibri" panose="020f0502020204030204" pitchFamily="34" charset="0"/>
            </a:endParaRPr>
          </a:p>
          <a:p>
            <a:r>
              <a:rPr lang="en-US" sz="2800" dirty="1" smtClean="0">
                <a:latin typeface="Calibri" panose="020f0502020204030204" pitchFamily="34" charset="0"/>
              </a:rPr>
              <a:t>Reduced leave</a:t>
            </a:r>
            <a:r>
              <a:rPr lang="en-US" sz="2800" i="1" dirty="1" smtClean="0">
                <a:latin typeface="Calibri" panose="020f0502020204030204" pitchFamily="34" charset="0"/>
              </a:rPr>
              <a:t>:</a:t>
            </a:r>
          </a:p>
          <a:p>
            <a:endParaRPr lang="en-US" sz="1500" i="1">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leave </a:t>
            </a:r>
            <a:r>
              <a:rPr lang="en-US" sz="2500" dirty="1">
                <a:latin typeface="Calibri" panose="020f0502020204030204" pitchFamily="34" charset="0"/>
              </a:rPr>
              <a:t>schedule that reduces an employee’s usual number of hours per workweek or hours per </a:t>
            </a:r>
            <a:r>
              <a:rPr lang="en-US" sz="2500" dirty="1" smtClean="0">
                <a:latin typeface="Calibri" panose="020f0502020204030204" pitchFamily="34" charset="0"/>
              </a:rPr>
              <a:t>workday.</a:t>
            </a:r>
            <a:endParaRPr lang="en-US" sz="2500">
              <a:latin typeface="Calibri" panose="020f0502020204030204" pitchFamily="34" charset="0"/>
            </a:endParaRPr>
          </a:p>
          <a:p>
            <a:pPr marL="914400" lvl="1" indent="-457200">
              <a:buFont typeface="Arial" panose="020b0604020202020204" pitchFamily="34" charset="0"/>
              <a:buChar char="•"/>
            </a:pPr>
            <a:endParaRPr lang="en-US" sz="2800">
              <a:latin typeface="Calibri" panose="020f0502020204030204" pitchFamily="34" charset="0"/>
            </a:endParaRPr>
          </a:p>
        </p:txBody>
      </p:sp>
    </p:spTree>
    <p:extLst>
      <p:ext uri="{BB962C8B-B14F-4D97-AF65-F5344CB8AC3E}">
        <p14:creationId xmlns:p14="http://schemas.microsoft.com/office/powerpoint/2010/main" val="799458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28</a:t>
            </a:fld>
            <a:endParaRPr lang="en-US"/>
          </a:p>
        </p:txBody>
      </p:sp>
      <p:sp>
        <p:nvSpPr>
          <p:cNvPr id="4" name="Rectangle 3"/>
          <p:cNvSpPr/>
          <p:nvPr/>
        </p:nvSpPr>
        <p:spPr>
          <a:xfrm>
            <a:off x="388435" y="2320270"/>
            <a:ext cx="8298365" cy="4401205"/>
          </a:xfrm>
          <a:prstGeom prst="rect"/>
        </p:spPr>
        <p:txBody>
          <a:bodyPr wrap="square">
            <a:spAutoFit/>
          </a:bodyPr>
          <a:lstStyle/>
          <a:p>
            <a:pPr marL="914400" lvl="1" indent="-457200">
              <a:buFont typeface="Arial" panose="020b0604020202020204" pitchFamily="34" charset="0"/>
              <a:buChar char="•"/>
            </a:pPr>
            <a:r>
              <a:rPr lang="en-US" sz="2800" dirty="1">
                <a:latin typeface="Calibri" panose="020f0502020204030204" pitchFamily="34" charset="0"/>
              </a:rPr>
              <a:t>Must be medically necessary if taken for the serious health condition of the employee or immediate family member, or to care for a covered service member with a serious injury or </a:t>
            </a:r>
            <a:r>
              <a:rPr lang="en-US" sz="2800" dirty="1" smtClean="0">
                <a:latin typeface="Calibri" panose="020f0502020204030204" pitchFamily="34" charset="0"/>
              </a:rPr>
              <a:t>illness.</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a:latin typeface="Calibri" panose="020f0502020204030204" pitchFamily="34" charset="0"/>
              </a:rPr>
              <a:t>Minimum Increments-  Employer accounts for the leave in [quarter hour/hour] </a:t>
            </a:r>
            <a:r>
              <a:rPr lang="en-US" sz="2800" dirty="1" smtClean="0">
                <a:latin typeface="Calibri" panose="020f0502020204030204" pitchFamily="34" charset="0"/>
              </a:rPr>
              <a:t>increments.</a:t>
            </a:r>
          </a:p>
          <a:p>
            <a:pPr>
              <a:buNone/>
            </a:pPr>
            <a:endParaRPr lang="en-US" sz="2800">
              <a:latin typeface="Calibri" panose="020f0502020204030204" pitchFamily="34" charset="0"/>
            </a:endParaRPr>
          </a:p>
          <a:p>
            <a:pPr marL="914400" lvl="1" indent="-457200">
              <a:buFont typeface="Arial" panose="020b0604020202020204" pitchFamily="34" charset="0"/>
              <a:buChar char="•"/>
            </a:pPr>
            <a:endParaRPr lang="en-US" sz="2800">
              <a:latin typeface="Calibri" panose="020f0502020204030204" pitchFamily="34" charset="0"/>
            </a:endParaRPr>
          </a:p>
        </p:txBody>
      </p:sp>
    </p:spTree>
    <p:extLst>
      <p:ext uri="{BB962C8B-B14F-4D97-AF65-F5344CB8AC3E}">
        <p14:creationId xmlns:p14="http://schemas.microsoft.com/office/powerpoint/2010/main" val="2296199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8435" y="1066800"/>
            <a:ext cx="8382000" cy="758428"/>
          </a:xfrm>
        </p:spPr>
        <p:txBody>
          <a:bodyPr>
            <a:noAutofit/>
          </a:bodyPr>
          <a:lstStyle/>
          <a:p>
            <a:r>
              <a:rPr lang="en-US" sz="3800" b="1" dirty="1" smtClean="0">
                <a:latin typeface="Calibri" panose="020f0502020204030204" pitchFamily="34" charset="0"/>
              </a:rPr>
              <a:t>FAMILY AND MEDICAL LEAVE ACT</a:t>
            </a:r>
            <a:endParaRPr lang="en-US" sz="3800" b="1">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29</a:t>
            </a:fld>
            <a:endParaRPr lang="en-US"/>
          </a:p>
        </p:txBody>
      </p:sp>
      <p:sp>
        <p:nvSpPr>
          <p:cNvPr id="4" name="Rectangle 3"/>
          <p:cNvSpPr/>
          <p:nvPr/>
        </p:nvSpPr>
        <p:spPr>
          <a:xfrm>
            <a:off x="388435" y="2209800"/>
            <a:ext cx="8298365" cy="3970318"/>
          </a:xfrm>
          <a:prstGeom prst="rect"/>
        </p:spPr>
        <p:txBody>
          <a:bodyPr wrap="square">
            <a:spAutoFit/>
          </a:bodyPr>
          <a:lstStyle/>
          <a:p>
            <a:r>
              <a:rPr lang="en-US" sz="2800" dirty="1" smtClean="0">
                <a:latin typeface="Calibri" panose="020f0502020204030204" pitchFamily="34" charset="0"/>
              </a:rPr>
              <a:t>The problem: Authentication and Clarification.</a:t>
            </a:r>
          </a:p>
          <a:p>
            <a:endParaRPr lang="en-US" sz="2800">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As a general rule, employers may </a:t>
            </a:r>
            <a:r>
              <a:rPr lang="en-US" sz="2800" b="1" dirty="1" smtClean="0">
                <a:latin typeface="Calibri" panose="020f0502020204030204" pitchFamily="34" charset="0"/>
              </a:rPr>
              <a:t>NEVER</a:t>
            </a:r>
            <a:r>
              <a:rPr lang="en-US" sz="2800" dirty="1" smtClean="0">
                <a:latin typeface="Calibri" panose="020f0502020204030204" pitchFamily="34" charset="0"/>
              </a:rPr>
              <a:t> </a:t>
            </a:r>
            <a:r>
              <a:rPr lang="en-US" sz="2800" dirty="1" smtClean="0">
                <a:latin typeface="Calibri" panose="020f0502020204030204" pitchFamily="34" charset="0"/>
              </a:rPr>
              <a:t>contact the health care provider.</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smtClean="0">
                <a:latin typeface="Calibri" panose="020f0502020204030204" pitchFamily="34" charset="0"/>
              </a:rPr>
              <a:t>29 CFR § 825.307(a) – Only a human resources professional, a leave administrator, or a management official --- NOT the employee’s direct supervisor.</a:t>
            </a:r>
            <a:endParaRPr lang="en-US" sz="2800">
              <a:latin typeface="Calibri" panose="020f0502020204030204" pitchFamily="34" charset="0"/>
            </a:endParaRPr>
          </a:p>
        </p:txBody>
      </p:sp>
    </p:spTree>
    <p:extLst>
      <p:ext uri="{BB962C8B-B14F-4D97-AF65-F5344CB8AC3E}">
        <p14:creationId xmlns:p14="http://schemas.microsoft.com/office/powerpoint/2010/main" val="2051758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6572"/>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75424" y="2438400"/>
            <a:ext cx="8382000" cy="3139321"/>
          </a:xfrm>
          <a:prstGeom prst="rect"/>
          <a:noFill/>
        </p:spPr>
        <p:txBody>
          <a:bodyPr wrap="square" rtlCol="0">
            <a:spAutoFit/>
          </a:bodyPr>
          <a:lstStyle/>
          <a:p>
            <a:pPr marL="457200" indent="-457200">
              <a:buFont typeface="Arial" panose="020b0604020202020204" pitchFamily="34" charset="0"/>
              <a:buChar char="•"/>
            </a:pPr>
            <a:r>
              <a:rPr lang="en-US" sz="2800" dirty="1" smtClean="0">
                <a:latin typeface="Calibri" panose="020f0502020204030204" pitchFamily="34" charset="0"/>
              </a:rPr>
              <a:t>Federal Law since 1990.</a:t>
            </a:r>
          </a:p>
          <a:p>
            <a:pPr marL="457200" indent="-457200">
              <a:buFont typeface="Arial" panose="020b0604020202020204" pitchFamily="34" charset="0"/>
              <a:buChar char="•"/>
            </a:pPr>
            <a:endParaRPr lang="en-US" sz="1500" smtClean="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A disability is defined as an impairment that substantially limits a major life activity.</a:t>
            </a:r>
          </a:p>
          <a:p>
            <a:pPr marL="457200" indent="-457200">
              <a:buFont typeface="Arial" panose="020b0604020202020204" pitchFamily="34" charset="0"/>
              <a:buChar char="•"/>
            </a:pPr>
            <a:endParaRPr lang="en-US" sz="1500" smtClean="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Employers are prohibited from discriminating against prospective or actual employees on the basis of a disability.</a:t>
            </a:r>
          </a:p>
        </p:txBody>
      </p:sp>
      <p:sp>
        <p:nvSpPr>
          <p:cNvPr id="3" name="Slide Number Placeholder 2"/>
          <p:cNvSpPr>
            <a:spLocks noGrp="1"/>
          </p:cNvSpPr>
          <p:nvPr>
            <p:ph type="sldNum" sz="quarter" idx="12"/>
          </p:nvPr>
        </p:nvSpPr>
        <p:spPr/>
        <p:txBody>
          <a:bodyPr/>
          <a:lstStyle/>
          <a:p>
            <a:fld id="{D4AC86A4-D94A-4B4D-B4D8-FCD07EA17567}" type="slidenum">
              <a:rPr lang="en-US" smtClean="0"/>
              <a:t>3</a:t>
            </a:fld>
            <a:endParaRPr lang="en-US"/>
          </a:p>
        </p:txBody>
      </p:sp>
    </p:spTree>
    <p:extLst>
      <p:ext uri="{BB962C8B-B14F-4D97-AF65-F5344CB8AC3E}">
        <p14:creationId xmlns:p14="http://schemas.microsoft.com/office/powerpoint/2010/main" val="3071018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30</a:t>
            </a:fld>
            <a:endParaRPr lang="en-US"/>
          </a:p>
        </p:txBody>
      </p:sp>
      <p:sp>
        <p:nvSpPr>
          <p:cNvPr id="4" name="Rectangle 3"/>
          <p:cNvSpPr/>
          <p:nvPr/>
        </p:nvSpPr>
        <p:spPr>
          <a:xfrm>
            <a:off x="388435" y="2133600"/>
            <a:ext cx="8298365" cy="3924151"/>
          </a:xfrm>
          <a:prstGeom prst="rect"/>
        </p:spPr>
        <p:txBody>
          <a:bodyPr wrap="square">
            <a:spAutoFit/>
          </a:bodyPr>
          <a:lstStyle/>
          <a:p>
            <a:r>
              <a:rPr lang="en-US" sz="2900" dirty="1">
                <a:latin typeface="Calibri" panose="020f0502020204030204" pitchFamily="34" charset="0"/>
              </a:rPr>
              <a:t>Light Duty Work</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900" dirty="1">
                <a:latin typeface="Calibri" panose="020f0502020204030204" pitchFamily="34" charset="0"/>
              </a:rPr>
              <a:t>Not the same </a:t>
            </a:r>
            <a:r>
              <a:rPr lang="en-US" sz="2900" dirty="1" smtClean="0">
                <a:latin typeface="Calibri" panose="020f0502020204030204" pitchFamily="34" charset="0"/>
              </a:rPr>
              <a:t>job</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900" dirty="1">
                <a:latin typeface="Calibri" panose="020f0502020204030204" pitchFamily="34" charset="0"/>
              </a:rPr>
              <a:t> Pay may be </a:t>
            </a:r>
            <a:r>
              <a:rPr lang="en-US" sz="2900" dirty="1" smtClean="0">
                <a:latin typeface="Calibri" panose="020f0502020204030204" pitchFamily="34" charset="0"/>
              </a:rPr>
              <a:t>less</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900" dirty="1">
                <a:latin typeface="Calibri" panose="020f0502020204030204" pitchFamily="34" charset="0"/>
              </a:rPr>
              <a:t> Turning down job may affect </a:t>
            </a:r>
            <a:r>
              <a:rPr lang="en-US" sz="2900" dirty="1" smtClean="0">
                <a:latin typeface="Calibri" panose="020f0502020204030204" pitchFamily="34" charset="0"/>
              </a:rPr>
              <a:t>benefits</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900" dirty="1">
                <a:latin typeface="Calibri" panose="020f0502020204030204" pitchFamily="34" charset="0"/>
              </a:rPr>
              <a:t> Less physically (mentally) </a:t>
            </a:r>
            <a:r>
              <a:rPr lang="en-US" sz="2900" dirty="1" smtClean="0">
                <a:latin typeface="Calibri" panose="020f0502020204030204" pitchFamily="34" charset="0"/>
              </a:rPr>
              <a:t>demanding</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900" dirty="1">
                <a:latin typeface="Calibri" panose="020f0502020204030204" pitchFamily="34" charset="0"/>
              </a:rPr>
              <a:t> Position may be created for employee</a:t>
            </a:r>
          </a:p>
        </p:txBody>
      </p:sp>
      <p:sp>
        <p:nvSpPr>
          <p:cNvPr id="6" name="Title 1"/>
          <p:cNvSpPr txBox="1"/>
          <p:nvPr/>
        </p:nvSpPr>
        <p:spPr>
          <a:xfrm>
            <a:off x="388435" y="1066800"/>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FLORIDA’S WORKERS COMPENSATION ACT</a:t>
            </a:r>
            <a:endParaRPr lang="en-US" sz="3500" b="1" kern="0">
              <a:latin typeface="Calibri" panose="020f0502020204030204" pitchFamily="34" charset="0"/>
            </a:endParaRPr>
          </a:p>
        </p:txBody>
      </p:sp>
      <p:pic>
        <p:nvPicPr>
          <p:cNvPr id="1028" name="Picture 4" descr="Image result for feather"/>
          <p:cNvPicPr>
            <a:picLocks noChangeAspect="1" noChangeArrowheads="1"/>
          </p:cNvPicPr>
          <p:nvPr/>
        </p:nvPicPr>
        <p:blipFill>
          <a:blip r:embed="rId3"/>
          <a:srcRect/>
          <a:stretch>
            <a:fillRect/>
          </a:stretch>
        </p:blipFill>
        <p:spPr>
          <a:xfrm>
            <a:off x="5029200" y="2045709"/>
            <a:ext cx="2057400" cy="205740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52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31</a:t>
            </a:fld>
            <a:endParaRPr lang="en-US"/>
          </a:p>
        </p:txBody>
      </p:sp>
      <p:sp>
        <p:nvSpPr>
          <p:cNvPr id="4" name="Rectangle 3"/>
          <p:cNvSpPr/>
          <p:nvPr/>
        </p:nvSpPr>
        <p:spPr>
          <a:xfrm>
            <a:off x="388435" y="2133600"/>
            <a:ext cx="8298365" cy="4462760"/>
          </a:xfrm>
          <a:prstGeom prst="rect"/>
        </p:spPr>
        <p:txBody>
          <a:bodyPr wrap="square">
            <a:spAutoFit/>
          </a:bodyPr>
          <a:lstStyle/>
          <a:p>
            <a:pPr>
              <a:buNone/>
            </a:pPr>
            <a:r>
              <a:rPr lang="en-US" sz="2800" dirty="1">
                <a:latin typeface="Calibri" panose="020f0502020204030204" pitchFamily="34" charset="0"/>
              </a:rPr>
              <a:t>Modified Duty</a:t>
            </a:r>
          </a:p>
          <a:p>
            <a:pPr marL="107950" lvl="0" indent="0">
              <a:buNone/>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a:latin typeface="Calibri" panose="020f0502020204030204" pitchFamily="34" charset="0"/>
              </a:rPr>
              <a:t>Return to same job</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a:latin typeface="Calibri" panose="020f0502020204030204" pitchFamily="34" charset="0"/>
              </a:rPr>
              <a:t>Less physically (mentally) demanding</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a:latin typeface="Calibri" panose="020f0502020204030204" pitchFamily="34" charset="0"/>
              </a:rPr>
              <a:t>Employee may need to work slower</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800" dirty="1">
                <a:latin typeface="Calibri" panose="020f0502020204030204" pitchFamily="34" charset="0"/>
              </a:rPr>
              <a:t>Employee may need to work shorter hours</a:t>
            </a:r>
          </a:p>
          <a:p>
            <a:endParaRPr lang="en-US" sz="3200"/>
          </a:p>
        </p:txBody>
      </p:sp>
      <p:sp>
        <p:nvSpPr>
          <p:cNvPr id="6" name="Title 1"/>
          <p:cNvSpPr txBox="1"/>
          <p:nvPr/>
        </p:nvSpPr>
        <p:spPr>
          <a:xfrm>
            <a:off x="388435" y="1066800"/>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FLORIDA’S WORKERS COMPENSATION ACT</a:t>
            </a:r>
            <a:endParaRPr lang="en-US" sz="3500" b="1" kern="0">
              <a:latin typeface="Calibri" panose="020f0502020204030204" pitchFamily="34" charset="0"/>
            </a:endParaRPr>
          </a:p>
        </p:txBody>
      </p:sp>
    </p:spTree>
    <p:extLst>
      <p:ext uri="{BB962C8B-B14F-4D97-AF65-F5344CB8AC3E}">
        <p14:creationId xmlns:p14="http://schemas.microsoft.com/office/powerpoint/2010/main" val="2910406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Box 3"/>
          <p:cNvSpPr txBox="1"/>
          <p:nvPr/>
        </p:nvSpPr>
        <p:spPr>
          <a:xfrm>
            <a:off x="457200" y="2209800"/>
            <a:ext cx="8229600" cy="4570482"/>
          </a:xfrm>
          <a:prstGeom prst="rect"/>
          <a:noFill/>
        </p:spPr>
        <p:txBody>
          <a:bodyPr wrap="square" rtlCol="0">
            <a:spAutoFit/>
          </a:bodyPr>
          <a:lstStyle/>
          <a:p>
            <a:r>
              <a:rPr lang="en-US" sz="2700" dirty="1" smtClean="0">
                <a:latin typeface="Calibri" panose="020f0502020204030204" pitchFamily="34" charset="0"/>
              </a:rPr>
              <a:t>What is COBRA?</a:t>
            </a:r>
          </a:p>
          <a:p>
            <a:pPr marL="914400" lvl="1" indent="-457200">
              <a:buFont typeface="Arial" panose="020b0604020202020204" pitchFamily="34" charset="0"/>
              <a:buChar char="•"/>
            </a:pPr>
            <a:endParaRPr lang="en-US" sz="1500" smtClean="0">
              <a:latin typeface="Calibri" panose="020f0502020204030204" pitchFamily="34" charset="0"/>
            </a:endParaRPr>
          </a:p>
          <a:p>
            <a:pPr marL="914400" lvl="1" indent="-457200">
              <a:buFont typeface="Arial" panose="020b0604020202020204" pitchFamily="34" charset="0"/>
              <a:buChar char="•"/>
            </a:pPr>
            <a:r>
              <a:rPr lang="en-US" sz="2600" dirty="1" smtClean="0">
                <a:latin typeface="Calibri" panose="020f0502020204030204" pitchFamily="34" charset="0"/>
              </a:rPr>
              <a:t>1986 law</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600" dirty="1">
                <a:latin typeface="Calibri" panose="020f0502020204030204" pitchFamily="34" charset="0"/>
              </a:rPr>
              <a:t>Allows an eligible employee and dependents the continued benefits of health insurance if the employee loses his or her job or experiences a reduction of work hours</a:t>
            </a:r>
            <a:r>
              <a:rPr lang="en-US" sz="2700" dirty="1">
                <a:latin typeface="Calibri" panose="020f0502020204030204" pitchFamily="34" charset="0"/>
              </a:rPr>
              <a:t>.</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600" dirty="1">
                <a:latin typeface="Calibri" panose="020f0502020204030204" pitchFamily="34" charset="0"/>
              </a:rPr>
              <a:t>Advantage – coverage at group rates; but it is paid for entirely by the employee or dependent.</a:t>
            </a:r>
          </a:p>
          <a:p>
            <a:pPr marL="914400" lvl="1" indent="-457200">
              <a:buFont typeface="Arial" panose="020b0604020202020204" pitchFamily="34" charset="0"/>
              <a:buChar char="•"/>
            </a:pPr>
            <a:endParaRPr lang="en-US" sz="30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32</a:t>
            </a:fld>
            <a:endParaRPr lang="en-US"/>
          </a:p>
        </p:txBody>
      </p:sp>
      <p:sp>
        <p:nvSpPr>
          <p:cNvPr id="6" name="Title 1"/>
          <p:cNvSpPr txBox="1"/>
          <p:nvPr/>
        </p:nvSpPr>
        <p:spPr>
          <a:xfrm>
            <a:off x="381000" y="1315621"/>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300" b="1" kern="0" dirty="1">
                <a:latin typeface="Calibri" panose="020f0502020204030204" pitchFamily="34" charset="0"/>
              </a:rPr>
              <a:t>Consolidated Omnibus Budget Reconciliation Act (“COBRA”)</a:t>
            </a:r>
          </a:p>
        </p:txBody>
      </p:sp>
    </p:spTree>
    <p:extLst>
      <p:ext uri="{BB962C8B-B14F-4D97-AF65-F5344CB8AC3E}">
        <p14:creationId xmlns:p14="http://schemas.microsoft.com/office/powerpoint/2010/main" val="1346570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6572"/>
            <a:ext cx="6705600" cy="758428"/>
          </a:xfrm>
        </p:spPr>
        <p:txBody>
          <a:bodyPr>
            <a:noAutofit/>
          </a:bodyPr>
          <a:lstStyle/>
          <a:p>
            <a:r>
              <a:rPr lang="en-US" sz="4500" b="1" dirty="1" smtClean="0">
                <a:latin typeface="Calibri" panose="020f0502020204030204" pitchFamily="34" charset="0"/>
              </a:rPr>
              <a:t>WHAT IS COBRA?</a:t>
            </a:r>
            <a:endParaRPr lang="en-US" sz="4500" b="1">
              <a:latin typeface="Calibri" panose="020f0502020204030204" pitchFamily="34" charset="0"/>
            </a:endParaRPr>
          </a:p>
        </p:txBody>
      </p:sp>
      <p:sp>
        <p:nvSpPr>
          <p:cNvPr id="4" name="TextBox 3"/>
          <p:cNvSpPr txBox="1"/>
          <p:nvPr/>
        </p:nvSpPr>
        <p:spPr>
          <a:xfrm>
            <a:off x="457200" y="2210574"/>
            <a:ext cx="8229600" cy="4647426"/>
          </a:xfrm>
          <a:prstGeom prst="rect"/>
          <a:noFill/>
        </p:spPr>
        <p:txBody>
          <a:bodyPr wrap="square" rtlCol="0">
            <a:spAutoFit/>
          </a:bodyPr>
          <a:lstStyle/>
          <a:p>
            <a:pPr marL="914400" lvl="1" indent="-457200">
              <a:buFont typeface="Arial" panose="020b0604020202020204" pitchFamily="34" charset="0"/>
              <a:buChar char="•"/>
            </a:pPr>
            <a:r>
              <a:rPr lang="en-US" sz="3000" dirty="1" smtClean="0">
                <a:latin typeface="Calibri" panose="020f0502020204030204" pitchFamily="34" charset="0"/>
              </a:rPr>
              <a:t>How long do you have health insurance after leaving a job?</a:t>
            </a:r>
            <a:endParaRPr lang="en-US" sz="3000">
              <a:latin typeface="Calibri" panose="020f0502020204030204" pitchFamily="34" charset="0"/>
            </a:endParaRP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Can you get COBRA if you quit?</a:t>
            </a: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What is a qualifying event?</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endParaRPr lang="en-US" sz="28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33</a:t>
            </a:fld>
            <a:endParaRPr lang="en-US"/>
          </a:p>
        </p:txBody>
      </p:sp>
    </p:spTree>
    <p:extLst>
      <p:ext uri="{BB962C8B-B14F-4D97-AF65-F5344CB8AC3E}">
        <p14:creationId xmlns:p14="http://schemas.microsoft.com/office/powerpoint/2010/main" val="2747197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WHEN COBRA CROSSES PATHS WITH THE FMLA AND/OR THE ADA </a:t>
            </a:r>
            <a:endParaRPr lang="en-US" sz="3000" b="1">
              <a:latin typeface="Calibri" panose="020f0502020204030204" pitchFamily="34" charset="0"/>
            </a:endParaRPr>
          </a:p>
        </p:txBody>
      </p:sp>
      <p:sp>
        <p:nvSpPr>
          <p:cNvPr id="4" name="TextBox 3"/>
          <p:cNvSpPr txBox="1"/>
          <p:nvPr/>
        </p:nvSpPr>
        <p:spPr>
          <a:xfrm>
            <a:off x="457200" y="2590800"/>
            <a:ext cx="8229600" cy="3262432"/>
          </a:xfrm>
          <a:prstGeom prst="rect"/>
          <a:noFill/>
        </p:spPr>
        <p:txBody>
          <a:bodyPr wrap="square" rtlCol="0">
            <a:spAutoFit/>
          </a:bodyPr>
          <a:lstStyle/>
          <a:p>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Is FMLA a qualifying event for COBRA?</a:t>
            </a: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What happens after the 12 weeks of FMLA?</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endParaRPr lang="en-US" sz="28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34</a:t>
            </a:fld>
            <a:endParaRPr lang="en-US"/>
          </a:p>
        </p:txBody>
      </p:sp>
    </p:spTree>
    <p:extLst>
      <p:ext uri="{BB962C8B-B14F-4D97-AF65-F5344CB8AC3E}">
        <p14:creationId xmlns:p14="http://schemas.microsoft.com/office/powerpoint/2010/main" val="2336917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Box 3"/>
          <p:cNvSpPr txBox="1"/>
          <p:nvPr/>
        </p:nvSpPr>
        <p:spPr>
          <a:xfrm>
            <a:off x="457200" y="2362200"/>
            <a:ext cx="8229600" cy="3216265"/>
          </a:xfrm>
          <a:prstGeom prst="rect"/>
          <a:noFill/>
        </p:spPr>
        <p:txBody>
          <a:bodyPr wrap="square" rtlCol="0">
            <a:spAutoFit/>
          </a:bodyPr>
          <a:lstStyle/>
          <a:p>
            <a:pPr marL="55563" lvl="1"/>
            <a:r>
              <a:rPr lang="en-US" sz="3000" dirty="1" smtClean="0">
                <a:latin typeface="Calibri" panose="020f0502020204030204" pitchFamily="34" charset="0"/>
              </a:rPr>
              <a:t>The problem: Effect of Leave of Absence on Benefits Eligibility.</a:t>
            </a: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Know your plan’s eligibility provisions.</a:t>
            </a:r>
          </a:p>
          <a:p>
            <a:pPr marL="1371600" lvl="2" indent="-457200">
              <a:buFont typeface="Courier New" panose="02070309020205020404" pitchFamily="49" charset="0"/>
              <a:buChar char="o"/>
            </a:pPr>
            <a:endParaRPr lang="en-US" sz="2500">
              <a:latin typeface="Calibri" panose="020f0502020204030204" pitchFamily="34" charset="0"/>
            </a:endParaRPr>
          </a:p>
          <a:p>
            <a:pPr marL="1371600" lvl="2" indent="-457200">
              <a:buFont typeface="Courier New" panose="02070309020205020404" pitchFamily="49" charset="0"/>
              <a:buChar char="o"/>
            </a:pPr>
            <a:r>
              <a:rPr lang="en-US" sz="2800" dirty="1">
                <a:latin typeface="Calibri" panose="020f0502020204030204" pitchFamily="34" charset="0"/>
                <a:cs typeface="Arial" panose="020b0604020202020204" pitchFamily="34" charset="0"/>
              </a:rPr>
              <a:t>Does your plan permit coverage during leave</a:t>
            </a:r>
            <a:r>
              <a:rPr lang="en-US" sz="2500" dirty="1">
                <a:latin typeface="Calibri" panose="020f0502020204030204" pitchFamily="34" charset="0"/>
                <a:cs typeface="Arial" panose="020b0604020202020204" pitchFamily="34" charset="0"/>
              </a:rPr>
              <a:t>?</a:t>
            </a:r>
          </a:p>
          <a:p>
            <a:pPr marL="914400" lvl="1" indent="-457200">
              <a:buFont typeface="Arial" panose="020b0604020202020204" pitchFamily="34" charset="0"/>
              <a:buChar char="•"/>
            </a:pPr>
            <a:endParaRPr lang="en-US" sz="30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35</a:t>
            </a:fld>
            <a:endParaRPr lang="en-US"/>
          </a:p>
        </p:txBody>
      </p:sp>
      <p:sp>
        <p:nvSpPr>
          <p:cNvPr id="8"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WHEN COBRA CROSSES PATHS WITH THE FMLA AND/OR THE ADA </a:t>
            </a:r>
            <a:endParaRPr lang="en-US" sz="3000" b="1">
              <a:latin typeface="Calibri" panose="020f0502020204030204" pitchFamily="34" charset="0"/>
            </a:endParaRPr>
          </a:p>
        </p:txBody>
      </p:sp>
    </p:spTree>
    <p:extLst>
      <p:ext uri="{BB962C8B-B14F-4D97-AF65-F5344CB8AC3E}">
        <p14:creationId xmlns:p14="http://schemas.microsoft.com/office/powerpoint/2010/main" val="2725340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ELIGIBILITY  FOR BENEFITS DURING LEAVE OF ABSENCE</a:t>
            </a:r>
            <a:endParaRPr lang="en-US" sz="3000" b="1">
              <a:latin typeface="Calibri" panose="020f0502020204030204" pitchFamily="34" charset="0"/>
            </a:endParaRPr>
          </a:p>
        </p:txBody>
      </p:sp>
      <p:sp>
        <p:nvSpPr>
          <p:cNvPr id="4" name="TextBox 3"/>
          <p:cNvSpPr txBox="1"/>
          <p:nvPr/>
        </p:nvSpPr>
        <p:spPr>
          <a:xfrm>
            <a:off x="457200" y="2438400"/>
            <a:ext cx="8229600" cy="2862322"/>
          </a:xfrm>
          <a:prstGeom prst="rect"/>
          <a:noFill/>
        </p:spPr>
        <p:txBody>
          <a:bodyPr wrap="square" rtlCol="0">
            <a:spAutoFit/>
          </a:bodyPr>
          <a:lstStyle/>
          <a:p>
            <a:pPr marL="914400" lvl="1" indent="-457200">
              <a:buFont typeface="Arial" panose="020b0604020202020204" pitchFamily="34" charset="0"/>
              <a:buChar char="•"/>
            </a:pPr>
            <a:r>
              <a:rPr lang="en-US" sz="3000" dirty="1" smtClean="0">
                <a:latin typeface="Calibri" panose="020f0502020204030204" pitchFamily="34" charset="0"/>
              </a:rPr>
              <a:t>Is it different for different types of leave, e.g., vacation, educational leave, non-FMLA medical leave?</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A number of plans require that the employee be an active employee.</a:t>
            </a: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36</a:t>
            </a:fld>
            <a:endParaRPr lang="en-US"/>
          </a:p>
        </p:txBody>
      </p:sp>
    </p:spTree>
    <p:extLst>
      <p:ext uri="{BB962C8B-B14F-4D97-AF65-F5344CB8AC3E}">
        <p14:creationId xmlns:p14="http://schemas.microsoft.com/office/powerpoint/2010/main" val="1240819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ELIGIBILITY  FOR BENEFITS DURING LEAVE OF ABSENCE</a:t>
            </a:r>
            <a:endParaRPr lang="en-US" sz="3000" b="1">
              <a:latin typeface="Calibri" panose="020f0502020204030204" pitchFamily="34" charset="0"/>
            </a:endParaRPr>
          </a:p>
        </p:txBody>
      </p:sp>
      <p:sp>
        <p:nvSpPr>
          <p:cNvPr id="4" name="TextBox 3"/>
          <p:cNvSpPr txBox="1"/>
          <p:nvPr/>
        </p:nvSpPr>
        <p:spPr>
          <a:xfrm>
            <a:off x="481361" y="2061262"/>
            <a:ext cx="8229600" cy="3323987"/>
          </a:xfrm>
          <a:prstGeom prst="rect"/>
          <a:noFill/>
        </p:spPr>
        <p:txBody>
          <a:bodyPr wrap="square" rtlCol="0">
            <a:spAutoFit/>
          </a:bodyPr>
          <a:lstStyle/>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Does law allow/mandate coverage during leave of absence? (COBRA, FMLA)</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Financial risk to employer of extending coverage during leave of absence if insurance  carrier does not agree.</a:t>
            </a: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37</a:t>
            </a:fld>
            <a:endParaRPr lang="en-US"/>
          </a:p>
        </p:txBody>
      </p:sp>
    </p:spTree>
    <p:extLst>
      <p:ext uri="{BB962C8B-B14F-4D97-AF65-F5344CB8AC3E}">
        <p14:creationId xmlns:p14="http://schemas.microsoft.com/office/powerpoint/2010/main" val="1552411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LOSS OF ELIGIBILITY DUE TO LEAVE TRIGGERS COBRA</a:t>
            </a:r>
            <a:endParaRPr lang="en-US" sz="3000" b="1">
              <a:latin typeface="Calibri" panose="020f0502020204030204" pitchFamily="34" charset="0"/>
            </a:endParaRPr>
          </a:p>
        </p:txBody>
      </p:sp>
      <p:sp>
        <p:nvSpPr>
          <p:cNvPr id="4" name="TextBox 3"/>
          <p:cNvSpPr txBox="1"/>
          <p:nvPr/>
        </p:nvSpPr>
        <p:spPr>
          <a:xfrm>
            <a:off x="457200" y="2362200"/>
            <a:ext cx="8229600" cy="4247317"/>
          </a:xfrm>
          <a:prstGeom prst="rect"/>
          <a:noFill/>
        </p:spPr>
        <p:txBody>
          <a:bodyPr wrap="square" rtlCol="0">
            <a:spAutoFit/>
          </a:bodyPr>
          <a:lstStyle/>
          <a:p>
            <a:pPr marL="914400" lvl="1" indent="-457200">
              <a:buFont typeface="Arial" panose="020b0604020202020204" pitchFamily="34" charset="0"/>
              <a:buChar char="•"/>
            </a:pPr>
            <a:r>
              <a:rPr lang="en-US" sz="3000" dirty="1" smtClean="0">
                <a:latin typeface="Calibri" panose="020f0502020204030204" pitchFamily="34" charset="0"/>
              </a:rPr>
              <a:t>Leave of absence is “reduction in hours” that often results in loss of eligibility (except during FMLA).</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Coverage loss occurs effective under plan/policy terms, e.g. end of month or possibly first day of leave.</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38</a:t>
            </a:fld>
            <a:endParaRPr lang="en-US"/>
          </a:p>
        </p:txBody>
      </p:sp>
    </p:spTree>
    <p:extLst>
      <p:ext uri="{BB962C8B-B14F-4D97-AF65-F5344CB8AC3E}">
        <p14:creationId xmlns:p14="http://schemas.microsoft.com/office/powerpoint/2010/main" val="2989364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LOSS OF ELIGIBILITY DUE TO LEAVE TRIGGERS COBRA</a:t>
            </a:r>
            <a:endParaRPr lang="en-US" sz="3000" b="1">
              <a:latin typeface="Calibri" panose="020f0502020204030204" pitchFamily="34" charset="0"/>
            </a:endParaRPr>
          </a:p>
        </p:txBody>
      </p:sp>
      <p:sp>
        <p:nvSpPr>
          <p:cNvPr id="4" name="TextBox 3"/>
          <p:cNvSpPr txBox="1"/>
          <p:nvPr/>
        </p:nvSpPr>
        <p:spPr>
          <a:xfrm>
            <a:off x="457200" y="2362200"/>
            <a:ext cx="8229600" cy="4247317"/>
          </a:xfrm>
          <a:prstGeom prst="rect"/>
          <a:noFill/>
        </p:spPr>
        <p:txBody>
          <a:bodyPr wrap="square" rtlCol="0">
            <a:spAutoFit/>
          </a:bodyPr>
          <a:lstStyle/>
          <a:p>
            <a:pPr marL="914400" lvl="1" indent="-457200">
              <a:buFont typeface="Arial" panose="020b0604020202020204" pitchFamily="34" charset="0"/>
              <a:buChar char="•"/>
            </a:pPr>
            <a:r>
              <a:rPr lang="en-US" sz="3000" dirty="1" smtClean="0">
                <a:latin typeface="Calibri" panose="020f0502020204030204" pitchFamily="34" charset="0"/>
              </a:rPr>
              <a:t>Employee may continue group health coverage under COBRA (medical, dental, vision, drug, FSA, </a:t>
            </a:r>
            <a:r>
              <a:rPr lang="en-US" sz="3000" dirty="1" smtClean="0">
                <a:latin typeface="Calibri" panose="020f0502020204030204" pitchFamily="34" charset="0"/>
              </a:rPr>
              <a:t>EAP</a:t>
            </a:r>
            <a:r>
              <a:rPr lang="en-US" sz="3000" dirty="1" smtClean="0">
                <a:latin typeface="Calibri" panose="020f0502020204030204" pitchFamily="34" charset="0"/>
              </a:rPr>
              <a:t>).</a:t>
            </a:r>
          </a:p>
          <a:p>
            <a:pPr marL="914400" lvl="1" indent="-457200">
              <a:buFont typeface="Arial" panose="020b0604020202020204" pitchFamily="34" charset="0"/>
              <a:buChar char="•"/>
            </a:pPr>
            <a:endParaRPr lang="en-US" sz="3000" smtClean="0">
              <a:latin typeface="Calibri" panose="020f0502020204030204" pitchFamily="34" charset="0"/>
            </a:endParaRP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Other coverages stop unless plan gives exception (e.g., life, LTD).</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39</a:t>
            </a:fld>
            <a:endParaRPr lang="en-US"/>
          </a:p>
        </p:txBody>
      </p:sp>
    </p:spTree>
    <p:extLst>
      <p:ext uri="{BB962C8B-B14F-4D97-AF65-F5344CB8AC3E}">
        <p14:creationId xmlns:p14="http://schemas.microsoft.com/office/powerpoint/2010/main" val="68814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6572"/>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81000" y="2048029"/>
            <a:ext cx="4572000" cy="4293483"/>
          </a:xfrm>
          <a:prstGeom prst="rect"/>
          <a:noFill/>
        </p:spPr>
        <p:txBody>
          <a:bodyPr wrap="square" rtlCol="0">
            <a:spAutoFit/>
          </a:bodyPr>
          <a:lstStyle/>
          <a:p>
            <a:pPr marL="457200" indent="-457200">
              <a:buFont typeface="Arial" panose="020b0604020202020204" pitchFamily="34" charset="0"/>
              <a:buChar char="•"/>
            </a:pPr>
            <a:r>
              <a:rPr lang="en-US" sz="2500" dirty="1" smtClean="0">
                <a:latin typeface="Calibri" panose="020f0502020204030204" pitchFamily="34" charset="0"/>
              </a:rPr>
              <a:t>Requires reasonable accommodations to allow performance of essential job functions.</a:t>
            </a:r>
          </a:p>
          <a:p>
            <a:pPr marL="457200" indent="-457200">
              <a:buFont typeface="Arial" panose="020b0604020202020204" pitchFamily="34" charset="0"/>
              <a:buChar char="•"/>
            </a:pPr>
            <a:endParaRPr lang="en-US" sz="2400" smtClean="0">
              <a:latin typeface="Calibri" panose="020f0502020204030204" pitchFamily="34" charset="0"/>
            </a:endParaRPr>
          </a:p>
          <a:p>
            <a:pPr marL="457200" indent="-457200">
              <a:buFont typeface="Arial" panose="020b0604020202020204" pitchFamily="34" charset="0"/>
              <a:buChar char="•"/>
            </a:pPr>
            <a:r>
              <a:rPr lang="en-US" sz="2500" dirty="1" smtClean="0">
                <a:latin typeface="Calibri" panose="020f0502020204030204" pitchFamily="34" charset="0"/>
              </a:rPr>
              <a:t>Unless accommodations are an undue hardship on business operations.</a:t>
            </a:r>
          </a:p>
          <a:p>
            <a:pPr marL="457200" indent="-457200">
              <a:buFont typeface="Arial" panose="020b0604020202020204" pitchFamily="34" charset="0"/>
              <a:buChar char="•"/>
            </a:pPr>
            <a:endParaRPr lang="en-US" sz="2400" smtClean="0">
              <a:latin typeface="Calibri" panose="020f0502020204030204" pitchFamily="34" charset="0"/>
            </a:endParaRPr>
          </a:p>
          <a:p>
            <a:pPr marL="457200" indent="-457200">
              <a:buFont typeface="Arial" panose="020b0604020202020204" pitchFamily="34" charset="0"/>
              <a:buChar char="•"/>
            </a:pPr>
            <a:r>
              <a:rPr lang="en-US" sz="2500" dirty="1" smtClean="0">
                <a:latin typeface="Calibri" panose="020f0502020204030204" pitchFamily="34" charset="0"/>
              </a:rPr>
              <a:t>Must engage in the interactive process.</a:t>
            </a:r>
            <a:endParaRPr lang="en-US" sz="2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a:t>
            </a:fld>
            <a:endParaRPr lang="en-US"/>
          </a:p>
        </p:txBody>
      </p:sp>
      <p:pic>
        <p:nvPicPr>
          <p:cNvPr id="1026" name="Picture 2" descr="Image result for tennis match"/>
          <p:cNvPicPr>
            <a:picLocks noChangeAspect="1" noChangeArrowheads="1"/>
          </p:cNvPicPr>
          <p:nvPr/>
        </p:nvPicPr>
        <p:blipFill>
          <a:blip r:embed="rId3"/>
          <a:srcRect/>
          <a:stretch>
            <a:fillRect/>
          </a:stretch>
        </p:blipFill>
        <p:spPr>
          <a:xfrm>
            <a:off x="4986715" y="2819400"/>
            <a:ext cx="3739114" cy="2286848"/>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91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758428"/>
          </a:xfrm>
        </p:spPr>
        <p:txBody>
          <a:bodyPr>
            <a:noAutofit/>
          </a:bodyPr>
          <a:lstStyle/>
          <a:p>
            <a:r>
              <a:rPr lang="en-US" sz="3600" b="1" dirty="1" smtClean="0">
                <a:latin typeface="Calibri" panose="020f0502020204030204" pitchFamily="34" charset="0"/>
              </a:rPr>
              <a:t>COBRA DURING LEAVE OF ABSENCE</a:t>
            </a:r>
            <a:endParaRPr lang="en-US" sz="3600" b="1">
              <a:latin typeface="Calibri" panose="020f0502020204030204" pitchFamily="34" charset="0"/>
            </a:endParaRPr>
          </a:p>
        </p:txBody>
      </p:sp>
      <p:sp>
        <p:nvSpPr>
          <p:cNvPr id="4" name="TextBox 3"/>
          <p:cNvSpPr txBox="1"/>
          <p:nvPr/>
        </p:nvSpPr>
        <p:spPr>
          <a:xfrm>
            <a:off x="457200" y="2514600"/>
            <a:ext cx="8229600" cy="2862322"/>
          </a:xfrm>
          <a:prstGeom prst="rect"/>
          <a:noFill/>
        </p:spPr>
        <p:txBody>
          <a:bodyPr wrap="square" rtlCol="0">
            <a:spAutoFit/>
          </a:bodyPr>
          <a:lstStyle/>
          <a:p>
            <a:pPr marL="914400" lvl="1" indent="-457200">
              <a:buFont typeface="Arial" panose="020b0604020202020204" pitchFamily="34" charset="0"/>
              <a:buChar char="•"/>
            </a:pPr>
            <a:r>
              <a:rPr lang="en-US" sz="3000" dirty="1" smtClean="0">
                <a:latin typeface="Calibri" panose="020f0502020204030204" pitchFamily="34" charset="0"/>
              </a:rPr>
              <a:t>Notify COBRA administrator to trigger COBRA notice/forms.</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If an employee loses coverage during leave and then returns to full time work, generally treated as rehire for eligibility purposes.</a:t>
            </a: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40</a:t>
            </a:fld>
            <a:endParaRPr lang="en-US"/>
          </a:p>
        </p:txBody>
      </p:sp>
    </p:spTree>
    <p:extLst>
      <p:ext uri="{BB962C8B-B14F-4D97-AF65-F5344CB8AC3E}">
        <p14:creationId xmlns:p14="http://schemas.microsoft.com/office/powerpoint/2010/main" val="2594229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9059" y="1295400"/>
            <a:ext cx="8229600" cy="758428"/>
          </a:xfrm>
        </p:spPr>
        <p:txBody>
          <a:bodyPr>
            <a:noAutofit/>
          </a:bodyPr>
          <a:lstStyle/>
          <a:p>
            <a:r>
              <a:rPr lang="en-US" sz="3000" b="1" dirty="1" smtClean="0">
                <a:latin typeface="Calibri" panose="020f0502020204030204" pitchFamily="34" charset="0"/>
              </a:rPr>
              <a:t>ELIGIBILITY FOR GROUP HEALTH COVERAGE CONTINUES DURING FMLA LEAVE</a:t>
            </a:r>
            <a:endParaRPr lang="en-US" sz="3000" b="1">
              <a:latin typeface="Calibri" panose="020f0502020204030204" pitchFamily="34" charset="0"/>
            </a:endParaRPr>
          </a:p>
        </p:txBody>
      </p:sp>
      <p:sp>
        <p:nvSpPr>
          <p:cNvPr id="4" name="TextBox 3"/>
          <p:cNvSpPr txBox="1"/>
          <p:nvPr/>
        </p:nvSpPr>
        <p:spPr>
          <a:xfrm>
            <a:off x="457200" y="2209800"/>
            <a:ext cx="8229600" cy="3785652"/>
          </a:xfrm>
          <a:prstGeom prst="rect"/>
          <a:noFill/>
        </p:spPr>
        <p:txBody>
          <a:bodyPr wrap="square" rtlCol="0">
            <a:spAutoFit/>
          </a:bodyPr>
          <a:lstStyle/>
          <a:p>
            <a:pPr marL="914400" lvl="1" indent="-457200">
              <a:buFont typeface="Arial" panose="020b0604020202020204" pitchFamily="34" charset="0"/>
              <a:buChar char="•"/>
            </a:pPr>
            <a:r>
              <a:rPr lang="en-US" sz="3000" dirty="1">
                <a:latin typeface="Calibri" panose="020f0502020204030204" pitchFamily="34" charset="0"/>
              </a:rPr>
              <a:t>FMLA provides specific exception to general plan eligibility provision that avoids COBRA </a:t>
            </a:r>
            <a:r>
              <a:rPr lang="en-US" sz="3000" dirty="1" smtClean="0">
                <a:latin typeface="Calibri" panose="020f0502020204030204" pitchFamily="34" charset="0"/>
              </a:rPr>
              <a:t>trigger.</a:t>
            </a: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a:latin typeface="Calibri" panose="020f0502020204030204" pitchFamily="34" charset="0"/>
              </a:rPr>
              <a:t>Employer must maintain group health plan coverage for the duration of FMLA leave under the same conditions as if the employee had been continuously </a:t>
            </a:r>
            <a:r>
              <a:rPr lang="en-US" sz="3000" dirty="1" smtClean="0">
                <a:latin typeface="Calibri" panose="020f0502020204030204" pitchFamily="34" charset="0"/>
              </a:rPr>
              <a:t>employed.</a:t>
            </a: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41</a:t>
            </a:fld>
            <a:endParaRPr lang="en-US"/>
          </a:p>
        </p:txBody>
      </p:sp>
    </p:spTree>
    <p:extLst>
      <p:ext uri="{BB962C8B-B14F-4D97-AF65-F5344CB8AC3E}">
        <p14:creationId xmlns:p14="http://schemas.microsoft.com/office/powerpoint/2010/main" val="1665351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OTHER COVERAGES NOT REQUIRED TO CONTINUE DURING FMLA LEAVE</a:t>
            </a:r>
            <a:endParaRPr lang="en-US" sz="3000" b="1">
              <a:latin typeface="Calibri" panose="020f0502020204030204" pitchFamily="34" charset="0"/>
            </a:endParaRPr>
          </a:p>
        </p:txBody>
      </p:sp>
      <p:sp>
        <p:nvSpPr>
          <p:cNvPr id="4" name="TextBox 3"/>
          <p:cNvSpPr txBox="1"/>
          <p:nvPr/>
        </p:nvSpPr>
        <p:spPr>
          <a:xfrm>
            <a:off x="457200" y="2438400"/>
            <a:ext cx="8229600" cy="3323987"/>
          </a:xfrm>
          <a:prstGeom prst="rect"/>
          <a:noFill/>
        </p:spPr>
        <p:txBody>
          <a:bodyPr wrap="square" rtlCol="0">
            <a:spAutoFit/>
          </a:bodyPr>
          <a:lstStyle/>
          <a:p>
            <a:pPr marL="914400" lvl="1" indent="-457200">
              <a:buFont typeface="Arial" panose="020b0604020202020204" pitchFamily="34" charset="0"/>
              <a:buChar char="•"/>
            </a:pPr>
            <a:r>
              <a:rPr lang="en-US" sz="3000" dirty="1">
                <a:latin typeface="Calibri" panose="020f0502020204030204" pitchFamily="34" charset="0"/>
              </a:rPr>
              <a:t>FMLA </a:t>
            </a:r>
            <a:r>
              <a:rPr lang="en-US" sz="3000" dirty="1" smtClean="0">
                <a:latin typeface="Calibri" panose="020f0502020204030204" pitchFamily="34" charset="0"/>
              </a:rPr>
              <a:t>does </a:t>
            </a:r>
            <a:r>
              <a:rPr lang="en-US" sz="3000" dirty="1">
                <a:latin typeface="Calibri" panose="020f0502020204030204" pitchFamily="34" charset="0"/>
              </a:rPr>
              <a:t>not require continuing eligibility for other insurance-type benefits such as life, </a:t>
            </a:r>
            <a:r>
              <a:rPr lang="en-US" sz="3000" dirty="1">
                <a:latin typeface="Calibri" panose="020f0502020204030204" pitchFamily="34" charset="0"/>
              </a:rPr>
              <a:t>AD&amp;D</a:t>
            </a:r>
            <a:r>
              <a:rPr lang="en-US" sz="3000" dirty="1">
                <a:latin typeface="Calibri" panose="020f0502020204030204" pitchFamily="34" charset="0"/>
              </a:rPr>
              <a:t>, LTD, voluntary benefits, </a:t>
            </a:r>
            <a:r>
              <a:rPr lang="en-US" sz="3000" dirty="1" smtClean="0">
                <a:latin typeface="Calibri" panose="020f0502020204030204" pitchFamily="34" charset="0"/>
              </a:rPr>
              <a:t>DCAP</a:t>
            </a:r>
            <a:r>
              <a:rPr lang="en-US" sz="3000" dirty="1" smtClean="0">
                <a:latin typeface="Calibri" panose="020f0502020204030204" pitchFamily="34" charset="0"/>
              </a:rPr>
              <a:t>.</a:t>
            </a:r>
            <a:endParaRPr lang="en-US" sz="3000">
              <a:latin typeface="Calibri" panose="020f0502020204030204" pitchFamily="34" charset="0"/>
            </a:endParaRPr>
          </a:p>
          <a:p>
            <a:pPr marL="914400" lvl="1" indent="-457200">
              <a:buFont typeface="Arial" panose="020b0604020202020204" pitchFamily="34" charset="0"/>
              <a:buChar char="•"/>
            </a:pPr>
            <a:endParaRPr lang="en-US" sz="3000">
              <a:latin typeface="Calibri" panose="020f0502020204030204" pitchFamily="34" charset="0"/>
            </a:endParaRPr>
          </a:p>
          <a:p>
            <a:pPr marL="914400" lvl="1" indent="-457200">
              <a:buFont typeface="Arial" panose="020b0604020202020204" pitchFamily="34" charset="0"/>
              <a:buChar char="•"/>
            </a:pPr>
            <a:r>
              <a:rPr lang="en-US" sz="3000" dirty="1">
                <a:latin typeface="Calibri" panose="020f0502020204030204" pitchFamily="34" charset="0"/>
              </a:rPr>
              <a:t>Many plans maintain other coverages for administrative simplicity and to avoid issues on </a:t>
            </a:r>
            <a:r>
              <a:rPr lang="en-US" sz="3000" dirty="1" smtClean="0">
                <a:latin typeface="Calibri" panose="020f0502020204030204" pitchFamily="34" charset="0"/>
              </a:rPr>
              <a:t>re-enrollment.</a:t>
            </a: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42</a:t>
            </a:fld>
            <a:endParaRPr lang="en-US"/>
          </a:p>
        </p:txBody>
      </p:sp>
    </p:spTree>
    <p:extLst>
      <p:ext uri="{BB962C8B-B14F-4D97-AF65-F5344CB8AC3E}">
        <p14:creationId xmlns:p14="http://schemas.microsoft.com/office/powerpoint/2010/main" val="844750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229600" cy="758428"/>
          </a:xfrm>
        </p:spPr>
        <p:txBody>
          <a:bodyPr>
            <a:noAutofit/>
          </a:bodyPr>
          <a:lstStyle/>
          <a:p>
            <a:r>
              <a:rPr lang="en-US" sz="3000" b="1" dirty="1" smtClean="0">
                <a:latin typeface="Calibri" panose="020f0502020204030204" pitchFamily="34" charset="0"/>
              </a:rPr>
              <a:t>CONTINUE COVERAGE DURING FMLA FOR HOW LONG?</a:t>
            </a:r>
            <a:endParaRPr lang="en-US" sz="3000" b="1">
              <a:latin typeface="Calibri" panose="020f0502020204030204" pitchFamily="34" charset="0"/>
            </a:endParaRPr>
          </a:p>
        </p:txBody>
      </p:sp>
      <p:sp>
        <p:nvSpPr>
          <p:cNvPr id="4" name="TextBox 3"/>
          <p:cNvSpPr txBox="1"/>
          <p:nvPr/>
        </p:nvSpPr>
        <p:spPr>
          <a:xfrm>
            <a:off x="457200" y="2077130"/>
            <a:ext cx="8305800" cy="4939814"/>
          </a:xfrm>
          <a:prstGeom prst="rect"/>
          <a:noFill/>
        </p:spPr>
        <p:txBody>
          <a:bodyPr wrap="square" rtlCol="0">
            <a:spAutoFit/>
          </a:bodyPr>
          <a:lstStyle/>
          <a:p>
            <a:pPr marL="457200" indent="-457200">
              <a:buFont typeface="Arial" panose="020b0604020202020204" pitchFamily="34" charset="0"/>
              <a:buChar char="•"/>
            </a:pPr>
            <a:r>
              <a:rPr lang="en-US" sz="3000" dirty="1">
                <a:latin typeface="Calibri" panose="020f0502020204030204" pitchFamily="34" charset="0"/>
              </a:rPr>
              <a:t>Continue group health coverage during FMLA leave </a:t>
            </a:r>
            <a:r>
              <a:rPr lang="en-US" sz="3000" dirty="1" smtClean="0">
                <a:latin typeface="Calibri" panose="020f0502020204030204" pitchFamily="34" charset="0"/>
              </a:rPr>
              <a:t>until:</a:t>
            </a:r>
          </a:p>
          <a:p>
            <a:pPr marL="457200" indent="-457200">
              <a:buFont typeface="Arial" panose="020b0604020202020204" pitchFamily="34" charset="0"/>
              <a:buChar char="•"/>
            </a:pPr>
            <a:endParaRPr lang="en-US" sz="1200" smtClean="0">
              <a:latin typeface="Calibri" panose="020f0502020204030204" pitchFamily="34" charset="0"/>
            </a:endParaRPr>
          </a:p>
          <a:p>
            <a:pPr marL="914400" lvl="1" indent="-457200">
              <a:buFont typeface="Courier New" panose="02070309020205020404" pitchFamily="49" charset="0"/>
              <a:buChar char="o"/>
            </a:pPr>
            <a:r>
              <a:rPr lang="en-US" sz="2500" dirty="1" smtClean="0">
                <a:latin typeface="Calibri" panose="020f0502020204030204" pitchFamily="34" charset="0"/>
              </a:rPr>
              <a:t>Leave </a:t>
            </a:r>
            <a:r>
              <a:rPr lang="en-US" sz="2500" dirty="1">
                <a:latin typeface="Calibri" panose="020f0502020204030204" pitchFamily="34" charset="0"/>
              </a:rPr>
              <a:t>is exhausted (12/26 weeks</a:t>
            </a:r>
            <a:r>
              <a:rPr lang="en-US" sz="2500" dirty="1" smtClean="0">
                <a:latin typeface="Calibri" panose="020f0502020204030204" pitchFamily="34" charset="0"/>
              </a:rPr>
              <a:t>).</a:t>
            </a:r>
          </a:p>
          <a:p>
            <a:pPr marL="914400" lvl="1" indent="-457200">
              <a:buFont typeface="Courier New" panose="02070309020205020404" pitchFamily="49" charset="0"/>
              <a:buChar char="o"/>
            </a:pPr>
            <a:endParaRPr lang="en-US" sz="1200" smtClean="0">
              <a:latin typeface="Calibri" panose="020f0502020204030204" pitchFamily="34" charset="0"/>
            </a:endParaRPr>
          </a:p>
          <a:p>
            <a:pPr marL="914400" lvl="1" indent="-457200">
              <a:buFont typeface="Courier New" panose="02070309020205020404" pitchFamily="49" charset="0"/>
              <a:buChar char="o"/>
            </a:pPr>
            <a:r>
              <a:rPr lang="en-US" sz="2500" dirty="1" smtClean="0">
                <a:latin typeface="Calibri" panose="020f0502020204030204" pitchFamily="34" charset="0"/>
              </a:rPr>
              <a:t>Employee </a:t>
            </a:r>
            <a:r>
              <a:rPr lang="en-US" sz="2500" dirty="1">
                <a:latin typeface="Calibri" panose="020f0502020204030204" pitchFamily="34" charset="0"/>
              </a:rPr>
              <a:t>stops paying premium o</a:t>
            </a:r>
            <a:r>
              <a:rPr lang="en-US" sz="2500" dirty="1" smtClean="0">
                <a:latin typeface="Calibri" panose="020f0502020204030204" pitchFamily="34" charset="0"/>
              </a:rPr>
              <a:t>r </a:t>
            </a:r>
            <a:r>
              <a:rPr lang="en-US" sz="2500" dirty="1">
                <a:latin typeface="Calibri" panose="020f0502020204030204" pitchFamily="34" charset="0"/>
              </a:rPr>
              <a:t>just drops </a:t>
            </a:r>
            <a:r>
              <a:rPr lang="en-US" sz="2500" dirty="1" smtClean="0">
                <a:latin typeface="Calibri" panose="020f0502020204030204" pitchFamily="34" charset="0"/>
              </a:rPr>
              <a:t>coverage.</a:t>
            </a:r>
          </a:p>
          <a:p>
            <a:pPr marL="914400" lvl="1" indent="-457200">
              <a:buFont typeface="Courier New" panose="02070309020205020404" pitchFamily="49" charset="0"/>
              <a:buChar char="o"/>
            </a:pPr>
            <a:endParaRPr lang="en-US" sz="1200" smtClean="0">
              <a:latin typeface="Calibri" panose="020f0502020204030204" pitchFamily="34" charset="0"/>
            </a:endParaRPr>
          </a:p>
          <a:p>
            <a:pPr marL="914400" lvl="1" indent="-457200">
              <a:buFont typeface="Courier New" panose="02070309020205020404" pitchFamily="49" charset="0"/>
              <a:buChar char="o"/>
            </a:pPr>
            <a:r>
              <a:rPr lang="en-US" sz="2500" dirty="1">
                <a:latin typeface="Calibri" panose="020f0502020204030204" pitchFamily="34" charset="0"/>
              </a:rPr>
              <a:t>Employee either does not return to work after leave or tells employer employee won’t return</a:t>
            </a:r>
            <a:r>
              <a:rPr lang="en-US" sz="2500" dirty="1" smtClean="0">
                <a:latin typeface="Calibri" panose="020f0502020204030204" pitchFamily="34" charset="0"/>
              </a:rPr>
              <a:t>.</a:t>
            </a:r>
          </a:p>
          <a:p>
            <a:pPr marL="914400" lvl="1" indent="-457200">
              <a:buFont typeface="Courier New" panose="02070309020205020404" pitchFamily="49" charset="0"/>
              <a:buChar char="o"/>
            </a:pPr>
            <a:endParaRPr lang="en-US" sz="1200">
              <a:latin typeface="Calibri" panose="020f0502020204030204" pitchFamily="34" charset="0"/>
            </a:endParaRPr>
          </a:p>
          <a:p>
            <a:pPr marL="914400" lvl="1" indent="-457200">
              <a:buFont typeface="Courier New" panose="02070309020205020404" pitchFamily="49" charset="0"/>
              <a:buChar char="o"/>
            </a:pPr>
            <a:r>
              <a:rPr lang="en-US" sz="2500" dirty="1" smtClean="0">
                <a:latin typeface="Calibri" panose="020f0502020204030204" pitchFamily="34" charset="0"/>
              </a:rPr>
              <a:t>Employer </a:t>
            </a:r>
            <a:r>
              <a:rPr lang="en-US" sz="2500" dirty="1">
                <a:latin typeface="Calibri" panose="020f0502020204030204" pitchFamily="34" charset="0"/>
              </a:rPr>
              <a:t>eliminates group health plan coverage (not typical).</a:t>
            </a:r>
          </a:p>
          <a:p>
            <a:pPr marL="1371600" lvl="2" indent="-457200">
              <a:buFont typeface="Courier New" panose="02070309020205020404" pitchFamily="49" charset="0"/>
              <a:buChar char="o"/>
            </a:pPr>
            <a:endParaRPr lang="en-US" sz="2700">
              <a:latin typeface="Calibri" panose="020f0502020204030204" pitchFamily="34" charset="0"/>
            </a:endParaRPr>
          </a:p>
          <a:p>
            <a:pPr marL="1371600" lvl="2" indent="-457200">
              <a:buFont typeface="Courier New" panose="02070309020205020404" pitchFamily="49" charset="0"/>
              <a:buChar char="o"/>
            </a:pPr>
            <a:endParaRPr lang="en-US" sz="30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43</a:t>
            </a:fld>
            <a:endParaRPr lang="en-US"/>
          </a:p>
        </p:txBody>
      </p:sp>
    </p:spTree>
    <p:extLst>
      <p:ext uri="{BB962C8B-B14F-4D97-AF65-F5344CB8AC3E}">
        <p14:creationId xmlns:p14="http://schemas.microsoft.com/office/powerpoint/2010/main" val="1246432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447907" y="1066800"/>
            <a:ext cx="8229600" cy="758428"/>
          </a:xfrm>
        </p:spPr>
        <p:txBody>
          <a:bodyPr>
            <a:noAutofit/>
          </a:bodyPr>
          <a:lstStyle/>
          <a:p>
            <a:r>
              <a:rPr lang="en-US" sz="3100" b="1" dirty="1" smtClean="0">
                <a:latin typeface="Calibri" panose="020f0502020204030204" pitchFamily="34" charset="0"/>
              </a:rPr>
              <a:t>PAYMENT FOR COVERAGE DURING FMLA LEAVE</a:t>
            </a:r>
            <a:endParaRPr lang="en-US" sz="3100" b="1">
              <a:latin typeface="Calibri" panose="020f0502020204030204" pitchFamily="34" charset="0"/>
            </a:endParaRPr>
          </a:p>
        </p:txBody>
      </p:sp>
      <p:sp>
        <p:nvSpPr>
          <p:cNvPr id="4" name="TextBox 3"/>
          <p:cNvSpPr txBox="1"/>
          <p:nvPr/>
        </p:nvSpPr>
        <p:spPr>
          <a:xfrm>
            <a:off x="447907" y="2036564"/>
            <a:ext cx="8229600" cy="4308872"/>
          </a:xfrm>
          <a:prstGeom prst="rect"/>
          <a:noFill/>
        </p:spPr>
        <p:txBody>
          <a:bodyPr wrap="square" rtlCol="0">
            <a:spAutoFit/>
          </a:bodyPr>
          <a:lstStyle/>
          <a:p>
            <a:pPr marL="457200" indent="-457200">
              <a:buFont typeface="Arial" panose="020b0604020202020204" pitchFamily="34" charset="0"/>
              <a:buChar char="•"/>
            </a:pPr>
            <a:r>
              <a:rPr lang="en-US" sz="2600" dirty="1">
                <a:latin typeface="Calibri" panose="020f0502020204030204" pitchFamily="34" charset="0"/>
              </a:rPr>
              <a:t>Paid by method normally used during any paid leave (e.g., vacation or sick leave</a:t>
            </a:r>
            <a:r>
              <a:rPr lang="en-US" sz="2600" dirty="1" smtClean="0">
                <a:latin typeface="Calibri" panose="020f0502020204030204" pitchFamily="34" charset="0"/>
              </a:rPr>
              <a:t>).</a:t>
            </a:r>
          </a:p>
          <a:p>
            <a:pPr marL="457200" indent="-457200">
              <a:buFont typeface="Arial" panose="020b0604020202020204" pitchFamily="34" charset="0"/>
              <a:buChar char="•"/>
            </a:pPr>
            <a:endParaRPr lang="en-US" sz="2600">
              <a:latin typeface="Calibri" panose="020f0502020204030204" pitchFamily="34" charset="0"/>
            </a:endParaRPr>
          </a:p>
          <a:p>
            <a:pPr marL="457200" indent="-457200">
              <a:buFont typeface="Arial" panose="020b0604020202020204" pitchFamily="34" charset="0"/>
              <a:buChar char="•"/>
            </a:pPr>
            <a:r>
              <a:rPr lang="en-US" sz="2600" dirty="1">
                <a:latin typeface="Calibri" panose="020f0502020204030204" pitchFamily="34" charset="0"/>
              </a:rPr>
              <a:t>Typically continue payroll deduction if paid </a:t>
            </a:r>
            <a:r>
              <a:rPr lang="en-US" sz="2600" dirty="1" smtClean="0">
                <a:latin typeface="Calibri" panose="020f0502020204030204" pitchFamily="34" charset="0"/>
              </a:rPr>
              <a:t>leave.</a:t>
            </a:r>
          </a:p>
          <a:p>
            <a:pPr marL="457200" indent="-457200">
              <a:buFont typeface="Arial" panose="020b0604020202020204" pitchFamily="34" charset="0"/>
              <a:buChar char="•"/>
            </a:pPr>
            <a:endParaRPr lang="en-US" sz="2600">
              <a:latin typeface="Calibri" panose="020f0502020204030204" pitchFamily="34" charset="0"/>
            </a:endParaRPr>
          </a:p>
          <a:p>
            <a:pPr marL="457200" indent="-457200">
              <a:buFont typeface="Arial" panose="020b0604020202020204" pitchFamily="34" charset="0"/>
              <a:buChar char="•"/>
            </a:pPr>
            <a:r>
              <a:rPr lang="en-US" sz="2600" dirty="1">
                <a:latin typeface="Calibri" panose="020f0502020204030204" pitchFamily="34" charset="0"/>
              </a:rPr>
              <a:t>Unpaid leave</a:t>
            </a:r>
          </a:p>
          <a:p>
            <a:pPr marL="1371600" lvl="2" indent="-457200">
              <a:buFont typeface="Courier New" panose="02070309020205020404" pitchFamily="49" charset="0"/>
              <a:buChar char="o"/>
            </a:pPr>
            <a:r>
              <a:rPr lang="en-US" sz="2200" dirty="1">
                <a:latin typeface="Calibri" panose="020f0502020204030204" pitchFamily="34" charset="0"/>
              </a:rPr>
              <a:t>Pre-pay</a:t>
            </a:r>
          </a:p>
          <a:p>
            <a:pPr marL="1371600" lvl="2" indent="-457200">
              <a:buFont typeface="Courier New" panose="02070309020205020404" pitchFamily="49" charset="0"/>
              <a:buChar char="o"/>
            </a:pPr>
            <a:r>
              <a:rPr lang="en-US" sz="2200" dirty="1">
                <a:latin typeface="Calibri" panose="020f0502020204030204" pitchFamily="34" charset="0"/>
              </a:rPr>
              <a:t>Pay as you go</a:t>
            </a:r>
          </a:p>
          <a:p>
            <a:pPr marL="1371600" lvl="2" indent="-457200">
              <a:buFont typeface="Courier New" panose="02070309020205020404" pitchFamily="49" charset="0"/>
              <a:buChar char="o"/>
            </a:pPr>
            <a:r>
              <a:rPr lang="en-US" sz="2200" dirty="1" smtClean="0">
                <a:latin typeface="Calibri" panose="020f0502020204030204" pitchFamily="34" charset="0"/>
              </a:rPr>
              <a:t>Catch-up</a:t>
            </a:r>
          </a:p>
          <a:p>
            <a:pPr marL="1371600" lvl="2" indent="-457200">
              <a:buFont typeface="Courier New" panose="02070309020205020404" pitchFamily="49" charset="0"/>
              <a:buChar char="o"/>
            </a:pPr>
            <a:endParaRPr lang="en-US" sz="2600">
              <a:latin typeface="Calibri" panose="020f0502020204030204" pitchFamily="34" charset="0"/>
            </a:endParaRPr>
          </a:p>
          <a:p>
            <a:pPr marL="457200" indent="-457200">
              <a:buFont typeface="Arial" panose="020b0604020202020204" pitchFamily="34" charset="0"/>
              <a:buChar char="•"/>
            </a:pPr>
            <a:r>
              <a:rPr lang="en-US" sz="2600" u="sng" dirty="1">
                <a:latin typeface="Calibri" panose="020f0502020204030204" pitchFamily="34" charset="0"/>
              </a:rPr>
              <a:t>Describe in </a:t>
            </a:r>
            <a:r>
              <a:rPr lang="en-US" sz="2600" u="sng" dirty="1" smtClean="0">
                <a:latin typeface="Calibri" panose="020f0502020204030204" pitchFamily="34" charset="0"/>
              </a:rPr>
              <a:t>writing</a:t>
            </a:r>
            <a:r>
              <a:rPr lang="en-US" sz="2600" dirty="1" smtClean="0">
                <a:latin typeface="Calibri" panose="020f0502020204030204" pitchFamily="34" charset="0"/>
              </a:rPr>
              <a:t>.</a:t>
            </a:r>
            <a:endParaRPr lang="en-US" sz="2600">
              <a:latin typeface="Calibri" panose="020f0502020204030204" pitchFamily="34" charset="0"/>
            </a:endParaRPr>
          </a:p>
        </p:txBody>
      </p:sp>
      <p:pic>
        <p:nvPicPr>
          <p:cNvPr id="5" name="Picture 4"/>
          <p:cNvPicPr>
            <a:picLocks noChangeAspect="1"/>
          </p:cNvPicPr>
          <p:nvPr/>
        </p:nvPicPr>
        <p:blipFill>
          <a:blip r:embed="rId3"/>
          <a:srcRect/>
          <a:stretch>
            <a:fillRect/>
          </a:stretch>
        </p:blipFill>
        <p:spPr>
          <a:xfrm>
            <a:off x="4724400" y="3810000"/>
            <a:ext cx="3088199" cy="2056765"/>
          </a:xfrm>
          <a:prstGeom prst="rect"/>
          <a:ln w="38100" cap="sq">
            <a:solidFill>
              <a:srgbClr val="000000"/>
            </a:solidFill>
            <a:prstDash val="solid"/>
            <a:miter lim="800000"/>
          </a:ln>
          <a:effectLst>
            <a:outerShdw blurRad="50800" dir="2700000" dist="381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D4AC86A4-D94A-4B4D-B4D8-FCD07EA17567}" type="slidenum">
              <a:rPr lang="en-US" smtClean="0"/>
              <a:t>44</a:t>
            </a:fld>
            <a:endParaRPr lang="en-US"/>
          </a:p>
        </p:txBody>
      </p:sp>
    </p:spTree>
    <p:extLst>
      <p:ext uri="{BB962C8B-B14F-4D97-AF65-F5344CB8AC3E}">
        <p14:creationId xmlns:p14="http://schemas.microsoft.com/office/powerpoint/2010/main" val="3935943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229600" cy="758428"/>
          </a:xfrm>
        </p:spPr>
        <p:txBody>
          <a:bodyPr>
            <a:noAutofit/>
          </a:bodyPr>
          <a:lstStyle/>
          <a:p>
            <a:r>
              <a:rPr lang="en-US" sz="3200" b="1" dirty="1" smtClean="0">
                <a:latin typeface="Calibri" panose="020f0502020204030204" pitchFamily="34" charset="0"/>
              </a:rPr>
              <a:t>WHAT HAPPENS AFTER FMLA WHEN EMPLOYEE RETURNS TO WORK?</a:t>
            </a:r>
            <a:endParaRPr lang="en-US" sz="3200" b="1">
              <a:latin typeface="Calibri" panose="020f0502020204030204" pitchFamily="34" charset="0"/>
            </a:endParaRPr>
          </a:p>
        </p:txBody>
      </p:sp>
      <p:sp>
        <p:nvSpPr>
          <p:cNvPr id="4" name="TextBox 3"/>
          <p:cNvSpPr txBox="1"/>
          <p:nvPr/>
        </p:nvSpPr>
        <p:spPr>
          <a:xfrm>
            <a:off x="457200" y="2133600"/>
            <a:ext cx="8458200" cy="4539704"/>
          </a:xfrm>
          <a:prstGeom prst="rect"/>
          <a:noFill/>
        </p:spPr>
        <p:txBody>
          <a:bodyPr wrap="square" rtlCol="0">
            <a:spAutoFit/>
          </a:bodyPr>
          <a:lstStyle/>
          <a:p>
            <a:pPr marL="457200" indent="-457200">
              <a:buFont typeface="Arial" panose="020b0604020202020204" pitchFamily="34" charset="0"/>
              <a:buChar char="•"/>
            </a:pPr>
            <a:r>
              <a:rPr lang="en-US" sz="2800" dirty="1">
                <a:latin typeface="Calibri" panose="020f0502020204030204" pitchFamily="34" charset="0"/>
              </a:rPr>
              <a:t>Restore benefits to pre-leave </a:t>
            </a:r>
            <a:r>
              <a:rPr lang="en-US" sz="2800" dirty="1" smtClean="0">
                <a:latin typeface="Calibri" panose="020f0502020204030204" pitchFamily="34" charset="0"/>
              </a:rPr>
              <a:t>status:</a:t>
            </a:r>
            <a:endParaRPr lang="en-US" sz="2800">
              <a:latin typeface="Calibri" panose="020f0502020204030204" pitchFamily="34" charset="0"/>
            </a:endParaRPr>
          </a:p>
          <a:p>
            <a:pPr marL="914400" lvl="1" indent="-457200">
              <a:buFont typeface="Courier New" panose="02070309020205020404" pitchFamily="49" charset="0"/>
              <a:buChar char="o"/>
            </a:pPr>
            <a:r>
              <a:rPr lang="en-US" sz="2300" dirty="1">
                <a:latin typeface="Calibri" panose="020f0502020204030204" pitchFamily="34" charset="0"/>
              </a:rPr>
              <a:t>No new waiting period, etc.</a:t>
            </a:r>
          </a:p>
          <a:p>
            <a:pPr marL="914400" lvl="1" indent="-457200">
              <a:buFont typeface="Courier New" panose="02070309020205020404" pitchFamily="49" charset="0"/>
              <a:buChar char="o"/>
            </a:pPr>
            <a:r>
              <a:rPr lang="en-US" sz="2300" dirty="1">
                <a:latin typeface="Calibri" panose="020f0502020204030204" pitchFamily="34" charset="0"/>
              </a:rPr>
              <a:t>No requirement to wait for open enrollment, etc</a:t>
            </a:r>
            <a:r>
              <a:rPr lang="en-US" sz="2300" dirty="1" smtClean="0">
                <a:latin typeface="Calibri" panose="020f0502020204030204" pitchFamily="34" charset="0"/>
              </a:rPr>
              <a:t>.</a:t>
            </a:r>
          </a:p>
          <a:p>
            <a:pPr marL="914400" lvl="1" indent="-457200">
              <a:buFont typeface="Courier New" panose="02070309020205020404" pitchFamily="49" charset="0"/>
              <a:buChar char="o"/>
            </a:pPr>
            <a:endParaRPr lang="en-US" sz="1500">
              <a:latin typeface="Calibri" panose="020f0502020204030204" pitchFamily="34" charset="0"/>
            </a:endParaRPr>
          </a:p>
          <a:p>
            <a:pPr marL="457200" indent="-457200">
              <a:buFont typeface="Arial" panose="020b0604020202020204" pitchFamily="34" charset="0"/>
              <a:buChar char="•"/>
            </a:pPr>
            <a:r>
              <a:rPr lang="en-US" sz="2800" dirty="1">
                <a:latin typeface="Calibri" panose="020f0502020204030204" pitchFamily="34" charset="0"/>
              </a:rPr>
              <a:t>Subject to overall plan and permitted election </a:t>
            </a:r>
            <a:r>
              <a:rPr lang="en-US" sz="2800" dirty="1" smtClean="0">
                <a:latin typeface="Calibri" panose="020f0502020204030204" pitchFamily="34" charset="0"/>
              </a:rPr>
              <a:t>changes</a:t>
            </a:r>
            <a:r>
              <a:rPr lang="en-US" sz="2700" dirty="1" smtClean="0">
                <a:latin typeface="Calibri" panose="020f0502020204030204" pitchFamily="34" charset="0"/>
              </a:rPr>
              <a:t>.</a:t>
            </a:r>
          </a:p>
          <a:p>
            <a:pPr marL="457200" indent="-457200">
              <a:buFont typeface="Arial" panose="020b0604020202020204" pitchFamily="34" charset="0"/>
              <a:buChar char="•"/>
            </a:pPr>
            <a:endParaRPr lang="en-US" sz="150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For </a:t>
            </a:r>
            <a:r>
              <a:rPr lang="en-US" sz="2800" dirty="1">
                <a:latin typeface="Calibri" panose="020f0502020204030204" pitchFamily="34" charset="0"/>
              </a:rPr>
              <a:t>simplicity and risk avoidance, some employers continue coverage during leave and pay full cost</a:t>
            </a:r>
            <a:r>
              <a:rPr lang="en-US" sz="2700" dirty="1">
                <a:latin typeface="Calibri" panose="020f0502020204030204" pitchFamily="34" charset="0"/>
              </a:rPr>
              <a:t>.</a:t>
            </a:r>
          </a:p>
          <a:p>
            <a:pPr marL="457200" indent="-457200">
              <a:buFont typeface="Arial" panose="020b0604020202020204" pitchFamily="34" charset="0"/>
              <a:buChar char="•"/>
            </a:pPr>
            <a:endParaRPr lang="en-US" sz="1500">
              <a:latin typeface="Calibri" panose="020f0502020204030204" pitchFamily="34" charset="0"/>
            </a:endParaRPr>
          </a:p>
          <a:p>
            <a:pPr marL="457200" indent="-457200">
              <a:buFont typeface="Arial" panose="020b0604020202020204" pitchFamily="34" charset="0"/>
              <a:buChar char="•"/>
            </a:pPr>
            <a:r>
              <a:rPr lang="en-US" sz="2800" dirty="1">
                <a:latin typeface="Calibri" panose="020f0502020204030204" pitchFamily="34" charset="0"/>
              </a:rPr>
              <a:t>Recovery of employer’s cost to continue coverage.</a:t>
            </a:r>
          </a:p>
          <a:p>
            <a:pPr marL="457200" indent="-457200">
              <a:buFont typeface="Arial" panose="020b0604020202020204" pitchFamily="34" charset="0"/>
              <a:buChar char="•"/>
            </a:pPr>
            <a:endParaRPr lang="en-US" sz="30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45</a:t>
            </a:fld>
            <a:endParaRPr lang="en-US"/>
          </a:p>
        </p:txBody>
      </p:sp>
    </p:spTree>
    <p:extLst>
      <p:ext uri="{BB962C8B-B14F-4D97-AF65-F5344CB8AC3E}">
        <p14:creationId xmlns:p14="http://schemas.microsoft.com/office/powerpoint/2010/main" val="1408206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FMLA OPINION LETTERS</a:t>
            </a:r>
            <a:endParaRPr lang="en-US" sz="3800" b="1">
              <a:latin typeface="Calibri" panose="020f0502020204030204" pitchFamily="34" charset="0"/>
            </a:endParaRPr>
          </a:p>
        </p:txBody>
      </p:sp>
      <p:sp>
        <p:nvSpPr>
          <p:cNvPr id="4" name="TextBox 3"/>
          <p:cNvSpPr txBox="1"/>
          <p:nvPr/>
        </p:nvSpPr>
        <p:spPr>
          <a:xfrm>
            <a:off x="381000" y="1981200"/>
            <a:ext cx="8305800" cy="4601260"/>
          </a:xfrm>
          <a:prstGeom prst="rect"/>
          <a:noFill/>
        </p:spPr>
        <p:txBody>
          <a:bodyPr wrap="square" rtlCol="0">
            <a:spAutoFit/>
          </a:bodyPr>
          <a:lstStyle/>
          <a:p>
            <a:r>
              <a:rPr lang="en-US" sz="2700" u="sng" dirty="1" smtClean="0">
                <a:latin typeface="Calibri" panose="020f0502020204030204" pitchFamily="34" charset="0"/>
              </a:rPr>
              <a:t>FMLA2019-1-A (March 14, 2019)</a:t>
            </a:r>
            <a:r>
              <a:rPr lang="en-US" sz="2700" dirty="1" smtClean="0">
                <a:latin typeface="Calibri" panose="020f0502020204030204" pitchFamily="34" charset="0"/>
              </a:rPr>
              <a:t>: </a:t>
            </a:r>
          </a:p>
          <a:p>
            <a:endParaRPr lang="en-US" sz="1500">
              <a:latin typeface="Calibri" panose="020f0502020204030204" pitchFamily="34" charset="0"/>
            </a:endParaRPr>
          </a:p>
          <a:p>
            <a:pPr marL="457200" indent="-457200">
              <a:buFont typeface="Arial" panose="020b0604020202020204" pitchFamily="34" charset="0"/>
              <a:buChar char="•"/>
            </a:pPr>
            <a:r>
              <a:rPr lang="en-US" sz="2700" dirty="1" smtClean="0">
                <a:latin typeface="Calibri" panose="020f0502020204030204" pitchFamily="34" charset="0"/>
              </a:rPr>
              <a:t>At issue: </a:t>
            </a:r>
          </a:p>
          <a:p>
            <a:pPr marL="457200" indent="-457200">
              <a:buFont typeface="Arial" panose="020b0604020202020204" pitchFamily="34" charset="0"/>
              <a:buChar char="•"/>
            </a:pPr>
            <a:endParaRPr lang="en-US" sz="1500">
              <a:latin typeface="Calibri" panose="020f0502020204030204" pitchFamily="34" charset="0"/>
            </a:endParaRPr>
          </a:p>
          <a:p>
            <a:pPr marL="914400" lvl="1" indent="-457200">
              <a:buFont typeface="+mj-lt"/>
              <a:buAutoNum type="arabicPeriod" startAt="1"/>
            </a:pPr>
            <a:r>
              <a:rPr lang="en-US" sz="2400" dirty="1" smtClean="0">
                <a:latin typeface="Calibri" panose="020f0502020204030204" pitchFamily="34" charset="0"/>
              </a:rPr>
              <a:t>Some employers voluntarily allow employees to use available sick time prior to designating leave as FMLA-qualifying, even when the leave is clearly FMLA-qualifying</a:t>
            </a:r>
            <a:r>
              <a:rPr lang="en-US" sz="2500" dirty="1" smtClean="0">
                <a:latin typeface="Calibri" panose="020f0502020204030204" pitchFamily="34" charset="0"/>
              </a:rPr>
              <a:t>.</a:t>
            </a:r>
          </a:p>
          <a:p>
            <a:pPr marL="914400" lvl="1" indent="-457200">
              <a:buFont typeface="+mj-lt"/>
              <a:buAutoNum type="arabicPeriod" startAt="1"/>
            </a:pPr>
            <a:endParaRPr lang="en-US" sz="1500" smtClean="0">
              <a:latin typeface="Calibri" panose="020f0502020204030204" pitchFamily="34" charset="0"/>
            </a:endParaRPr>
          </a:p>
          <a:p>
            <a:pPr marL="914400" lvl="1" indent="-457200">
              <a:buFont typeface="+mj-lt"/>
              <a:buAutoNum type="arabicPeriod" startAt="1"/>
            </a:pPr>
            <a:r>
              <a:rPr lang="en-US" sz="2400" dirty="1" smtClean="0">
                <a:latin typeface="Calibri" panose="020f0502020204030204" pitchFamily="34" charset="0"/>
              </a:rPr>
              <a:t>Is it permissible for an employer to delay designating paid leave as FMLA leave, even when the leave is clearly FMLA-qualifying?  </a:t>
            </a:r>
          </a:p>
          <a:p>
            <a:pPr marL="914400" lvl="1" indent="-457200">
              <a:buFont typeface="+mj-lt"/>
              <a:buAutoNum type="arabicPeriod" startAt="1"/>
            </a:pPr>
            <a:endParaRPr lang="en-US" sz="1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46</a:t>
            </a:fld>
            <a:endParaRPr lang="en-US"/>
          </a:p>
        </p:txBody>
      </p:sp>
    </p:spTree>
    <p:extLst>
      <p:ext uri="{BB962C8B-B14F-4D97-AF65-F5344CB8AC3E}">
        <p14:creationId xmlns:p14="http://schemas.microsoft.com/office/powerpoint/2010/main" val="1470737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FMLA OPINION LETTERS</a:t>
            </a:r>
            <a:endParaRPr lang="en-US" sz="3800" b="1">
              <a:latin typeface="Calibri" panose="020f0502020204030204" pitchFamily="34" charset="0"/>
            </a:endParaRPr>
          </a:p>
        </p:txBody>
      </p:sp>
      <p:sp>
        <p:nvSpPr>
          <p:cNvPr id="4" name="TextBox 3"/>
          <p:cNvSpPr txBox="1"/>
          <p:nvPr/>
        </p:nvSpPr>
        <p:spPr>
          <a:xfrm>
            <a:off x="381000" y="1981200"/>
            <a:ext cx="8305800" cy="2708434"/>
          </a:xfrm>
          <a:prstGeom prst="rect"/>
          <a:noFill/>
        </p:spPr>
        <p:txBody>
          <a:bodyPr wrap="square" rtlCol="0">
            <a:spAutoFit/>
          </a:bodyPr>
          <a:lstStyle/>
          <a:p>
            <a:pPr marL="457200" indent="-457200">
              <a:buFont typeface="Arial" panose="020b0604020202020204" pitchFamily="34" charset="0"/>
              <a:buChar char="•"/>
            </a:pPr>
            <a:endParaRPr lang="en-US" sz="1500">
              <a:latin typeface="Calibri" panose="020f0502020204030204" pitchFamily="34" charset="0"/>
            </a:endParaRPr>
          </a:p>
          <a:p>
            <a:pPr lvl="1"/>
            <a:endParaRPr lang="en-US" sz="2800" smtClean="0">
              <a:latin typeface="Calibri" panose="020f0502020204030204" pitchFamily="34" charset="0"/>
            </a:endParaRPr>
          </a:p>
          <a:p>
            <a:pPr lvl="1"/>
            <a:r>
              <a:rPr lang="en-US" sz="2800" dirty="1" smtClean="0">
                <a:latin typeface="Calibri" panose="020f0502020204030204" pitchFamily="34" charset="0"/>
              </a:rPr>
              <a:t>Answer: No, the employer may not delay designating leave as FMLA-qualifying, </a:t>
            </a:r>
            <a:r>
              <a:rPr lang="en-US" sz="2800" u="sng" dirty="1" smtClean="0">
                <a:latin typeface="Calibri" panose="020f0502020204030204" pitchFamily="34" charset="0"/>
              </a:rPr>
              <a:t>even if the employee would prefer</a:t>
            </a:r>
            <a:r>
              <a:rPr lang="en-US" sz="2800" dirty="1" smtClean="0">
                <a:latin typeface="Calibri" panose="020f0502020204030204" pitchFamily="34" charset="0"/>
              </a:rPr>
              <a:t> that the employer delay the designation.</a:t>
            </a:r>
            <a:endParaRPr lang="en-US" sz="2400" smtClean="0">
              <a:latin typeface="Calibri" panose="020f0502020204030204" pitchFamily="34" charset="0"/>
            </a:endParaRPr>
          </a:p>
          <a:p>
            <a:pPr marL="914400" lvl="1" indent="-457200">
              <a:buFont typeface="+mj-lt"/>
              <a:buAutoNum type="arabicPeriod" startAt="1"/>
            </a:pPr>
            <a:endParaRPr lang="en-US" sz="1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47</a:t>
            </a:fld>
            <a:endParaRPr lang="en-US"/>
          </a:p>
        </p:txBody>
      </p:sp>
    </p:spTree>
    <p:extLst>
      <p:ext uri="{BB962C8B-B14F-4D97-AF65-F5344CB8AC3E}">
        <p14:creationId xmlns:p14="http://schemas.microsoft.com/office/powerpoint/2010/main" val="1696580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FMLA OPINION LETTERS</a:t>
            </a:r>
            <a:endParaRPr lang="en-US" sz="3800" b="1">
              <a:latin typeface="Calibri" panose="020f0502020204030204" pitchFamily="34" charset="0"/>
            </a:endParaRPr>
          </a:p>
        </p:txBody>
      </p:sp>
      <p:sp>
        <p:nvSpPr>
          <p:cNvPr id="4" name="TextBox 3"/>
          <p:cNvSpPr txBox="1"/>
          <p:nvPr/>
        </p:nvSpPr>
        <p:spPr>
          <a:xfrm>
            <a:off x="388434" y="2005230"/>
            <a:ext cx="8305800" cy="4247317"/>
          </a:xfrm>
          <a:prstGeom prst="rect"/>
          <a:noFill/>
        </p:spPr>
        <p:txBody>
          <a:bodyPr wrap="square" rtlCol="0">
            <a:spAutoFit/>
          </a:bodyPr>
          <a:lstStyle/>
          <a:p>
            <a:pPr marL="457200" indent="-457200">
              <a:buFont typeface="Arial" panose="020b0604020202020204" pitchFamily="34" charset="0"/>
              <a:buChar char="•"/>
            </a:pPr>
            <a:r>
              <a:rPr lang="en-US" sz="2700" dirty="1" smtClean="0">
                <a:latin typeface="Calibri" panose="020f0502020204030204" pitchFamily="34" charset="0"/>
              </a:rPr>
              <a:t>General Legal Principles: </a:t>
            </a:r>
          </a:p>
          <a:p>
            <a:pPr marL="457200" indent="-457200">
              <a:buFont typeface="Arial" panose="020b0604020202020204" pitchFamily="34" charset="0"/>
              <a:buChar char="•"/>
            </a:pPr>
            <a:endParaRPr lang="en-US" sz="2700" smtClean="0">
              <a:latin typeface="Calibri" panose="020f0502020204030204" pitchFamily="34" charset="0"/>
            </a:endParaRPr>
          </a:p>
          <a:p>
            <a:pPr marL="914400" lvl="1" indent="-457200">
              <a:buFont typeface="Courier New" panose="02070309020205020404" pitchFamily="49" charset="0"/>
              <a:buChar char="o"/>
            </a:pPr>
            <a:r>
              <a:rPr lang="en-US" sz="2400" dirty="1" smtClean="0">
                <a:latin typeface="Calibri" panose="020f0502020204030204" pitchFamily="34" charset="0"/>
              </a:rPr>
              <a:t>29 U.S.C. § 2612(d)(2) – Employer may require, or the employee may elect, to “substitute” accrued paid leave (e.g. paid vacation, paid sick leave, etc.) to cover any part of the unpaid FMLA entitlement period.</a:t>
            </a:r>
          </a:p>
          <a:p>
            <a:pPr marL="914400" lvl="1" indent="-457200">
              <a:buFont typeface="Courier New" panose="02070309020205020404" pitchFamily="49" charset="0"/>
              <a:buChar char="o"/>
            </a:pPr>
            <a:endParaRPr lang="en-US" sz="2400">
              <a:latin typeface="Calibri" panose="020f0502020204030204" pitchFamily="34" charset="0"/>
            </a:endParaRPr>
          </a:p>
          <a:p>
            <a:pPr marL="914400" lvl="1" indent="-457200">
              <a:buFont typeface="Courier New" panose="02070309020205020404" pitchFamily="49" charset="0"/>
              <a:buChar char="o"/>
            </a:pPr>
            <a:r>
              <a:rPr lang="en-US" sz="2400" dirty="1" smtClean="0">
                <a:latin typeface="Calibri" panose="020f0502020204030204" pitchFamily="34" charset="0"/>
              </a:rPr>
              <a:t>WHD regulations require employers to provide written “designation notice” to an employee within 5 business days after employer determines leave if FMLA-qualifying leave.</a:t>
            </a:r>
            <a:endParaRPr lang="en-US" sz="24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48</a:t>
            </a:fld>
            <a:endParaRPr lang="en-US"/>
          </a:p>
        </p:txBody>
      </p:sp>
    </p:spTree>
    <p:extLst>
      <p:ext uri="{BB962C8B-B14F-4D97-AF65-F5344CB8AC3E}">
        <p14:creationId xmlns:p14="http://schemas.microsoft.com/office/powerpoint/2010/main" val="1929670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FMLA OPINION LETTERS</a:t>
            </a:r>
            <a:endParaRPr lang="en-US" sz="3800" b="1">
              <a:latin typeface="Calibri" panose="020f0502020204030204" pitchFamily="34" charset="0"/>
            </a:endParaRPr>
          </a:p>
        </p:txBody>
      </p:sp>
      <p:sp>
        <p:nvSpPr>
          <p:cNvPr id="4" name="TextBox 3"/>
          <p:cNvSpPr txBox="1"/>
          <p:nvPr/>
        </p:nvSpPr>
        <p:spPr>
          <a:xfrm>
            <a:off x="397727" y="2133600"/>
            <a:ext cx="8305800" cy="4154984"/>
          </a:xfrm>
          <a:prstGeom prst="rect"/>
          <a:noFill/>
        </p:spPr>
        <p:txBody>
          <a:bodyPr wrap="square" rtlCol="0">
            <a:spAutoFit/>
          </a:bodyPr>
          <a:lstStyle/>
          <a:p>
            <a:r>
              <a:rPr lang="en-US" sz="2800" u="sng" dirty="1" smtClean="0">
                <a:latin typeface="Calibri" panose="020f0502020204030204" pitchFamily="34" charset="0"/>
              </a:rPr>
              <a:t>FMLA2018-2-A (August 28, 2018)</a:t>
            </a:r>
            <a:r>
              <a:rPr lang="en-US" sz="2800" dirty="1" smtClean="0">
                <a:latin typeface="Calibri" panose="020f0502020204030204" pitchFamily="34" charset="0"/>
              </a:rPr>
              <a:t>: </a:t>
            </a:r>
          </a:p>
          <a:p>
            <a:endParaRPr lang="en-US" sz="150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At issue: </a:t>
            </a:r>
          </a:p>
          <a:p>
            <a:pPr marL="457200" indent="-457200">
              <a:buFont typeface="Arial" panose="020b0604020202020204" pitchFamily="34" charset="0"/>
              <a:buChar char="•"/>
            </a:pPr>
            <a:endParaRPr lang="en-US" sz="1000">
              <a:latin typeface="Calibri" panose="020f0502020204030204" pitchFamily="34" charset="0"/>
            </a:endParaRPr>
          </a:p>
          <a:p>
            <a:pPr marL="914400" lvl="1" indent="-457200">
              <a:buFont typeface="+mj-lt"/>
              <a:buAutoNum type="arabicPeriod" startAt="1"/>
            </a:pPr>
            <a:r>
              <a:rPr lang="en-US" sz="2400" dirty="1" smtClean="0">
                <a:latin typeface="Calibri" panose="020f0502020204030204" pitchFamily="34" charset="0"/>
              </a:rPr>
              <a:t>Whether organ-donation surgery qualifies as a “serious health condition” under the FMLA, even when the donor is in good health </a:t>
            </a:r>
            <a:r>
              <a:rPr lang="en-US" sz="2400" dirty="1" smtClean="0">
                <a:latin typeface="Calibri" panose="020f0502020204030204" pitchFamily="34" charset="0"/>
              </a:rPr>
              <a:t>before </a:t>
            </a:r>
            <a:r>
              <a:rPr lang="en-US" sz="2400" dirty="1" smtClean="0">
                <a:latin typeface="Calibri" panose="020f0502020204030204" pitchFamily="34" charset="0"/>
              </a:rPr>
              <a:t>the donation(s) and chooses to donate the organ solely to improve the health of another person.</a:t>
            </a:r>
          </a:p>
          <a:p>
            <a:pPr marL="914400" lvl="1" indent="-457200">
              <a:buFont typeface="+mj-lt"/>
              <a:buAutoNum type="arabicPeriod" startAt="1"/>
            </a:pPr>
            <a:endParaRPr lang="en-US" sz="1000" u="sng">
              <a:latin typeface="Calibri" panose="020f0502020204030204" pitchFamily="34" charset="0"/>
            </a:endParaRPr>
          </a:p>
          <a:p>
            <a:pPr marL="914400" lvl="1" indent="-457200">
              <a:buFont typeface="+mj-lt"/>
              <a:buAutoNum type="arabicPeriod" startAt="1"/>
            </a:pPr>
            <a:r>
              <a:rPr lang="en-US" sz="2400" dirty="1" smtClean="0">
                <a:latin typeface="Calibri" panose="020f0502020204030204" pitchFamily="34" charset="0"/>
              </a:rPr>
              <a:t>Whether an organ donor can use FMLA leave for post-operative treatment.</a:t>
            </a:r>
          </a:p>
        </p:txBody>
      </p:sp>
      <p:sp>
        <p:nvSpPr>
          <p:cNvPr id="3" name="Slide Number Placeholder 2"/>
          <p:cNvSpPr>
            <a:spLocks noGrp="1"/>
          </p:cNvSpPr>
          <p:nvPr>
            <p:ph type="sldNum" sz="quarter" idx="12"/>
          </p:nvPr>
        </p:nvSpPr>
        <p:spPr/>
        <p:txBody>
          <a:bodyPr/>
          <a:lstStyle/>
          <a:p>
            <a:fld id="{D4AC86A4-D94A-4B4D-B4D8-FCD07EA17567}" type="slidenum">
              <a:rPr lang="en-US" smtClean="0"/>
              <a:t>49</a:t>
            </a:fld>
            <a:endParaRPr lang="en-US"/>
          </a:p>
        </p:txBody>
      </p:sp>
    </p:spTree>
    <p:extLst>
      <p:ext uri="{BB962C8B-B14F-4D97-AF65-F5344CB8AC3E}">
        <p14:creationId xmlns:p14="http://schemas.microsoft.com/office/powerpoint/2010/main" val="200483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6572"/>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81000" y="2009994"/>
            <a:ext cx="6629400" cy="4154984"/>
          </a:xfrm>
          <a:prstGeom prst="rect"/>
          <a:noFill/>
        </p:spPr>
        <p:txBody>
          <a:bodyPr wrap="square" rtlCol="0">
            <a:spAutoFit/>
          </a:bodyPr>
          <a:lstStyle/>
          <a:p>
            <a:r>
              <a:rPr lang="en-US" sz="2800" dirty="1" smtClean="0">
                <a:latin typeface="Calibri" panose="020f0502020204030204" pitchFamily="34" charset="0"/>
              </a:rPr>
              <a:t>Two important points:</a:t>
            </a:r>
          </a:p>
          <a:p>
            <a:endParaRPr lang="en-US" sz="1000">
              <a:latin typeface="Calibri" panose="020f0502020204030204" pitchFamily="34" charset="0"/>
            </a:endParaRPr>
          </a:p>
          <a:p>
            <a:pPr marL="971550" lvl="1" indent="-514350">
              <a:buFont typeface="+mj-lt"/>
              <a:buAutoNum type="arabicPeriod" startAt="1"/>
            </a:pPr>
            <a:r>
              <a:rPr lang="en-US" sz="2800" dirty="1" smtClean="0">
                <a:latin typeface="Calibri" panose="020f0502020204030204" pitchFamily="34" charset="0"/>
              </a:rPr>
              <a:t>See something; say something!</a:t>
            </a:r>
          </a:p>
          <a:p>
            <a:pPr marL="971550" lvl="1" indent="-514350">
              <a:buFont typeface="+mj-lt"/>
              <a:buAutoNum type="arabicPeriod" startAt="1"/>
            </a:pPr>
            <a:endParaRPr lang="en-US" sz="1000">
              <a:latin typeface="Calibri" panose="020f0502020204030204" pitchFamily="34" charset="0"/>
            </a:endParaRPr>
          </a:p>
          <a:p>
            <a:pPr marL="971550" lvl="1" indent="-514350">
              <a:buFont typeface="+mj-lt"/>
              <a:buAutoNum type="arabicPeriod" startAt="1"/>
            </a:pPr>
            <a:r>
              <a:rPr lang="en-US" sz="2800" dirty="1" smtClean="0">
                <a:latin typeface="Calibri" panose="020f0502020204030204" pitchFamily="34" charset="0"/>
              </a:rPr>
              <a:t>“How can I/we assist you in ……. ”</a:t>
            </a:r>
          </a:p>
          <a:p>
            <a:pPr marL="971550" lvl="1" indent="-514350">
              <a:buFont typeface="+mj-lt"/>
              <a:buAutoNum type="arabicPeriod" startAt="1"/>
            </a:pPr>
            <a:endParaRPr lang="en-US" sz="1000">
              <a:latin typeface="Calibri" panose="020f0502020204030204" pitchFamily="34" charset="0"/>
            </a:endParaRPr>
          </a:p>
          <a:p>
            <a:pPr marL="1428750" lvl="2" indent="-514350">
              <a:buFont typeface="Arial" panose="020b0604020202020204" pitchFamily="34" charset="0"/>
              <a:buChar char="•"/>
            </a:pPr>
            <a:r>
              <a:rPr lang="en-US" sz="2400" dirty="1" smtClean="0">
                <a:latin typeface="Calibri" panose="020f0502020204030204" pitchFamily="34" charset="0"/>
              </a:rPr>
              <a:t>Performing your job to your department’s expectations?</a:t>
            </a:r>
          </a:p>
          <a:p>
            <a:pPr marL="1428750" lvl="2" indent="-514350">
              <a:buFont typeface="Arial" panose="020b0604020202020204" pitchFamily="34" charset="0"/>
              <a:buChar char="•"/>
            </a:pPr>
            <a:endParaRPr lang="en-US" sz="1000">
              <a:latin typeface="Calibri" panose="020f0502020204030204" pitchFamily="34" charset="0"/>
            </a:endParaRPr>
          </a:p>
          <a:p>
            <a:pPr marL="1428750" lvl="2" indent="-514350">
              <a:buFont typeface="Arial" panose="020b0604020202020204" pitchFamily="34" charset="0"/>
              <a:buChar char="•"/>
            </a:pPr>
            <a:r>
              <a:rPr lang="en-US" sz="2400" dirty="1" smtClean="0">
                <a:latin typeface="Calibri" panose="020f0502020204030204" pitchFamily="34" charset="0"/>
              </a:rPr>
              <a:t>Coming to work on time?</a:t>
            </a:r>
          </a:p>
          <a:p>
            <a:pPr marL="1428750" lvl="2" indent="-514350">
              <a:buFont typeface="Arial" panose="020b0604020202020204" pitchFamily="34" charset="0"/>
              <a:buChar char="•"/>
            </a:pPr>
            <a:endParaRPr lang="en-US" sz="1000">
              <a:latin typeface="Calibri" panose="020f0502020204030204" pitchFamily="34" charset="0"/>
            </a:endParaRPr>
          </a:p>
          <a:p>
            <a:pPr marL="1428750" lvl="2" indent="-514350">
              <a:buFont typeface="Arial" panose="020b0604020202020204" pitchFamily="34" charset="0"/>
              <a:buChar char="•"/>
            </a:pPr>
            <a:r>
              <a:rPr lang="en-US" sz="2400" dirty="1" smtClean="0">
                <a:latin typeface="Calibri" panose="020f0502020204030204" pitchFamily="34" charset="0"/>
              </a:rPr>
              <a:t>Improving your attendance?</a:t>
            </a:r>
          </a:p>
          <a:p>
            <a:pPr marL="1428750" lvl="2" indent="-514350">
              <a:buFont typeface="Arial" panose="020b0604020202020204" pitchFamily="34" charset="0"/>
              <a:buChar char="•"/>
            </a:pPr>
            <a:endParaRPr lang="en-US" sz="1000">
              <a:latin typeface="Calibri" panose="020f0502020204030204" pitchFamily="34" charset="0"/>
            </a:endParaRPr>
          </a:p>
          <a:p>
            <a:pPr marL="1428750" lvl="2" indent="-514350">
              <a:buFont typeface="Arial" panose="020b0604020202020204" pitchFamily="34" charset="0"/>
              <a:buChar char="•"/>
            </a:pPr>
            <a:r>
              <a:rPr lang="en-US" sz="2400" dirty="1" smtClean="0">
                <a:latin typeface="Calibri" panose="020f0502020204030204" pitchFamily="34" charset="0"/>
              </a:rPr>
              <a:t>Properly performing your job?</a:t>
            </a:r>
            <a:endParaRPr lang="en-US" sz="24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5</a:t>
            </a:fld>
            <a:endParaRPr lang="en-US"/>
          </a:p>
        </p:txBody>
      </p:sp>
      <p:pic>
        <p:nvPicPr>
          <p:cNvPr id="5" name="Picture 2" descr="Image result for question mark"/>
          <p:cNvPicPr>
            <a:picLocks noChangeAspect="1" noChangeArrowheads="1"/>
          </p:cNvPicPr>
          <p:nvPr/>
        </p:nvPicPr>
        <p:blipFill>
          <a:blip r:embed="rId3"/>
          <a:srcRect/>
          <a:stretch>
            <a:fillRect/>
          </a:stretch>
        </p:blipFill>
        <p:spPr>
          <a:xfrm>
            <a:off x="6525322" y="2514600"/>
            <a:ext cx="1994645" cy="2620964"/>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12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FMLA OPINION LETTERS</a:t>
            </a:r>
            <a:endParaRPr lang="en-US" sz="3800" b="1">
              <a:latin typeface="Calibri" panose="020f0502020204030204" pitchFamily="34" charset="0"/>
            </a:endParaRPr>
          </a:p>
        </p:txBody>
      </p:sp>
      <p:sp>
        <p:nvSpPr>
          <p:cNvPr id="4" name="TextBox 3"/>
          <p:cNvSpPr txBox="1"/>
          <p:nvPr/>
        </p:nvSpPr>
        <p:spPr>
          <a:xfrm>
            <a:off x="533400" y="2028314"/>
            <a:ext cx="8153400" cy="4201150"/>
          </a:xfrm>
          <a:prstGeom prst="rect"/>
          <a:noFill/>
        </p:spPr>
        <p:txBody>
          <a:bodyPr wrap="square" rtlCol="0">
            <a:spAutoFit/>
          </a:bodyPr>
          <a:lstStyle/>
          <a:p>
            <a:pPr marL="457200" indent="-457200">
              <a:buFont typeface="Arial" panose="020b0604020202020204" pitchFamily="34" charset="0"/>
              <a:buChar char="•"/>
            </a:pPr>
            <a:r>
              <a:rPr lang="en-US" sz="2700" dirty="1" smtClean="0">
                <a:latin typeface="Calibri" panose="020f0502020204030204" pitchFamily="34" charset="0"/>
              </a:rPr>
              <a:t>Opinion:</a:t>
            </a:r>
          </a:p>
          <a:p>
            <a:pPr marL="457200" indent="-457200">
              <a:buFont typeface="Arial" panose="020b0604020202020204" pitchFamily="34" charset="0"/>
              <a:buChar char="•"/>
            </a:pPr>
            <a:endParaRPr lang="en-US" sz="1000">
              <a:latin typeface="Calibri" panose="020f0502020204030204" pitchFamily="34" charset="0"/>
            </a:endParaRPr>
          </a:p>
          <a:p>
            <a:pPr marL="914400" lvl="1" indent="-457200">
              <a:buFont typeface="Courier New" panose="02070309020205020404" pitchFamily="49" charset="0"/>
              <a:buChar char="o"/>
            </a:pPr>
            <a:r>
              <a:rPr lang="en-US" sz="2400" dirty="1" smtClean="0">
                <a:latin typeface="Calibri" panose="020f0502020204030204" pitchFamily="34" charset="0"/>
              </a:rPr>
              <a:t>Organ donations can qualify as an impairment or physical condition that is a serious health condition under the FMLA when it involves “inpatient care” or “continuing treatment”.</a:t>
            </a:r>
          </a:p>
          <a:p>
            <a:pPr marL="914400" lvl="1" indent="-457200">
              <a:buFont typeface="Courier New" panose="02070309020205020404" pitchFamily="49" charset="0"/>
              <a:buChar char="o"/>
            </a:pPr>
            <a:endParaRPr lang="en-US" sz="1000">
              <a:latin typeface="Calibri" panose="020f0502020204030204" pitchFamily="34" charset="0"/>
            </a:endParaRPr>
          </a:p>
          <a:p>
            <a:pPr marL="1371600" lvl="2" indent="-457200">
              <a:buFont typeface="Wingdings" panose="05000000000000000000" pitchFamily="2" charset="2"/>
              <a:buChar char="§"/>
            </a:pPr>
            <a:r>
              <a:rPr lang="en-US" sz="2200" dirty="1">
                <a:latin typeface="Calibri" panose="020f0502020204030204" pitchFamily="34" charset="0"/>
              </a:rPr>
              <a:t>The employer stated in their note to the </a:t>
            </a:r>
            <a:r>
              <a:rPr lang="en-US" sz="2200" dirty="1">
                <a:latin typeface="Calibri" panose="020f0502020204030204" pitchFamily="34" charset="0"/>
              </a:rPr>
              <a:t>DOL</a:t>
            </a:r>
            <a:r>
              <a:rPr lang="en-US" sz="2200" dirty="1">
                <a:latin typeface="Calibri" panose="020f0502020204030204" pitchFamily="34" charset="0"/>
              </a:rPr>
              <a:t> that the employee would most likely require an overnight hospitalization.</a:t>
            </a:r>
          </a:p>
          <a:p>
            <a:pPr marL="914400" lvl="1" indent="-457200">
              <a:buFont typeface="Courier New" panose="02070309020205020404" pitchFamily="49" charset="0"/>
              <a:buChar char="o"/>
            </a:pPr>
            <a:endParaRPr lang="en-US" sz="1000">
              <a:latin typeface="Calibri" panose="020f0502020204030204" pitchFamily="34" charset="0"/>
            </a:endParaRPr>
          </a:p>
          <a:p>
            <a:pPr marL="1371600" lvl="2" indent="-457200">
              <a:buFont typeface="Wingdings" panose="05000000000000000000" pitchFamily="2" charset="2"/>
              <a:buChar char="§"/>
            </a:pPr>
            <a:r>
              <a:rPr lang="en-US" sz="2200" dirty="1" smtClean="0">
                <a:latin typeface="Calibri" panose="020f0502020204030204" pitchFamily="34" charset="0"/>
              </a:rPr>
              <a:t>Overnight hospital stays and post-operative recovery qualify as a serious health condition.</a:t>
            </a:r>
          </a:p>
        </p:txBody>
      </p:sp>
      <p:sp>
        <p:nvSpPr>
          <p:cNvPr id="3" name="Slide Number Placeholder 2"/>
          <p:cNvSpPr>
            <a:spLocks noGrp="1"/>
          </p:cNvSpPr>
          <p:nvPr>
            <p:ph type="sldNum" sz="quarter" idx="12"/>
          </p:nvPr>
        </p:nvSpPr>
        <p:spPr/>
        <p:txBody>
          <a:bodyPr/>
          <a:lstStyle/>
          <a:p>
            <a:fld id="{D4AC86A4-D94A-4B4D-B4D8-FCD07EA17567}" type="slidenum">
              <a:rPr lang="en-US" smtClean="0"/>
              <a:t>50</a:t>
            </a:fld>
            <a:endParaRPr lang="en-US"/>
          </a:p>
        </p:txBody>
      </p:sp>
    </p:spTree>
    <p:extLst>
      <p:ext uri="{BB962C8B-B14F-4D97-AF65-F5344CB8AC3E}">
        <p14:creationId xmlns:p14="http://schemas.microsoft.com/office/powerpoint/2010/main" val="2474227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FMLA OPINION LETTERS</a:t>
            </a:r>
            <a:endParaRPr lang="en-US" sz="3800" b="1">
              <a:latin typeface="Calibri" panose="020f0502020204030204" pitchFamily="34" charset="0"/>
            </a:endParaRPr>
          </a:p>
        </p:txBody>
      </p:sp>
      <p:sp>
        <p:nvSpPr>
          <p:cNvPr id="4" name="TextBox 3"/>
          <p:cNvSpPr txBox="1"/>
          <p:nvPr/>
        </p:nvSpPr>
        <p:spPr>
          <a:xfrm>
            <a:off x="533400" y="2133600"/>
            <a:ext cx="8305800" cy="4231928"/>
          </a:xfrm>
          <a:prstGeom prst="rect"/>
          <a:noFill/>
        </p:spPr>
        <p:txBody>
          <a:bodyPr wrap="square" rtlCol="0">
            <a:spAutoFit/>
          </a:bodyPr>
          <a:lstStyle/>
          <a:p>
            <a:r>
              <a:rPr lang="en-US" sz="2800" u="sng" dirty="1" smtClean="0">
                <a:latin typeface="Calibri" panose="020f0502020204030204" pitchFamily="34" charset="0"/>
              </a:rPr>
              <a:t>FMLA2018-1-A (August 28, 2018)</a:t>
            </a:r>
            <a:r>
              <a:rPr lang="en-US" sz="2800" dirty="1" smtClean="0">
                <a:latin typeface="Calibri" panose="020f0502020204030204" pitchFamily="34" charset="0"/>
              </a:rPr>
              <a:t>: </a:t>
            </a:r>
          </a:p>
          <a:p>
            <a:endParaRPr lang="en-US" sz="120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At issue: </a:t>
            </a:r>
          </a:p>
          <a:p>
            <a:pPr marL="457200" indent="-457200">
              <a:buFont typeface="Arial" panose="020b0604020202020204" pitchFamily="34" charset="0"/>
              <a:buChar char="•"/>
            </a:pPr>
            <a:endParaRPr lang="en-US" sz="2800">
              <a:latin typeface="Calibri" panose="020f0502020204030204" pitchFamily="34" charset="0"/>
            </a:endParaRPr>
          </a:p>
          <a:p>
            <a:pPr marL="914400" lvl="1" indent="-457200">
              <a:buFont typeface="+mj-lt"/>
              <a:buAutoNum type="arabicPeriod" startAt="1"/>
            </a:pPr>
            <a:r>
              <a:rPr lang="en-US" sz="2600" dirty="1" smtClean="0">
                <a:latin typeface="Calibri" panose="020f0502020204030204" pitchFamily="34" charset="0"/>
              </a:rPr>
              <a:t>Whether the employer’s no-fault attendance policy violates the FMLA. </a:t>
            </a:r>
            <a:endParaRPr lang="en-US" sz="2600" smtClean="0">
              <a:latin typeface="Calibri" panose="020f0502020204030204" pitchFamily="34" charset="0"/>
            </a:endParaRPr>
          </a:p>
          <a:p>
            <a:pPr marL="914400" lvl="1" indent="-457200">
              <a:buFont typeface="+mj-lt"/>
              <a:buAutoNum type="arabicPeriod" startAt="1"/>
            </a:pPr>
            <a:endParaRPr lang="en-US" sz="2800">
              <a:latin typeface="Calibri" panose="020f0502020204030204" pitchFamily="34" charset="0"/>
            </a:endParaRPr>
          </a:p>
          <a:p>
            <a:pPr marL="914400" lvl="1" indent="-457200">
              <a:buFont typeface="+mj-lt"/>
              <a:buAutoNum type="arabicPeriod" startAt="1"/>
            </a:pPr>
            <a:r>
              <a:rPr lang="en-US" sz="2600" dirty="1" smtClean="0">
                <a:latin typeface="Calibri" panose="020f0502020204030204" pitchFamily="34" charset="0"/>
              </a:rPr>
              <a:t>Under the employer’s attendance policy, employees accrue points for tardiness and absences, but not for FMLA-protected leave.</a:t>
            </a:r>
            <a:endParaRPr lang="en-US" sz="2600" smtClean="0">
              <a:latin typeface="Calibri" panose="020f0502020204030204" pitchFamily="34" charset="0"/>
            </a:endParaRPr>
          </a:p>
          <a:p>
            <a:pPr marL="914400" lvl="1" indent="-457200">
              <a:buFont typeface="+mj-lt"/>
              <a:buAutoNum type="arabicPeriod" startAt="1"/>
            </a:pPr>
            <a:endParaRPr lang="en-US" sz="1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51</a:t>
            </a:fld>
            <a:endParaRPr lang="en-US"/>
          </a:p>
        </p:txBody>
      </p:sp>
    </p:spTree>
    <p:extLst>
      <p:ext uri="{BB962C8B-B14F-4D97-AF65-F5344CB8AC3E}">
        <p14:creationId xmlns:p14="http://schemas.microsoft.com/office/powerpoint/2010/main" val="42500985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FMLA OPINION LETTERS</a:t>
            </a:r>
            <a:endParaRPr lang="en-US" sz="3800" b="1">
              <a:latin typeface="Calibri" panose="020f0502020204030204" pitchFamily="34" charset="0"/>
            </a:endParaRPr>
          </a:p>
        </p:txBody>
      </p:sp>
      <p:sp>
        <p:nvSpPr>
          <p:cNvPr id="4" name="TextBox 3"/>
          <p:cNvSpPr txBox="1"/>
          <p:nvPr/>
        </p:nvSpPr>
        <p:spPr>
          <a:xfrm>
            <a:off x="533400" y="2514600"/>
            <a:ext cx="8305800" cy="2908489"/>
          </a:xfrm>
          <a:prstGeom prst="rect"/>
          <a:noFill/>
        </p:spPr>
        <p:txBody>
          <a:bodyPr wrap="square" rtlCol="0">
            <a:spAutoFit/>
          </a:bodyPr>
          <a:lstStyle/>
          <a:p>
            <a:pPr marL="457200" indent="-457200">
              <a:buFont typeface="Arial" panose="020b0604020202020204" pitchFamily="34" charset="0"/>
              <a:buChar char="•"/>
            </a:pPr>
            <a:endParaRPr lang="en-US" sz="2800">
              <a:latin typeface="Calibri" panose="020f0502020204030204" pitchFamily="34" charset="0"/>
            </a:endParaRPr>
          </a:p>
          <a:p>
            <a:pPr marL="971550" lvl="1" indent="-514350">
              <a:buFont typeface="+mj-lt"/>
              <a:buAutoNum type="arabicPeriod" startAt="3"/>
            </a:pPr>
            <a:r>
              <a:rPr lang="en-US" sz="2800" dirty="1" smtClean="0">
                <a:latin typeface="Calibri" panose="020f0502020204030204" pitchFamily="34" charset="0"/>
              </a:rPr>
              <a:t>The system operates on a 12 month period (after 12 months, points drop off).</a:t>
            </a:r>
          </a:p>
          <a:p>
            <a:pPr marL="914400" lvl="1" indent="-457200">
              <a:buFont typeface="+mj-lt"/>
              <a:buAutoNum type="arabicPeriod" startAt="3"/>
            </a:pPr>
            <a:endParaRPr lang="en-US" sz="2800" smtClean="0">
              <a:latin typeface="Calibri" panose="020f0502020204030204" pitchFamily="34" charset="0"/>
            </a:endParaRPr>
          </a:p>
          <a:p>
            <a:pPr marL="914400" lvl="1" indent="-457200">
              <a:buFont typeface="+mj-lt"/>
              <a:buAutoNum type="arabicPeriod" startAt="3"/>
            </a:pPr>
            <a:endParaRPr lang="en-US" sz="2800">
              <a:latin typeface="Calibri" panose="020f0502020204030204" pitchFamily="34" charset="0"/>
            </a:endParaRPr>
          </a:p>
          <a:p>
            <a:pPr marL="914400" lvl="1" indent="-457200">
              <a:buFont typeface="+mj-lt"/>
              <a:buAutoNum type="arabicPeriod" startAt="3"/>
            </a:pPr>
            <a:r>
              <a:rPr lang="en-US" sz="2800" dirty="1" smtClean="0">
                <a:latin typeface="Calibri" panose="020f0502020204030204" pitchFamily="34" charset="0"/>
              </a:rPr>
              <a:t>Points are frozen during an FMLA leave</a:t>
            </a:r>
            <a:r>
              <a:rPr lang="en-US" sz="2600" dirty="1" smtClean="0">
                <a:latin typeface="Calibri" panose="020f0502020204030204" pitchFamily="34" charset="0"/>
              </a:rPr>
              <a:t>.</a:t>
            </a:r>
            <a:endParaRPr lang="en-US" sz="2600" smtClean="0">
              <a:latin typeface="Calibri" panose="020f0502020204030204" pitchFamily="34" charset="0"/>
            </a:endParaRPr>
          </a:p>
          <a:p>
            <a:pPr marL="914400" lvl="1" indent="-457200">
              <a:buFont typeface="+mj-lt"/>
              <a:buAutoNum type="arabicPeriod" startAt="3"/>
            </a:pPr>
            <a:endParaRPr lang="en-US" sz="1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52</a:t>
            </a:fld>
            <a:endParaRPr lang="en-US"/>
          </a:p>
        </p:txBody>
      </p:sp>
    </p:spTree>
    <p:extLst>
      <p:ext uri="{BB962C8B-B14F-4D97-AF65-F5344CB8AC3E}">
        <p14:creationId xmlns:p14="http://schemas.microsoft.com/office/powerpoint/2010/main" val="2377496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53</a:t>
            </a:fld>
            <a:endParaRPr lang="en-US"/>
          </a:p>
        </p:txBody>
      </p:sp>
      <p:sp>
        <p:nvSpPr>
          <p:cNvPr id="4" name="Rectangle 3"/>
          <p:cNvSpPr/>
          <p:nvPr/>
        </p:nvSpPr>
        <p:spPr>
          <a:xfrm>
            <a:off x="388435" y="2209800"/>
            <a:ext cx="8298365" cy="3662541"/>
          </a:xfrm>
          <a:prstGeom prst="rect"/>
        </p:spPr>
        <p:txBody>
          <a:bodyPr wrap="square">
            <a:spAutoFit/>
          </a:bodyPr>
          <a:lstStyle/>
          <a:p>
            <a:r>
              <a:rPr lang="en-US" sz="2900" dirty="1">
                <a:latin typeface="Calibri" panose="020f0502020204030204" pitchFamily="34" charset="0"/>
              </a:rPr>
              <a:t>Gonzalo’s job requires lifting 50 </a:t>
            </a:r>
            <a:r>
              <a:rPr lang="en-US" sz="2900" dirty="1" smtClean="0">
                <a:latin typeface="Calibri" panose="020f0502020204030204" pitchFamily="34" charset="0"/>
              </a:rPr>
              <a:t>lbs. Gonzalo </a:t>
            </a:r>
            <a:r>
              <a:rPr lang="en-US" sz="2900" dirty="1">
                <a:latin typeface="Calibri" panose="020f0502020204030204" pitchFamily="34" charset="0"/>
              </a:rPr>
              <a:t>has back issues and is out for 12 weeks</a:t>
            </a:r>
            <a:r>
              <a:rPr lang="en-US" sz="2900" dirty="1" smtClean="0">
                <a:latin typeface="Calibri" panose="020f0502020204030204" pitchFamily="34" charset="0"/>
              </a:rPr>
              <a:t>. He requests FMLA, which is granted. After </a:t>
            </a:r>
            <a:r>
              <a:rPr lang="en-US" sz="2900" dirty="1">
                <a:latin typeface="Calibri" panose="020f0502020204030204" pitchFamily="34" charset="0"/>
              </a:rPr>
              <a:t>12-weeks, Gonzalo requests 2 </a:t>
            </a:r>
            <a:r>
              <a:rPr lang="en-US" sz="2900" dirty="1" smtClean="0">
                <a:latin typeface="Calibri" panose="020f0502020204030204" pitchFamily="34" charset="0"/>
              </a:rPr>
              <a:t>more months due </a:t>
            </a:r>
            <a:r>
              <a:rPr lang="en-US" sz="2900" dirty="1">
                <a:latin typeface="Calibri" panose="020f0502020204030204" pitchFamily="34" charset="0"/>
              </a:rPr>
              <a:t>to back surgery</a:t>
            </a:r>
            <a:r>
              <a:rPr lang="en-US" sz="2900" dirty="1" smtClean="0">
                <a:latin typeface="Calibri" panose="020f0502020204030204" pitchFamily="34" charset="0"/>
              </a:rPr>
              <a:t>.</a:t>
            </a:r>
          </a:p>
          <a:p>
            <a:r>
              <a:rPr lang="en-US" sz="2900" dirty="1">
                <a:latin typeface="Calibri" panose="020f0502020204030204" pitchFamily="34" charset="0"/>
              </a:rPr>
              <a:t> </a:t>
            </a:r>
            <a:endParaRPr lang="en-US" sz="2900" smtClean="0">
              <a:latin typeface="Calibri" panose="020f0502020204030204" pitchFamily="34" charset="0"/>
            </a:endParaRPr>
          </a:p>
          <a:p>
            <a:r>
              <a:rPr lang="en-US" sz="2900" dirty="1" smtClean="0">
                <a:latin typeface="Calibri" panose="020f0502020204030204" pitchFamily="34" charset="0"/>
              </a:rPr>
              <a:t>The employer </a:t>
            </a:r>
            <a:r>
              <a:rPr lang="en-US" sz="2900" dirty="1">
                <a:latin typeface="Calibri" panose="020f0502020204030204" pitchFamily="34" charset="0"/>
              </a:rPr>
              <a:t>has had enough </a:t>
            </a:r>
            <a:r>
              <a:rPr lang="en-US" sz="2900" dirty="1" smtClean="0">
                <a:latin typeface="Calibri" panose="020f0502020204030204" pitchFamily="34" charset="0"/>
              </a:rPr>
              <a:t>and fires Gonzalo. Gonzalo </a:t>
            </a:r>
            <a:r>
              <a:rPr lang="en-US" sz="2900" dirty="1">
                <a:latin typeface="Calibri" panose="020f0502020204030204" pitchFamily="34" charset="0"/>
              </a:rPr>
              <a:t>files an ADA lawsuit </a:t>
            </a:r>
            <a:r>
              <a:rPr lang="en-US" sz="2900" dirty="1" smtClean="0">
                <a:latin typeface="Calibri" panose="020f0502020204030204" pitchFamily="34" charset="0"/>
              </a:rPr>
              <a:t>alleging </a:t>
            </a:r>
            <a:r>
              <a:rPr lang="en-US" sz="2900" dirty="1">
                <a:latin typeface="Calibri" panose="020f0502020204030204" pitchFamily="34" charset="0"/>
              </a:rPr>
              <a:t>failure to accommodate</a:t>
            </a:r>
            <a:r>
              <a:rPr lang="en-US" sz="2900" dirty="1" smtClean="0">
                <a:latin typeface="Calibri" panose="020f0502020204030204" pitchFamily="34" charset="0"/>
              </a:rPr>
              <a:t>.</a:t>
            </a:r>
            <a:endParaRPr lang="en-US" sz="2900">
              <a:latin typeface="Calibri" panose="020f0502020204030204" pitchFamily="34" charset="0"/>
            </a:endParaRPr>
          </a:p>
        </p:txBody>
      </p:sp>
      <p:sp>
        <p:nvSpPr>
          <p:cNvPr id="6" name="Title 1"/>
          <p:cNvSpPr txBox="1"/>
          <p:nvPr/>
        </p:nvSpPr>
        <p:spPr>
          <a:xfrm>
            <a:off x="351264" y="1143000"/>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300" b="1" kern="0" dirty="1" smtClean="0">
                <a:latin typeface="Calibri" panose="020f0502020204030204" pitchFamily="34" charset="0"/>
              </a:rPr>
              <a:t>SCENARIO #1</a:t>
            </a:r>
            <a:endParaRPr lang="en-US" sz="3300" b="1" kern="0">
              <a:latin typeface="Calibri" panose="020f0502020204030204" pitchFamily="34" charset="0"/>
            </a:endParaRPr>
          </a:p>
        </p:txBody>
      </p:sp>
    </p:spTree>
    <p:extLst>
      <p:ext uri="{BB962C8B-B14F-4D97-AF65-F5344CB8AC3E}">
        <p14:creationId xmlns:p14="http://schemas.microsoft.com/office/powerpoint/2010/main" val="4256736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54</a:t>
            </a:fld>
            <a:endParaRPr lang="en-US"/>
          </a:p>
        </p:txBody>
      </p:sp>
      <p:sp>
        <p:nvSpPr>
          <p:cNvPr id="4" name="Rectangle 3"/>
          <p:cNvSpPr/>
          <p:nvPr/>
        </p:nvSpPr>
        <p:spPr>
          <a:xfrm>
            <a:off x="472070" y="2220951"/>
            <a:ext cx="8298365" cy="3970318"/>
          </a:xfrm>
          <a:prstGeom prst="rect"/>
        </p:spPr>
        <p:txBody>
          <a:bodyPr wrap="square">
            <a:spAutoFit/>
          </a:bodyPr>
          <a:lstStyle/>
          <a:p>
            <a:pPr marL="914400" lvl="1" indent="-457200">
              <a:buFont typeface="Courier New" panose="02070309020205020404" pitchFamily="49" charset="0"/>
              <a:buChar char="o"/>
            </a:pPr>
            <a:r>
              <a:rPr lang="en-US" sz="2800" dirty="1">
                <a:latin typeface="Calibri" panose="020f0502020204030204" pitchFamily="34" charset="0"/>
              </a:rPr>
              <a:t>Was Gonzalo qualified to </a:t>
            </a:r>
            <a:r>
              <a:rPr lang="en-US" sz="2800" dirty="1" smtClean="0">
                <a:latin typeface="Calibri" panose="020f0502020204030204" pitchFamily="34" charset="0"/>
              </a:rPr>
              <a:t>perform the essential </a:t>
            </a:r>
            <a:r>
              <a:rPr lang="en-US" sz="2800" dirty="1">
                <a:latin typeface="Calibri" panose="020f0502020204030204" pitchFamily="34" charset="0"/>
              </a:rPr>
              <a:t>functions of his job?  </a:t>
            </a:r>
            <a:endParaRPr lang="en-US" sz="2800" smtClean="0">
              <a:latin typeface="Calibri" panose="020f0502020204030204" pitchFamily="34" charset="0"/>
            </a:endParaRPr>
          </a:p>
          <a:p>
            <a:pPr marL="914400" lvl="1" indent="-457200">
              <a:buFont typeface="Courier New" panose="02070309020205020404" pitchFamily="49" charset="0"/>
              <a:buChar char="o"/>
            </a:pPr>
            <a:endParaRPr lang="en-US" sz="2800">
              <a:latin typeface="Calibri" panose="020f0502020204030204" pitchFamily="34" charset="0"/>
            </a:endParaRPr>
          </a:p>
          <a:p>
            <a:pPr marL="914400" lvl="1" indent="-457200">
              <a:buFont typeface="Courier New" panose="02070309020205020404" pitchFamily="49" charset="0"/>
              <a:buChar char="o"/>
            </a:pPr>
            <a:r>
              <a:rPr lang="en-US" sz="2800" dirty="1">
                <a:latin typeface="Calibri" panose="020f0502020204030204" pitchFamily="34" charset="0"/>
              </a:rPr>
              <a:t> Was Gonzalo’s request for more leave reasonable?  No/Yes/Maybe?</a:t>
            </a:r>
          </a:p>
          <a:p>
            <a:pPr marL="914400" lvl="1" indent="-457200">
              <a:buFont typeface="Courier New" panose="02070309020205020404" pitchFamily="49" charset="0"/>
              <a:buChar char="o"/>
            </a:pPr>
            <a:endParaRPr lang="en-US" sz="2800">
              <a:latin typeface="Calibri" panose="020f0502020204030204" pitchFamily="34" charset="0"/>
            </a:endParaRPr>
          </a:p>
          <a:p>
            <a:pPr marL="914400" lvl="1" indent="-457200">
              <a:buFont typeface="Courier New" panose="02070309020205020404" pitchFamily="49" charset="0"/>
              <a:buChar char="o"/>
            </a:pPr>
            <a:r>
              <a:rPr lang="en-US" sz="2800" dirty="1">
                <a:latin typeface="Calibri" panose="020f0502020204030204" pitchFamily="34" charset="0"/>
              </a:rPr>
              <a:t> EEOC argues – don’t look at termination date, look to end of leave date. Otherwise, leave can never be a possible accommodation.</a:t>
            </a:r>
          </a:p>
        </p:txBody>
      </p:sp>
      <p:sp>
        <p:nvSpPr>
          <p:cNvPr id="5" name="Title 1"/>
          <p:cNvSpPr txBox="1"/>
          <p:nvPr/>
        </p:nvSpPr>
        <p:spPr>
          <a:xfrm>
            <a:off x="334537" y="1066800"/>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300" b="1" kern="0" dirty="1" smtClean="0">
                <a:latin typeface="Calibri" panose="020f0502020204030204" pitchFamily="34" charset="0"/>
              </a:rPr>
              <a:t>SCENARIO #1</a:t>
            </a:r>
            <a:endParaRPr lang="en-US" sz="3300" b="1" kern="0">
              <a:latin typeface="Calibri" panose="020f0502020204030204" pitchFamily="34" charset="0"/>
            </a:endParaRPr>
          </a:p>
        </p:txBody>
      </p:sp>
    </p:spTree>
    <p:extLst>
      <p:ext uri="{BB962C8B-B14F-4D97-AF65-F5344CB8AC3E}">
        <p14:creationId xmlns:p14="http://schemas.microsoft.com/office/powerpoint/2010/main" val="38994064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55</a:t>
            </a:fld>
            <a:endParaRPr lang="en-US"/>
          </a:p>
        </p:txBody>
      </p:sp>
      <p:sp>
        <p:nvSpPr>
          <p:cNvPr id="4" name="Rectangle 3"/>
          <p:cNvSpPr/>
          <p:nvPr/>
        </p:nvSpPr>
        <p:spPr>
          <a:xfrm>
            <a:off x="472070" y="2059586"/>
            <a:ext cx="8298365" cy="507831"/>
          </a:xfrm>
          <a:prstGeom prst="rect"/>
        </p:spPr>
        <p:txBody>
          <a:bodyPr wrap="square">
            <a:spAutoFit/>
          </a:bodyPr>
          <a:lstStyle/>
          <a:p>
            <a:pPr marL="107950" lvl="0" eaLnBrk="0" hangingPunct="0">
              <a:spcBef>
                <a:spcPct val="20000"/>
              </a:spcBef>
              <a:buClr>
                <a:srgbClr val="93BB3E"/>
              </a:buClr>
            </a:pPr>
            <a:r>
              <a:rPr lang="en-US" sz="2700" i="1" kern="0" dirty="1">
                <a:solidFill>
                  <a:srgbClr val="003E54"/>
                </a:solidFill>
                <a:latin typeface="Calibri" pitchFamily="34" charset="0"/>
              </a:rPr>
              <a:t>Severson v. Heartland Woodcraft </a:t>
            </a:r>
            <a:r>
              <a:rPr lang="en-US" sz="2700" kern="0" dirty="1">
                <a:solidFill>
                  <a:srgbClr val="003E54"/>
                </a:solidFill>
                <a:latin typeface="Calibri" pitchFamily="34" charset="0"/>
              </a:rPr>
              <a:t>(7th Cir. 9/20/17) case.</a:t>
            </a:r>
          </a:p>
        </p:txBody>
      </p:sp>
      <p:sp>
        <p:nvSpPr>
          <p:cNvPr id="5" name="Title 1"/>
          <p:cNvSpPr txBox="1"/>
          <p:nvPr/>
        </p:nvSpPr>
        <p:spPr>
          <a:xfrm>
            <a:off x="304800" y="1006637"/>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300" b="1" kern="0" dirty="1" smtClean="0">
                <a:latin typeface="Calibri" panose="020f0502020204030204" pitchFamily="34" charset="0"/>
              </a:rPr>
              <a:t>SCENARIO #1</a:t>
            </a:r>
            <a:endParaRPr lang="en-US" sz="3300" b="1" kern="0">
              <a:latin typeface="Calibri" panose="020f0502020204030204" pitchFamily="34" charset="0"/>
            </a:endParaRPr>
          </a:p>
        </p:txBody>
      </p:sp>
      <p:sp>
        <p:nvSpPr>
          <p:cNvPr id="6" name="TextBox 5"/>
          <p:cNvSpPr txBox="1"/>
          <p:nvPr/>
        </p:nvSpPr>
        <p:spPr>
          <a:xfrm>
            <a:off x="388435" y="2653696"/>
            <a:ext cx="5638800" cy="3616375"/>
          </a:xfrm>
          <a:prstGeom prst="rect"/>
          <a:noFill/>
        </p:spPr>
        <p:txBody>
          <a:bodyPr wrap="square" rtlCol="0">
            <a:spAutoFit/>
          </a:bodyPr>
          <a:lstStyle/>
          <a:p>
            <a:pPr lvl="0"/>
            <a:r>
              <a:rPr lang="en-US" sz="2800" dirty="1">
                <a:latin typeface="Calibri" panose="020f0502020204030204" pitchFamily="34" charset="0"/>
              </a:rPr>
              <a:t>The court ruled:</a:t>
            </a:r>
          </a:p>
          <a:p>
            <a:pPr marL="800100" lvl="1" indent="-342900">
              <a:buFont typeface="Arial" panose="020b0604020202020204" pitchFamily="34" charset="0"/>
              <a:buChar char="•"/>
            </a:pPr>
            <a:r>
              <a:rPr lang="en-US" sz="2300" dirty="1">
                <a:latin typeface="Calibri" panose="020f0502020204030204" pitchFamily="34" charset="0"/>
              </a:rPr>
              <a:t>Employer not obligated to provide ADA leave</a:t>
            </a:r>
            <a:r>
              <a:rPr lang="en-US" sz="2300" dirty="1" smtClean="0">
                <a:latin typeface="Calibri" panose="020f0502020204030204" pitchFamily="34" charset="0"/>
              </a:rPr>
              <a:t>.</a:t>
            </a:r>
          </a:p>
          <a:p>
            <a:pPr marL="800100" lvl="1" indent="-342900">
              <a:buFont typeface="Arial" panose="020b0604020202020204" pitchFamily="34" charset="0"/>
              <a:buChar char="•"/>
            </a:pPr>
            <a:endParaRPr lang="en-US" sz="800" smtClean="0">
              <a:latin typeface="Calibri" panose="020f0502020204030204" pitchFamily="34" charset="0"/>
            </a:endParaRPr>
          </a:p>
          <a:p>
            <a:pPr marL="800100" lvl="1" indent="-342900">
              <a:buFont typeface="Arial" panose="020b0604020202020204" pitchFamily="34" charset="0"/>
              <a:buChar char="•"/>
            </a:pPr>
            <a:r>
              <a:rPr lang="en-US" sz="2300" dirty="1" smtClean="0">
                <a:latin typeface="Calibri" panose="020f0502020204030204" pitchFamily="34" charset="0"/>
              </a:rPr>
              <a:t>ADA </a:t>
            </a:r>
            <a:r>
              <a:rPr lang="en-US" sz="2300" dirty="1">
                <a:latin typeface="Calibri" panose="020f0502020204030204" pitchFamily="34" charset="0"/>
              </a:rPr>
              <a:t>is to facilitate work, not excuse it</a:t>
            </a:r>
            <a:r>
              <a:rPr lang="en-US" sz="2300" dirty="1" smtClean="0">
                <a:latin typeface="Calibri" panose="020f0502020204030204" pitchFamily="34" charset="0"/>
              </a:rPr>
              <a:t>.</a:t>
            </a:r>
          </a:p>
          <a:p>
            <a:pPr marL="800100" lvl="1" indent="-342900">
              <a:buFont typeface="Arial" panose="020b0604020202020204" pitchFamily="34" charset="0"/>
              <a:buChar char="•"/>
            </a:pPr>
            <a:endParaRPr lang="en-US" sz="800">
              <a:latin typeface="Calibri" panose="020f0502020204030204" pitchFamily="34" charset="0"/>
            </a:endParaRPr>
          </a:p>
          <a:p>
            <a:pPr marL="800100" lvl="1" indent="-342900">
              <a:buFont typeface="Arial" panose="020b0604020202020204" pitchFamily="34" charset="0"/>
              <a:buChar char="•"/>
            </a:pPr>
            <a:r>
              <a:rPr lang="en-US" sz="2300" dirty="1">
                <a:latin typeface="Calibri" panose="020f0502020204030204" pitchFamily="34" charset="0"/>
              </a:rPr>
              <a:t>Length of leave matters – ADA is not an open-ended extension of the FMLA</a:t>
            </a:r>
            <a:r>
              <a:rPr lang="en-US" sz="2300" dirty="1" smtClean="0">
                <a:latin typeface="Calibri" panose="020f0502020204030204" pitchFamily="34" charset="0"/>
              </a:rPr>
              <a:t>.</a:t>
            </a:r>
          </a:p>
          <a:p>
            <a:pPr marL="800100" lvl="1" indent="-342900">
              <a:buFont typeface="Arial" panose="020b0604020202020204" pitchFamily="34" charset="0"/>
              <a:buChar char="•"/>
            </a:pPr>
            <a:endParaRPr lang="en-US" sz="800">
              <a:latin typeface="Calibri" panose="020f0502020204030204" pitchFamily="34" charset="0"/>
            </a:endParaRPr>
          </a:p>
          <a:p>
            <a:pPr marL="800100" lvl="1" indent="-342900">
              <a:buFont typeface="Arial" panose="020b0604020202020204" pitchFamily="34" charset="0"/>
              <a:buChar char="•"/>
            </a:pPr>
            <a:r>
              <a:rPr lang="en-US" sz="2300" dirty="1">
                <a:latin typeface="Calibri" panose="020f0502020204030204" pitchFamily="34" charset="0"/>
              </a:rPr>
              <a:t>Leave in this situation was not reasonable.</a:t>
            </a:r>
          </a:p>
          <a:p>
            <a:endParaRPr lang="en-US"/>
          </a:p>
        </p:txBody>
      </p:sp>
      <p:pic>
        <p:nvPicPr>
          <p:cNvPr id="7" name="Picture 6"/>
          <p:cNvPicPr>
            <a:picLocks noChangeAspect="1"/>
          </p:cNvPicPr>
          <p:nvPr/>
        </p:nvPicPr>
        <p:blipFill>
          <a:blip r:embed="rId3"/>
          <a:srcRect l="19479" t="3125" r="30937" b="15000"/>
          <a:stretch>
            <a:fillRect/>
          </a:stretch>
        </p:blipFill>
        <p:spPr>
          <a:xfrm>
            <a:off x="6324600" y="3276600"/>
            <a:ext cx="2130729" cy="2345592"/>
          </a:xfrm>
          <a:prstGeom prst="rect"/>
          <a:ln w="38100" cap="sq">
            <a:solidFill>
              <a:srgbClr val="000000"/>
            </a:solidFill>
            <a:prstDash val="solid"/>
            <a:miter lim="800000"/>
          </a:ln>
          <a:effectLst>
            <a:outerShdw blurRad="50800" dir="2700000" dist="38100" algn="tl" rotWithShape="0">
              <a:srgbClr val="000000">
                <a:alpha val="43000"/>
              </a:srgbClr>
            </a:outerShdw>
          </a:effectLst>
        </p:spPr>
      </p:pic>
    </p:spTree>
    <p:extLst>
      <p:ext uri="{BB962C8B-B14F-4D97-AF65-F5344CB8AC3E}">
        <p14:creationId xmlns:p14="http://schemas.microsoft.com/office/powerpoint/2010/main" val="40846828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56</a:t>
            </a:fld>
            <a:endParaRPr lang="en-US"/>
          </a:p>
        </p:txBody>
      </p:sp>
      <p:sp>
        <p:nvSpPr>
          <p:cNvPr id="4" name="Rectangle 3"/>
          <p:cNvSpPr/>
          <p:nvPr/>
        </p:nvSpPr>
        <p:spPr>
          <a:xfrm>
            <a:off x="472070" y="1962579"/>
            <a:ext cx="8298365" cy="4401205"/>
          </a:xfrm>
          <a:prstGeom prst="rect"/>
        </p:spPr>
        <p:txBody>
          <a:bodyPr wrap="square">
            <a:spAutoFit/>
          </a:bodyPr>
          <a:lstStyle/>
          <a:p>
            <a:pPr marL="457200" indent="-457200">
              <a:buFont typeface="Arial" panose="020b0604020202020204" pitchFamily="34" charset="0"/>
              <a:buChar char="•"/>
            </a:pPr>
            <a:r>
              <a:rPr lang="en-US" sz="2400" dirty="1">
                <a:latin typeface="Calibri" panose="020f0502020204030204" pitchFamily="34" charset="0"/>
              </a:rPr>
              <a:t>Hwang v. Kansas State University, 753 F.3d 1159 (10th Cir. 2014</a:t>
            </a:r>
            <a:r>
              <a:rPr lang="en-US" sz="2400" dirty="1" smtClean="0">
                <a:latin typeface="Calibri" panose="020f0502020204030204" pitchFamily="34" charset="0"/>
              </a:rPr>
              <a:t>).</a:t>
            </a:r>
          </a:p>
          <a:p>
            <a:pPr marL="457200" indent="-457200">
              <a:buFont typeface="Arial" panose="020b0604020202020204" pitchFamily="34" charset="0"/>
              <a:buChar char="•"/>
            </a:pPr>
            <a:endParaRPr lang="en-US" sz="1000">
              <a:latin typeface="Calibri" panose="020f0502020204030204" pitchFamily="34" charset="0"/>
            </a:endParaRPr>
          </a:p>
          <a:p>
            <a:pPr marL="914400" lvl="1" indent="-457200">
              <a:buFont typeface="Courier New" panose="02070309020205020404" pitchFamily="49" charset="0"/>
              <a:buChar char="o"/>
            </a:pPr>
            <a:r>
              <a:rPr lang="en-US" sz="2400" dirty="1" smtClean="0">
                <a:latin typeface="Calibri" panose="020f0502020204030204" pitchFamily="34" charset="0"/>
              </a:rPr>
              <a:t>Employer </a:t>
            </a:r>
            <a:r>
              <a:rPr lang="en-US" sz="2400" dirty="1">
                <a:latin typeface="Calibri" panose="020f0502020204030204" pitchFamily="34" charset="0"/>
              </a:rPr>
              <a:t>has maximum of 6 months leave of absence policy</a:t>
            </a:r>
            <a:r>
              <a:rPr lang="en-US" sz="2400" dirty="1" smtClean="0">
                <a:latin typeface="Calibri" panose="020f0502020204030204" pitchFamily="34" charset="0"/>
              </a:rPr>
              <a:t>.</a:t>
            </a:r>
          </a:p>
          <a:p>
            <a:pPr marL="914400" lvl="1" indent="-457200">
              <a:buFont typeface="Courier New" panose="02070309020205020404" pitchFamily="49" charset="0"/>
              <a:buChar char="o"/>
            </a:pPr>
            <a:endParaRPr lang="en-US" sz="1000">
              <a:latin typeface="Calibri" panose="020f0502020204030204" pitchFamily="34" charset="0"/>
            </a:endParaRPr>
          </a:p>
          <a:p>
            <a:pPr marL="914400" lvl="1" indent="-457200">
              <a:buFont typeface="Courier New" panose="02070309020205020404" pitchFamily="49" charset="0"/>
              <a:buChar char="o"/>
            </a:pPr>
            <a:r>
              <a:rPr lang="en-US" sz="2400" dirty="1" smtClean="0">
                <a:latin typeface="Calibri" panose="020f0502020204030204" pitchFamily="34" charset="0"/>
              </a:rPr>
              <a:t>Employee </a:t>
            </a:r>
            <a:r>
              <a:rPr lang="en-US" sz="2400" dirty="1">
                <a:latin typeface="Calibri" panose="020f0502020204030204" pitchFamily="34" charset="0"/>
              </a:rPr>
              <a:t>cannot perform essential functions of the job at end of 6 months</a:t>
            </a:r>
            <a:r>
              <a:rPr lang="en-US" sz="2400" dirty="1" smtClean="0">
                <a:latin typeface="Calibri" panose="020f0502020204030204" pitchFamily="34" charset="0"/>
              </a:rPr>
              <a:t>.</a:t>
            </a:r>
          </a:p>
          <a:p>
            <a:pPr marL="914400" lvl="1" indent="-457200">
              <a:buFont typeface="Courier New" panose="02070309020205020404" pitchFamily="49" charset="0"/>
              <a:buChar char="o"/>
            </a:pPr>
            <a:endParaRPr lang="en-US" sz="1000">
              <a:latin typeface="Calibri" panose="020f0502020204030204" pitchFamily="34" charset="0"/>
            </a:endParaRPr>
          </a:p>
          <a:p>
            <a:pPr marL="914400" lvl="1" indent="-457200">
              <a:buFont typeface="Courier New" panose="02070309020205020404" pitchFamily="49" charset="0"/>
              <a:buChar char="o"/>
            </a:pPr>
            <a:r>
              <a:rPr lang="en-US" sz="2400" dirty="1">
                <a:latin typeface="Calibri" panose="020f0502020204030204" pitchFamily="34" charset="0"/>
              </a:rPr>
              <a:t>No ADA claim – Judge (now Justice ) Neil Gorsuch wrote </a:t>
            </a:r>
            <a:r>
              <a:rPr lang="en-US" sz="2400" dirty="1" smtClean="0">
                <a:latin typeface="Calibri" panose="020f0502020204030204" pitchFamily="34" charset="0"/>
              </a:rPr>
              <a:t>decision.</a:t>
            </a:r>
          </a:p>
          <a:p>
            <a:pPr marL="914400" lvl="1" indent="-457200">
              <a:buFont typeface="Courier New" panose="02070309020205020404" pitchFamily="49" charset="0"/>
              <a:buChar char="o"/>
            </a:pPr>
            <a:endParaRPr lang="en-US" sz="1000">
              <a:latin typeface="Calibri" panose="020f0502020204030204" pitchFamily="34" charset="0"/>
            </a:endParaRPr>
          </a:p>
          <a:p>
            <a:pPr marL="914400" lvl="1" indent="-457200">
              <a:buFont typeface="Courier New" panose="02070309020205020404" pitchFamily="49" charset="0"/>
              <a:buChar char="o"/>
            </a:pPr>
            <a:r>
              <a:rPr lang="en-US" sz="2400" dirty="1" smtClean="0">
                <a:latin typeface="Calibri" panose="020f0502020204030204" pitchFamily="34" charset="0"/>
              </a:rPr>
              <a:t>EEOC </a:t>
            </a:r>
            <a:r>
              <a:rPr lang="en-US" sz="2400" dirty="1">
                <a:latin typeface="Calibri" panose="020f0502020204030204" pitchFamily="34" charset="0"/>
              </a:rPr>
              <a:t>not giving up – so hold up on not giving some extra leave.</a:t>
            </a:r>
          </a:p>
        </p:txBody>
      </p:sp>
      <p:sp>
        <p:nvSpPr>
          <p:cNvPr id="5" name="Title 1"/>
          <p:cNvSpPr txBox="1"/>
          <p:nvPr/>
        </p:nvSpPr>
        <p:spPr>
          <a:xfrm>
            <a:off x="388435" y="1031546"/>
            <a:ext cx="8382000" cy="758428"/>
          </a:xfrm>
          <a:prstGeom prst="rect"/>
          <a:noFill/>
          <a:ln w="9525">
            <a:noFill/>
            <a:miter lim="800000"/>
          </a:ln>
        </p:spPr>
        <p:txBody>
          <a:bodyPr vert="horz" wrap="square" lIns="91440" tIns="45720" rIns="91440" bIns="45720" numCol="1" anchor="b" anchorCtr="0" compatLnSpc="1">
            <a:prstTxWarp prst="textNoShape"/>
            <a:noAutofit/>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300" b="1" kern="0" dirty="1" smtClean="0">
                <a:latin typeface="Calibri" panose="020f0502020204030204" pitchFamily="34" charset="0"/>
              </a:rPr>
              <a:t>SCENARIO #1</a:t>
            </a:r>
            <a:endParaRPr lang="en-US" sz="3300" b="1" kern="0">
              <a:latin typeface="Calibri" panose="020f0502020204030204" pitchFamily="34" charset="0"/>
            </a:endParaRPr>
          </a:p>
        </p:txBody>
      </p:sp>
    </p:spTree>
    <p:extLst>
      <p:ext uri="{BB962C8B-B14F-4D97-AF65-F5344CB8AC3E}">
        <p14:creationId xmlns:p14="http://schemas.microsoft.com/office/powerpoint/2010/main" val="11279844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57</a:t>
            </a:fld>
            <a:endParaRPr lang="en-US"/>
          </a:p>
        </p:txBody>
      </p:sp>
      <p:sp>
        <p:nvSpPr>
          <p:cNvPr id="4" name="Rectangle 3"/>
          <p:cNvSpPr/>
          <p:nvPr/>
        </p:nvSpPr>
        <p:spPr>
          <a:xfrm>
            <a:off x="457200" y="2208555"/>
            <a:ext cx="8298365" cy="4185761"/>
          </a:xfrm>
          <a:prstGeom prst="rect"/>
        </p:spPr>
        <p:txBody>
          <a:bodyPr wrap="square">
            <a:spAutoFit/>
          </a:bodyPr>
          <a:lstStyle/>
          <a:p>
            <a:pPr marL="457200" indent="-457200">
              <a:buFont typeface="Arial" panose="020b0604020202020204" pitchFamily="34" charset="0"/>
              <a:buChar char="•"/>
            </a:pPr>
            <a:r>
              <a:rPr lang="en-US" sz="2600" dirty="1" smtClean="0">
                <a:latin typeface="Calibri" panose="020f0502020204030204" pitchFamily="34" charset="0"/>
              </a:rPr>
              <a:t>HR </a:t>
            </a:r>
            <a:r>
              <a:rPr lang="en-US" sz="2600" dirty="1">
                <a:latin typeface="Calibri" panose="020f0502020204030204" pitchFamily="34" charset="0"/>
              </a:rPr>
              <a:t>employee was granted 12 weeks of FMLA (even though not eligible) for maternity leave</a:t>
            </a:r>
            <a:r>
              <a:rPr lang="en-US" sz="2600" dirty="1" smtClean="0">
                <a:latin typeface="Calibri" panose="020f0502020204030204" pitchFamily="34" charset="0"/>
              </a:rPr>
              <a:t>.</a:t>
            </a:r>
          </a:p>
          <a:p>
            <a:pPr marL="457200" indent="-457200">
              <a:buFont typeface="Arial" panose="020b0604020202020204" pitchFamily="34" charset="0"/>
              <a:buChar char="•"/>
            </a:pPr>
            <a:endParaRPr lang="en-US" sz="1000">
              <a:latin typeface="Calibri" panose="020f0502020204030204" pitchFamily="34" charset="0"/>
            </a:endParaRPr>
          </a:p>
          <a:p>
            <a:pPr marL="457200" indent="-457200">
              <a:buFont typeface="Arial" panose="020b0604020202020204" pitchFamily="34" charset="0"/>
              <a:buChar char="•"/>
            </a:pPr>
            <a:r>
              <a:rPr lang="en-US" sz="2600" dirty="1">
                <a:latin typeface="Calibri" panose="020f0502020204030204" pitchFamily="34" charset="0"/>
              </a:rPr>
              <a:t>Job included helping draft </a:t>
            </a:r>
            <a:r>
              <a:rPr lang="en-US" sz="2600" dirty="1">
                <a:latin typeface="Calibri" panose="020f0502020204030204" pitchFamily="34" charset="0"/>
              </a:rPr>
              <a:t>PIPs</a:t>
            </a:r>
            <a:r>
              <a:rPr lang="en-US" sz="2600" dirty="1">
                <a:latin typeface="Calibri" panose="020f0502020204030204" pitchFamily="34" charset="0"/>
              </a:rPr>
              <a:t>; recruiting; designing training programs; answering phone</a:t>
            </a:r>
            <a:r>
              <a:rPr lang="en-US" sz="2600" dirty="1" smtClean="0">
                <a:latin typeface="Calibri" panose="020f0502020204030204" pitchFamily="34" charset="0"/>
              </a:rPr>
              <a:t>.</a:t>
            </a:r>
          </a:p>
          <a:p>
            <a:pPr marL="457200" indent="-457200">
              <a:buFont typeface="Arial" panose="020b0604020202020204" pitchFamily="34" charset="0"/>
              <a:buChar char="•"/>
            </a:pPr>
            <a:endParaRPr lang="en-US" sz="1000">
              <a:latin typeface="Calibri" panose="020f0502020204030204" pitchFamily="34" charset="0"/>
            </a:endParaRPr>
          </a:p>
          <a:p>
            <a:pPr marL="457200" indent="-457200">
              <a:buFont typeface="Arial" panose="020b0604020202020204" pitchFamily="34" charset="0"/>
              <a:buChar char="•"/>
            </a:pPr>
            <a:r>
              <a:rPr lang="en-US" sz="2600" dirty="1">
                <a:latin typeface="Calibri" panose="020f0502020204030204" pitchFamily="34" charset="0"/>
              </a:rPr>
              <a:t>Employee has post-partum depression and separation anxiety.</a:t>
            </a:r>
          </a:p>
          <a:p>
            <a:pPr marL="457200" indent="-457200">
              <a:buFont typeface="Arial" panose="020b0604020202020204" pitchFamily="34" charset="0"/>
              <a:buChar char="•"/>
            </a:pPr>
            <a:endParaRPr lang="en-US" sz="1000">
              <a:latin typeface="Calibri" panose="020f0502020204030204" pitchFamily="34" charset="0"/>
            </a:endParaRPr>
          </a:p>
          <a:p>
            <a:pPr marL="457200" indent="-457200">
              <a:buFont typeface="Arial" panose="020b0604020202020204" pitchFamily="34" charset="0"/>
              <a:buChar char="•"/>
            </a:pPr>
            <a:r>
              <a:rPr lang="en-US" sz="2600" dirty="1">
                <a:latin typeface="Calibri" panose="020f0502020204030204" pitchFamily="34" charset="0"/>
              </a:rPr>
              <a:t>Dr. says she needs 6 months of reduced work schedule – employee returns 5-6 weeks after FMLA expires.</a:t>
            </a:r>
          </a:p>
          <a:p>
            <a:pPr marL="457200" indent="-457200">
              <a:buFont typeface="Arial" panose="020b0604020202020204" pitchFamily="34" charset="0"/>
              <a:buChar char="•"/>
            </a:pPr>
            <a:endParaRPr lang="en-US" sz="2800" smtClean="0">
              <a:latin typeface="Calibri" panose="020f0502020204030204" pitchFamily="34" charset="0"/>
            </a:endParaRPr>
          </a:p>
        </p:txBody>
      </p:sp>
      <p:sp>
        <p:nvSpPr>
          <p:cNvPr id="6" name="Title 1"/>
          <p:cNvSpPr txBox="1"/>
          <p:nvPr/>
        </p:nvSpPr>
        <p:spPr>
          <a:xfrm>
            <a:off x="457200" y="1143000"/>
            <a:ext cx="82296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800" b="1" kern="0" dirty="1" smtClean="0">
                <a:latin typeface="Calibri" panose="020f0502020204030204" pitchFamily="34" charset="0"/>
              </a:rPr>
              <a:t>SCENARIO #2</a:t>
            </a:r>
            <a:endParaRPr lang="en-US" sz="3800" kern="0">
              <a:latin typeface="Calibri" panose="020f0502020204030204" pitchFamily="34" charset="0"/>
            </a:endParaRPr>
          </a:p>
        </p:txBody>
      </p:sp>
    </p:spTree>
    <p:extLst>
      <p:ext uri="{BB962C8B-B14F-4D97-AF65-F5344CB8AC3E}">
        <p14:creationId xmlns:p14="http://schemas.microsoft.com/office/powerpoint/2010/main" val="19940854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58</a:t>
            </a:fld>
            <a:endParaRPr lang="en-US"/>
          </a:p>
        </p:txBody>
      </p:sp>
      <p:sp>
        <p:nvSpPr>
          <p:cNvPr id="4" name="Rectangle 3"/>
          <p:cNvSpPr/>
          <p:nvPr/>
        </p:nvSpPr>
        <p:spPr>
          <a:xfrm>
            <a:off x="457200" y="2203224"/>
            <a:ext cx="8298365" cy="3693319"/>
          </a:xfrm>
          <a:prstGeom prst="rect"/>
        </p:spPr>
        <p:txBody>
          <a:bodyPr wrap="square">
            <a:spAutoFit/>
          </a:bodyPr>
          <a:lstStyle/>
          <a:p>
            <a:pPr marL="457200" indent="-457200">
              <a:buFont typeface="Arial" panose="020b0604020202020204" pitchFamily="34" charset="0"/>
              <a:buChar char="•"/>
            </a:pPr>
            <a:r>
              <a:rPr lang="en-US" sz="2600" dirty="1" smtClean="0">
                <a:latin typeface="Calibri" panose="020f0502020204030204" pitchFamily="34" charset="0"/>
              </a:rPr>
              <a:t>Employee </a:t>
            </a:r>
            <a:r>
              <a:rPr lang="en-US" sz="2600" dirty="1">
                <a:latin typeface="Calibri" panose="020f0502020204030204" pitchFamily="34" charset="0"/>
              </a:rPr>
              <a:t>is allowed to work ½ days for 30 days and employer asks for medical certification to be updated.</a:t>
            </a:r>
          </a:p>
          <a:p>
            <a:pPr marL="457200" indent="-457200">
              <a:buFont typeface="Arial" panose="020b0604020202020204" pitchFamily="34" charset="0"/>
              <a:buChar char="•"/>
            </a:pPr>
            <a:endParaRPr lang="en-US" sz="2600" smtClean="0">
              <a:latin typeface="Calibri" panose="020f0502020204030204" pitchFamily="34" charset="0"/>
            </a:endParaRPr>
          </a:p>
          <a:p>
            <a:pPr marL="457200" indent="-457200">
              <a:buFont typeface="Arial" panose="020b0604020202020204" pitchFamily="34" charset="0"/>
              <a:buChar char="•"/>
            </a:pPr>
            <a:r>
              <a:rPr lang="en-US" sz="2600" dirty="1" smtClean="0">
                <a:latin typeface="Calibri" panose="020f0502020204030204" pitchFamily="34" charset="0"/>
              </a:rPr>
              <a:t>At </a:t>
            </a:r>
            <a:r>
              <a:rPr lang="en-US" sz="2600" dirty="1">
                <a:latin typeface="Calibri" panose="020f0502020204030204" pitchFamily="34" charset="0"/>
              </a:rPr>
              <a:t>the time employee’s  performance review is fine</a:t>
            </a:r>
            <a:r>
              <a:rPr lang="en-US" sz="2600" dirty="1" smtClean="0">
                <a:latin typeface="Calibri" panose="020f0502020204030204" pitchFamily="34" charset="0"/>
              </a:rPr>
              <a:t>.</a:t>
            </a:r>
          </a:p>
          <a:p>
            <a:pPr marL="457200" indent="-457200">
              <a:buFont typeface="Arial" panose="020b0604020202020204" pitchFamily="34" charset="0"/>
              <a:buChar char="•"/>
            </a:pPr>
            <a:endParaRPr lang="en-US" sz="2600">
              <a:latin typeface="Calibri" panose="020f0502020204030204" pitchFamily="34" charset="0"/>
            </a:endParaRPr>
          </a:p>
          <a:p>
            <a:pPr marL="457200" indent="-457200">
              <a:buFont typeface="Arial" panose="020b0604020202020204" pitchFamily="34" charset="0"/>
              <a:buChar char="•"/>
            </a:pPr>
            <a:r>
              <a:rPr lang="en-US" sz="2600" dirty="1" smtClean="0">
                <a:latin typeface="Calibri" panose="020f0502020204030204" pitchFamily="34" charset="0"/>
              </a:rPr>
              <a:t>Employee provides a </a:t>
            </a:r>
            <a:r>
              <a:rPr lang="en-US" sz="2600" dirty="1">
                <a:latin typeface="Calibri" panose="020f0502020204030204" pitchFamily="34" charset="0"/>
              </a:rPr>
              <a:t>new </a:t>
            </a:r>
            <a:r>
              <a:rPr lang="en-US" sz="2600" dirty="1" smtClean="0">
                <a:latin typeface="Calibri" panose="020f0502020204030204" pitchFamily="34" charset="0"/>
              </a:rPr>
              <a:t>doctors note requesting </a:t>
            </a:r>
            <a:r>
              <a:rPr lang="en-US" sz="2600" dirty="1">
                <a:latin typeface="Calibri" panose="020f0502020204030204" pitchFamily="34" charset="0"/>
              </a:rPr>
              <a:t>3 more months of part-time work</a:t>
            </a:r>
            <a:r>
              <a:rPr lang="en-US" sz="2600" dirty="1" smtClean="0">
                <a:latin typeface="Calibri" panose="020f0502020204030204" pitchFamily="34" charset="0"/>
              </a:rPr>
              <a:t>.</a:t>
            </a:r>
          </a:p>
          <a:p>
            <a:pPr marL="457200" indent="-457200">
              <a:buFont typeface="Arial" panose="020b0604020202020204" pitchFamily="34" charset="0"/>
              <a:buChar char="•"/>
            </a:pPr>
            <a:endParaRPr lang="en-US" sz="2600">
              <a:latin typeface="Calibri" panose="020f0502020204030204" pitchFamily="34" charset="0"/>
            </a:endParaRPr>
          </a:p>
          <a:p>
            <a:pPr marL="457200" indent="-457200">
              <a:buFont typeface="Arial" panose="020b0604020202020204" pitchFamily="34" charset="0"/>
              <a:buChar char="•"/>
            </a:pPr>
            <a:r>
              <a:rPr lang="en-US" sz="2600" dirty="1" smtClean="0">
                <a:latin typeface="Calibri" panose="020f0502020204030204" pitchFamily="34" charset="0"/>
              </a:rPr>
              <a:t>But the next day, </a:t>
            </a:r>
            <a:r>
              <a:rPr lang="en-US" sz="2600" dirty="1">
                <a:latin typeface="Calibri" panose="020f0502020204030204" pitchFamily="34" charset="0"/>
              </a:rPr>
              <a:t>she is fired.</a:t>
            </a:r>
          </a:p>
        </p:txBody>
      </p:sp>
      <p:sp>
        <p:nvSpPr>
          <p:cNvPr id="6" name="Title 1"/>
          <p:cNvSpPr txBox="1"/>
          <p:nvPr/>
        </p:nvSpPr>
        <p:spPr>
          <a:xfrm>
            <a:off x="457200" y="1143000"/>
            <a:ext cx="82296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800" b="1" kern="0" dirty="1" smtClean="0">
                <a:latin typeface="Calibri" panose="020f0502020204030204" pitchFamily="34" charset="0"/>
              </a:rPr>
              <a:t>SCENARIO #2</a:t>
            </a:r>
            <a:endParaRPr lang="en-US" sz="3800" kern="0">
              <a:latin typeface="Calibri" panose="020f0502020204030204" pitchFamily="34" charset="0"/>
            </a:endParaRPr>
          </a:p>
        </p:txBody>
      </p:sp>
    </p:spTree>
    <p:extLst>
      <p:ext uri="{BB962C8B-B14F-4D97-AF65-F5344CB8AC3E}">
        <p14:creationId xmlns:p14="http://schemas.microsoft.com/office/powerpoint/2010/main" val="212244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59</a:t>
            </a:fld>
            <a:endParaRPr lang="en-US"/>
          </a:p>
        </p:txBody>
      </p:sp>
      <p:sp>
        <p:nvSpPr>
          <p:cNvPr id="4" name="Rectangle 3"/>
          <p:cNvSpPr/>
          <p:nvPr/>
        </p:nvSpPr>
        <p:spPr>
          <a:xfrm>
            <a:off x="457200" y="2156667"/>
            <a:ext cx="8298365" cy="3970318"/>
          </a:xfrm>
          <a:prstGeom prst="rect"/>
        </p:spPr>
        <p:txBody>
          <a:bodyPr wrap="square">
            <a:spAutoFit/>
          </a:bodyPr>
          <a:lstStyle/>
          <a:p>
            <a:pPr marL="914400" lvl="1" indent="-457200">
              <a:buFont typeface="Courier New" panose="02070309020205020404" pitchFamily="49" charset="0"/>
              <a:buChar char="o"/>
            </a:pPr>
            <a:r>
              <a:rPr lang="en-US" sz="2800" dirty="1">
                <a:latin typeface="Calibri" panose="020f0502020204030204" pitchFamily="34" charset="0"/>
              </a:rPr>
              <a:t>Can she perform essential functions of the job – testimony is “Yes” by co-worker; “No” by supervisor</a:t>
            </a:r>
            <a:r>
              <a:rPr lang="en-US" sz="2800" dirty="1" smtClean="0">
                <a:latin typeface="Calibri" panose="020f0502020204030204" pitchFamily="34" charset="0"/>
              </a:rPr>
              <a:t>.</a:t>
            </a:r>
          </a:p>
          <a:p>
            <a:pPr marL="914400" lvl="1" indent="-457200">
              <a:buFont typeface="Courier New" panose="02070309020205020404" pitchFamily="49" charset="0"/>
              <a:buChar char="o"/>
            </a:pPr>
            <a:endParaRPr lang="en-US" sz="2800">
              <a:latin typeface="Calibri" panose="020f0502020204030204" pitchFamily="34" charset="0"/>
            </a:endParaRPr>
          </a:p>
          <a:p>
            <a:pPr marL="914400" lvl="1" indent="-457200">
              <a:buFont typeface="Courier New" panose="02070309020205020404" pitchFamily="49" charset="0"/>
              <a:buChar char="o"/>
            </a:pPr>
            <a:r>
              <a:rPr lang="en-US" sz="2800" dirty="1" smtClean="0">
                <a:latin typeface="Calibri" panose="020f0502020204030204" pitchFamily="34" charset="0"/>
              </a:rPr>
              <a:t>Nothing </a:t>
            </a:r>
            <a:r>
              <a:rPr lang="en-US" sz="2800" dirty="1">
                <a:latin typeface="Calibri" panose="020f0502020204030204" pitchFamily="34" charset="0"/>
              </a:rPr>
              <a:t>in writing says she isn’t doing her job</a:t>
            </a:r>
            <a:r>
              <a:rPr lang="en-US" sz="2800" dirty="1" smtClean="0">
                <a:latin typeface="Calibri" panose="020f0502020204030204" pitchFamily="34" charset="0"/>
              </a:rPr>
              <a:t>.</a:t>
            </a:r>
          </a:p>
          <a:p>
            <a:pPr marL="914400" lvl="1" indent="-457200">
              <a:buFont typeface="Courier New" panose="02070309020205020404" pitchFamily="49" charset="0"/>
              <a:buChar char="o"/>
            </a:pPr>
            <a:endParaRPr lang="en-US" sz="2800">
              <a:latin typeface="Calibri" panose="020f0502020204030204" pitchFamily="34" charset="0"/>
            </a:endParaRPr>
          </a:p>
          <a:p>
            <a:pPr marL="914400" lvl="1" indent="-457200">
              <a:buFont typeface="Courier New" panose="02070309020205020404" pitchFamily="49" charset="0"/>
              <a:buChar char="o"/>
            </a:pPr>
            <a:r>
              <a:rPr lang="en-US" sz="2800" dirty="1" smtClean="0">
                <a:latin typeface="Calibri" panose="020f0502020204030204" pitchFamily="34" charset="0"/>
              </a:rPr>
              <a:t>Court </a:t>
            </a:r>
            <a:r>
              <a:rPr lang="en-US" sz="2800" dirty="1">
                <a:latin typeface="Calibri" panose="020f0502020204030204" pitchFamily="34" charset="0"/>
              </a:rPr>
              <a:t>rules “full-time presence at work is not an essential function of a job simply because the employer says it is.”</a:t>
            </a:r>
          </a:p>
        </p:txBody>
      </p:sp>
      <p:sp>
        <p:nvSpPr>
          <p:cNvPr id="6" name="Title 1"/>
          <p:cNvSpPr txBox="1"/>
          <p:nvPr/>
        </p:nvSpPr>
        <p:spPr>
          <a:xfrm>
            <a:off x="457200" y="1143000"/>
            <a:ext cx="82296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800" b="1" kern="0" dirty="1" smtClean="0">
                <a:latin typeface="Calibri" panose="020f0502020204030204" pitchFamily="34" charset="0"/>
              </a:rPr>
              <a:t>SCENARIO #2</a:t>
            </a:r>
            <a:endParaRPr lang="en-US" sz="3800" kern="0">
              <a:latin typeface="Calibri" panose="020f0502020204030204" pitchFamily="34" charset="0"/>
            </a:endParaRPr>
          </a:p>
        </p:txBody>
      </p:sp>
    </p:spTree>
    <p:extLst>
      <p:ext uri="{BB962C8B-B14F-4D97-AF65-F5344CB8AC3E}">
        <p14:creationId xmlns:p14="http://schemas.microsoft.com/office/powerpoint/2010/main" val="4106188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6572"/>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81000" y="2219523"/>
            <a:ext cx="8382000" cy="3770263"/>
          </a:xfrm>
          <a:prstGeom prst="rect"/>
          <a:noFill/>
        </p:spPr>
        <p:txBody>
          <a:bodyPr wrap="square" rtlCol="0">
            <a:spAutoFit/>
          </a:bodyPr>
          <a:lstStyle/>
          <a:p>
            <a:r>
              <a:rPr lang="en-US" sz="2800" dirty="1" smtClean="0">
                <a:latin typeface="Calibri" panose="020f0502020204030204" pitchFamily="34" charset="0"/>
              </a:rPr>
              <a:t>What is meant by engaging in the Interactive Process?</a:t>
            </a:r>
          </a:p>
          <a:p>
            <a:pPr marL="457200" indent="-457200">
              <a:buFont typeface="Arial" panose="020b0604020202020204" pitchFamily="34" charset="0"/>
              <a:buChar char="•"/>
            </a:pPr>
            <a:endParaRPr lang="en-US" sz="1500" smtClean="0">
              <a:latin typeface="Calibri" panose="020f0502020204030204" pitchFamily="34" charset="0"/>
            </a:endParaRPr>
          </a:p>
          <a:p>
            <a:pPr marL="914400" lvl="1" indent="-457200">
              <a:buFont typeface="Arial" panose="020b0604020202020204" pitchFamily="34" charset="0"/>
              <a:buChar char="•"/>
            </a:pPr>
            <a:r>
              <a:rPr lang="en-US" sz="2600" dirty="1">
                <a:latin typeface="Calibri" panose="020f0502020204030204" pitchFamily="34" charset="0"/>
              </a:rPr>
              <a:t>Identify precise </a:t>
            </a:r>
            <a:r>
              <a:rPr lang="en-US" sz="2600" dirty="1" smtClean="0">
                <a:latin typeface="Calibri" panose="020f0502020204030204" pitchFamily="34" charset="0"/>
              </a:rPr>
              <a:t>limitations.</a:t>
            </a:r>
          </a:p>
          <a:p>
            <a:pPr marL="914400" lvl="1" indent="-457200">
              <a:buFont typeface="Arial" panose="020b0604020202020204" pitchFamily="34" charset="0"/>
              <a:buChar char="•"/>
            </a:pPr>
            <a:endParaRPr lang="en-US" sz="1200">
              <a:latin typeface="Calibri" panose="020f0502020204030204" pitchFamily="34" charset="0"/>
            </a:endParaRPr>
          </a:p>
          <a:p>
            <a:pPr marL="914400" lvl="1" indent="-457200">
              <a:buFont typeface="Arial" panose="020b0604020202020204" pitchFamily="34" charset="0"/>
              <a:buChar char="•"/>
            </a:pPr>
            <a:r>
              <a:rPr lang="en-US" sz="2600" dirty="1">
                <a:latin typeface="Calibri" panose="020f0502020204030204" pitchFamily="34" charset="0"/>
              </a:rPr>
              <a:t>Have a clear and accurate understanding of “essential functions” of the </a:t>
            </a:r>
            <a:r>
              <a:rPr lang="en-US" sz="2600" dirty="1" smtClean="0">
                <a:latin typeface="Calibri" panose="020f0502020204030204" pitchFamily="34" charset="0"/>
              </a:rPr>
              <a:t>job.</a:t>
            </a:r>
          </a:p>
          <a:p>
            <a:pPr marL="914400" lvl="1" indent="-457200">
              <a:buFont typeface="Arial" panose="020b0604020202020204" pitchFamily="34" charset="0"/>
              <a:buChar char="•"/>
            </a:pPr>
            <a:endParaRPr lang="en-US" sz="1200">
              <a:latin typeface="Calibri" panose="020f0502020204030204" pitchFamily="34" charset="0"/>
            </a:endParaRPr>
          </a:p>
          <a:p>
            <a:pPr marL="914400" lvl="1" indent="-457200">
              <a:buFont typeface="Arial" panose="020b0604020202020204" pitchFamily="34" charset="0"/>
              <a:buChar char="•"/>
            </a:pPr>
            <a:r>
              <a:rPr lang="en-US" sz="2600" dirty="1">
                <a:latin typeface="Calibri" panose="020f0502020204030204" pitchFamily="34" charset="0"/>
              </a:rPr>
              <a:t>Explore accommodation options with the </a:t>
            </a:r>
            <a:r>
              <a:rPr lang="en-US" sz="2600" dirty="1" smtClean="0">
                <a:latin typeface="Calibri" panose="020f0502020204030204" pitchFamily="34" charset="0"/>
              </a:rPr>
              <a:t>employee.</a:t>
            </a:r>
          </a:p>
          <a:p>
            <a:pPr marL="914400" lvl="1" indent="-457200">
              <a:buFont typeface="Arial" panose="020b0604020202020204" pitchFamily="34" charset="0"/>
              <a:buChar char="•"/>
            </a:pPr>
            <a:endParaRPr lang="en-US" sz="1200">
              <a:latin typeface="Calibri" panose="020f0502020204030204" pitchFamily="34" charset="0"/>
            </a:endParaRPr>
          </a:p>
          <a:p>
            <a:pPr marL="914400" lvl="1" indent="-457200">
              <a:buFont typeface="Arial" panose="020b0604020202020204" pitchFamily="34" charset="0"/>
              <a:buChar char="•"/>
            </a:pPr>
            <a:r>
              <a:rPr lang="en-US" sz="2600" dirty="1">
                <a:latin typeface="Calibri" panose="020f0502020204030204" pitchFamily="34" charset="0"/>
              </a:rPr>
              <a:t>Involve third parties, e.g. employee’s physician, job accommodation network, H.R.</a:t>
            </a:r>
          </a:p>
        </p:txBody>
      </p:sp>
      <p:sp>
        <p:nvSpPr>
          <p:cNvPr id="3" name="Slide Number Placeholder 2"/>
          <p:cNvSpPr>
            <a:spLocks noGrp="1"/>
          </p:cNvSpPr>
          <p:nvPr>
            <p:ph type="sldNum" sz="quarter" idx="12"/>
          </p:nvPr>
        </p:nvSpPr>
        <p:spPr/>
        <p:txBody>
          <a:bodyPr/>
          <a:lstStyle/>
          <a:p>
            <a:fld id="{D4AC86A4-D94A-4B4D-B4D8-FCD07EA17567}" type="slidenum">
              <a:rPr lang="en-US" smtClean="0"/>
              <a:t>6</a:t>
            </a:fld>
            <a:endParaRPr lang="en-US"/>
          </a:p>
        </p:txBody>
      </p:sp>
    </p:spTree>
    <p:extLst>
      <p:ext uri="{BB962C8B-B14F-4D97-AF65-F5344CB8AC3E}">
        <p14:creationId xmlns:p14="http://schemas.microsoft.com/office/powerpoint/2010/main" val="4144481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60</a:t>
            </a:fld>
            <a:endParaRPr lang="en-US"/>
          </a:p>
        </p:txBody>
      </p:sp>
      <p:sp>
        <p:nvSpPr>
          <p:cNvPr id="4" name="Rectangle 3"/>
          <p:cNvSpPr/>
          <p:nvPr/>
        </p:nvSpPr>
        <p:spPr>
          <a:xfrm>
            <a:off x="533400" y="2438400"/>
            <a:ext cx="8001000" cy="3631763"/>
          </a:xfrm>
          <a:prstGeom prst="rect"/>
        </p:spPr>
        <p:txBody>
          <a:bodyPr wrap="square">
            <a:spAutoFit/>
          </a:bodyPr>
          <a:lstStyle/>
          <a:p>
            <a:pPr marL="457200" indent="-457200">
              <a:buFont typeface="Arial" panose="020b0604020202020204" pitchFamily="34" charset="0"/>
              <a:buChar char="•"/>
            </a:pPr>
            <a:r>
              <a:rPr lang="en-US" sz="2800" dirty="1">
                <a:latin typeface="Calibri" panose="020f0502020204030204" pitchFamily="34" charset="0"/>
              </a:rPr>
              <a:t>Juanita is a long-time employee</a:t>
            </a:r>
            <a:r>
              <a:rPr lang="en-US" sz="2800" dirty="1" smtClean="0">
                <a:latin typeface="Calibri" panose="020f0502020204030204" pitchFamily="34" charset="0"/>
              </a:rPr>
              <a:t>.</a:t>
            </a:r>
          </a:p>
          <a:p>
            <a:pPr marL="457200" indent="-457200">
              <a:buFont typeface="Arial" panose="020b0604020202020204" pitchFamily="34" charset="0"/>
              <a:buChar char="•"/>
            </a:pPr>
            <a:endParaRPr lang="en-US" sz="2800">
              <a:latin typeface="Calibri" panose="020f0502020204030204" pitchFamily="34" charset="0"/>
            </a:endParaRPr>
          </a:p>
          <a:p>
            <a:pPr marL="457200" indent="-457200">
              <a:buFont typeface="Arial" panose="020b0604020202020204" pitchFamily="34" charset="0"/>
              <a:buChar char="•"/>
            </a:pPr>
            <a:r>
              <a:rPr lang="en-US" sz="2800" dirty="1" smtClean="0">
                <a:latin typeface="Calibri" panose="020f0502020204030204" pitchFamily="34" charset="0"/>
              </a:rPr>
              <a:t>Juanita </a:t>
            </a:r>
            <a:r>
              <a:rPr lang="en-US" sz="2800" dirty="1">
                <a:latin typeface="Calibri" panose="020f0502020204030204" pitchFamily="34" charset="0"/>
              </a:rPr>
              <a:t>is exposed to carbon monoxide at work</a:t>
            </a:r>
            <a:r>
              <a:rPr lang="en-US" sz="2800" dirty="1" smtClean="0">
                <a:latin typeface="Calibri" panose="020f0502020204030204" pitchFamily="34" charset="0"/>
              </a:rPr>
              <a:t>.</a:t>
            </a:r>
          </a:p>
          <a:p>
            <a:pPr marL="457200" indent="-457200">
              <a:buFont typeface="Arial" panose="020b0604020202020204" pitchFamily="34" charset="0"/>
              <a:buChar char="•"/>
            </a:pPr>
            <a:endParaRPr lang="en-US" sz="2800">
              <a:latin typeface="Calibri" panose="020f0502020204030204" pitchFamily="34" charset="0"/>
            </a:endParaRPr>
          </a:p>
          <a:p>
            <a:pPr marL="457200" indent="-457200">
              <a:buFont typeface="Arial" panose="020b0604020202020204" pitchFamily="34" charset="0"/>
              <a:buChar char="•"/>
            </a:pPr>
            <a:r>
              <a:rPr lang="en-US" sz="2800" dirty="1">
                <a:latin typeface="Calibri" panose="020f0502020204030204" pitchFamily="34" charset="0"/>
              </a:rPr>
              <a:t> She </a:t>
            </a:r>
            <a:r>
              <a:rPr lang="en-US" sz="2800" dirty="1" smtClean="0">
                <a:latin typeface="Calibri" panose="020f0502020204030204" pitchFamily="34" charset="0"/>
              </a:rPr>
              <a:t>spends 4 </a:t>
            </a:r>
            <a:r>
              <a:rPr lang="en-US" sz="2800" dirty="1">
                <a:latin typeface="Calibri" panose="020f0502020204030204" pitchFamily="34" charset="0"/>
              </a:rPr>
              <a:t>days in hospital</a:t>
            </a:r>
            <a:r>
              <a:rPr lang="en-US" sz="2800" dirty="1" smtClean="0">
                <a:latin typeface="Calibri" panose="020f0502020204030204" pitchFamily="34" charset="0"/>
              </a:rPr>
              <a:t>.</a:t>
            </a:r>
          </a:p>
          <a:p>
            <a:pPr marL="457200" indent="-457200">
              <a:buFont typeface="Arial" panose="020b0604020202020204" pitchFamily="34" charset="0"/>
              <a:buChar char="•"/>
            </a:pPr>
            <a:endParaRPr lang="en-US" sz="2800">
              <a:latin typeface="Calibri" panose="020f0502020204030204" pitchFamily="34" charset="0"/>
            </a:endParaRPr>
          </a:p>
          <a:p>
            <a:pPr marL="457200" indent="-457200">
              <a:buFont typeface="Arial" panose="020b0604020202020204" pitchFamily="34" charset="0"/>
              <a:buChar char="•"/>
            </a:pPr>
            <a:r>
              <a:rPr lang="en-US" sz="2800" dirty="1">
                <a:latin typeface="Calibri" panose="020f0502020204030204" pitchFamily="34" charset="0"/>
              </a:rPr>
              <a:t> What </a:t>
            </a:r>
            <a:r>
              <a:rPr lang="en-US" sz="2800" dirty="1" smtClean="0">
                <a:latin typeface="Calibri" panose="020f0502020204030204" pitchFamily="34" charset="0"/>
              </a:rPr>
              <a:t>statutes are implicated?</a:t>
            </a:r>
          </a:p>
          <a:p>
            <a:pPr marL="457200" indent="-457200">
              <a:buFont typeface="Arial" panose="020b0604020202020204" pitchFamily="34" charset="0"/>
              <a:buChar char="•"/>
            </a:pPr>
            <a:endParaRPr lang="en-US" sz="1000">
              <a:latin typeface="Calibri" panose="020f0502020204030204" pitchFamily="34" charset="0"/>
            </a:endParaRPr>
          </a:p>
          <a:p>
            <a:endParaRPr lang="en-US" sz="2400">
              <a:latin typeface="Calibri" panose="020f0502020204030204" pitchFamily="34" charset="0"/>
            </a:endParaRPr>
          </a:p>
        </p:txBody>
      </p:sp>
      <p:sp>
        <p:nvSpPr>
          <p:cNvPr id="5" name="Title 1"/>
          <p:cNvSpPr txBox="1"/>
          <p:nvPr/>
        </p:nvSpPr>
        <p:spPr>
          <a:xfrm>
            <a:off x="304800" y="1143000"/>
            <a:ext cx="84582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SCENARIO #3</a:t>
            </a:r>
            <a:endParaRPr lang="en-US" sz="3500" kern="0">
              <a:latin typeface="Calibri" panose="020f0502020204030204" pitchFamily="34" charset="0"/>
            </a:endParaRPr>
          </a:p>
        </p:txBody>
      </p:sp>
    </p:spTree>
    <p:extLst>
      <p:ext uri="{BB962C8B-B14F-4D97-AF65-F5344CB8AC3E}">
        <p14:creationId xmlns:p14="http://schemas.microsoft.com/office/powerpoint/2010/main" val="1276429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61</a:t>
            </a:fld>
            <a:endParaRPr lang="en-US"/>
          </a:p>
        </p:txBody>
      </p:sp>
      <p:sp>
        <p:nvSpPr>
          <p:cNvPr id="4" name="Rectangle 3"/>
          <p:cNvSpPr/>
          <p:nvPr/>
        </p:nvSpPr>
        <p:spPr>
          <a:xfrm>
            <a:off x="388435" y="2209800"/>
            <a:ext cx="8298365" cy="3970318"/>
          </a:xfrm>
          <a:prstGeom prst="rect"/>
        </p:spPr>
        <p:txBody>
          <a:bodyPr wrap="square">
            <a:spAutoFit/>
          </a:bodyPr>
          <a:lstStyle/>
          <a:p>
            <a:r>
              <a:rPr lang="en-US" sz="2800" dirty="1" smtClean="0">
                <a:latin typeface="Calibri" panose="020f0502020204030204" pitchFamily="34" charset="0"/>
              </a:rPr>
              <a:t>The injury is reported </a:t>
            </a:r>
            <a:r>
              <a:rPr lang="en-US" sz="2800" dirty="1">
                <a:latin typeface="Calibri" panose="020f0502020204030204" pitchFamily="34" charset="0"/>
              </a:rPr>
              <a:t>to WC – </a:t>
            </a:r>
            <a:r>
              <a:rPr lang="en-US" sz="2800" dirty="1" smtClean="0">
                <a:latin typeface="Calibri" panose="020f0502020204030204" pitchFamily="34" charset="0"/>
              </a:rPr>
              <a:t>Juanita receives FMLA </a:t>
            </a:r>
            <a:r>
              <a:rPr lang="en-US" sz="2800" dirty="1">
                <a:latin typeface="Calibri" panose="020f0502020204030204" pitchFamily="34" charset="0"/>
              </a:rPr>
              <a:t>eligibility and medical certification </a:t>
            </a:r>
            <a:r>
              <a:rPr lang="en-US" sz="2800" dirty="1" smtClean="0">
                <a:latin typeface="Calibri" panose="020f0502020204030204" pitchFamily="34" charset="0"/>
              </a:rPr>
              <a:t>paperwork to complete.</a:t>
            </a:r>
          </a:p>
          <a:p>
            <a:endParaRPr lang="en-US" sz="2800">
              <a:latin typeface="Calibri" panose="020f0502020204030204" pitchFamily="34" charset="0"/>
            </a:endParaRPr>
          </a:p>
          <a:p>
            <a:r>
              <a:rPr lang="en-US" sz="2800" dirty="1" smtClean="0">
                <a:latin typeface="Calibri" panose="020f0502020204030204" pitchFamily="34" charset="0"/>
              </a:rPr>
              <a:t>Juanita is prescribed one </a:t>
            </a:r>
            <a:r>
              <a:rPr lang="en-US" sz="2800" dirty="1">
                <a:latin typeface="Calibri" panose="020f0502020204030204" pitchFamily="34" charset="0"/>
              </a:rPr>
              <a:t>week bed </a:t>
            </a:r>
            <a:r>
              <a:rPr lang="en-US" sz="2800" dirty="1" smtClean="0">
                <a:latin typeface="Calibri" panose="020f0502020204030204" pitchFamily="34" charset="0"/>
              </a:rPr>
              <a:t>rest. Juanita’s doctor later </a:t>
            </a:r>
            <a:r>
              <a:rPr lang="en-US" sz="2800" dirty="1">
                <a:latin typeface="Calibri" panose="020f0502020204030204" pitchFamily="34" charset="0"/>
              </a:rPr>
              <a:t>writes that </a:t>
            </a:r>
            <a:r>
              <a:rPr lang="en-US" sz="2800" dirty="1" smtClean="0">
                <a:latin typeface="Calibri" panose="020f0502020204030204" pitchFamily="34" charset="0"/>
              </a:rPr>
              <a:t>she needs </a:t>
            </a:r>
            <a:r>
              <a:rPr lang="en-US" sz="2800" dirty="1">
                <a:latin typeface="Calibri" panose="020f0502020204030204" pitchFamily="34" charset="0"/>
              </a:rPr>
              <a:t>mental health therapy for 4 </a:t>
            </a:r>
            <a:r>
              <a:rPr lang="en-US" sz="2800" dirty="1" smtClean="0">
                <a:latin typeface="Calibri" panose="020f0502020204030204" pitchFamily="34" charset="0"/>
              </a:rPr>
              <a:t>weeks and then can work </a:t>
            </a:r>
            <a:r>
              <a:rPr lang="en-US" sz="2800" dirty="1">
                <a:latin typeface="Calibri" panose="020f0502020204030204" pitchFamily="34" charset="0"/>
              </a:rPr>
              <a:t>with </a:t>
            </a:r>
            <a:r>
              <a:rPr lang="en-US" sz="2800" dirty="1" smtClean="0">
                <a:latin typeface="Calibri" panose="020f0502020204030204" pitchFamily="34" charset="0"/>
              </a:rPr>
              <a:t>restrictions (no stressful or dangerous work). Light </a:t>
            </a:r>
            <a:r>
              <a:rPr lang="en-US" sz="2800" dirty="1">
                <a:latin typeface="Calibri" panose="020f0502020204030204" pitchFamily="34" charset="0"/>
              </a:rPr>
              <a:t>duty job moving boxes is available.</a:t>
            </a:r>
          </a:p>
        </p:txBody>
      </p:sp>
      <p:sp>
        <p:nvSpPr>
          <p:cNvPr id="5" name="Title 1"/>
          <p:cNvSpPr txBox="1"/>
          <p:nvPr/>
        </p:nvSpPr>
        <p:spPr>
          <a:xfrm>
            <a:off x="381000" y="1143000"/>
            <a:ext cx="84582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SCENARIO #3</a:t>
            </a:r>
            <a:endParaRPr lang="en-US" sz="3500" kern="0">
              <a:latin typeface="Calibri" panose="020f0502020204030204" pitchFamily="34" charset="0"/>
            </a:endParaRPr>
          </a:p>
        </p:txBody>
      </p:sp>
    </p:spTree>
    <p:extLst>
      <p:ext uri="{BB962C8B-B14F-4D97-AF65-F5344CB8AC3E}">
        <p14:creationId xmlns:p14="http://schemas.microsoft.com/office/powerpoint/2010/main" val="30722167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62</a:t>
            </a:fld>
            <a:endParaRPr lang="en-US"/>
          </a:p>
        </p:txBody>
      </p:sp>
      <p:sp>
        <p:nvSpPr>
          <p:cNvPr id="4" name="Rectangle 3"/>
          <p:cNvSpPr/>
          <p:nvPr/>
        </p:nvSpPr>
        <p:spPr>
          <a:xfrm>
            <a:off x="609600" y="2588056"/>
            <a:ext cx="5177883" cy="3000821"/>
          </a:xfrm>
          <a:prstGeom prst="rect"/>
        </p:spPr>
        <p:txBody>
          <a:bodyPr wrap="square">
            <a:spAutoFit/>
          </a:bodyPr>
          <a:lstStyle/>
          <a:p>
            <a:pPr marL="457200" indent="-457200">
              <a:buFont typeface="Arial" panose="020b0604020202020204" pitchFamily="34" charset="0"/>
              <a:buChar char="•"/>
            </a:pPr>
            <a:r>
              <a:rPr lang="en-US" sz="2700" dirty="1">
                <a:latin typeface="Calibri" panose="020f0502020204030204" pitchFamily="34" charset="0"/>
              </a:rPr>
              <a:t>Can employer require Juanita to return to light duty job?  </a:t>
            </a:r>
            <a:endParaRPr lang="en-US" sz="2700" smtClean="0">
              <a:latin typeface="Calibri" panose="020f0502020204030204" pitchFamily="34" charset="0"/>
            </a:endParaRPr>
          </a:p>
          <a:p>
            <a:pPr marL="457200" indent="-457200">
              <a:buFont typeface="Arial" panose="020b0604020202020204" pitchFamily="34" charset="0"/>
              <a:buChar char="•"/>
            </a:pPr>
            <a:endParaRPr lang="en-US" sz="2700" smtClean="0">
              <a:latin typeface="Calibri" panose="020f0502020204030204" pitchFamily="34" charset="0"/>
            </a:endParaRPr>
          </a:p>
          <a:p>
            <a:pPr marL="457200" indent="-457200">
              <a:buFont typeface="Arial" panose="020b0604020202020204" pitchFamily="34" charset="0"/>
              <a:buChar char="•"/>
            </a:pPr>
            <a:endParaRPr lang="en-US" sz="2700">
              <a:latin typeface="Calibri" panose="020f0502020204030204" pitchFamily="34" charset="0"/>
            </a:endParaRPr>
          </a:p>
          <a:p>
            <a:pPr marL="457200" indent="-457200">
              <a:buFont typeface="Arial" panose="020b0604020202020204" pitchFamily="34" charset="0"/>
              <a:buChar char="•"/>
            </a:pPr>
            <a:r>
              <a:rPr lang="en-US" sz="2700" dirty="1" smtClean="0">
                <a:latin typeface="Calibri" panose="020f0502020204030204" pitchFamily="34" charset="0"/>
              </a:rPr>
              <a:t>Can </a:t>
            </a:r>
            <a:r>
              <a:rPr lang="en-US" sz="2700" dirty="1">
                <a:latin typeface="Calibri" panose="020f0502020204030204" pitchFamily="34" charset="0"/>
              </a:rPr>
              <a:t>employer take away health insurance?  </a:t>
            </a:r>
            <a:endParaRPr lang="en-US" sz="2700" smtClean="0">
              <a:latin typeface="Calibri" panose="020f0502020204030204" pitchFamily="34" charset="0"/>
            </a:endParaRPr>
          </a:p>
          <a:p>
            <a:pPr marL="457200" indent="-457200">
              <a:buFont typeface="Arial" panose="020b0604020202020204" pitchFamily="34" charset="0"/>
              <a:buChar char="•"/>
            </a:pPr>
            <a:endParaRPr lang="en-US" sz="2700">
              <a:latin typeface="Calibri" panose="020f0502020204030204" pitchFamily="34" charset="0"/>
            </a:endParaRPr>
          </a:p>
        </p:txBody>
      </p:sp>
      <p:sp>
        <p:nvSpPr>
          <p:cNvPr id="5" name="Title 1"/>
          <p:cNvSpPr txBox="1"/>
          <p:nvPr/>
        </p:nvSpPr>
        <p:spPr>
          <a:xfrm>
            <a:off x="381000" y="1143000"/>
            <a:ext cx="84582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SCENARIO #3</a:t>
            </a:r>
            <a:endParaRPr lang="en-US" sz="3500" kern="0">
              <a:latin typeface="Calibri" panose="020f0502020204030204" pitchFamily="34" charset="0"/>
            </a:endParaRPr>
          </a:p>
        </p:txBody>
      </p:sp>
      <p:pic>
        <p:nvPicPr>
          <p:cNvPr id="6" name="Picture 5"/>
          <p:cNvPicPr>
            <a:picLocks noChangeAspect="1"/>
          </p:cNvPicPr>
          <p:nvPr/>
        </p:nvPicPr>
        <p:blipFill>
          <a:blip r:embed="rId3"/>
          <a:srcRect/>
          <a:stretch>
            <a:fillRect/>
          </a:stretch>
        </p:blipFill>
        <p:spPr>
          <a:xfrm>
            <a:off x="5943600" y="2575046"/>
            <a:ext cx="2352675" cy="2514813"/>
          </a:xfrm>
          <a:prstGeom prst="rect"/>
        </p:spPr>
      </p:pic>
    </p:spTree>
    <p:extLst>
      <p:ext uri="{BB962C8B-B14F-4D97-AF65-F5344CB8AC3E}">
        <p14:creationId xmlns:p14="http://schemas.microsoft.com/office/powerpoint/2010/main" val="407889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63</a:t>
            </a:fld>
            <a:endParaRPr lang="en-US"/>
          </a:p>
        </p:txBody>
      </p:sp>
      <p:sp>
        <p:nvSpPr>
          <p:cNvPr id="4" name="Rectangle 3"/>
          <p:cNvSpPr/>
          <p:nvPr/>
        </p:nvSpPr>
        <p:spPr>
          <a:xfrm>
            <a:off x="457200" y="2133600"/>
            <a:ext cx="8229600" cy="3708708"/>
          </a:xfrm>
          <a:prstGeom prst="rect"/>
        </p:spPr>
        <p:txBody>
          <a:bodyPr wrap="square">
            <a:spAutoFit/>
          </a:bodyPr>
          <a:lstStyle/>
          <a:p>
            <a:pPr marL="457200" indent="-457200">
              <a:buFont typeface="Arial" panose="020b0604020202020204" pitchFamily="34" charset="0"/>
              <a:buChar char="•"/>
            </a:pPr>
            <a:r>
              <a:rPr lang="en-US" sz="2500" dirty="1">
                <a:latin typeface="Calibri" panose="020f0502020204030204" pitchFamily="34" charset="0"/>
              </a:rPr>
              <a:t>After 4 weeks, </a:t>
            </a:r>
            <a:r>
              <a:rPr lang="en-US" sz="2500" dirty="1" smtClean="0">
                <a:latin typeface="Calibri" panose="020f0502020204030204" pitchFamily="34" charset="0"/>
              </a:rPr>
              <a:t>the employer’s </a:t>
            </a:r>
            <a:r>
              <a:rPr lang="en-US" sz="2500" dirty="1">
                <a:latin typeface="Calibri" panose="020f0502020204030204" pitchFamily="34" charset="0"/>
              </a:rPr>
              <a:t>Workers’ Compensation doctor writes on DWC-25 form that Juanita is fine, but </a:t>
            </a:r>
            <a:r>
              <a:rPr lang="en-US" sz="2500" dirty="1" smtClean="0">
                <a:latin typeface="Calibri" panose="020f0502020204030204" pitchFamily="34" charset="0"/>
              </a:rPr>
              <a:t>Juanita insists </a:t>
            </a:r>
            <a:r>
              <a:rPr lang="en-US" sz="2500" dirty="1">
                <a:latin typeface="Calibri" panose="020f0502020204030204" pitchFamily="34" charset="0"/>
              </a:rPr>
              <a:t>that she is not.  You </a:t>
            </a:r>
            <a:r>
              <a:rPr lang="en-US" sz="2500" dirty="1" smtClean="0">
                <a:latin typeface="Calibri" panose="020f0502020204030204" pitchFamily="34" charset="0"/>
              </a:rPr>
              <a:t>and the </a:t>
            </a:r>
            <a:r>
              <a:rPr lang="en-US" sz="2500" dirty="1">
                <a:latin typeface="Calibri" panose="020f0502020204030204" pitchFamily="34" charset="0"/>
              </a:rPr>
              <a:t>Workers’ Compensation doctor believe that Juanita is faking.  </a:t>
            </a:r>
            <a:endParaRPr lang="en-US" sz="2500" smtClean="0">
              <a:latin typeface="Calibri" panose="020f0502020204030204" pitchFamily="34" charset="0"/>
            </a:endParaRPr>
          </a:p>
          <a:p>
            <a:pPr marL="457200" indent="-457200">
              <a:buFont typeface="Arial" panose="020b0604020202020204" pitchFamily="34" charset="0"/>
              <a:buChar char="•"/>
            </a:pPr>
            <a:endParaRPr lang="en-US" sz="2500">
              <a:latin typeface="Calibri" panose="020f0502020204030204" pitchFamily="34" charset="0"/>
            </a:endParaRPr>
          </a:p>
          <a:p>
            <a:pPr marL="1371600" lvl="2" indent="-457200">
              <a:buFont typeface="Courier New" panose="02070309020205020404" pitchFamily="49" charset="0"/>
              <a:buChar char="o"/>
            </a:pPr>
            <a:r>
              <a:rPr lang="en-US" sz="2500" dirty="1" smtClean="0">
                <a:latin typeface="Calibri" panose="020f0502020204030204" pitchFamily="34" charset="0"/>
              </a:rPr>
              <a:t>Can </a:t>
            </a:r>
            <a:r>
              <a:rPr lang="en-US" sz="2500" dirty="1">
                <a:latin typeface="Calibri" panose="020f0502020204030204" pitchFamily="34" charset="0"/>
              </a:rPr>
              <a:t>you now fire Juanita</a:t>
            </a:r>
            <a:r>
              <a:rPr lang="en-US" sz="2500" dirty="1" smtClean="0">
                <a:latin typeface="Calibri" panose="020f0502020204030204" pitchFamily="34" charset="0"/>
              </a:rPr>
              <a:t>? </a:t>
            </a:r>
          </a:p>
          <a:p>
            <a:pPr marL="1371600" lvl="2" indent="-457200">
              <a:buFont typeface="Courier New" panose="02070309020205020404" pitchFamily="49" charset="0"/>
              <a:buChar char="o"/>
            </a:pPr>
            <a:endParaRPr lang="en-US" sz="2500">
              <a:latin typeface="Calibri" panose="020f0502020204030204" pitchFamily="34" charset="0"/>
            </a:endParaRPr>
          </a:p>
          <a:p>
            <a:pPr marL="1371600" lvl="2" indent="-457200">
              <a:buFont typeface="Courier New" panose="02070309020205020404" pitchFamily="49" charset="0"/>
              <a:buChar char="o"/>
            </a:pPr>
            <a:r>
              <a:rPr lang="en-US" sz="2500" dirty="1" smtClean="0">
                <a:latin typeface="Calibri" panose="020f0502020204030204" pitchFamily="34" charset="0"/>
              </a:rPr>
              <a:t>Does Juanita still have FMLA leave available to her?</a:t>
            </a:r>
          </a:p>
          <a:p>
            <a:pPr marL="457200" indent="-457200">
              <a:buFont typeface="Arial" panose="020b0604020202020204" pitchFamily="34" charset="0"/>
              <a:buChar char="•"/>
            </a:pPr>
            <a:endParaRPr lang="en-US" sz="1000">
              <a:latin typeface="Calibri" panose="020f0502020204030204" pitchFamily="34" charset="0"/>
            </a:endParaRPr>
          </a:p>
          <a:p>
            <a:pPr marL="457200" indent="-457200">
              <a:buFont typeface="Arial" panose="020b0604020202020204" pitchFamily="34" charset="0"/>
              <a:buChar char="•"/>
            </a:pPr>
            <a:endParaRPr lang="en-US" sz="2500" smtClean="0">
              <a:latin typeface="Calibri" panose="020f0502020204030204" pitchFamily="34" charset="0"/>
            </a:endParaRPr>
          </a:p>
        </p:txBody>
      </p:sp>
      <p:sp>
        <p:nvSpPr>
          <p:cNvPr id="5" name="Title 1"/>
          <p:cNvSpPr txBox="1"/>
          <p:nvPr/>
        </p:nvSpPr>
        <p:spPr>
          <a:xfrm>
            <a:off x="381000" y="1143000"/>
            <a:ext cx="84582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SCENARIO #3</a:t>
            </a:r>
            <a:endParaRPr lang="en-US" sz="3500" kern="0">
              <a:latin typeface="Calibri" panose="020f0502020204030204" pitchFamily="34" charset="0"/>
            </a:endParaRPr>
          </a:p>
        </p:txBody>
      </p:sp>
    </p:spTree>
    <p:extLst>
      <p:ext uri="{BB962C8B-B14F-4D97-AF65-F5344CB8AC3E}">
        <p14:creationId xmlns:p14="http://schemas.microsoft.com/office/powerpoint/2010/main" val="924941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AC86A4-D94A-4B4D-B4D8-FCD07EA17567}" type="slidenum">
              <a:rPr lang="en-US" smtClean="0"/>
              <a:t>64</a:t>
            </a:fld>
            <a:endParaRPr lang="en-US"/>
          </a:p>
        </p:txBody>
      </p:sp>
      <p:sp>
        <p:nvSpPr>
          <p:cNvPr id="4" name="Rectangle 3"/>
          <p:cNvSpPr/>
          <p:nvPr/>
        </p:nvSpPr>
        <p:spPr>
          <a:xfrm>
            <a:off x="457200" y="2113400"/>
            <a:ext cx="8229600" cy="4001095"/>
          </a:xfrm>
          <a:prstGeom prst="rect"/>
        </p:spPr>
        <p:txBody>
          <a:bodyPr wrap="square">
            <a:spAutoFit/>
          </a:bodyPr>
          <a:lstStyle/>
          <a:p>
            <a:pPr marL="457200" indent="-457200">
              <a:buFont typeface="Arial" panose="020b0604020202020204" pitchFamily="34" charset="0"/>
              <a:buChar char="•"/>
            </a:pPr>
            <a:r>
              <a:rPr lang="en-US" sz="2500" dirty="1" smtClean="0">
                <a:latin typeface="Calibri" panose="020f0502020204030204" pitchFamily="34" charset="0"/>
              </a:rPr>
              <a:t>Certification </a:t>
            </a:r>
            <a:r>
              <a:rPr lang="en-US" sz="2500" dirty="1">
                <a:latin typeface="Calibri" panose="020f0502020204030204" pitchFamily="34" charset="0"/>
              </a:rPr>
              <a:t>is not returned in 15 days – now what</a:t>
            </a:r>
            <a:r>
              <a:rPr lang="en-US" sz="2500" dirty="1" smtClean="0">
                <a:latin typeface="Calibri" panose="020f0502020204030204" pitchFamily="34" charset="0"/>
              </a:rPr>
              <a:t>?</a:t>
            </a:r>
          </a:p>
          <a:p>
            <a:pPr marL="457200" indent="-457200">
              <a:buFont typeface="Arial" panose="020b0604020202020204" pitchFamily="34" charset="0"/>
              <a:buChar char="•"/>
            </a:pPr>
            <a:endParaRPr lang="en-US" sz="1800">
              <a:latin typeface="Calibri" panose="020f0502020204030204" pitchFamily="34" charset="0"/>
            </a:endParaRPr>
          </a:p>
          <a:p>
            <a:pPr marL="457200" indent="-457200">
              <a:buFont typeface="Arial" panose="020b0604020202020204" pitchFamily="34" charset="0"/>
              <a:buChar char="•"/>
            </a:pPr>
            <a:r>
              <a:rPr lang="en-US" sz="2500" dirty="1">
                <a:latin typeface="Calibri" panose="020f0502020204030204" pitchFamily="34" charset="0"/>
              </a:rPr>
              <a:t>Good-by Juanita!  Maybe </a:t>
            </a:r>
            <a:r>
              <a:rPr lang="en-US" sz="2500" dirty="1" smtClean="0">
                <a:latin typeface="Calibri" panose="020f0502020204030204" pitchFamily="34" charset="0"/>
              </a:rPr>
              <a:t>not!</a:t>
            </a:r>
            <a:endParaRPr lang="en-US" sz="2500" smtClean="0">
              <a:latin typeface="Calibri" panose="020f0502020204030204" pitchFamily="34" charset="0"/>
            </a:endParaRPr>
          </a:p>
          <a:p>
            <a:endParaRPr lang="en-US" sz="1800">
              <a:latin typeface="Calibri" panose="020f0502020204030204" pitchFamily="34" charset="0"/>
            </a:endParaRPr>
          </a:p>
          <a:p>
            <a:pPr marL="457200" indent="-457200">
              <a:buFont typeface="Arial" panose="020b0604020202020204" pitchFamily="34" charset="0"/>
              <a:buChar char="•"/>
            </a:pPr>
            <a:r>
              <a:rPr lang="en-US" sz="2500" dirty="1" smtClean="0">
                <a:latin typeface="Calibri" panose="020f0502020204030204" pitchFamily="34" charset="0"/>
              </a:rPr>
              <a:t>Workers</a:t>
            </a:r>
            <a:r>
              <a:rPr lang="en-US" sz="2500" dirty="1">
                <a:latin typeface="Calibri" panose="020f0502020204030204" pitchFamily="34" charset="0"/>
              </a:rPr>
              <a:t>’ Compensation claim is still pending – possible  Workers’ Compensation retaliation claim</a:t>
            </a:r>
            <a:r>
              <a:rPr lang="en-US" sz="2500" dirty="1" smtClean="0">
                <a:latin typeface="Calibri" panose="020f0502020204030204" pitchFamily="34" charset="0"/>
              </a:rPr>
              <a:t>.</a:t>
            </a:r>
          </a:p>
          <a:p>
            <a:pPr marL="457200" indent="-457200">
              <a:buFont typeface="Arial" panose="020b0604020202020204" pitchFamily="34" charset="0"/>
              <a:buChar char="•"/>
            </a:pPr>
            <a:endParaRPr lang="en-US" sz="1800">
              <a:latin typeface="Calibri" panose="020f0502020204030204" pitchFamily="34" charset="0"/>
            </a:endParaRPr>
          </a:p>
          <a:p>
            <a:pPr marL="457200" indent="-457200">
              <a:buFont typeface="Arial" panose="020b0604020202020204" pitchFamily="34" charset="0"/>
              <a:buChar char="•"/>
            </a:pPr>
            <a:r>
              <a:rPr lang="en-US" sz="2500" dirty="1" smtClean="0">
                <a:latin typeface="Calibri" panose="020f0502020204030204" pitchFamily="34" charset="0"/>
              </a:rPr>
              <a:t>Juanita </a:t>
            </a:r>
            <a:r>
              <a:rPr lang="en-US" sz="2500" dirty="1">
                <a:latin typeface="Calibri" panose="020f0502020204030204" pitchFamily="34" charset="0"/>
              </a:rPr>
              <a:t>says she is fine – but has some permanent lung damage and wants to jump over others with more seniority and better performance into an open position for which she is qualified.  Does she get </a:t>
            </a:r>
            <a:r>
              <a:rPr lang="en-US" sz="2500" dirty="1" smtClean="0">
                <a:latin typeface="Calibri" panose="020f0502020204030204" pitchFamily="34" charset="0"/>
              </a:rPr>
              <a:t>preference?</a:t>
            </a:r>
            <a:endParaRPr lang="en-US" sz="2500">
              <a:latin typeface="Calibri" panose="020f0502020204030204" pitchFamily="34" charset="0"/>
            </a:endParaRPr>
          </a:p>
        </p:txBody>
      </p:sp>
      <p:sp>
        <p:nvSpPr>
          <p:cNvPr id="5" name="Title 1"/>
          <p:cNvSpPr txBox="1"/>
          <p:nvPr/>
        </p:nvSpPr>
        <p:spPr>
          <a:xfrm>
            <a:off x="381000" y="1143000"/>
            <a:ext cx="8458200" cy="762000"/>
          </a:xfrm>
          <a:prstGeom prst="rect"/>
          <a:noFill/>
          <a:ln w="9525">
            <a:noFill/>
            <a:miter lim="800000"/>
          </a:ln>
        </p:spPr>
        <p:txBody>
          <a:bodyPr vert="horz" wrap="square" lIns="91440" tIns="45720" rIns="91440" bIns="45720" numCol="1" anchor="b" anchorCtr="0" compatLnSpc="1">
            <a:prstTxWarp prst="textNoShape"/>
          </a:bodyPr>
          <a:lstStyle>
            <a:lvl1pPr algn="ctr" fontAlgn="base" rtl="0" eaLnBrk="0" hangingPunct="0">
              <a:spcBef>
                <a:spcPct val="0"/>
              </a:spcBef>
              <a:spcAft>
                <a:spcPct val="0"/>
              </a:spcAft>
              <a:defRPr sz="60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a:lstStyle>
          <a:p>
            <a:r>
              <a:rPr lang="en-US" sz="3500" b="1" kern="0" dirty="1" smtClean="0">
                <a:latin typeface="Calibri" panose="020f0502020204030204" pitchFamily="34" charset="0"/>
              </a:rPr>
              <a:t>SCENARIO #3</a:t>
            </a:r>
            <a:endParaRPr lang="en-US" sz="3500" kern="0">
              <a:latin typeface="Calibri" panose="020f0502020204030204" pitchFamily="34" charset="0"/>
            </a:endParaRPr>
          </a:p>
        </p:txBody>
      </p:sp>
    </p:spTree>
    <p:extLst>
      <p:ext uri="{BB962C8B-B14F-4D97-AF65-F5344CB8AC3E}">
        <p14:creationId xmlns:p14="http://schemas.microsoft.com/office/powerpoint/2010/main" val="5701510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#4</a:t>
            </a:r>
            <a:endParaRPr lang="en-US" sz="3800" b="1">
              <a:latin typeface="Calibri" panose="020f0502020204030204" pitchFamily="34" charset="0"/>
            </a:endParaRPr>
          </a:p>
        </p:txBody>
      </p:sp>
      <p:sp>
        <p:nvSpPr>
          <p:cNvPr id="4" name="TextBox 3"/>
          <p:cNvSpPr txBox="1"/>
          <p:nvPr/>
        </p:nvSpPr>
        <p:spPr>
          <a:xfrm>
            <a:off x="457200" y="2209800"/>
            <a:ext cx="8458200" cy="3570208"/>
          </a:xfrm>
          <a:prstGeom prst="rect"/>
          <a:noFill/>
        </p:spPr>
        <p:txBody>
          <a:bodyPr wrap="square" rtlCol="0">
            <a:spAutoFit/>
          </a:bodyPr>
          <a:lstStyle/>
          <a:p>
            <a:r>
              <a:rPr lang="en-US" sz="2500" dirty="1" smtClean="0">
                <a:latin typeface="Calibri" panose="020f0502020204030204" pitchFamily="34" charset="0"/>
              </a:rPr>
              <a:t>The employee was a fulltime bus driver for the CTA for 13 years before he was fired. He weighed 600lbs and had high blood pressure and sleep apnea. The CTA gave as its reason for firing him that he could no longer perform his job safely.</a:t>
            </a:r>
          </a:p>
          <a:p>
            <a:endParaRPr lang="en-US" sz="1000">
              <a:latin typeface="Calibri" panose="020f0502020204030204" pitchFamily="34" charset="0"/>
            </a:endParaRPr>
          </a:p>
          <a:p>
            <a:pPr marL="800100" lvl="1" indent="-342900">
              <a:buFont typeface="Arial" panose="020b0604020202020204" pitchFamily="34" charset="0"/>
              <a:buChar char="•"/>
            </a:pPr>
            <a:r>
              <a:rPr lang="en-US" sz="2400" dirty="1" smtClean="0">
                <a:latin typeface="Calibri" panose="020f0502020204030204" pitchFamily="34" charset="0"/>
              </a:rPr>
              <a:t>Is the ADA implicated?</a:t>
            </a:r>
          </a:p>
          <a:p>
            <a:pPr marL="800100" lvl="1" indent="-342900">
              <a:buFont typeface="Arial" panose="020b0604020202020204" pitchFamily="34" charset="0"/>
              <a:buChar char="•"/>
            </a:pPr>
            <a:endParaRPr lang="en-US" sz="1000" smtClean="0">
              <a:latin typeface="Calibri" panose="020f0502020204030204" pitchFamily="34" charset="0"/>
            </a:endParaRPr>
          </a:p>
          <a:p>
            <a:pPr marL="800100" lvl="1" indent="-342900">
              <a:buFont typeface="Arial" panose="020b0604020202020204" pitchFamily="34" charset="0"/>
              <a:buChar char="•"/>
            </a:pPr>
            <a:r>
              <a:rPr lang="en-US" sz="2400" dirty="1" smtClean="0">
                <a:latin typeface="Calibri" panose="020f0502020204030204" pitchFamily="34" charset="0"/>
              </a:rPr>
              <a:t>Does the employee have a disability?</a:t>
            </a:r>
          </a:p>
          <a:p>
            <a:pPr marL="800100" lvl="1" indent="-342900">
              <a:buFont typeface="Arial" panose="020b0604020202020204" pitchFamily="34" charset="0"/>
              <a:buChar char="•"/>
            </a:pPr>
            <a:endParaRPr lang="en-US" sz="1000">
              <a:latin typeface="Calibri" panose="020f0502020204030204" pitchFamily="34" charset="0"/>
            </a:endParaRPr>
          </a:p>
          <a:p>
            <a:pPr marL="800100" lvl="1" indent="-342900">
              <a:buFont typeface="Arial" panose="020b0604020202020204" pitchFamily="34" charset="0"/>
              <a:buChar char="•"/>
            </a:pPr>
            <a:r>
              <a:rPr lang="en-US" sz="2400" dirty="1" smtClean="0">
                <a:latin typeface="Calibri" panose="020f0502020204030204" pitchFamily="34" charset="0"/>
              </a:rPr>
              <a:t>Is extreme obesity (absent evidence that it stemmed from an underlying psychological condition) an ADA disability?</a:t>
            </a:r>
          </a:p>
        </p:txBody>
      </p:sp>
      <p:sp>
        <p:nvSpPr>
          <p:cNvPr id="3" name="Slide Number Placeholder 2"/>
          <p:cNvSpPr>
            <a:spLocks noGrp="1"/>
          </p:cNvSpPr>
          <p:nvPr>
            <p:ph type="sldNum" sz="quarter" idx="12"/>
          </p:nvPr>
        </p:nvSpPr>
        <p:spPr/>
        <p:txBody>
          <a:bodyPr/>
          <a:lstStyle/>
          <a:p>
            <a:fld id="{D4AC86A4-D94A-4B4D-B4D8-FCD07EA17567}" type="slidenum">
              <a:rPr lang="en-US" smtClean="0"/>
              <a:t>65</a:t>
            </a:fld>
            <a:endParaRPr lang="en-US"/>
          </a:p>
        </p:txBody>
      </p:sp>
    </p:spTree>
    <p:extLst>
      <p:ext uri="{BB962C8B-B14F-4D97-AF65-F5344CB8AC3E}">
        <p14:creationId xmlns:p14="http://schemas.microsoft.com/office/powerpoint/2010/main" val="28452131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#5</a:t>
            </a:r>
            <a:endParaRPr lang="en-US" sz="3800" b="1">
              <a:latin typeface="Calibri" panose="020f0502020204030204" pitchFamily="34" charset="0"/>
            </a:endParaRPr>
          </a:p>
        </p:txBody>
      </p:sp>
      <p:sp>
        <p:nvSpPr>
          <p:cNvPr id="4" name="TextBox 3"/>
          <p:cNvSpPr txBox="1"/>
          <p:nvPr/>
        </p:nvSpPr>
        <p:spPr>
          <a:xfrm>
            <a:off x="457200" y="2057400"/>
            <a:ext cx="8458200" cy="4216539"/>
          </a:xfrm>
          <a:prstGeom prst="rect"/>
          <a:noFill/>
        </p:spPr>
        <p:txBody>
          <a:bodyPr wrap="square" rtlCol="0">
            <a:spAutoFit/>
          </a:bodyPr>
          <a:lstStyle/>
          <a:p>
            <a:r>
              <a:rPr lang="en-US" sz="2300" dirty="1" smtClean="0">
                <a:latin typeface="Calibri" panose="020f0502020204030204" pitchFamily="34" charset="0"/>
              </a:rPr>
              <a:t>Mary received a call from her mother’s doctor. Her mother needed emergency surgery. Mary’s supervisor told her to take all the time she needed. However, when Mary did not show up to work for a week, she was issued a written warning (which she did not receive). </a:t>
            </a:r>
            <a:endParaRPr lang="en-US" sz="2300">
              <a:latin typeface="Calibri" panose="020f0502020204030204" pitchFamily="34" charset="0"/>
            </a:endParaRPr>
          </a:p>
          <a:p>
            <a:endParaRPr lang="en-US" sz="1500" smtClean="0">
              <a:latin typeface="Calibri" panose="020f0502020204030204" pitchFamily="34" charset="0"/>
            </a:endParaRPr>
          </a:p>
          <a:p>
            <a:r>
              <a:rPr lang="en-US" sz="2300" dirty="1" smtClean="0">
                <a:latin typeface="Calibri" panose="020f0502020204030204" pitchFamily="34" charset="0"/>
              </a:rPr>
              <a:t>While Mary was gone, she learned about her rights under the FMLA. Mary came back and asked for FMLA leave. Mary’s supervisor never told Mary to call HR. Under the employer’s FMLA policy, employees were required to give notice to HR. Mary was fired a week later.</a:t>
            </a:r>
          </a:p>
          <a:p>
            <a:endParaRPr lang="en-US" sz="2300">
              <a:latin typeface="Calibri" panose="020f0502020204030204" pitchFamily="34" charset="0"/>
            </a:endParaRPr>
          </a:p>
          <a:p>
            <a:pPr marL="800100" lvl="1" indent="-342900">
              <a:buFont typeface="Arial" panose="020b0604020202020204" pitchFamily="34" charset="0"/>
              <a:buChar char="•"/>
            </a:pPr>
            <a:r>
              <a:rPr lang="en-US" sz="2300" dirty="1" smtClean="0">
                <a:latin typeface="Calibri" panose="020f0502020204030204" pitchFamily="34" charset="0"/>
              </a:rPr>
              <a:t>Can the employer defend on the basis that Mary violated its policies by ailing to give HR notice?</a:t>
            </a:r>
          </a:p>
        </p:txBody>
      </p:sp>
      <p:sp>
        <p:nvSpPr>
          <p:cNvPr id="3" name="Slide Number Placeholder 2"/>
          <p:cNvSpPr>
            <a:spLocks noGrp="1"/>
          </p:cNvSpPr>
          <p:nvPr>
            <p:ph type="sldNum" sz="quarter" idx="12"/>
          </p:nvPr>
        </p:nvSpPr>
        <p:spPr/>
        <p:txBody>
          <a:bodyPr/>
          <a:lstStyle/>
          <a:p>
            <a:fld id="{D4AC86A4-D94A-4B4D-B4D8-FCD07EA17567}" type="slidenum">
              <a:rPr lang="en-US" smtClean="0"/>
              <a:t>66</a:t>
            </a:fld>
            <a:endParaRPr lang="en-US"/>
          </a:p>
        </p:txBody>
      </p:sp>
    </p:spTree>
    <p:extLst>
      <p:ext uri="{BB962C8B-B14F-4D97-AF65-F5344CB8AC3E}">
        <p14:creationId xmlns:p14="http://schemas.microsoft.com/office/powerpoint/2010/main" val="1582362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#6</a:t>
            </a:r>
            <a:endParaRPr lang="en-US" sz="3800" b="1">
              <a:latin typeface="Calibri" panose="020f0502020204030204" pitchFamily="34" charset="0"/>
            </a:endParaRPr>
          </a:p>
        </p:txBody>
      </p:sp>
      <p:sp>
        <p:nvSpPr>
          <p:cNvPr id="4" name="TextBox 3"/>
          <p:cNvSpPr txBox="1"/>
          <p:nvPr/>
        </p:nvSpPr>
        <p:spPr>
          <a:xfrm>
            <a:off x="533400" y="2514600"/>
            <a:ext cx="8001000" cy="2585323"/>
          </a:xfrm>
          <a:prstGeom prst="rect"/>
          <a:noFill/>
        </p:spPr>
        <p:txBody>
          <a:bodyPr wrap="square" rtlCol="0">
            <a:spAutoFit/>
          </a:bodyPr>
          <a:lstStyle/>
          <a:p>
            <a:r>
              <a:rPr lang="en-US" sz="2700" dirty="1" smtClean="0">
                <a:latin typeface="Calibri" panose="020f0502020204030204" pitchFamily="34" charset="0"/>
              </a:rPr>
              <a:t>An employee is required to travel out of town as part of her duties. She asks that she not be required to travel because she is needed to care for her husband and child who both have disabilities. </a:t>
            </a:r>
          </a:p>
          <a:p>
            <a:endParaRPr lang="en-US" sz="2700">
              <a:latin typeface="Calibri" panose="020f0502020204030204" pitchFamily="34" charset="0"/>
            </a:endParaRPr>
          </a:p>
          <a:p>
            <a:endParaRPr lang="en-US" sz="27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67</a:t>
            </a:fld>
            <a:endParaRPr lang="en-US"/>
          </a:p>
        </p:txBody>
      </p:sp>
    </p:spTree>
    <p:extLst>
      <p:ext uri="{BB962C8B-B14F-4D97-AF65-F5344CB8AC3E}">
        <p14:creationId xmlns:p14="http://schemas.microsoft.com/office/powerpoint/2010/main" val="31496593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#7</a:t>
            </a:r>
            <a:endParaRPr lang="en-US" sz="3800" b="1">
              <a:latin typeface="Calibri" panose="020f0502020204030204" pitchFamily="34" charset="0"/>
            </a:endParaRPr>
          </a:p>
        </p:txBody>
      </p:sp>
      <p:sp>
        <p:nvSpPr>
          <p:cNvPr id="4" name="TextBox 3"/>
          <p:cNvSpPr txBox="1"/>
          <p:nvPr/>
        </p:nvSpPr>
        <p:spPr>
          <a:xfrm>
            <a:off x="533400" y="2021957"/>
            <a:ext cx="8001000" cy="3954929"/>
          </a:xfrm>
          <a:prstGeom prst="rect"/>
          <a:noFill/>
        </p:spPr>
        <p:txBody>
          <a:bodyPr wrap="square" rtlCol="0">
            <a:spAutoFit/>
          </a:bodyPr>
          <a:lstStyle/>
          <a:p>
            <a:r>
              <a:rPr lang="en-US" sz="2700" dirty="1" smtClean="0">
                <a:latin typeface="Calibri" panose="020f0502020204030204" pitchFamily="34" charset="0"/>
              </a:rPr>
              <a:t>Bob was a campus police officer. The new police chief changed all officers work schedules from 8 hours to 12 hours. Bob tried working the 12-hour shifts but began experiencing high blood pressure symptoms. His doctor suggested he go back to 8-hour shifts.</a:t>
            </a:r>
          </a:p>
          <a:p>
            <a:endParaRPr lang="en-US" sz="1000">
              <a:latin typeface="Calibri" panose="020f0502020204030204" pitchFamily="34" charset="0"/>
            </a:endParaRPr>
          </a:p>
          <a:p>
            <a:pPr marL="1371600" lvl="2" indent="-457200">
              <a:buFont typeface="Arial" panose="020b0604020202020204" pitchFamily="34" charset="0"/>
              <a:buChar char="•"/>
            </a:pPr>
            <a:r>
              <a:rPr lang="en-US" sz="2400" dirty="1" smtClean="0">
                <a:latin typeface="Calibri" panose="020f0502020204030204" pitchFamily="34" charset="0"/>
              </a:rPr>
              <a:t>Were the 12-hour shifts an essential function of the job?</a:t>
            </a:r>
          </a:p>
          <a:p>
            <a:pPr marL="1371600" lvl="2" indent="-457200">
              <a:buFont typeface="Arial" panose="020b0604020202020204" pitchFamily="34" charset="0"/>
              <a:buChar char="•"/>
            </a:pPr>
            <a:endParaRPr lang="en-US" sz="1000">
              <a:latin typeface="Calibri" panose="020f0502020204030204" pitchFamily="34" charset="0"/>
            </a:endParaRPr>
          </a:p>
          <a:p>
            <a:pPr marL="1371600" lvl="2" indent="-457200">
              <a:buFont typeface="Arial" panose="020b0604020202020204" pitchFamily="34" charset="0"/>
              <a:buChar char="•"/>
            </a:pPr>
            <a:r>
              <a:rPr lang="en-US" sz="2400" u="sng" dirty="1" smtClean="0">
                <a:latin typeface="Calibri" panose="020f0502020204030204" pitchFamily="34" charset="0"/>
              </a:rPr>
              <a:t>Snead v</a:t>
            </a:r>
            <a:r>
              <a:rPr lang="en-US" sz="2400" u="sng" dirty="1">
                <a:latin typeface="Calibri" panose="020f0502020204030204" pitchFamily="34" charset="0"/>
              </a:rPr>
              <a:t>. Fla. Agric. &amp; Mech. Univ. Bd. of Trustees</a:t>
            </a:r>
            <a:r>
              <a:rPr lang="en-US" sz="2400" dirty="1" smtClean="0">
                <a:latin typeface="Calibri" panose="020f0502020204030204" pitchFamily="34" charset="0"/>
              </a:rPr>
              <a:t>, </a:t>
            </a:r>
            <a:r>
              <a:rPr lang="en-US" sz="2400" dirty="1">
                <a:latin typeface="Calibri" panose="020f0502020204030204" pitchFamily="34" charset="0"/>
              </a:rPr>
              <a:t>724 F. </a:t>
            </a:r>
            <a:r>
              <a:rPr lang="en-US" sz="2400" dirty="1">
                <a:latin typeface="Calibri" panose="020f0502020204030204" pitchFamily="34" charset="0"/>
              </a:rPr>
              <a:t>App'x</a:t>
            </a:r>
            <a:r>
              <a:rPr lang="en-US" sz="2400" dirty="1">
                <a:latin typeface="Calibri" panose="020f0502020204030204" pitchFamily="34" charset="0"/>
              </a:rPr>
              <a:t> 842 (11th Cir. 2018)</a:t>
            </a:r>
            <a:endParaRPr lang="en-US" sz="2400" u="sng"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68</a:t>
            </a:fld>
            <a:endParaRPr lang="en-US"/>
          </a:p>
        </p:txBody>
      </p:sp>
    </p:spTree>
    <p:extLst>
      <p:ext uri="{BB962C8B-B14F-4D97-AF65-F5344CB8AC3E}">
        <p14:creationId xmlns:p14="http://schemas.microsoft.com/office/powerpoint/2010/main" val="13010549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2438400"/>
            <a:ext cx="6400800" cy="2585323"/>
          </a:xfrm>
          <a:prstGeom prst="rect"/>
          <a:noFill/>
        </p:spPr>
        <p:txBody>
          <a:bodyPr wrap="square" rtlCol="0">
            <a:spAutoFit/>
          </a:bodyPr>
          <a:lstStyle/>
          <a:p>
            <a:r>
              <a:rPr lang="en-US" sz="2700" dirty="1" smtClean="0">
                <a:latin typeface="Calibri" panose="020f0502020204030204" pitchFamily="34" charset="0"/>
              </a:rPr>
              <a:t>Is World Series fever covered by the FMLA?</a:t>
            </a:r>
          </a:p>
          <a:p>
            <a:endParaRPr lang="en-US" sz="2700">
              <a:latin typeface="Calibri" panose="020f0502020204030204" pitchFamily="34" charset="0"/>
            </a:endParaRPr>
          </a:p>
          <a:p>
            <a:r>
              <a:rPr lang="en-US" sz="2700" dirty="1" smtClean="0">
                <a:latin typeface="Calibri" panose="020f0502020204030204" pitchFamily="34" charset="0"/>
              </a:rPr>
              <a:t>It’s October 15, 2019 and 20 of your employees call-off sick! Three of those 20 (“Tom, Dick and Harry”) claim that their reasons for calling off are FMLA-related.</a:t>
            </a:r>
            <a:endParaRPr lang="en-US" sz="2400" u="sng"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69</a:t>
            </a:fld>
            <a:endParaRPr lang="en-US"/>
          </a:p>
        </p:txBody>
      </p:sp>
      <p:pic>
        <p:nvPicPr>
          <p:cNvPr id="1026" name="Picture 2" descr="Image result for baseball"/>
          <p:cNvPicPr>
            <a:picLocks noChangeAspect="1" noChangeArrowheads="1"/>
          </p:cNvPicPr>
          <p:nvPr/>
        </p:nvPicPr>
        <p:blipFill>
          <a:blip r:embed="rId3"/>
          <a:srcRect/>
          <a:stretch>
            <a:fillRect/>
          </a:stretch>
        </p:blipFill>
        <p:spPr>
          <a:xfrm>
            <a:off x="6839812" y="3234055"/>
            <a:ext cx="1846988" cy="1789668"/>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6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6572"/>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81000" y="2338298"/>
            <a:ext cx="5715000" cy="3062377"/>
          </a:xfrm>
          <a:prstGeom prst="rect"/>
          <a:noFill/>
        </p:spPr>
        <p:txBody>
          <a:bodyPr wrap="square" rtlCol="0">
            <a:spAutoFit/>
          </a:bodyPr>
          <a:lstStyle/>
          <a:p>
            <a:r>
              <a:rPr lang="en-US" sz="3000" dirty="1" smtClean="0">
                <a:latin typeface="Calibri" panose="020f0502020204030204" pitchFamily="34" charset="0"/>
              </a:rPr>
              <a:t>The problem: Long-Term Leaves</a:t>
            </a:r>
          </a:p>
          <a:p>
            <a:pPr marL="457200" indent="-457200">
              <a:buFont typeface="Arial" panose="020b0604020202020204" pitchFamily="34" charset="0"/>
              <a:buChar char="•"/>
            </a:pPr>
            <a:endParaRPr lang="en-US" sz="2800" smtClean="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Is allowing an employee to be absent from work a reasonable accommodation that would allow an employee to do his/her job while at work?  How so?</a:t>
            </a:r>
          </a:p>
        </p:txBody>
      </p:sp>
      <p:sp>
        <p:nvSpPr>
          <p:cNvPr id="3" name="Slide Number Placeholder 2"/>
          <p:cNvSpPr>
            <a:spLocks noGrp="1"/>
          </p:cNvSpPr>
          <p:nvPr>
            <p:ph type="sldNum" sz="quarter" idx="12"/>
          </p:nvPr>
        </p:nvSpPr>
        <p:spPr/>
        <p:txBody>
          <a:bodyPr/>
          <a:lstStyle/>
          <a:p>
            <a:fld id="{D4AC86A4-D94A-4B4D-B4D8-FCD07EA17567}" type="slidenum">
              <a:rPr lang="en-US" smtClean="0"/>
              <a:t>7</a:t>
            </a:fld>
            <a:endParaRPr lang="en-US"/>
          </a:p>
        </p:txBody>
      </p:sp>
      <p:pic>
        <p:nvPicPr>
          <p:cNvPr id="5" name="Picture 4"/>
          <p:cNvPicPr>
            <a:picLocks noChangeAspect="1"/>
          </p:cNvPicPr>
          <p:nvPr/>
        </p:nvPicPr>
        <p:blipFill>
          <a:blip r:embed="rId3"/>
          <a:srcRect/>
          <a:stretch>
            <a:fillRect/>
          </a:stretch>
        </p:blipFill>
        <p:spPr>
          <a:xfrm>
            <a:off x="6248400" y="2209800"/>
            <a:ext cx="2276158" cy="3190875"/>
          </a:xfrm>
          <a:prstGeom prst="roundRect">
            <a:avLst>
              <a:gd name="adj" fmla="val 16667"/>
            </a:avLst>
          </a:prstGeom>
          <a:ln>
            <a:noFill/>
          </a:ln>
          <a:effectLst>
            <a:outerShdw blurRad="76200" dir="7800000" dist="38100" algn="tl"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280522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2438400"/>
            <a:ext cx="8001000" cy="3416320"/>
          </a:xfrm>
          <a:prstGeom prst="rect"/>
          <a:noFill/>
        </p:spPr>
        <p:txBody>
          <a:bodyPr wrap="square" rtlCol="0">
            <a:spAutoFit/>
          </a:bodyPr>
          <a:lstStyle/>
          <a:p>
            <a:r>
              <a:rPr lang="en-US" sz="2700" u="sng" dirty="1" smtClean="0">
                <a:latin typeface="Calibri" panose="020f0502020204030204" pitchFamily="34" charset="0"/>
              </a:rPr>
              <a:t>Tom </a:t>
            </a:r>
            <a:r>
              <a:rPr lang="en-US" sz="2700" u="sng" dirty="1" smtClean="0">
                <a:latin typeface="Calibri" panose="020f0502020204030204" pitchFamily="34" charset="0"/>
              </a:rPr>
              <a:t>Sportsnut</a:t>
            </a:r>
            <a:endParaRPr lang="en-US" sz="2700" u="sng" smtClean="0">
              <a:latin typeface="Calibri" panose="020f0502020204030204" pitchFamily="34" charset="0"/>
            </a:endParaRPr>
          </a:p>
          <a:p>
            <a:endParaRPr lang="en-US" sz="2700" u="sng">
              <a:latin typeface="Calibri" panose="020f0502020204030204" pitchFamily="34" charset="0"/>
            </a:endParaRPr>
          </a:p>
          <a:p>
            <a:r>
              <a:rPr lang="en-US" sz="2700" dirty="1" smtClean="0">
                <a:latin typeface="Calibri" panose="020f0502020204030204" pitchFamily="34" charset="0"/>
              </a:rPr>
              <a:t>Tom provided a medical certification in September of 2019. Tom’s HCP certifies that Tom has developed migraine headaches and will need intermittent leave.</a:t>
            </a:r>
          </a:p>
          <a:p>
            <a:endParaRPr lang="en-US" sz="2700">
              <a:latin typeface="Calibri" panose="020f0502020204030204" pitchFamily="34" charset="0"/>
            </a:endParaRPr>
          </a:p>
          <a:p>
            <a:r>
              <a:rPr lang="en-US" sz="2700" dirty="1" smtClean="0">
                <a:latin typeface="Calibri" panose="020f0502020204030204" pitchFamily="34" charset="0"/>
              </a:rPr>
              <a:t>Tom tells you he’s out because he suddenly developed a migraine headache.</a:t>
            </a:r>
            <a:endParaRPr lang="en-US" sz="24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70</a:t>
            </a:fld>
            <a:endParaRPr lang="en-US"/>
          </a:p>
        </p:txBody>
      </p:sp>
    </p:spTree>
    <p:extLst>
      <p:ext uri="{BB962C8B-B14F-4D97-AF65-F5344CB8AC3E}">
        <p14:creationId xmlns:p14="http://schemas.microsoft.com/office/powerpoint/2010/main" val="25553465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2438400"/>
            <a:ext cx="8001000" cy="3416320"/>
          </a:xfrm>
          <a:prstGeom prst="rect"/>
          <a:noFill/>
        </p:spPr>
        <p:txBody>
          <a:bodyPr wrap="square" rtlCol="0">
            <a:spAutoFit/>
          </a:bodyPr>
          <a:lstStyle/>
          <a:p>
            <a:r>
              <a:rPr lang="en-US" sz="2700" dirty="1" smtClean="0">
                <a:latin typeface="Calibri" panose="020f0502020204030204" pitchFamily="34" charset="0"/>
              </a:rPr>
              <a:t>Look at you FMLA Certification Form. (WH-380-E, page 3)</a:t>
            </a:r>
          </a:p>
          <a:p>
            <a:endParaRPr lang="en-US" sz="2700">
              <a:latin typeface="Calibri" panose="020f0502020204030204" pitchFamily="34" charset="0"/>
            </a:endParaRPr>
          </a:p>
          <a:p>
            <a:pPr lvl="1"/>
            <a:r>
              <a:rPr lang="en-US" sz="2700" dirty="1" smtClean="0">
                <a:latin typeface="Calibri" panose="020f0502020204030204" pitchFamily="34" charset="0"/>
              </a:rPr>
              <a:t>“7. Will the condition cause episodic flare-ups periodically preventing the employee from performing his/her job functions?”</a:t>
            </a:r>
          </a:p>
          <a:p>
            <a:pPr lvl="1"/>
            <a:endParaRPr lang="en-US" sz="2700">
              <a:latin typeface="Calibri" panose="020f0502020204030204" pitchFamily="34" charset="0"/>
            </a:endParaRPr>
          </a:p>
          <a:p>
            <a:pPr lvl="1"/>
            <a:r>
              <a:rPr lang="en-US" sz="2700" dirty="1" smtClean="0">
                <a:latin typeface="Calibri" panose="020f0502020204030204" pitchFamily="34" charset="0"/>
              </a:rPr>
              <a:t>_____No       __</a:t>
            </a:r>
            <a:r>
              <a:rPr lang="en-US" sz="2700" u="sng" dirty="1" smtClean="0">
                <a:latin typeface="Calibri" panose="020f0502020204030204" pitchFamily="34" charset="0"/>
              </a:rPr>
              <a:t>X</a:t>
            </a:r>
            <a:r>
              <a:rPr lang="en-US" sz="2700" dirty="1" smtClean="0">
                <a:latin typeface="Calibri" panose="020f0502020204030204" pitchFamily="34" charset="0"/>
              </a:rPr>
              <a:t>__ Yes</a:t>
            </a:r>
            <a:endParaRPr lang="en-US" sz="24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71</a:t>
            </a:fld>
            <a:endParaRPr lang="en-US"/>
          </a:p>
        </p:txBody>
      </p:sp>
    </p:spTree>
    <p:extLst>
      <p:ext uri="{BB962C8B-B14F-4D97-AF65-F5344CB8AC3E}">
        <p14:creationId xmlns:p14="http://schemas.microsoft.com/office/powerpoint/2010/main" val="11479884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498088" y="2743200"/>
            <a:ext cx="8001000" cy="2169825"/>
          </a:xfrm>
          <a:prstGeom prst="rect"/>
          <a:noFill/>
        </p:spPr>
        <p:txBody>
          <a:bodyPr wrap="square" rtlCol="0">
            <a:spAutoFit/>
          </a:bodyPr>
          <a:lstStyle/>
          <a:p>
            <a:r>
              <a:rPr lang="en-US" sz="2700" dirty="1" smtClean="0">
                <a:latin typeface="Calibri" panose="020f0502020204030204" pitchFamily="34" charset="0"/>
              </a:rPr>
              <a:t>“Is it medically necessary for the employee to be absent from work during the flare-ups?”</a:t>
            </a:r>
          </a:p>
          <a:p>
            <a:pPr lvl="1"/>
            <a:endParaRPr lang="en-US" sz="2700">
              <a:latin typeface="Calibri" panose="020f0502020204030204" pitchFamily="34" charset="0"/>
            </a:endParaRPr>
          </a:p>
          <a:p>
            <a:pPr lvl="1"/>
            <a:r>
              <a:rPr lang="en-US" sz="2700" dirty="1" smtClean="0">
                <a:latin typeface="Calibri" panose="020f0502020204030204" pitchFamily="34" charset="0"/>
              </a:rPr>
              <a:t>_____No       __</a:t>
            </a:r>
            <a:r>
              <a:rPr lang="en-US" sz="2700" u="sng" dirty="1" smtClean="0">
                <a:latin typeface="Calibri" panose="020f0502020204030204" pitchFamily="34" charset="0"/>
              </a:rPr>
              <a:t>X</a:t>
            </a:r>
            <a:r>
              <a:rPr lang="en-US" sz="2700" dirty="1" smtClean="0">
                <a:latin typeface="Calibri" panose="020f0502020204030204" pitchFamily="34" charset="0"/>
              </a:rPr>
              <a:t>__ Yes. If so, explain: ____________</a:t>
            </a:r>
          </a:p>
          <a:p>
            <a:pPr lvl="1"/>
            <a:r>
              <a:rPr lang="en-US" sz="2700" dirty="1" smtClean="0">
                <a:latin typeface="Calibri" panose="020f0502020204030204" pitchFamily="34" charset="0"/>
              </a:rPr>
              <a:t>__________________________________________</a:t>
            </a:r>
            <a:endParaRPr lang="en-US" sz="24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72</a:t>
            </a:fld>
            <a:endParaRPr lang="en-US"/>
          </a:p>
        </p:txBody>
      </p:sp>
    </p:spTree>
    <p:extLst>
      <p:ext uri="{BB962C8B-B14F-4D97-AF65-F5344CB8AC3E}">
        <p14:creationId xmlns:p14="http://schemas.microsoft.com/office/powerpoint/2010/main" val="24140985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498088" y="2743200"/>
            <a:ext cx="8001000" cy="3000821"/>
          </a:xfrm>
          <a:prstGeom prst="rect"/>
          <a:noFill/>
        </p:spPr>
        <p:txBody>
          <a:bodyPr wrap="square" rtlCol="0">
            <a:spAutoFit/>
          </a:bodyPr>
          <a:lstStyle/>
          <a:p>
            <a:r>
              <a:rPr lang="en-US" sz="2700" dirty="1" smtClean="0">
                <a:latin typeface="Calibri" panose="020f0502020204030204" pitchFamily="34" charset="0"/>
              </a:rPr>
              <a:t>“Based upon the patient’s medical history and our knowledge of the medical condition, estimate the frequency and the duration of incapacity?”</a:t>
            </a:r>
          </a:p>
          <a:p>
            <a:pPr lvl="1"/>
            <a:endParaRPr lang="en-US" sz="2700">
              <a:latin typeface="Calibri" panose="020f0502020204030204" pitchFamily="34" charset="0"/>
            </a:endParaRPr>
          </a:p>
          <a:p>
            <a:pPr lvl="1"/>
            <a:r>
              <a:rPr lang="en-US" sz="2700" dirty="1" smtClean="0">
                <a:latin typeface="Calibri" panose="020f0502020204030204" pitchFamily="34" charset="0"/>
              </a:rPr>
              <a:t>Frequency: _____ times per _____ week(s)</a:t>
            </a:r>
          </a:p>
          <a:p>
            <a:pPr lvl="1"/>
            <a:endParaRPr lang="en-US" sz="2700">
              <a:latin typeface="Calibri" panose="020f0502020204030204" pitchFamily="34" charset="0"/>
            </a:endParaRPr>
          </a:p>
          <a:p>
            <a:pPr lvl="1"/>
            <a:r>
              <a:rPr lang="en-US" sz="2700" dirty="1" smtClean="0">
                <a:latin typeface="Calibri" panose="020f0502020204030204" pitchFamily="34" charset="0"/>
              </a:rPr>
              <a:t>Duration: _____ hours or day(s) per episode</a:t>
            </a:r>
            <a:endParaRPr lang="en-US" sz="240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73</a:t>
            </a:fld>
            <a:endParaRPr lang="en-US"/>
          </a:p>
        </p:txBody>
      </p:sp>
    </p:spTree>
    <p:extLst>
      <p:ext uri="{BB962C8B-B14F-4D97-AF65-F5344CB8AC3E}">
        <p14:creationId xmlns:p14="http://schemas.microsoft.com/office/powerpoint/2010/main" val="39269866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2342447"/>
            <a:ext cx="8001000" cy="3539430"/>
          </a:xfrm>
          <a:prstGeom prst="rect"/>
          <a:noFill/>
        </p:spPr>
        <p:txBody>
          <a:bodyPr wrap="square" rtlCol="0">
            <a:spAutoFit/>
          </a:bodyPr>
          <a:lstStyle/>
          <a:p>
            <a:r>
              <a:rPr lang="en-US" sz="2800" dirty="1" smtClean="0">
                <a:latin typeface="Calibri" panose="020f0502020204030204" pitchFamily="34" charset="0"/>
              </a:rPr>
              <a:t>Tips:</a:t>
            </a:r>
          </a:p>
          <a:p>
            <a:endParaRPr lang="en-US" sz="2800">
              <a:latin typeface="Calibri" panose="020f0502020204030204" pitchFamily="34" charset="0"/>
            </a:endParaRPr>
          </a:p>
          <a:p>
            <a:pPr marL="971550" lvl="1" indent="-514350">
              <a:buFont typeface="+mj-lt"/>
              <a:buAutoNum type="arabicPeriod" startAt="1"/>
            </a:pPr>
            <a:r>
              <a:rPr lang="en-US" sz="2800" dirty="1" smtClean="0">
                <a:latin typeface="Calibri" panose="020f0502020204030204" pitchFamily="34" charset="0"/>
              </a:rPr>
              <a:t>Ensure that the Certification form is sufficient, complete and supports the need for intermittent leave.</a:t>
            </a:r>
          </a:p>
          <a:p>
            <a:pPr marL="971550" lvl="1" indent="-514350">
              <a:buFont typeface="+mj-lt"/>
              <a:buAutoNum type="arabicPeriod" startAt="1"/>
            </a:pPr>
            <a:endParaRPr lang="en-US" sz="2800">
              <a:latin typeface="Calibri" panose="020f0502020204030204" pitchFamily="34" charset="0"/>
            </a:endParaRPr>
          </a:p>
          <a:p>
            <a:pPr marL="971550" lvl="1" indent="-514350">
              <a:buFont typeface="+mj-lt"/>
              <a:buAutoNum type="arabicPeriod" startAt="1"/>
            </a:pPr>
            <a:r>
              <a:rPr lang="en-US" sz="2800" dirty="1" smtClean="0">
                <a:latin typeface="Calibri" panose="020f0502020204030204" pitchFamily="34" charset="0"/>
              </a:rPr>
              <a:t>Follow-up when you receive incomplete or insufficient Certification.</a:t>
            </a:r>
          </a:p>
        </p:txBody>
      </p:sp>
      <p:sp>
        <p:nvSpPr>
          <p:cNvPr id="3" name="Slide Number Placeholder 2"/>
          <p:cNvSpPr>
            <a:spLocks noGrp="1"/>
          </p:cNvSpPr>
          <p:nvPr>
            <p:ph type="sldNum" sz="quarter" idx="12"/>
          </p:nvPr>
        </p:nvSpPr>
        <p:spPr/>
        <p:txBody>
          <a:bodyPr/>
          <a:lstStyle/>
          <a:p>
            <a:fld id="{D4AC86A4-D94A-4B4D-B4D8-FCD07EA17567}" type="slidenum">
              <a:rPr lang="en-US" smtClean="0"/>
              <a:t>74</a:t>
            </a:fld>
            <a:endParaRPr lang="en-US"/>
          </a:p>
        </p:txBody>
      </p:sp>
    </p:spTree>
    <p:extLst>
      <p:ext uri="{BB962C8B-B14F-4D97-AF65-F5344CB8AC3E}">
        <p14:creationId xmlns:p14="http://schemas.microsoft.com/office/powerpoint/2010/main" val="22252638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2342447"/>
            <a:ext cx="8001000" cy="3539430"/>
          </a:xfrm>
          <a:prstGeom prst="rect"/>
          <a:noFill/>
        </p:spPr>
        <p:txBody>
          <a:bodyPr wrap="square" rtlCol="0">
            <a:spAutoFit/>
          </a:bodyPr>
          <a:lstStyle/>
          <a:p>
            <a:endParaRPr lang="en-US" sz="2800">
              <a:latin typeface="Calibri" panose="020f0502020204030204" pitchFamily="34" charset="0"/>
            </a:endParaRPr>
          </a:p>
          <a:p>
            <a:pPr marL="971550" lvl="1" indent="-514350">
              <a:buFont typeface="+mj-lt"/>
              <a:buAutoNum type="arabicPeriod" startAt="3"/>
            </a:pPr>
            <a:r>
              <a:rPr lang="en-US" sz="2800" dirty="1" smtClean="0">
                <a:latin typeface="Calibri" panose="020f0502020204030204" pitchFamily="34" charset="0"/>
              </a:rPr>
              <a:t>Give the employee written notice </a:t>
            </a:r>
            <a:r>
              <a:rPr lang="en-US" sz="2800" u="sng" dirty="1" smtClean="0">
                <a:latin typeface="Calibri" panose="020f0502020204030204" pitchFamily="34" charset="0"/>
              </a:rPr>
              <a:t>stating why</a:t>
            </a:r>
            <a:r>
              <a:rPr lang="en-US" sz="2800" dirty="1" smtClean="0">
                <a:latin typeface="Calibri" panose="020f0502020204030204" pitchFamily="34" charset="0"/>
              </a:rPr>
              <a:t> the Certification he supplied is deficient and advising the employee that he has an </a:t>
            </a:r>
            <a:r>
              <a:rPr lang="en-US" sz="2800" u="sng" dirty="1" smtClean="0">
                <a:latin typeface="Calibri" panose="020f0502020204030204" pitchFamily="34" charset="0"/>
              </a:rPr>
              <a:t>additional 7-day window</a:t>
            </a:r>
            <a:r>
              <a:rPr lang="en-US" sz="2800" dirty="1" smtClean="0">
                <a:latin typeface="Calibri" panose="020f0502020204030204" pitchFamily="34" charset="0"/>
              </a:rPr>
              <a:t> to provide a completed form curing the noted deficiencies.</a:t>
            </a:r>
          </a:p>
          <a:p>
            <a:pPr marL="971550" lvl="1" indent="-514350">
              <a:buFont typeface="+mj-lt"/>
              <a:buAutoNum type="arabicPeriod" startAt="3"/>
            </a:pPr>
            <a:endParaRPr lang="en-US" sz="2800" smtClean="0">
              <a:latin typeface="Calibri" panose="020f0502020204030204" pitchFamily="34" charset="0"/>
            </a:endParaRPr>
          </a:p>
          <a:p>
            <a:pPr lvl="1"/>
            <a:r>
              <a:rPr lang="en-US" sz="2800" dirty="1">
                <a:latin typeface="Calibri" panose="020f0502020204030204" pitchFamily="34" charset="0"/>
              </a:rPr>
              <a:t>	</a:t>
            </a:r>
            <a:r>
              <a:rPr lang="en-US" sz="2800" dirty="1" smtClean="0">
                <a:latin typeface="Calibri" panose="020f0502020204030204" pitchFamily="34" charset="0"/>
              </a:rPr>
              <a:t>§ 825.305(c)</a:t>
            </a:r>
            <a:endParaRPr lang="en-US" sz="28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75</a:t>
            </a:fld>
            <a:endParaRPr lang="en-US"/>
          </a:p>
        </p:txBody>
      </p:sp>
    </p:spTree>
    <p:extLst>
      <p:ext uri="{BB962C8B-B14F-4D97-AF65-F5344CB8AC3E}">
        <p14:creationId xmlns:p14="http://schemas.microsoft.com/office/powerpoint/2010/main" val="25644151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1955145"/>
            <a:ext cx="8001000" cy="4216539"/>
          </a:xfrm>
          <a:prstGeom prst="rect"/>
          <a:noFill/>
        </p:spPr>
        <p:txBody>
          <a:bodyPr wrap="square" rtlCol="0">
            <a:spAutoFit/>
          </a:bodyPr>
          <a:lstStyle/>
          <a:p>
            <a:r>
              <a:rPr lang="en-US" sz="2800" dirty="1" smtClean="0">
                <a:latin typeface="Calibri" panose="020f0502020204030204" pitchFamily="34" charset="0"/>
              </a:rPr>
              <a:t>§ 825.307 – Authentication and Clarification</a:t>
            </a:r>
          </a:p>
          <a:p>
            <a:endParaRPr lang="en-US" sz="280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If an employee submits a complete and sufficient Certification signed by the HCP – the employer ___ may ____ may not request additional information from the HCP.</a:t>
            </a:r>
          </a:p>
          <a:p>
            <a:pPr marL="914400" lvl="1" indent="-457200">
              <a:buFont typeface="Arial" panose="020b0604020202020204" pitchFamily="34" charset="0"/>
              <a:buChar char="•"/>
            </a:pPr>
            <a:endParaRPr lang="en-US" sz="280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The employer may contact the HCP for ____ authentication after and/or ____ clarification ________________.</a:t>
            </a:r>
            <a:endParaRPr lang="en-US" sz="2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76</a:t>
            </a:fld>
            <a:endParaRPr lang="en-US"/>
          </a:p>
        </p:txBody>
      </p:sp>
    </p:spTree>
    <p:extLst>
      <p:ext uri="{BB962C8B-B14F-4D97-AF65-F5344CB8AC3E}">
        <p14:creationId xmlns:p14="http://schemas.microsoft.com/office/powerpoint/2010/main" val="37466119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2514600"/>
            <a:ext cx="8001000" cy="2677656"/>
          </a:xfrm>
          <a:prstGeom prst="rect"/>
          <a:noFill/>
        </p:spPr>
        <p:txBody>
          <a:bodyPr wrap="square" rtlCol="0">
            <a:spAutoFit/>
          </a:bodyPr>
          <a:lstStyle/>
          <a:p>
            <a:r>
              <a:rPr lang="en-US" sz="2800" dirty="1" smtClean="0">
                <a:latin typeface="Calibri" panose="020f0502020204030204" pitchFamily="34" charset="0"/>
              </a:rPr>
              <a:t>Tom’s HCP certifies that Tom likely will need leave 1 – 2 x’s a month for a total 1 – 2 days a month.</a:t>
            </a:r>
          </a:p>
          <a:p>
            <a:endParaRPr lang="en-US" sz="2800">
              <a:latin typeface="Calibri" panose="020f0502020204030204" pitchFamily="34" charset="0"/>
            </a:endParaRPr>
          </a:p>
          <a:p>
            <a:r>
              <a:rPr lang="en-US" sz="2800" dirty="1" smtClean="0">
                <a:latin typeface="Calibri" panose="020f0502020204030204" pitchFamily="34" charset="0"/>
              </a:rPr>
              <a:t>May Tom’s employer request re-certification based on the fact that Tom is exceeding the amount of time off his HCP previously certified him for?</a:t>
            </a:r>
            <a:endParaRPr lang="en-US" sz="2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77</a:t>
            </a:fld>
            <a:endParaRPr lang="en-US"/>
          </a:p>
        </p:txBody>
      </p:sp>
    </p:spTree>
    <p:extLst>
      <p:ext uri="{BB962C8B-B14F-4D97-AF65-F5344CB8AC3E}">
        <p14:creationId xmlns:p14="http://schemas.microsoft.com/office/powerpoint/2010/main" val="13957807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533400" y="2286000"/>
            <a:ext cx="8001000" cy="3970318"/>
          </a:xfrm>
          <a:prstGeom prst="rect"/>
          <a:noFill/>
        </p:spPr>
        <p:txBody>
          <a:bodyPr wrap="square" rtlCol="0">
            <a:spAutoFit/>
          </a:bodyPr>
          <a:lstStyle/>
          <a:p>
            <a:r>
              <a:rPr lang="en-US" sz="2800" u="sng" dirty="1" smtClean="0">
                <a:latin typeface="Calibri" panose="020f0502020204030204" pitchFamily="34" charset="0"/>
              </a:rPr>
              <a:t>Let’s move on to Dick.</a:t>
            </a:r>
            <a:endParaRPr lang="en-US" sz="2800" smtClean="0">
              <a:latin typeface="Calibri" panose="020f0502020204030204" pitchFamily="34" charset="0"/>
            </a:endParaRPr>
          </a:p>
          <a:p>
            <a:endParaRPr lang="en-US" sz="2800" u="sng">
              <a:latin typeface="Calibri" panose="020f0502020204030204" pitchFamily="34" charset="0"/>
            </a:endParaRPr>
          </a:p>
          <a:p>
            <a:r>
              <a:rPr lang="en-US" sz="2800" dirty="1" smtClean="0">
                <a:latin typeface="Calibri" panose="020f0502020204030204" pitchFamily="34" charset="0"/>
              </a:rPr>
              <a:t>You hear rumors that Dick posted on social media that he was in Las Vegas for the World Series final game with his father (Richard Sr.). You have </a:t>
            </a:r>
            <a:r>
              <a:rPr lang="en-US" sz="2800" u="sng" dirty="1" smtClean="0">
                <a:latin typeface="Calibri" panose="020f0502020204030204" pitchFamily="34" charset="0"/>
              </a:rPr>
              <a:t>even</a:t>
            </a:r>
            <a:r>
              <a:rPr lang="en-US" sz="2800" dirty="1" smtClean="0">
                <a:latin typeface="Calibri" panose="020f0502020204030204" pitchFamily="34" charset="0"/>
              </a:rPr>
              <a:t> heard that there are Instagram pictures showing Dick and Richard playing cards at 3:00am the morning after the game – when Dick was supposed to be at work by 7:00am.</a:t>
            </a:r>
            <a:endParaRPr lang="en-US" sz="2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78</a:t>
            </a:fld>
            <a:endParaRPr lang="en-US"/>
          </a:p>
        </p:txBody>
      </p:sp>
    </p:spTree>
    <p:extLst>
      <p:ext uri="{BB962C8B-B14F-4D97-AF65-F5344CB8AC3E}">
        <p14:creationId xmlns:p14="http://schemas.microsoft.com/office/powerpoint/2010/main" val="33196202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229600" cy="758428"/>
          </a:xfrm>
        </p:spPr>
        <p:txBody>
          <a:bodyPr>
            <a:noAutofit/>
          </a:bodyPr>
          <a:lstStyle/>
          <a:p>
            <a:r>
              <a:rPr lang="en-US" sz="3800" b="1" dirty="1" smtClean="0">
                <a:latin typeface="Calibri" panose="020f0502020204030204" pitchFamily="34" charset="0"/>
              </a:rPr>
              <a:t>SCENARIO #8</a:t>
            </a:r>
            <a:endParaRPr lang="en-US" sz="3800" b="1">
              <a:latin typeface="Calibri" panose="020f0502020204030204" pitchFamily="34" charset="0"/>
            </a:endParaRPr>
          </a:p>
        </p:txBody>
      </p:sp>
      <p:sp>
        <p:nvSpPr>
          <p:cNvPr id="4" name="TextBox 3"/>
          <p:cNvSpPr txBox="1"/>
          <p:nvPr/>
        </p:nvSpPr>
        <p:spPr>
          <a:xfrm>
            <a:off x="381000" y="2640109"/>
            <a:ext cx="5029200" cy="2246769"/>
          </a:xfrm>
          <a:prstGeom prst="rect"/>
          <a:noFill/>
        </p:spPr>
        <p:txBody>
          <a:bodyPr wrap="square" rtlCol="0">
            <a:spAutoFit/>
          </a:bodyPr>
          <a:lstStyle/>
          <a:p>
            <a:r>
              <a:rPr lang="en-US" sz="2800" dirty="1" smtClean="0">
                <a:latin typeface="Calibri" panose="020f0502020204030204" pitchFamily="34" charset="0"/>
              </a:rPr>
              <a:t>Dick explains that much like the case in </a:t>
            </a:r>
            <a:r>
              <a:rPr lang="en-US" sz="2800" u="sng" dirty="1" smtClean="0">
                <a:latin typeface="Calibri" panose="020f0502020204030204" pitchFamily="34" charset="0"/>
              </a:rPr>
              <a:t>Ballard v. Chicago Park District</a:t>
            </a:r>
            <a:r>
              <a:rPr lang="en-US" sz="2800" dirty="1" smtClean="0">
                <a:latin typeface="Calibri" panose="020f0502020204030204" pitchFamily="34" charset="0"/>
              </a:rPr>
              <a:t>, 7</a:t>
            </a:r>
            <a:r>
              <a:rPr lang="en-US" sz="2800" baseline="30000" dirty="1" smtClean="0">
                <a:latin typeface="Calibri" panose="020f0502020204030204" pitchFamily="34" charset="0"/>
              </a:rPr>
              <a:t>th</a:t>
            </a:r>
            <a:r>
              <a:rPr lang="en-US" sz="2800" dirty="1" smtClean="0">
                <a:latin typeface="Calibri" panose="020f0502020204030204" pitchFamily="34" charset="0"/>
              </a:rPr>
              <a:t> Cir. 2014, he was taking care of his terminally ill father on a trip. </a:t>
            </a:r>
            <a:endParaRPr lang="en-US" sz="25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79</a:t>
            </a:fld>
            <a:endParaRPr lang="en-US"/>
          </a:p>
        </p:txBody>
      </p:sp>
      <p:pic>
        <p:nvPicPr>
          <p:cNvPr id="2052" name="Picture 4" descr="Image result for poker chips casino table"/>
          <p:cNvPicPr>
            <a:picLocks noChangeAspect="1" noChangeArrowheads="1"/>
          </p:cNvPicPr>
          <p:nvPr/>
        </p:nvPicPr>
        <p:blipFill>
          <a:blip r:embed="rId3"/>
          <a:srcRect/>
          <a:stretch>
            <a:fillRect/>
          </a:stretch>
        </p:blipFill>
        <p:spPr>
          <a:xfrm>
            <a:off x="5261517" y="2971800"/>
            <a:ext cx="3399263" cy="1915078"/>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73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6572"/>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67990" y="2122318"/>
            <a:ext cx="8382000" cy="4416594"/>
          </a:xfrm>
          <a:prstGeom prst="rect"/>
          <a:noFill/>
        </p:spPr>
        <p:txBody>
          <a:bodyPr wrap="square" rtlCol="0">
            <a:spAutoFit/>
          </a:bodyPr>
          <a:lstStyle/>
          <a:p>
            <a:r>
              <a:rPr lang="en-US" sz="3000" dirty="1">
                <a:latin typeface="Calibri" panose="020f0502020204030204" pitchFamily="34" charset="0"/>
              </a:rPr>
              <a:t>The problem: </a:t>
            </a:r>
            <a:r>
              <a:rPr lang="en-US" sz="3000" dirty="1" smtClean="0">
                <a:latin typeface="Calibri" panose="020f0502020204030204" pitchFamily="34" charset="0"/>
              </a:rPr>
              <a:t>Long-Term Leaves</a:t>
            </a:r>
            <a:endParaRPr lang="en-US" sz="3000">
              <a:latin typeface="Calibri" panose="020f0502020204030204" pitchFamily="34" charset="0"/>
            </a:endParaRPr>
          </a:p>
          <a:p>
            <a:pPr marL="457200" indent="-457200">
              <a:buFont typeface="Arial" panose="020b0604020202020204" pitchFamily="34" charset="0"/>
              <a:buChar char="•"/>
            </a:pPr>
            <a:endParaRPr lang="en-US" sz="1500" smtClean="0">
              <a:latin typeface="Calibri" panose="020f0502020204030204" pitchFamily="34" charset="0"/>
            </a:endParaRPr>
          </a:p>
          <a:p>
            <a:pPr marL="914400" lvl="1" indent="-457200">
              <a:buFont typeface="Arial" panose="020b0604020202020204" pitchFamily="34" charset="0"/>
              <a:buChar char="•"/>
            </a:pPr>
            <a:r>
              <a:rPr lang="en-US" sz="3000" dirty="1">
                <a:latin typeface="Calibri" panose="020f0502020204030204" pitchFamily="34" charset="0"/>
              </a:rPr>
              <a:t>Does the leave help </a:t>
            </a:r>
            <a:r>
              <a:rPr lang="en-US" sz="3000" dirty="1" smtClean="0">
                <a:latin typeface="Calibri" panose="020f0502020204030204" pitchFamily="34" charset="0"/>
              </a:rPr>
              <a:t>the employee </a:t>
            </a:r>
            <a:r>
              <a:rPr lang="en-US" sz="3000" dirty="1">
                <a:latin typeface="Calibri" panose="020f0502020204030204" pitchFamily="34" charset="0"/>
              </a:rPr>
              <a:t>recuperate or does the leave hide the </a:t>
            </a:r>
            <a:r>
              <a:rPr lang="en-US" sz="3000" dirty="1" smtClean="0">
                <a:latin typeface="Calibri" panose="020f0502020204030204" pitchFamily="34" charset="0"/>
              </a:rPr>
              <a:t>symptoms? </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3000" dirty="1">
                <a:latin typeface="Calibri" panose="020f0502020204030204" pitchFamily="34" charset="0"/>
              </a:rPr>
              <a:t>Does the leave allow </a:t>
            </a:r>
            <a:r>
              <a:rPr lang="en-US" sz="3000" dirty="1" smtClean="0">
                <a:latin typeface="Calibri" panose="020f0502020204030204" pitchFamily="34" charset="0"/>
              </a:rPr>
              <a:t>the employee </a:t>
            </a:r>
            <a:r>
              <a:rPr lang="en-US" sz="3000" dirty="1">
                <a:latin typeface="Calibri" panose="020f0502020204030204" pitchFamily="34" charset="0"/>
              </a:rPr>
              <a:t>to return to work?</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3000" dirty="1" smtClean="0">
                <a:latin typeface="Calibri" panose="020f0502020204030204" pitchFamily="34" charset="0"/>
              </a:rPr>
              <a:t>Is the employee requesting an indefinite leave?</a:t>
            </a:r>
            <a:endParaRPr lang="en-US" sz="3000">
              <a:latin typeface="Calibri" panose="020f0502020204030204" pitchFamily="34" charset="0"/>
            </a:endParaRPr>
          </a:p>
          <a:p>
            <a:pPr marL="457200" indent="-457200">
              <a:buFont typeface="Arial" panose="020b0604020202020204" pitchFamily="34" charset="0"/>
              <a:buChar char="•"/>
            </a:pPr>
            <a:endParaRPr lang="en-US" sz="26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8</a:t>
            </a:fld>
            <a:endParaRPr lang="en-US"/>
          </a:p>
        </p:txBody>
      </p:sp>
    </p:spTree>
    <p:extLst>
      <p:ext uri="{BB962C8B-B14F-4D97-AF65-F5344CB8AC3E}">
        <p14:creationId xmlns:p14="http://schemas.microsoft.com/office/powerpoint/2010/main" val="9034668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tle 6"/>
          <p:cNvSpPr>
            <a:spLocks noGrp="1"/>
          </p:cNvSpPr>
          <p:nvPr>
            <p:ph type="title"/>
          </p:nvPr>
        </p:nvSpPr>
        <p:spPr>
          <a:xfrm>
            <a:off x="-196561" y="914400"/>
            <a:ext cx="9448800" cy="762000"/>
          </a:xfrm>
        </p:spPr>
        <p:txBody>
          <a:bodyPr/>
          <a:lstStyle/>
          <a:p>
            <a:pPr algn="ctr"/>
            <a:r>
              <a:rPr lang="en-US" sz="3500" dirty="1" smtClean="0"/>
              <a:t>questions</a:t>
            </a:r>
            <a:endParaRPr lang="en-US" sz="3500"/>
          </a:p>
        </p:txBody>
      </p:sp>
      <p:sp>
        <p:nvSpPr>
          <p:cNvPr id="2" name="Slide Number Placeholder 1"/>
          <p:cNvSpPr>
            <a:spLocks noGrp="1"/>
          </p:cNvSpPr>
          <p:nvPr>
            <p:ph type="sldNum" sz="quarter" idx="4"/>
          </p:nvPr>
        </p:nvSpPr>
        <p:spPr/>
        <p:txBody>
          <a:bodyPr/>
          <a:lstStyle/>
          <a:p>
            <a:fld id="{CEA1D0C8-EFB8-4FEE-8DB5-60B3410779D9}" type="slidenum">
              <a:rPr lang="en-US" smtClean="0"/>
              <a:t>80</a:t>
            </a:fld>
            <a:endParaRPr lang="en-US"/>
          </a:p>
        </p:txBody>
      </p:sp>
      <p:pic>
        <p:nvPicPr>
          <p:cNvPr id="6" name="Picture 4" descr="Image result for ostrich head in sand">
            <a:hlinkClick r:id="rId3"/>
          </p:cNvPr>
          <p:cNvPicPr>
            <a:picLocks noChangeAspect="1" noChangeArrowheads="1"/>
          </p:cNvPicPr>
          <p:nvPr/>
        </p:nvPicPr>
        <p:blipFill>
          <a:blip r:embed="rId4"/>
          <a:srcRect/>
          <a:stretch>
            <a:fillRect/>
          </a:stretch>
        </p:blipFill>
        <p:spPr>
          <a:xfrm>
            <a:off x="2057400" y="2131013"/>
            <a:ext cx="4923241" cy="3279187"/>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0141" y="1502658"/>
            <a:ext cx="8001000" cy="630942"/>
          </a:xfrm>
          <a:prstGeom prst="rect"/>
          <a:noFill/>
        </p:spPr>
        <p:txBody>
          <a:bodyPr wrap="square" rtlCol="0">
            <a:spAutoFit/>
          </a:bodyPr>
          <a:lstStyle/>
          <a:p>
            <a:pPr algn="ctr"/>
            <a:r>
              <a:rPr lang="en-US" sz="3500" dirty="1" smtClean="0">
                <a:solidFill>
                  <a:srgbClr val="00B0F0"/>
                </a:solidFill>
                <a:latin typeface="Calibri" panose="020f0502020204030204" pitchFamily="34" charset="0"/>
              </a:rPr>
              <a:t>DON’T BURY YOUR HEAD IN THE SAND!!</a:t>
            </a:r>
            <a:endParaRPr lang="en-US" sz="3500">
              <a:solidFill>
                <a:srgbClr val="00B0F0"/>
              </a:solidFill>
              <a:latin typeface="Calibri" panose="020f0502020204030204" pitchFamily="34" charset="0"/>
            </a:endParaRPr>
          </a:p>
        </p:txBody>
      </p:sp>
      <p:sp>
        <p:nvSpPr>
          <p:cNvPr id="8" name="Rectangle 7"/>
          <p:cNvSpPr/>
          <p:nvPr/>
        </p:nvSpPr>
        <p:spPr>
          <a:xfrm>
            <a:off x="542260" y="5486400"/>
            <a:ext cx="8144540" cy="830997"/>
          </a:xfrm>
          <a:prstGeom prst="rect"/>
        </p:spPr>
        <p:txBody>
          <a:bodyPr wrap="square">
            <a:spAutoFit/>
          </a:bodyPr>
          <a:lstStyle/>
          <a:p>
            <a:pPr algn="ctr"/>
            <a:r>
              <a:rPr lang="en-US" altLang="en-US" sz="1200" dirty="1">
                <a:latin typeface="Times New Roman" panose="02020603050405020304" pitchFamily="18" charset="0"/>
                <a:cs typeface="Times New Roman" panose="02020603050405020304" pitchFamily="18" charset="0"/>
              </a:rPr>
              <a:t>PRIVILEGED AND CONFIDENTIAL</a:t>
            </a:r>
          </a:p>
          <a:p>
            <a:pPr algn="ctr"/>
            <a:r>
              <a:rPr lang="en-US" altLang="en-US" sz="1200" dirty="1">
                <a:latin typeface="Times New Roman" panose="02020603050405020304" pitchFamily="18" charset="0"/>
                <a:cs typeface="Times New Roman" panose="02020603050405020304" pitchFamily="18" charset="0"/>
              </a:rPr>
              <a:t>Stearns Weaver Miller offers these educational and informational materials for the use of its clients and friends. These materials are not a substitute for legal advice. If you have any questions concerning these materials as they relate to your  business, please contact your employment attorney.</a:t>
            </a:r>
          </a:p>
        </p:txBody>
      </p:sp>
    </p:spTree>
    <p:extLst>
      <p:ext uri="{BB962C8B-B14F-4D97-AF65-F5344CB8AC3E}">
        <p14:creationId xmlns:p14="http://schemas.microsoft.com/office/powerpoint/2010/main" val="10764087"/>
      </p:ext>
    </p:extLst>
  </p:cSld>
  <p:clrMapOvr>
    <a:masterClrMapping/>
  </p:clrMapOvr>
  <p:transition spd="fast">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p:cNvSpPr/>
          <p:nvPr/>
        </p:nvSpPr>
        <p:spPr>
          <a:xfrm>
            <a:off x="2209457" y="1116749"/>
            <a:ext cx="4572000" cy="877163"/>
          </a:xfrm>
          <a:prstGeom prst="rect"/>
        </p:spPr>
        <p:txBody>
          <a:bodyPr>
            <a:spAutoFit/>
          </a:bodyPr>
          <a:lstStyle/>
          <a:p>
            <a:pPr marL="0" indent="0" algn="ctr">
              <a:buFont typeface="Wingdings" pitchFamily="2" charset="2"/>
              <a:buNone/>
            </a:pPr>
            <a:r>
              <a:rPr lang="en-US" altLang="en-US" sz="1700" b="1" dirty="1">
                <a:solidFill>
                  <a:srgbClr val="003E54"/>
                </a:solidFill>
                <a:latin typeface="Calibri" panose="020f0502020204030204" pitchFamily="34" charset="0"/>
              </a:rPr>
              <a:t>Janet Goldberg </a:t>
            </a:r>
            <a:r>
              <a:rPr lang="en-US" altLang="en-US" sz="1700" b="1" dirty="1" smtClean="0">
                <a:solidFill>
                  <a:srgbClr val="003E54"/>
                </a:solidFill>
                <a:latin typeface="Calibri" panose="020f0502020204030204" pitchFamily="34" charset="0"/>
              </a:rPr>
              <a:t>McEnery</a:t>
            </a:r>
          </a:p>
          <a:p>
            <a:pPr marL="0" indent="0" algn="ctr">
              <a:buFont typeface="Wingdings" pitchFamily="2" charset="2"/>
              <a:buNone/>
            </a:pPr>
            <a:r>
              <a:rPr lang="en-US" altLang="en-US" sz="1700" b="1" dirty="1" smtClean="0">
                <a:solidFill>
                  <a:srgbClr val="003E54"/>
                </a:solidFill>
                <a:latin typeface="Calibri" panose="020f0502020204030204" pitchFamily="34" charset="0"/>
              </a:rPr>
              <a:t>(813</a:t>
            </a:r>
            <a:r>
              <a:rPr lang="en-US" altLang="en-US" sz="1700" b="1" dirty="1">
                <a:solidFill>
                  <a:srgbClr val="003E54"/>
                </a:solidFill>
                <a:latin typeface="Calibri" panose="020f0502020204030204" pitchFamily="34" charset="0"/>
              </a:rPr>
              <a:t>) </a:t>
            </a:r>
            <a:r>
              <a:rPr lang="en-US" altLang="en-US" sz="1700" b="1" dirty="1" smtClean="0">
                <a:solidFill>
                  <a:srgbClr val="003E54"/>
                </a:solidFill>
                <a:latin typeface="Calibri" panose="020f0502020204030204" pitchFamily="34" charset="0"/>
              </a:rPr>
              <a:t>222-5037   </a:t>
            </a:r>
          </a:p>
          <a:p>
            <a:pPr marL="0" indent="0" algn="ctr">
              <a:buFont typeface="Wingdings" pitchFamily="2" charset="2"/>
              <a:buNone/>
            </a:pPr>
            <a:r>
              <a:rPr lang="en-US" altLang="en-US" sz="1700" b="1" dirty="1" smtClean="0">
                <a:solidFill>
                  <a:srgbClr val="003E54"/>
                </a:solidFill>
                <a:latin typeface="Calibri" panose="020f0502020204030204" pitchFamily="34" charset="0"/>
              </a:rPr>
              <a:t>jmcenery@stearnsweaver.com</a:t>
            </a:r>
            <a:endParaRPr lang="en-US" altLang="en-US" sz="1700" b="1">
              <a:solidFill>
                <a:srgbClr val="003E54"/>
              </a:solidFill>
              <a:latin typeface="Calibri" panose="020f0502020204030204" pitchFamily="34" charset="0"/>
            </a:endParaRPr>
          </a:p>
        </p:txBody>
      </p:sp>
      <p:sp>
        <p:nvSpPr>
          <p:cNvPr id="3" name="Slide Number Placeholder 2"/>
          <p:cNvSpPr>
            <a:spLocks noGrp="1"/>
          </p:cNvSpPr>
          <p:nvPr>
            <p:ph type="sldNum" sz="quarter" idx="4"/>
          </p:nvPr>
        </p:nvSpPr>
        <p:spPr/>
        <p:txBody>
          <a:bodyPr/>
          <a:lstStyle/>
          <a:p>
            <a:fld id="{CEA1D0C8-EFB8-4FEE-8DB5-60B3410779D9}" type="slidenum">
              <a:rPr lang="en-US" smtClean="0"/>
              <a:t>81</a:t>
            </a:fld>
            <a:endParaRPr lang="en-US"/>
          </a:p>
        </p:txBody>
      </p:sp>
      <p:sp>
        <p:nvSpPr>
          <p:cNvPr id="5" name="TextBox 4"/>
          <p:cNvSpPr txBox="1"/>
          <p:nvPr/>
        </p:nvSpPr>
        <p:spPr>
          <a:xfrm>
            <a:off x="399706" y="2084090"/>
            <a:ext cx="5467693" cy="4247317"/>
          </a:xfrm>
          <a:prstGeom prst="rect"/>
          <a:noFill/>
        </p:spPr>
        <p:txBody>
          <a:bodyPr wrap="square" rtlCol="0">
            <a:spAutoFit/>
          </a:bodyPr>
          <a:lstStyle/>
          <a:p>
            <a:pPr algn="just"/>
            <a:r>
              <a:rPr lang="en-US" sz="1500" dirty="1">
                <a:latin typeface="Calibri" panose="020f0502020204030204" pitchFamily="34" charset="0"/>
              </a:rPr>
              <a:t>Janet Goldberg McEnery is Board Certified </a:t>
            </a:r>
            <a:r>
              <a:rPr lang="en-US" sz="1500" dirty="1" smtClean="0">
                <a:latin typeface="Calibri" panose="020f0502020204030204" pitchFamily="34" charset="0"/>
              </a:rPr>
              <a:t>in </a:t>
            </a:r>
            <a:r>
              <a:rPr lang="en-US" sz="1500" dirty="1">
                <a:latin typeface="Calibri" panose="020f0502020204030204" pitchFamily="34" charset="0"/>
              </a:rPr>
              <a:t>Labor &amp; Employment Law and licensed in FL, MO and IL</a:t>
            </a:r>
            <a:r>
              <a:rPr lang="en-US" sz="1500" dirty="1" smtClean="0">
                <a:latin typeface="Calibri" panose="020f0502020204030204" pitchFamily="34" charset="0"/>
              </a:rPr>
              <a:t>. </a:t>
            </a:r>
            <a:r>
              <a:rPr lang="en-US" sz="1500" dirty="1">
                <a:latin typeface="Calibri" panose="020f0502020204030204" pitchFamily="34" charset="0"/>
              </a:rPr>
              <a:t>She represents </a:t>
            </a:r>
            <a:r>
              <a:rPr lang="en-US" sz="1500" dirty="1" smtClean="0">
                <a:latin typeface="Calibri" panose="020f0502020204030204" pitchFamily="34" charset="0"/>
              </a:rPr>
              <a:t>employers in employment discrimination/retaliation claims, minimum </a:t>
            </a:r>
            <a:r>
              <a:rPr lang="en-US" sz="1500" dirty="1">
                <a:latin typeface="Calibri" panose="020f0502020204030204" pitchFamily="34" charset="0"/>
              </a:rPr>
              <a:t>wage/overtime claims, in collective bargaining, and </a:t>
            </a:r>
            <a:r>
              <a:rPr lang="en-US" sz="1500" dirty="1" smtClean="0">
                <a:latin typeface="Calibri" panose="020f0502020204030204" pitchFamily="34" charset="0"/>
              </a:rPr>
              <a:t>in </a:t>
            </a:r>
            <a:r>
              <a:rPr lang="en-US" sz="1500" dirty="1">
                <a:latin typeface="Calibri" panose="020f0502020204030204" pitchFamily="34" charset="0"/>
              </a:rPr>
              <a:t>matters before the NLRB, PERC, </a:t>
            </a:r>
            <a:r>
              <a:rPr lang="en-US" sz="1500" dirty="1" smtClean="0">
                <a:latin typeface="Calibri" panose="020f0502020204030204" pitchFamily="34" charset="0"/>
              </a:rPr>
              <a:t>DOJ and DOL. </a:t>
            </a:r>
            <a:r>
              <a:rPr lang="en-US" sz="1500" dirty="1">
                <a:latin typeface="Calibri" panose="020f0502020204030204" pitchFamily="34" charset="0"/>
              </a:rPr>
              <a:t>Janet assists employers in ADA </a:t>
            </a:r>
            <a:r>
              <a:rPr lang="en-US" sz="1500" dirty="1" smtClean="0">
                <a:latin typeface="Calibri" panose="020f0502020204030204" pitchFamily="34" charset="0"/>
              </a:rPr>
              <a:t>website compliance and </a:t>
            </a:r>
            <a:r>
              <a:rPr lang="en-US" sz="1500" dirty="1">
                <a:latin typeface="Calibri" panose="020f0502020204030204" pitchFamily="34" charset="0"/>
              </a:rPr>
              <a:t>service animal policies</a:t>
            </a:r>
            <a:r>
              <a:rPr lang="en-US" sz="1500" dirty="1" smtClean="0">
                <a:latin typeface="Calibri" panose="020f0502020204030204" pitchFamily="34" charset="0"/>
              </a:rPr>
              <a:t>.</a:t>
            </a:r>
          </a:p>
          <a:p>
            <a:pPr algn="just"/>
            <a:endParaRPr lang="en-US" sz="1500">
              <a:latin typeface="Calibri" panose="020f0502020204030204" pitchFamily="34" charset="0"/>
            </a:endParaRPr>
          </a:p>
          <a:p>
            <a:pPr algn="just"/>
            <a:r>
              <a:rPr lang="en-US" sz="1500" dirty="1">
                <a:latin typeface="Calibri" panose="020f0502020204030204" pitchFamily="34" charset="0"/>
              </a:rPr>
              <a:t>Janet </a:t>
            </a:r>
            <a:r>
              <a:rPr lang="en-US" sz="1500" dirty="1" smtClean="0">
                <a:latin typeface="Calibri" panose="020f0502020204030204" pitchFamily="34" charset="0"/>
              </a:rPr>
              <a:t>is recognized </a:t>
            </a:r>
            <a:r>
              <a:rPr lang="en-US" sz="1500" dirty="1">
                <a:latin typeface="Calibri" panose="020f0502020204030204" pitchFamily="34" charset="0"/>
              </a:rPr>
              <a:t>by Florida Super </a:t>
            </a:r>
            <a:r>
              <a:rPr lang="en-US" sz="1500" dirty="1" smtClean="0">
                <a:latin typeface="Calibri" panose="020f0502020204030204" pitchFamily="34" charset="0"/>
              </a:rPr>
              <a:t>Lawyers, Best </a:t>
            </a:r>
            <a:r>
              <a:rPr lang="en-US" sz="1500" dirty="1">
                <a:latin typeface="Calibri" panose="020f0502020204030204" pitchFamily="34" charset="0"/>
              </a:rPr>
              <a:t>Lawyers in </a:t>
            </a:r>
            <a:r>
              <a:rPr lang="en-US" sz="1500" dirty="1" smtClean="0">
                <a:latin typeface="Calibri" panose="020f0502020204030204" pitchFamily="34" charset="0"/>
              </a:rPr>
              <a:t>America, </a:t>
            </a:r>
            <a:r>
              <a:rPr lang="en-US" sz="1500" dirty="1">
                <a:latin typeface="Calibri" panose="020f0502020204030204" pitchFamily="34" charset="0"/>
              </a:rPr>
              <a:t>Tampa Bay’s “Top Lawyers</a:t>
            </a:r>
            <a:r>
              <a:rPr lang="en-US" sz="1500" dirty="1" smtClean="0">
                <a:latin typeface="Calibri" panose="020f0502020204030204" pitchFamily="34" charset="0"/>
              </a:rPr>
              <a:t>”, Florida </a:t>
            </a:r>
            <a:r>
              <a:rPr lang="en-US" sz="1500" dirty="1">
                <a:latin typeface="Calibri" panose="020f0502020204030204" pitchFamily="34" charset="0"/>
              </a:rPr>
              <a:t>Legal </a:t>
            </a:r>
            <a:r>
              <a:rPr lang="en-US" sz="1500" dirty="1" smtClean="0">
                <a:latin typeface="Calibri" panose="020f0502020204030204" pitchFamily="34" charset="0"/>
              </a:rPr>
              <a:t>Elite, and is </a:t>
            </a:r>
            <a:r>
              <a:rPr lang="en-US" sz="1500" dirty="1">
                <a:latin typeface="Calibri" panose="020f0502020204030204" pitchFamily="34" charset="0"/>
              </a:rPr>
              <a:t>a former President of the Academy of Florida Management Attorneys</a:t>
            </a:r>
            <a:r>
              <a:rPr lang="en-US" sz="1500" dirty="1" smtClean="0">
                <a:latin typeface="Calibri" panose="020f0502020204030204" pitchFamily="34" charset="0"/>
              </a:rPr>
              <a:t>.</a:t>
            </a:r>
          </a:p>
          <a:p>
            <a:pPr algn="just"/>
            <a:endParaRPr lang="en-US" sz="1500">
              <a:latin typeface="Calibri" panose="020f0502020204030204" pitchFamily="34" charset="0"/>
            </a:endParaRPr>
          </a:p>
          <a:p>
            <a:pPr algn="just"/>
            <a:r>
              <a:rPr lang="en-US" sz="1500" dirty="1">
                <a:latin typeface="Calibri" panose="020f0502020204030204" pitchFamily="34" charset="0"/>
              </a:rPr>
              <a:t>Janet is a frequent </a:t>
            </a:r>
            <a:r>
              <a:rPr lang="en-US" sz="1500" dirty="1" smtClean="0">
                <a:latin typeface="Calibri" panose="020f0502020204030204" pitchFamily="34" charset="0"/>
              </a:rPr>
              <a:t>lecturer, author, and provides </a:t>
            </a:r>
            <a:r>
              <a:rPr lang="en-US" sz="1500" dirty="1">
                <a:latin typeface="Calibri" panose="020f0502020204030204" pitchFamily="34" charset="0"/>
              </a:rPr>
              <a:t>interactive training </a:t>
            </a:r>
            <a:r>
              <a:rPr lang="en-US" sz="1500" dirty="1" smtClean="0">
                <a:latin typeface="Calibri" panose="020f0502020204030204" pitchFamily="34" charset="0"/>
              </a:rPr>
              <a:t>on preventing harassment and </a:t>
            </a:r>
            <a:r>
              <a:rPr lang="en-US" sz="1500" dirty="1">
                <a:latin typeface="Calibri" panose="020f0502020204030204" pitchFamily="34" charset="0"/>
              </a:rPr>
              <a:t>complying with wage and hour laws. In addition, she is an adjunct professor at </a:t>
            </a:r>
            <a:r>
              <a:rPr lang="en-US" sz="1500" dirty="1" smtClean="0">
                <a:latin typeface="Calibri" panose="020f0502020204030204" pitchFamily="34" charset="0"/>
              </a:rPr>
              <a:t>USF, </a:t>
            </a:r>
            <a:r>
              <a:rPr lang="en-US" sz="1500" dirty="1">
                <a:latin typeface="Calibri" panose="020f0502020204030204" pitchFamily="34" charset="0"/>
              </a:rPr>
              <a:t>teaching Employment Law</a:t>
            </a:r>
            <a:r>
              <a:rPr lang="en-US" sz="1500" dirty="1" smtClean="0">
                <a:latin typeface="Calibri" panose="020f0502020204030204" pitchFamily="34" charset="0"/>
              </a:rPr>
              <a:t>.</a:t>
            </a:r>
          </a:p>
          <a:p>
            <a:pPr algn="just"/>
            <a:endParaRPr lang="en-US" sz="1500">
              <a:latin typeface="Calibri" panose="020f0502020204030204" pitchFamily="34" charset="0"/>
            </a:endParaRPr>
          </a:p>
          <a:p>
            <a:pPr algn="just"/>
            <a:r>
              <a:rPr lang="en-US" sz="1500" dirty="1">
                <a:latin typeface="Calibri" panose="020f0502020204030204" pitchFamily="34" charset="0"/>
              </a:rPr>
              <a:t>Janet received her J.D. from the University of Illinois College of Law and her B.A., magna cum laude from </a:t>
            </a:r>
            <a:r>
              <a:rPr lang="en-US" sz="1500" dirty="1">
                <a:latin typeface="Calibri" panose="020f0502020204030204" pitchFamily="34" charset="0"/>
              </a:rPr>
              <a:t>SUNY</a:t>
            </a:r>
            <a:r>
              <a:rPr lang="en-US" sz="1500" dirty="1">
                <a:latin typeface="Calibri" panose="020f0502020204030204" pitchFamily="34" charset="0"/>
              </a:rPr>
              <a:t> at Buffalo.</a:t>
            </a:r>
          </a:p>
        </p:txBody>
      </p:sp>
      <p:pic>
        <p:nvPicPr>
          <p:cNvPr id="6" name="Content Placeholder 4"/>
          <p:cNvPicPr>
            <a:picLocks noChangeAspect="1"/>
          </p:cNvPicPr>
          <p:nvPr/>
        </p:nvPicPr>
        <p:blipFill>
          <a:blip r:embed="rId3"/>
          <a:srcRect/>
          <a:stretch>
            <a:fillRect/>
          </a:stretch>
        </p:blipFill>
        <p:spPr>
          <a:xfrm>
            <a:off x="6096000" y="2209800"/>
            <a:ext cx="2528621" cy="378728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828285"/>
      </p:ext>
    </p:extLst>
  </p:cSld>
  <p:clrMapOvr>
    <a:masterClrMapping/>
  </p:clrMapOvr>
  <p:transition spd="fast">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69849" y="1124129"/>
            <a:ext cx="8382000" cy="758428"/>
          </a:xfrm>
        </p:spPr>
        <p:txBody>
          <a:bodyPr>
            <a:noAutofit/>
          </a:bodyPr>
          <a:lstStyle/>
          <a:p>
            <a:r>
              <a:rPr lang="en-US" sz="3800" b="1" dirty="1" smtClean="0">
                <a:latin typeface="Calibri" panose="020f0502020204030204" pitchFamily="34" charset="0"/>
              </a:rPr>
              <a:t>AMERICANS WITH DISABILITIES ACT</a:t>
            </a:r>
            <a:endParaRPr lang="en-US" sz="3800" b="1">
              <a:latin typeface="Calibri" panose="020f0502020204030204" pitchFamily="34" charset="0"/>
            </a:endParaRPr>
          </a:p>
        </p:txBody>
      </p:sp>
      <p:sp>
        <p:nvSpPr>
          <p:cNvPr id="4" name="TextBox 3"/>
          <p:cNvSpPr txBox="1"/>
          <p:nvPr/>
        </p:nvSpPr>
        <p:spPr>
          <a:xfrm>
            <a:off x="381000" y="2209800"/>
            <a:ext cx="8382000" cy="4416594"/>
          </a:xfrm>
          <a:prstGeom prst="rect"/>
          <a:noFill/>
        </p:spPr>
        <p:txBody>
          <a:bodyPr wrap="square" rtlCol="0">
            <a:spAutoFit/>
          </a:bodyPr>
          <a:lstStyle/>
          <a:p>
            <a:r>
              <a:rPr lang="en-US" sz="3000" dirty="1">
                <a:latin typeface="Calibri" panose="020f0502020204030204" pitchFamily="34" charset="0"/>
              </a:rPr>
              <a:t>The Problem: Inflexible Leave Policies</a:t>
            </a:r>
          </a:p>
          <a:p>
            <a:pPr marL="457200"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500" dirty="1">
                <a:latin typeface="Calibri" panose="020f0502020204030204" pitchFamily="34" charset="0"/>
              </a:rPr>
              <a:t>Probationary Leave </a:t>
            </a:r>
            <a:r>
              <a:rPr lang="en-US" sz="2500" dirty="1" smtClean="0">
                <a:latin typeface="Calibri" panose="020f0502020204030204" pitchFamily="34" charset="0"/>
              </a:rPr>
              <a:t>Policies</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500" dirty="1">
                <a:latin typeface="Calibri" panose="020f0502020204030204" pitchFamily="34" charset="0"/>
              </a:rPr>
              <a:t>Maximum Leave </a:t>
            </a:r>
            <a:r>
              <a:rPr lang="en-US" sz="2500" dirty="1" smtClean="0">
                <a:latin typeface="Calibri" panose="020f0502020204030204" pitchFamily="34" charset="0"/>
              </a:rPr>
              <a:t>Policies (termination </a:t>
            </a:r>
          </a:p>
          <a:p>
            <a:pPr lvl="1"/>
            <a:r>
              <a:rPr lang="en-US" sz="2500" dirty="1">
                <a:latin typeface="Calibri" panose="020f0502020204030204" pitchFamily="34" charset="0"/>
              </a:rPr>
              <a:t> </a:t>
            </a:r>
            <a:r>
              <a:rPr lang="en-US" sz="2500" dirty="1" smtClean="0">
                <a:latin typeface="Calibri" panose="020f0502020204030204" pitchFamily="34" charset="0"/>
              </a:rPr>
              <a:t>     after FMLA runs out)</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500" dirty="1">
                <a:latin typeface="Calibri" panose="020f0502020204030204" pitchFamily="34" charset="0"/>
              </a:rPr>
              <a:t>Point </a:t>
            </a:r>
            <a:r>
              <a:rPr lang="en-US" sz="2500" dirty="1" smtClean="0">
                <a:latin typeface="Calibri" panose="020f0502020204030204" pitchFamily="34" charset="0"/>
              </a:rPr>
              <a:t>System</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500" dirty="1">
                <a:latin typeface="Calibri" panose="020f0502020204030204" pitchFamily="34" charset="0"/>
              </a:rPr>
              <a:t>“100% healed” Return to work </a:t>
            </a:r>
            <a:r>
              <a:rPr lang="en-US" sz="2500" dirty="1" smtClean="0">
                <a:latin typeface="Calibri" panose="020f0502020204030204" pitchFamily="34" charset="0"/>
              </a:rPr>
              <a:t>policies</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When is “enough leave” enough?</a:t>
            </a:r>
            <a:endParaRPr lang="en-US" sz="2500">
              <a:latin typeface="Calibri" panose="020f0502020204030204" pitchFamily="34" charset="0"/>
            </a:endParaRPr>
          </a:p>
          <a:p>
            <a:pPr marL="457200" indent="-457200">
              <a:buFont typeface="Arial" panose="020b0604020202020204" pitchFamily="34" charset="0"/>
              <a:buChar char="•"/>
            </a:pPr>
            <a:endParaRPr lang="en-US" sz="260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4AC86A4-D94A-4B4D-B4D8-FCD07EA17567}" type="slidenum">
              <a:rPr lang="en-US" smtClean="0"/>
              <a:t>9</a:t>
            </a:fld>
            <a:endParaRPr lang="en-US"/>
          </a:p>
        </p:txBody>
      </p:sp>
      <p:pic>
        <p:nvPicPr>
          <p:cNvPr id="5" name="Picture 4"/>
          <p:cNvPicPr>
            <a:picLocks noChangeAspect="1"/>
          </p:cNvPicPr>
          <p:nvPr/>
        </p:nvPicPr>
        <p:blipFill>
          <a:blip r:embed="rId3"/>
          <a:srcRect l="16948" r="17058"/>
          <a:stretch>
            <a:fillRect/>
          </a:stretch>
        </p:blipFill>
        <p:spPr>
          <a:xfrm>
            <a:off x="6371618" y="2438400"/>
            <a:ext cx="2315182" cy="2324992"/>
          </a:xfrm>
          <a:prstGeom prst="roundRect">
            <a:avLst>
              <a:gd name="adj" fmla="val 16667"/>
            </a:avLst>
          </a:prstGeom>
          <a:ln>
            <a:noFill/>
          </a:ln>
          <a:effectLst>
            <a:outerShdw blurRad="152400" dir="900000" dist="12000" algn="tl"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prst="circle"/>
            <a:contourClr>
              <a:srgbClr val="969696"/>
            </a:contourClr>
          </a:sp3d>
        </p:spPr>
      </p:pic>
    </p:spTree>
    <p:extLst>
      <p:ext uri="{BB962C8B-B14F-4D97-AF65-F5344CB8AC3E}">
        <p14:creationId xmlns:p14="http://schemas.microsoft.com/office/powerpoint/2010/main" val="68351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3B3B3B"/>
        </a:dk1>
        <a:lt1>
          <a:srgbClr val="FFFFFF"/>
        </a:lt1>
        <a:dk2>
          <a:srgbClr val="013C59"/>
        </a:dk2>
        <a:lt2>
          <a:srgbClr val="DDDDDD"/>
        </a:lt2>
        <a:accent1>
          <a:srgbClr val="B50C00"/>
        </a:accent1>
        <a:accent2>
          <a:srgbClr val="C0C0C0"/>
        </a:accent2>
        <a:accent3>
          <a:srgbClr val="FFFFFF"/>
        </a:accent3>
        <a:accent4>
          <a:srgbClr val="313131"/>
        </a:accent4>
        <a:accent5>
          <a:srgbClr val="D7AAAA"/>
        </a:accent5>
        <a:accent6>
          <a:srgbClr val="AEAEAE"/>
        </a:accent6>
        <a:hlink>
          <a:srgbClr val="013C59"/>
        </a:hlink>
        <a:folHlink>
          <a:srgbClr val="969696"/>
        </a:folHlink>
      </a:clrScheme>
      <a:clrMap bg1="lt1" tx1="dk1" bg2="lt2" tx2="dk2" accent1="accent1" accent2="accent2" accent3="accent3" accent4="accent4" accent5="accent5" accent6="accent6" hlink="hlink" folHlink="folHlink"/>
    </a:extraClrScheme>
    <a:extraClrScheme>
      <a:clrScheme name="Blank Presentation 3">
        <a:dk1>
          <a:srgbClr val="3B3B3B"/>
        </a:dk1>
        <a:lt1>
          <a:srgbClr val="FFFFFF"/>
        </a:lt1>
        <a:dk2>
          <a:srgbClr val="013C59"/>
        </a:dk2>
        <a:lt2>
          <a:srgbClr val="808080"/>
        </a:lt2>
        <a:accent1>
          <a:srgbClr val="C0C0C0"/>
        </a:accent1>
        <a:accent2>
          <a:srgbClr val="013C59"/>
        </a:accent2>
        <a:accent3>
          <a:srgbClr val="FFFFFF"/>
        </a:accent3>
        <a:accent4>
          <a:srgbClr val="313131"/>
        </a:accent4>
        <a:accent5>
          <a:srgbClr val="DCDCDC"/>
        </a:accent5>
        <a:accent6>
          <a:srgbClr val="013550"/>
        </a:accent6>
        <a:hlink>
          <a:srgbClr val="B50C00"/>
        </a:hlink>
        <a:folHlink>
          <a:srgbClr val="FFB300"/>
        </a:folHlink>
      </a:clrScheme>
      <a:clrMap bg1="lt1" tx1="dk1" bg2="lt2" tx2="dk2" accent1="accent1" accent2="accent2" accent3="accent3" accent4="accent4" accent5="accent5" accent6="accent6" hlink="hlink" folHlink="folHlink"/>
    </a:extraClrScheme>
    <a:extraClrScheme>
      <a:clrScheme name="Blank Presentation 4">
        <a:dk1>
          <a:srgbClr val="3B3B3B"/>
        </a:dk1>
        <a:lt1>
          <a:srgbClr val="FFFFCC"/>
        </a:lt1>
        <a:dk2>
          <a:srgbClr val="013C59"/>
        </a:dk2>
        <a:lt2>
          <a:srgbClr val="666633"/>
        </a:lt2>
        <a:accent1>
          <a:srgbClr val="C0C0C0"/>
        </a:accent1>
        <a:accent2>
          <a:srgbClr val="800000"/>
        </a:accent2>
        <a:accent3>
          <a:srgbClr val="FFFFE2"/>
        </a:accent3>
        <a:accent4>
          <a:srgbClr val="313131"/>
        </a:accent4>
        <a:accent5>
          <a:srgbClr val="DCDCDC"/>
        </a:accent5>
        <a:accent6>
          <a:srgbClr val="730000"/>
        </a:accent6>
        <a:hlink>
          <a:srgbClr val="013C59"/>
        </a:hlink>
        <a:folHlink>
          <a:srgbClr val="FFB366"/>
        </a:folHlink>
      </a:clrScheme>
      <a:clrMap bg1="lt1" tx1="dk1" bg2="lt2" tx2="dk2" accent1="accent1" accent2="accent2" accent3="accent3" accent4="accent4" accent5="accent5" accent6="accent6" hlink="hlink" folHlink="folHlink"/>
    </a:extraClrScheme>
    <a:extraClrScheme>
      <a:clrScheme name="Blank Presentation 5">
        <a:dk1>
          <a:srgbClr val="3B3B3B"/>
        </a:dk1>
        <a:lt1>
          <a:srgbClr val="EBF5C8"/>
        </a:lt1>
        <a:dk2>
          <a:srgbClr val="013C59"/>
        </a:dk2>
        <a:lt2>
          <a:srgbClr val="808080"/>
        </a:lt2>
        <a:accent1>
          <a:srgbClr val="C0C0C0"/>
        </a:accent1>
        <a:accent2>
          <a:srgbClr val="013C59"/>
        </a:accent2>
        <a:accent3>
          <a:srgbClr val="F3F9E0"/>
        </a:accent3>
        <a:accent4>
          <a:srgbClr val="313131"/>
        </a:accent4>
        <a:accent5>
          <a:srgbClr val="DCDCDC"/>
        </a:accent5>
        <a:accent6>
          <a:srgbClr val="013550"/>
        </a:accent6>
        <a:hlink>
          <a:srgbClr val="B50C00"/>
        </a:hlink>
        <a:folHlink>
          <a:srgbClr val="B8CAD6"/>
        </a:folHlink>
      </a:clrScheme>
      <a:clrMap bg1="lt1" tx1="dk1" bg2="lt2" tx2="dk2" accent1="accent1" accent2="accent2" accent3="accent3" accent4="accent4" accent5="accent5" accent6="accent6" hlink="hlink" folHlink="folHlink"/>
    </a:extraClrScheme>
    <a:extraClrScheme>
      <a:clrScheme name="Blank Presentation 6">
        <a:dk1>
          <a:srgbClr val="3B3B3B"/>
        </a:dk1>
        <a:lt1>
          <a:srgbClr val="B8CAD6"/>
        </a:lt1>
        <a:dk2>
          <a:srgbClr val="013C59"/>
        </a:dk2>
        <a:lt2>
          <a:srgbClr val="808080"/>
        </a:lt2>
        <a:accent1>
          <a:srgbClr val="B50C00"/>
        </a:accent1>
        <a:accent2>
          <a:srgbClr val="FFB300"/>
        </a:accent2>
        <a:accent3>
          <a:srgbClr val="D8E1E8"/>
        </a:accent3>
        <a:accent4>
          <a:srgbClr val="313131"/>
        </a:accent4>
        <a:accent5>
          <a:srgbClr val="D7AAAA"/>
        </a:accent5>
        <a:accent6>
          <a:srgbClr val="E7A200"/>
        </a:accent6>
        <a:hlink>
          <a:srgbClr val="FFFFC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81</Slide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2019-07-23T09:50:51Z</cp:lastPrinted>
  <dcterms:created xsi:type="dcterms:W3CDTF">2019-07-23T09:50:51Z</dcterms:created>
  <dcterms:modified xsi:type="dcterms:W3CDTF">2019-07-23T09:50:51Z</dcterms:modified>
</cp:coreProperties>
</file>