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18" r:id="rId2"/>
  </p:sldMasterIdLst>
  <p:notesMasterIdLst>
    <p:notesMasterId r:id="rId27"/>
  </p:notesMasterIdLst>
  <p:handoutMasterIdLst>
    <p:handoutMasterId r:id="rId28"/>
  </p:handoutMasterIdLst>
  <p:sldIdLst>
    <p:sldId id="257" r:id="rId3"/>
    <p:sldId id="259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91" r:id="rId13"/>
    <p:sldId id="392" r:id="rId14"/>
    <p:sldId id="382" r:id="rId15"/>
    <p:sldId id="383" r:id="rId16"/>
    <p:sldId id="384" r:id="rId17"/>
    <p:sldId id="385" r:id="rId18"/>
    <p:sldId id="386" r:id="rId19"/>
    <p:sldId id="387" r:id="rId20"/>
    <p:sldId id="393" r:id="rId21"/>
    <p:sldId id="394" r:id="rId22"/>
    <p:sldId id="388" r:id="rId23"/>
    <p:sldId id="389" r:id="rId24"/>
    <p:sldId id="390" r:id="rId25"/>
    <p:sldId id="373" r:id="rId26"/>
  </p:sldIdLst>
  <p:sldSz cx="9144000" cy="6858000" type="screen4x3"/>
  <p:notesSz cx="7086600" cy="9372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66FF"/>
    <a:srgbClr val="0099FF"/>
    <a:srgbClr val="333399"/>
    <a:srgbClr val="CCFFFF"/>
    <a:srgbClr val="000099"/>
    <a:srgbClr val="6666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86569" autoAdjust="0"/>
  </p:normalViewPr>
  <p:slideViewPr>
    <p:cSldViewPr>
      <p:cViewPr varScale="1">
        <p:scale>
          <a:sx n="79" d="100"/>
          <a:sy n="79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>
      <p:cViewPr>
        <p:scale>
          <a:sx n="100" d="100"/>
          <a:sy n="100" d="100"/>
        </p:scale>
        <p:origin x="-774" y="216"/>
      </p:cViewPr>
      <p:guideLst>
        <p:guide orient="horz" pos="2952"/>
        <p:guide pos="22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494" y="0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6C272FD0-57F1-4545-81C7-C9A9B490B915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049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494" y="8902049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2B6E9279-7B01-49EF-9383-0AE1503740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4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678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>
            <a:lvl1pPr algn="l" defTabSz="94052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88" y="0"/>
            <a:ext cx="3071677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>
            <a:lvl1pPr algn="r" defTabSz="94052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7888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79" y="4452627"/>
            <a:ext cx="5667645" cy="421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049"/>
            <a:ext cx="3071678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4" tIns="47022" rIns="94044" bIns="47022" numCol="1" anchor="b" anchorCtr="0" compatLnSpc="1">
            <a:prstTxWarp prst="textNoShape">
              <a:avLst/>
            </a:prstTxWarp>
          </a:bodyPr>
          <a:lstStyle>
            <a:lvl1pPr algn="l" defTabSz="94052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88" y="8902049"/>
            <a:ext cx="3071677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4" tIns="47022" rIns="94044" bIns="47022" numCol="1" anchor="b" anchorCtr="0" compatLnSpc="1">
            <a:prstTxWarp prst="textNoShape">
              <a:avLst/>
            </a:prstTxWarp>
          </a:bodyPr>
          <a:lstStyle>
            <a:lvl1pPr algn="r" defTabSz="94052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5387862-0AD6-4701-BE8A-52A89B33B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29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280C0AC6-3F43-441B-BDE3-F0F6FE918B07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18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4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07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56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32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01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05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18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26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1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16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21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45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22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5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23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19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6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1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0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6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97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30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9859" indent="-288407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53630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15082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76534" indent="-230726" defTabSz="940529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37986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99438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60890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922342" indent="-230726" algn="ctr" defTabSz="94052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6DE829F6-35E1-4191-925B-F395732EE8EC}" type="slidenum">
              <a:rPr lang="en-US" sz="120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1" y="4452627"/>
            <a:ext cx="5196840" cy="4217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5"/>
              </a:spcBef>
              <a:spcAft>
                <a:spcPts val="505"/>
              </a:spcAft>
            </a:pPr>
            <a:endParaRPr lang="en-US" i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5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hyperlink" Target="http://www.dol.gov/" TargetMode="Externa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hyperlink" Target="http://www.dol.gov/" TargetMode="Externa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hyperlink" Target="http://www.dol.gov/" TargetMode="Externa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65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 userDrawn="1"/>
        </p:nvGraphicFramePr>
        <p:xfrm>
          <a:off x="7848600" y="60960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3" name="Photo Editor Photo" r:id="rId3" imgW="1857143" imgH="876190" progId="MSPhotoEd.3">
                  <p:embed/>
                </p:oleObj>
              </mc:Choice>
              <mc:Fallback>
                <p:oleObj name="Photo Editor Photo" r:id="rId3" imgW="1857143" imgH="87619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0"/>
                        <a:ext cx="10668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5" descr="DOL Seal - Link to DOL Home Page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838200" y="6096000"/>
            <a:ext cx="548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U.S. Department of Labor</a:t>
            </a:r>
          </a:p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Employment Standards Administration</a:t>
            </a:r>
          </a:p>
        </p:txBody>
      </p:sp>
      <p:sp>
        <p:nvSpPr>
          <p:cNvPr id="1174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745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2111375"/>
            <a:ext cx="7620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595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2860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57200"/>
            <a:ext cx="67056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5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7696200" cy="1995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129088"/>
            <a:ext cx="7696200" cy="199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4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65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 userDrawn="1"/>
        </p:nvGraphicFramePr>
        <p:xfrm>
          <a:off x="7848600" y="60960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03" name="Photo Editor Photo" r:id="rId3" imgW="1857143" imgH="876190" progId="MSPhotoEd.3">
                  <p:embed/>
                </p:oleObj>
              </mc:Choice>
              <mc:Fallback>
                <p:oleObj name="Photo Editor Photo" r:id="rId3" imgW="1857143" imgH="87619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0"/>
                        <a:ext cx="10668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5" descr="DOL Seal - Link to DOL Home Page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838200" y="6096000"/>
            <a:ext cx="548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U.S. Department of Labor</a:t>
            </a:r>
          </a:p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Employment Standards Administration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57" y="5513832"/>
            <a:ext cx="4596343" cy="1115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65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 userDrawn="1"/>
        </p:nvGraphicFramePr>
        <p:xfrm>
          <a:off x="7848600" y="60960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4" name="Photo Editor Photo" r:id="rId3" imgW="1857143" imgH="876190" progId="MSPhotoEd.3">
                  <p:embed/>
                </p:oleObj>
              </mc:Choice>
              <mc:Fallback>
                <p:oleObj name="Photo Editor Photo" r:id="rId3" imgW="1857143" imgH="87619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0"/>
                        <a:ext cx="10668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5" descr="DOL Seal - Link to DOL Home Page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838200" y="6096000"/>
            <a:ext cx="548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U.S. Department of Labor</a:t>
            </a:r>
          </a:p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Employment Standards Administration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57" y="5513832"/>
            <a:ext cx="4596343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6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FDF-CD87-4FAB-93A1-7D38D58BBC0E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892" y="5437632"/>
            <a:ext cx="5538216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16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73E9-FEB4-4E95-A3D4-B514206D6038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2994" name="Picture 2" descr="C:\Users\mcerice\AppData\Local\Microsoft\Windows\Temporary Internet Files\Content.Outlook\EV2QU22B\wsh-NEW 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92" y="5645135"/>
            <a:ext cx="4369308" cy="106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3DB2-3025-48E7-BFB0-6D13FD8869AA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D6AA-0806-45FE-9F74-A1CB4B4A00EA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FCE7-BFBD-4812-9A4B-0E025D0C02E9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1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B472-ABFD-4E7A-AC75-76F2399994BF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C490-88ED-42C6-89E3-0AAA78116C4A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FB23-CC15-4629-9997-F1B9DACC821D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873B-4B8C-4D0E-AFE5-5274E95102A5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CAF-2317-4FAA-879C-B28C76CFD63C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3CAD-2684-4C36-A858-9CC45F79C7A8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63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7719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7719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2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41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80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90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dol.gov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hyperlink" Target="http://www.dol.gov/" TargetMode="Externa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3.bin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vmlDrawing" Target="../drawings/vmlDrawing3.vml"/><Relationship Id="rId23" Type="http://schemas.openxmlformats.org/officeDocument/2006/relationships/image" Target="../media/image6.jpe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Relationship Id="rId22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6962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65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 userDrawn="1"/>
        </p:nvGraphicFramePr>
        <p:xfrm>
          <a:off x="7848600" y="60960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Photo Editor Photo" r:id="rId15" imgW="1857143" imgH="876190" progId="MSPhotoEd.3">
                  <p:embed/>
                </p:oleObj>
              </mc:Choice>
              <mc:Fallback>
                <p:oleObj name="Photo Editor Photo" r:id="rId15" imgW="1857143" imgH="87619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0"/>
                        <a:ext cx="10668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DOL Seal - Link to DOL Home Page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838200" y="6096000"/>
            <a:ext cx="548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U.S. Department of Labor</a:t>
            </a:r>
          </a:p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Employment Standards Administration</a:t>
            </a:r>
          </a:p>
        </p:txBody>
      </p:sp>
      <p:grpSp>
        <p:nvGrpSpPr>
          <p:cNvPr id="1031" name="Group 7"/>
          <p:cNvGrpSpPr>
            <a:grpSpLocks noChangeAspect="1"/>
          </p:cNvGrpSpPr>
          <p:nvPr userDrawn="1"/>
        </p:nvGrpSpPr>
        <p:grpSpPr bwMode="auto">
          <a:xfrm>
            <a:off x="8321675" y="1981200"/>
            <a:ext cx="822325" cy="3810000"/>
            <a:chOff x="252" y="4680"/>
            <a:chExt cx="1980" cy="9188"/>
          </a:xfrm>
        </p:grpSpPr>
        <p:grpSp>
          <p:nvGrpSpPr>
            <p:cNvPr id="1033" name="Group 8"/>
            <p:cNvGrpSpPr>
              <a:grpSpLocks noChangeAspect="1"/>
            </p:cNvGrpSpPr>
            <p:nvPr/>
          </p:nvGrpSpPr>
          <p:grpSpPr bwMode="auto">
            <a:xfrm>
              <a:off x="288" y="6883"/>
              <a:ext cx="1920" cy="6985"/>
              <a:chOff x="252" y="7485"/>
              <a:chExt cx="1920" cy="6782"/>
            </a:xfrm>
          </p:grpSpPr>
          <p:pic>
            <p:nvPicPr>
              <p:cNvPr id="1035" name="Picture 9" descr="agriculture"/>
              <p:cNvPicPr>
                <a:picLocks noChangeAspect="1" noChangeArrowheads="1"/>
              </p:cNvPicPr>
              <p:nvPr userDrawn="1"/>
            </p:nvPicPr>
            <p:blipFill>
              <a:blip r:embed="rId19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39" r="8696" b="10280"/>
              <a:stretch>
                <a:fillRect/>
              </a:stretch>
            </p:blipFill>
            <p:spPr bwMode="auto">
              <a:xfrm>
                <a:off x="252" y="9927"/>
                <a:ext cx="1920" cy="1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Picture 10" descr="Girl worker"/>
              <p:cNvPicPr>
                <a:picLocks noChangeAspect="1" noChangeArrowheads="1"/>
              </p:cNvPicPr>
              <p:nvPr/>
            </p:nvPicPr>
            <p:blipFill>
              <a:blip r:embed="rId20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11880"/>
                <a:ext cx="1920" cy="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1" descr="construction"/>
              <p:cNvPicPr>
                <a:picLocks noChangeAspect="1" noChangeArrowheads="1"/>
              </p:cNvPicPr>
              <p:nvPr/>
            </p:nvPicPr>
            <p:blipFill>
              <a:blip r:embed="rId21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7485"/>
                <a:ext cx="1920" cy="2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4" name="Rectangle 12" descr="flagcolor"/>
            <p:cNvSpPr>
              <a:spLocks noChangeAspect="1" noChangeArrowheads="1"/>
            </p:cNvSpPr>
            <p:nvPr/>
          </p:nvSpPr>
          <p:spPr bwMode="auto">
            <a:xfrm>
              <a:off x="252" y="4680"/>
              <a:ext cx="1980" cy="2159"/>
            </a:xfrm>
            <a:prstGeom prst="rect">
              <a:avLst/>
            </a:prstGeom>
            <a:blipFill dpi="0" rotWithShape="1">
              <a:blip r:embed="rId22">
                <a:lum bright="20000"/>
              </a:blip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3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9144000" cy="1143000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Draft WH Template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713FDF-CD87-4FAB-93A1-7D38D58BBC0E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65100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 userDrawn="1"/>
        </p:nvGraphicFramePr>
        <p:xfrm>
          <a:off x="7848600" y="60960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78" name="Photo Editor Photo" r:id="rId16" imgW="1857143" imgH="876190" progId="MSPhotoEd.3">
                  <p:embed/>
                </p:oleObj>
              </mc:Choice>
              <mc:Fallback>
                <p:oleObj name="Photo Editor Photo" r:id="rId16" imgW="1857143" imgH="87619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6096000"/>
                        <a:ext cx="10668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DOL Seal - Link to DOL Home Page">
            <a:hlinkClick r:id="rId18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/>
          <p:cNvSpPr txBox="1">
            <a:spLocks noChangeArrowheads="1"/>
          </p:cNvSpPr>
          <p:nvPr userDrawn="1"/>
        </p:nvSpPr>
        <p:spPr bwMode="auto">
          <a:xfrm>
            <a:off x="838200" y="6096000"/>
            <a:ext cx="5486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U.S. Department of Labor</a:t>
            </a:r>
          </a:p>
          <a:p>
            <a:pPr algn="l" eaLnBrk="1" hangingPunct="1">
              <a:defRPr/>
            </a:pPr>
            <a:r>
              <a:rPr lang="en-US" sz="1400" dirty="0" smtClean="0">
                <a:solidFill>
                  <a:srgbClr val="333399"/>
                </a:solidFill>
              </a:rPr>
              <a:t>Employment Standards Administration</a:t>
            </a:r>
          </a:p>
        </p:txBody>
      </p:sp>
      <p:grpSp>
        <p:nvGrpSpPr>
          <p:cNvPr id="13" name="Group 7"/>
          <p:cNvGrpSpPr>
            <a:grpSpLocks noChangeAspect="1"/>
          </p:cNvGrpSpPr>
          <p:nvPr userDrawn="1"/>
        </p:nvGrpSpPr>
        <p:grpSpPr bwMode="auto">
          <a:xfrm>
            <a:off x="8321675" y="1981200"/>
            <a:ext cx="822325" cy="3810000"/>
            <a:chOff x="252" y="4680"/>
            <a:chExt cx="1980" cy="9188"/>
          </a:xfrm>
        </p:grpSpPr>
        <p:grpSp>
          <p:nvGrpSpPr>
            <p:cNvPr id="14" name="Group 8"/>
            <p:cNvGrpSpPr>
              <a:grpSpLocks noChangeAspect="1"/>
            </p:cNvGrpSpPr>
            <p:nvPr/>
          </p:nvGrpSpPr>
          <p:grpSpPr bwMode="auto">
            <a:xfrm>
              <a:off x="288" y="6883"/>
              <a:ext cx="1920" cy="6985"/>
              <a:chOff x="252" y="7485"/>
              <a:chExt cx="1920" cy="6782"/>
            </a:xfrm>
          </p:grpSpPr>
          <p:pic>
            <p:nvPicPr>
              <p:cNvPr id="16" name="Picture 9" descr="agriculture"/>
              <p:cNvPicPr>
                <a:picLocks noChangeAspect="1" noChangeArrowheads="1"/>
              </p:cNvPicPr>
              <p:nvPr userDrawn="1"/>
            </p:nvPicPr>
            <p:blipFill>
              <a:blip r:embed="rId20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39" r="8696" b="10280"/>
              <a:stretch>
                <a:fillRect/>
              </a:stretch>
            </p:blipFill>
            <p:spPr bwMode="auto">
              <a:xfrm>
                <a:off x="252" y="9927"/>
                <a:ext cx="1920" cy="1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0" descr="Girl worker"/>
              <p:cNvPicPr>
                <a:picLocks noChangeAspect="1" noChangeArrowheads="1"/>
              </p:cNvPicPr>
              <p:nvPr/>
            </p:nvPicPr>
            <p:blipFill>
              <a:blip r:embed="rId21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11880"/>
                <a:ext cx="1920" cy="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1" descr="construction"/>
              <p:cNvPicPr>
                <a:picLocks noChangeAspect="1" noChangeArrowheads="1"/>
              </p:cNvPicPr>
              <p:nvPr/>
            </p:nvPicPr>
            <p:blipFill>
              <a:blip r:embed="rId22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7485"/>
                <a:ext cx="1920" cy="2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" name="Rectangle 12" descr="flagcolor"/>
            <p:cNvSpPr>
              <a:spLocks noChangeAspect="1" noChangeArrowheads="1"/>
            </p:cNvSpPr>
            <p:nvPr/>
          </p:nvSpPr>
          <p:spPr bwMode="auto">
            <a:xfrm>
              <a:off x="252" y="4680"/>
              <a:ext cx="1980" cy="2159"/>
            </a:xfrm>
            <a:prstGeom prst="rect">
              <a:avLst/>
            </a:prstGeom>
            <a:blipFill dpi="0" rotWithShape="1">
              <a:blip r:embed="rId23">
                <a:lum bright="20000"/>
              </a:blip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32" r:id="rId2"/>
    <p:sldLayoutId id="2147483731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bschneider@wsh-law.com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21920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FPHRA 87th Annual Conference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Tue</a:t>
            </a:r>
            <a:r>
              <a:rPr lang="en-US" sz="2400" dirty="0" smtClean="0"/>
              <a:t>sday</a:t>
            </a:r>
            <a:r>
              <a:rPr lang="en-US" sz="2400" dirty="0" smtClean="0"/>
              <a:t>, </a:t>
            </a:r>
            <a:r>
              <a:rPr lang="en-US" sz="2400" dirty="0" smtClean="0"/>
              <a:t>July 25, </a:t>
            </a:r>
            <a:r>
              <a:rPr lang="en-US" sz="2400" dirty="0" smtClean="0"/>
              <a:t>2023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" y="2057400"/>
            <a:ext cx="8001000" cy="3581400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/>
              <a:t>Hot Off the Presses:</a:t>
            </a:r>
          </a:p>
          <a:p>
            <a:r>
              <a:rPr lang="en-US" sz="6000" dirty="0" smtClean="0"/>
              <a:t>New Laws </a:t>
            </a:r>
            <a:r>
              <a:rPr lang="en-US" sz="6000" dirty="0"/>
              <a:t>Impacting </a:t>
            </a:r>
            <a:r>
              <a:rPr lang="en-US" sz="6000" dirty="0" smtClean="0"/>
              <a:t>Florida Public Employers</a:t>
            </a:r>
            <a:endParaRPr lang="en-US" sz="6000" dirty="0"/>
          </a:p>
          <a:p>
            <a:pPr eaLnBrk="1" hangingPunct="1"/>
            <a:endParaRPr lang="en-US" sz="3600" b="1" cap="sm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 cap="sm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Brett J. Schneider, Esq.</a:t>
            </a:r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34740" y="5715000"/>
            <a:ext cx="1828800" cy="533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House Bill 543 (Gun Law)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What does it mean for employers?</a:t>
            </a:r>
          </a:p>
          <a:p>
            <a:r>
              <a:rPr lang="en-US" sz="2800" dirty="0" smtClean="0"/>
              <a:t>Not much – no impact on FS 790.251</a:t>
            </a:r>
            <a:endParaRPr lang="en-US" sz="2000" dirty="0" smtClean="0"/>
          </a:p>
          <a:p>
            <a:pPr lvl="1" algn="just"/>
            <a:r>
              <a:rPr lang="en-US" sz="1700" dirty="0"/>
              <a:t>May prohibit employees from possessing legally owned firearm in workplace; but must allow employee to keep lawfully possessed firearm in locked private motor vehicle in a parking lot.</a:t>
            </a:r>
          </a:p>
          <a:p>
            <a:pPr lvl="1" algn="just"/>
            <a:r>
              <a:rPr lang="en-US" sz="1700" dirty="0"/>
              <a:t>Cannot inquire about whether they have a gun in their vehicle.</a:t>
            </a:r>
          </a:p>
          <a:p>
            <a:pPr lvl="1" algn="just"/>
            <a:r>
              <a:rPr lang="en-US" sz="1700" dirty="0"/>
              <a:t>Cannot condition employment on whether applicant‘/employee has a firearm</a:t>
            </a:r>
          </a:p>
          <a:p>
            <a:pPr lvl="1" algn="just"/>
            <a:r>
              <a:rPr lang="en-US" sz="1700" dirty="0"/>
              <a:t>Cannot prohibit employee  from entering parking lot with a weapon.</a:t>
            </a:r>
          </a:p>
          <a:p>
            <a:pPr lvl="1" algn="just"/>
            <a:r>
              <a:rPr lang="en-US" sz="1700" dirty="0"/>
              <a:t>Cannot terminate employment for exercising constitutional right to keep arms or for exercising the right of self-defense as long as a firearm is never exhibited on company property.</a:t>
            </a:r>
          </a:p>
          <a:p>
            <a:endParaRPr lang="en-US" sz="28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96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Senat</a:t>
            </a:r>
            <a:r>
              <a:rPr lang="en-US" sz="4400" dirty="0" smtClean="0"/>
              <a:t>e Bill 1718 </a:t>
            </a:r>
            <a:r>
              <a:rPr lang="en-US" sz="4400" dirty="0" smtClean="0"/>
              <a:t>(E-Verify </a:t>
            </a:r>
            <a:r>
              <a:rPr lang="en-US" sz="4400" dirty="0" smtClean="0"/>
              <a:t>Law)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Signed into law on May 10, 2023; effective July 1, 2023.</a:t>
            </a:r>
          </a:p>
          <a:p>
            <a:endParaRPr lang="en-US" sz="2800" dirty="0"/>
          </a:p>
          <a:p>
            <a:r>
              <a:rPr lang="en-US" sz="2800" dirty="0" smtClean="0"/>
              <a:t>Expands requirement to use E-Verify for new hires of all private employers with 25 or more employees.</a:t>
            </a:r>
          </a:p>
          <a:p>
            <a:endParaRPr lang="en-US" sz="2800" dirty="0"/>
          </a:p>
          <a:p>
            <a:r>
              <a:rPr lang="en-US" sz="2800" dirty="0" smtClean="0"/>
              <a:t>Public employers already required to use E-Verify as of January 1, 2021.</a:t>
            </a:r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19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Senat</a:t>
            </a:r>
            <a:r>
              <a:rPr lang="en-US" sz="4400" dirty="0" smtClean="0"/>
              <a:t>e Bill 1718 </a:t>
            </a:r>
            <a:r>
              <a:rPr lang="en-US" sz="4400" dirty="0" smtClean="0"/>
              <a:t>(E-Verify </a:t>
            </a:r>
            <a:r>
              <a:rPr lang="en-US" sz="4400" dirty="0" smtClean="0"/>
              <a:t>Law)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  <a:endParaRPr lang="en-US" sz="2800" dirty="0"/>
          </a:p>
          <a:p>
            <a:r>
              <a:rPr lang="en-US" sz="2800" dirty="0" smtClean="0"/>
              <a:t>Public employers must require all contractors (and their subs) to use E-Verify for their new hires.</a:t>
            </a:r>
          </a:p>
          <a:p>
            <a:endParaRPr lang="en-US" sz="2800" dirty="0"/>
          </a:p>
          <a:p>
            <a:r>
              <a:rPr lang="en-US" sz="2800" dirty="0" smtClean="0"/>
              <a:t>Public employers prohibited from entering into contracts with entities that do not use E-Verify.</a:t>
            </a:r>
          </a:p>
          <a:p>
            <a:endParaRPr lang="en-US" sz="2800" dirty="0"/>
          </a:p>
          <a:p>
            <a:r>
              <a:rPr lang="en-US" sz="2800" dirty="0" smtClean="0"/>
              <a:t>Public employer with goof faith belief of contractor/sub violation must terminate contract.</a:t>
            </a:r>
          </a:p>
          <a:p>
            <a:endParaRPr lang="en-US" sz="2800" dirty="0"/>
          </a:p>
          <a:p>
            <a:r>
              <a:rPr lang="en-US" sz="2800" dirty="0" smtClean="0"/>
              <a:t>No cause of action for contract terminated as a result of failure to use E-Verify.</a:t>
            </a:r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60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Police Chief Terminations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House Bill 935; Signed into law June 22, 2023, </a:t>
            </a:r>
            <a:r>
              <a:rPr lang="en-US" sz="2800" dirty="0" smtClean="0"/>
              <a:t>became </a:t>
            </a:r>
            <a:r>
              <a:rPr lang="en-US" sz="2800" dirty="0" smtClean="0"/>
              <a:t>effective July 1, 2023</a:t>
            </a:r>
          </a:p>
          <a:p>
            <a:r>
              <a:rPr lang="en-US" sz="2800" dirty="0" smtClean="0"/>
              <a:t>Creates rights for Chiefs of Police who are subject to termination.</a:t>
            </a:r>
          </a:p>
          <a:p>
            <a:pPr lvl="1"/>
            <a:r>
              <a:rPr lang="en-US" sz="2000" dirty="0" smtClean="0"/>
              <a:t>Requires written notice of termination</a:t>
            </a:r>
          </a:p>
          <a:p>
            <a:pPr lvl="1"/>
            <a:r>
              <a:rPr lang="en-US" sz="2000" dirty="0" smtClean="0"/>
              <a:t>Requires agency </a:t>
            </a:r>
            <a:r>
              <a:rPr lang="en-US" sz="2000" dirty="0" smtClean="0"/>
              <a:t>to allow chief to appear at next regularly scheduled public meeting to provide </a:t>
            </a:r>
            <a:r>
              <a:rPr lang="en-US" sz="2000" dirty="0" smtClean="0"/>
              <a:t>response.</a:t>
            </a:r>
            <a:endParaRPr lang="en-US" sz="2000" dirty="0" smtClean="0"/>
          </a:p>
          <a:p>
            <a:pPr lvl="1"/>
            <a:r>
              <a:rPr lang="en-US" sz="2000" dirty="0" smtClean="0"/>
              <a:t>Municipality cannot enter into a contract </a:t>
            </a:r>
            <a:r>
              <a:rPr lang="en-US" sz="2000" dirty="0" smtClean="0"/>
              <a:t>with </a:t>
            </a:r>
            <a:r>
              <a:rPr lang="en-US" sz="2000" dirty="0" smtClean="0"/>
              <a:t>chief that waives the foregoing requirement or that contains an NDA.</a:t>
            </a:r>
            <a:endParaRPr lang="en-US" sz="20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18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Pregnant Workers Fairness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Federal law – became effective June 27, 2023; expands rights under Title VII.</a:t>
            </a:r>
          </a:p>
          <a:p>
            <a:r>
              <a:rPr lang="en-US" sz="2800" dirty="0" smtClean="0"/>
              <a:t>Who does it apply to?</a:t>
            </a:r>
          </a:p>
          <a:p>
            <a:pPr lvl="1"/>
            <a:r>
              <a:rPr lang="en-US" sz="2000" dirty="0" smtClean="0"/>
              <a:t>All employers (public and private) with 15 or more employees.</a:t>
            </a:r>
          </a:p>
          <a:p>
            <a:r>
              <a:rPr lang="en-US" sz="2800" dirty="0" smtClean="0"/>
              <a:t>What does it require?</a:t>
            </a:r>
          </a:p>
          <a:p>
            <a:pPr lvl="1"/>
            <a:r>
              <a:rPr lang="en-US" sz="2000" dirty="0" smtClean="0"/>
              <a:t>Employers required to make reasonable accommodations to employees related to pregnancy, childbirth or related medical conditions.</a:t>
            </a:r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06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Pregnant Workers Fairness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EEOC Guidance on reasonable accommodations under Act:</a:t>
            </a:r>
          </a:p>
          <a:p>
            <a:pPr lvl="1"/>
            <a:r>
              <a:rPr lang="en-US" sz="2000" dirty="0" smtClean="0"/>
              <a:t>Sitting</a:t>
            </a:r>
          </a:p>
          <a:p>
            <a:pPr lvl="1"/>
            <a:r>
              <a:rPr lang="en-US" sz="2000" dirty="0" smtClean="0"/>
              <a:t>Drinking Water</a:t>
            </a:r>
          </a:p>
          <a:p>
            <a:pPr lvl="1"/>
            <a:r>
              <a:rPr lang="en-US" sz="2000" dirty="0" smtClean="0"/>
              <a:t>Parking</a:t>
            </a:r>
          </a:p>
          <a:p>
            <a:pPr lvl="1"/>
            <a:r>
              <a:rPr lang="en-US" sz="2000" dirty="0" smtClean="0"/>
              <a:t>Flexible Hours</a:t>
            </a:r>
          </a:p>
          <a:p>
            <a:pPr lvl="1"/>
            <a:r>
              <a:rPr lang="en-US" sz="2000" dirty="0" smtClean="0"/>
              <a:t>Appropriately sized uniforms/safety apparel</a:t>
            </a:r>
          </a:p>
          <a:p>
            <a:pPr lvl="1"/>
            <a:r>
              <a:rPr lang="en-US" sz="2000" dirty="0" smtClean="0"/>
              <a:t>Breaks</a:t>
            </a:r>
          </a:p>
          <a:p>
            <a:pPr lvl="1"/>
            <a:r>
              <a:rPr lang="en-US" sz="2000" dirty="0" smtClean="0"/>
              <a:t>Leave</a:t>
            </a:r>
          </a:p>
          <a:p>
            <a:pPr lvl="1"/>
            <a:r>
              <a:rPr lang="en-US" sz="2000" dirty="0" smtClean="0"/>
              <a:t>Excused absences from strenuous activity</a:t>
            </a:r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35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Pregnant Workers Fairness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Prohibitions on employers:</a:t>
            </a:r>
          </a:p>
          <a:p>
            <a:pPr lvl="1"/>
            <a:r>
              <a:rPr lang="en-US" sz="2000" dirty="0" smtClean="0"/>
              <a:t>Requiring an employee to accept an accommodation without discussing.</a:t>
            </a:r>
          </a:p>
          <a:p>
            <a:pPr lvl="1"/>
            <a:r>
              <a:rPr lang="en-US" sz="2000" dirty="0" smtClean="0"/>
              <a:t>Denying a job/opportunity because of need for accommodation.</a:t>
            </a:r>
          </a:p>
          <a:p>
            <a:pPr lvl="1"/>
            <a:r>
              <a:rPr lang="en-US" sz="2000" dirty="0" smtClean="0"/>
              <a:t>Requiring employee to take leave if other accommodation can be provided that would allow continued work.</a:t>
            </a:r>
          </a:p>
          <a:p>
            <a:pPr lvl="1"/>
            <a:r>
              <a:rPr lang="en-US" sz="2000" dirty="0" smtClean="0"/>
              <a:t>Retaliation for reporting or opposing employer practices.</a:t>
            </a:r>
          </a:p>
          <a:p>
            <a:pPr lvl="1"/>
            <a:r>
              <a:rPr lang="en-US" sz="2000" dirty="0" smtClean="0"/>
              <a:t>Interfering with employee rights under PWFA.</a:t>
            </a:r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7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Pump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Providing Urgent Maternal Protections for Nursing Mothers Act (“PUMP Act”)</a:t>
            </a:r>
          </a:p>
          <a:p>
            <a:endParaRPr lang="en-US" sz="2000" dirty="0" smtClean="0"/>
          </a:p>
          <a:p>
            <a:r>
              <a:rPr lang="en-US" sz="2000" dirty="0" smtClean="0"/>
              <a:t>Federal </a:t>
            </a:r>
            <a:r>
              <a:rPr lang="en-US" sz="2000" dirty="0"/>
              <a:t>law – became effective </a:t>
            </a:r>
            <a:r>
              <a:rPr lang="en-US" sz="2000" dirty="0" smtClean="0"/>
              <a:t>April 28, </a:t>
            </a:r>
            <a:r>
              <a:rPr lang="en-US" sz="2000" dirty="0"/>
              <a:t>2023; expands rights under </a:t>
            </a:r>
            <a:r>
              <a:rPr lang="en-US" sz="2000" dirty="0" smtClean="0"/>
              <a:t>FLSA.</a:t>
            </a:r>
          </a:p>
          <a:p>
            <a:endParaRPr lang="en-US" sz="2000" dirty="0"/>
          </a:p>
          <a:p>
            <a:r>
              <a:rPr lang="en-US" sz="2000" dirty="0" smtClean="0"/>
              <a:t>Applies to all employers covered by FLSA (includes all local government employers).</a:t>
            </a:r>
          </a:p>
          <a:p>
            <a:endParaRPr lang="en-US" sz="2000" dirty="0"/>
          </a:p>
          <a:p>
            <a:r>
              <a:rPr lang="en-US" sz="2000" dirty="0" smtClean="0"/>
              <a:t>Employers with less than 50 employees may be exempt if they can show compliance would impose an undue hardship.</a:t>
            </a:r>
          </a:p>
          <a:p>
            <a:endParaRPr lang="en-US" sz="28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944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Pump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What does it require?</a:t>
            </a:r>
          </a:p>
          <a:p>
            <a:pPr lvl="1"/>
            <a:r>
              <a:rPr lang="en-US" sz="2000" dirty="0" smtClean="0"/>
              <a:t>Reasonable break times to nursing mothers to express milk for up to one year after childbirth.</a:t>
            </a:r>
          </a:p>
          <a:p>
            <a:pPr lvl="1"/>
            <a:r>
              <a:rPr lang="en-US" sz="2000" dirty="0" smtClean="0"/>
              <a:t>Employers may not restrict duration or frequency of breaks.</a:t>
            </a:r>
          </a:p>
          <a:p>
            <a:pPr lvl="1"/>
            <a:r>
              <a:rPr lang="en-US" sz="2000" dirty="0" smtClean="0"/>
              <a:t>Employers must provide “functional space” for expressing milk that is (1) shielded from view and (2) free from intrusion from co-workers/public.</a:t>
            </a:r>
          </a:p>
          <a:p>
            <a:pPr lvl="1"/>
            <a:r>
              <a:rPr lang="en-US" sz="2000" dirty="0" smtClean="0"/>
              <a:t>Cannot be a bathroom, but can be a temporary or “as needed” space such as an empty office.</a:t>
            </a:r>
          </a:p>
          <a:p>
            <a:pPr lvl="1"/>
            <a:r>
              <a:rPr lang="en-US" sz="2000" dirty="0" smtClean="0"/>
              <a:t>Remote Workers – breaks and privacy.</a:t>
            </a:r>
            <a:endParaRPr lang="en-US" sz="20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41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Independent Contractors</a:t>
            </a:r>
            <a:endParaRPr lang="en-US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On June 13, 2023, the National Labor Relations Board (NLRB) issued a decision in </a:t>
            </a:r>
            <a:r>
              <a:rPr lang="en-US" sz="2000" i="1" dirty="0" smtClean="0"/>
              <a:t>Atlanta Opera, Inc.</a:t>
            </a:r>
          </a:p>
          <a:p>
            <a:endParaRPr lang="en-US" sz="2000" i="1" dirty="0"/>
          </a:p>
          <a:p>
            <a:r>
              <a:rPr lang="en-US" sz="2000" dirty="0" smtClean="0"/>
              <a:t>Addresses whether workers are employees or independent contractors under the NLRA.</a:t>
            </a:r>
          </a:p>
          <a:p>
            <a:endParaRPr lang="en-US" sz="2000" dirty="0"/>
          </a:p>
          <a:p>
            <a:r>
              <a:rPr lang="en-US" sz="2000" dirty="0" smtClean="0"/>
              <a:t>Finds makeup artists and hair stylists for performers, who were previously classifie</a:t>
            </a:r>
            <a:r>
              <a:rPr lang="en-US" sz="2000" dirty="0" smtClean="0"/>
              <a:t>d as independent contractors, should have been classified as employees.</a:t>
            </a:r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68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Senate Bill </a:t>
            </a:r>
            <a:r>
              <a:rPr lang="en-US" sz="2800" dirty="0" smtClean="0"/>
              <a:t>256 (civilian unions)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Safety in Private Spaces </a:t>
            </a:r>
            <a:r>
              <a:rPr lang="en-US" sz="2800" dirty="0" smtClean="0"/>
              <a:t>Act (bathrooms)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House Bill 543 (Permit less Carry Law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Senate Bill 1718 (E-Verify Law)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Police Chief Terminations</a:t>
            </a:r>
          </a:p>
          <a:p>
            <a:pPr eaLnBrk="1" hangingPunct="1"/>
            <a:r>
              <a:rPr lang="en-US" sz="2800" dirty="0" smtClean="0"/>
              <a:t>Pregnant Workers Fairness Act</a:t>
            </a:r>
          </a:p>
          <a:p>
            <a:pPr eaLnBrk="1" hangingPunct="1"/>
            <a:r>
              <a:rPr lang="en-US" sz="2800" dirty="0" smtClean="0"/>
              <a:t>Pump </a:t>
            </a:r>
            <a:r>
              <a:rPr lang="en-US" sz="2800" dirty="0" smtClean="0"/>
              <a:t>Act</a:t>
            </a:r>
          </a:p>
          <a:p>
            <a:pPr eaLnBrk="1" hangingPunct="1"/>
            <a:r>
              <a:rPr lang="en-US" sz="2800" dirty="0" smtClean="0"/>
              <a:t>Independent Contractors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Use of Artificial Intelligence in Hiring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Independent Contractors</a:t>
            </a:r>
            <a:endParaRPr lang="en-US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NLRB does not have jurisdiction over Florida governmental employers.</a:t>
            </a:r>
          </a:p>
          <a:p>
            <a:endParaRPr lang="en-US" sz="2000" dirty="0"/>
          </a:p>
          <a:p>
            <a:r>
              <a:rPr lang="en-US" sz="2000" dirty="0" smtClean="0"/>
              <a:t>However, the Florida Public Employees Relations Commission (PERC) looks to NLRB precedent when addressing issues involving Florida governmental employers.</a:t>
            </a:r>
          </a:p>
          <a:p>
            <a:endParaRPr lang="en-US" sz="2000" dirty="0"/>
          </a:p>
          <a:p>
            <a:r>
              <a:rPr lang="en-US" sz="2000" dirty="0" smtClean="0"/>
              <a:t>The ruling also coul</a:t>
            </a:r>
            <a:r>
              <a:rPr lang="en-US" sz="2000" dirty="0" smtClean="0"/>
              <a:t>d impact various other legal issues involving worker classification, including unemployment, workers compensation and wage and hour laws.</a:t>
            </a:r>
            <a:endParaRPr lang="en-US" sz="2000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81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EEOC Guidance on Use of AI in Hiring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Issued by EEOC on May 18, 2023.</a:t>
            </a:r>
          </a:p>
          <a:p>
            <a:endParaRPr lang="en-US" sz="2000" dirty="0" smtClean="0"/>
          </a:p>
          <a:p>
            <a:r>
              <a:rPr lang="en-US" sz="2000" dirty="0" smtClean="0"/>
              <a:t>Titled “Assessing Adverse Impact in Software, Algorithms, and Artificial Intelligence Used in Employment Selection Procedures Under Title VII of the Civil Rights Act of 1964.”</a:t>
            </a:r>
          </a:p>
          <a:p>
            <a:endParaRPr lang="en-US" sz="2000" dirty="0" smtClean="0"/>
          </a:p>
          <a:p>
            <a:r>
              <a:rPr lang="en-US" sz="2000" dirty="0" smtClean="0"/>
              <a:t>Part of EEOC initiative to ensure that software/technology used for hiring comply with federal civil rights laws.</a:t>
            </a:r>
          </a:p>
          <a:p>
            <a:endParaRPr lang="en-US" sz="20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22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EEOC Guidance on Use of AI in Hiring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What does EEOC Guidance provide?</a:t>
            </a:r>
          </a:p>
          <a:p>
            <a:endParaRPr lang="en-US" sz="2000" dirty="0"/>
          </a:p>
          <a:p>
            <a:pPr lvl="1"/>
            <a:r>
              <a:rPr lang="en-US" sz="2000" dirty="0" smtClean="0"/>
              <a:t>Employers should assess potential disparate impact of AI </a:t>
            </a:r>
            <a:r>
              <a:rPr lang="en-US" sz="2000" dirty="0" smtClean="0"/>
              <a:t>on </a:t>
            </a:r>
            <a:r>
              <a:rPr lang="en-US" sz="2000" dirty="0" smtClean="0"/>
              <a:t>hiring.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Ev</a:t>
            </a:r>
            <a:r>
              <a:rPr lang="en-US" sz="2000" dirty="0" smtClean="0"/>
              <a:t>en </a:t>
            </a:r>
            <a:r>
              <a:rPr lang="en-US" sz="2000" dirty="0" smtClean="0"/>
              <a:t>facially neutral </a:t>
            </a:r>
            <a:r>
              <a:rPr lang="en-US" sz="2000" dirty="0" smtClean="0"/>
              <a:t>decision </a:t>
            </a:r>
            <a:r>
              <a:rPr lang="en-US" sz="2000" dirty="0" smtClean="0"/>
              <a:t>making software may disproportionately exclude </a:t>
            </a:r>
            <a:r>
              <a:rPr lang="en-US" sz="2000" dirty="0" smtClean="0"/>
              <a:t>people </a:t>
            </a:r>
            <a:r>
              <a:rPr lang="en-US" sz="2000" dirty="0" smtClean="0"/>
              <a:t>of certain backgrounds (example </a:t>
            </a:r>
            <a:r>
              <a:rPr lang="en-US" sz="2000" dirty="0" smtClean="0"/>
              <a:t>–height and strength requirements; zip codes).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Makes clear employers are legally responsible for discrimination caused via use of third party AI.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34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EEOC Guidance on Use of AI in Hiring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000" dirty="0" smtClean="0"/>
              <a:t>Key </a:t>
            </a:r>
            <a:r>
              <a:rPr lang="en-US" sz="2000" dirty="0" smtClean="0"/>
              <a:t>Takeaways:</a:t>
            </a:r>
            <a:endParaRPr lang="en-US" sz="2000" dirty="0" smtClean="0"/>
          </a:p>
          <a:p>
            <a:endParaRPr lang="en-US" sz="2000" dirty="0"/>
          </a:p>
          <a:p>
            <a:pPr lvl="1"/>
            <a:r>
              <a:rPr lang="en-US" sz="2000" dirty="0" smtClean="0"/>
              <a:t>Employers should carefully evaluate AI tools for accuracy and bias before use.</a:t>
            </a:r>
          </a:p>
          <a:p>
            <a:pPr lvl="1"/>
            <a:r>
              <a:rPr lang="en-US" sz="2000" dirty="0" smtClean="0"/>
              <a:t>Employers  should understand how they use AI and how </a:t>
            </a:r>
            <a:r>
              <a:rPr lang="en-US" sz="2000" dirty="0" smtClean="0"/>
              <a:t> </a:t>
            </a:r>
            <a:r>
              <a:rPr lang="en-US" sz="2000" dirty="0" smtClean="0"/>
              <a:t>use may impact decision-making.</a:t>
            </a:r>
          </a:p>
          <a:p>
            <a:pPr lvl="1"/>
            <a:r>
              <a:rPr lang="en-US" sz="2000" dirty="0" smtClean="0"/>
              <a:t>Employers should analyze the outcomes of the use of AI to determine whether there is a disparate impact on any protected category of employees.</a:t>
            </a:r>
          </a:p>
          <a:p>
            <a:endParaRPr lang="en-US" sz="2000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66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Brett J. Schneider, Esq., </a:t>
            </a:r>
          </a:p>
          <a:p>
            <a:pPr marL="0" indent="0" algn="ctr">
              <a:buNone/>
            </a:pPr>
            <a:r>
              <a:rPr lang="en-US" dirty="0" smtClean="0"/>
              <a:t>Board Certified in Labor and Employment Law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bschneider@wsh-law.com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(561) 835-2111</a:t>
            </a:r>
            <a:endParaRPr lang="en-US" dirty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700078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51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Senate Bill 256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2800" dirty="0" smtClean="0"/>
          </a:p>
          <a:p>
            <a:r>
              <a:rPr lang="en-US" sz="2800" dirty="0"/>
              <a:t>Signed into law May 9, 2023; </a:t>
            </a:r>
            <a:r>
              <a:rPr lang="en-US" sz="2800" dirty="0" smtClean="0"/>
              <a:t>became </a:t>
            </a:r>
            <a:r>
              <a:rPr lang="en-US" sz="2800" dirty="0"/>
              <a:t>effective July 1, </a:t>
            </a:r>
            <a:r>
              <a:rPr lang="en-US" sz="2800" dirty="0" smtClean="0"/>
              <a:t>2023.</a:t>
            </a:r>
          </a:p>
          <a:p>
            <a:endParaRPr lang="en-US" sz="2800" dirty="0" smtClean="0"/>
          </a:p>
          <a:p>
            <a:pPr eaLnBrk="1" hangingPunct="1"/>
            <a:r>
              <a:rPr lang="en-US" sz="2800" dirty="0" smtClean="0"/>
              <a:t>Creates </a:t>
            </a:r>
            <a:r>
              <a:rPr lang="en-US" sz="2800" dirty="0" smtClean="0"/>
              <a:t>new requirements </a:t>
            </a:r>
            <a:r>
              <a:rPr lang="en-US" sz="2800" dirty="0" smtClean="0"/>
              <a:t>for </a:t>
            </a:r>
            <a:r>
              <a:rPr lang="en-US" sz="2800" dirty="0" smtClean="0"/>
              <a:t>civilian unions:</a:t>
            </a:r>
            <a:endParaRPr lang="en-US" sz="2800" dirty="0" smtClean="0"/>
          </a:p>
          <a:p>
            <a:pPr lvl="1"/>
            <a:r>
              <a:rPr lang="en-US" sz="2000" dirty="0" smtClean="0"/>
              <a:t>No member dues deductions.</a:t>
            </a:r>
          </a:p>
          <a:p>
            <a:pPr lvl="1"/>
            <a:r>
              <a:rPr lang="en-US" sz="2000" dirty="0" smtClean="0"/>
              <a:t>PERC-prescribed membership authorization forms.</a:t>
            </a:r>
          </a:p>
          <a:p>
            <a:pPr lvl="1"/>
            <a:r>
              <a:rPr lang="en-US" sz="2000" dirty="0" smtClean="0"/>
              <a:t>Unlimited membership revocation.</a:t>
            </a:r>
          </a:p>
          <a:p>
            <a:pPr lvl="1"/>
            <a:r>
              <a:rPr lang="en-US" sz="2000" dirty="0" smtClean="0"/>
              <a:t>PERC </a:t>
            </a:r>
            <a:r>
              <a:rPr lang="en-US" sz="2000" dirty="0" smtClean="0"/>
              <a:t>can inspect </a:t>
            </a:r>
            <a:r>
              <a:rPr lang="en-US" sz="2000" dirty="0" smtClean="0"/>
              <a:t>membership and revocation forms.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44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Senate Bill 256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Additional requirements of Bill:</a:t>
            </a:r>
          </a:p>
          <a:p>
            <a:pPr lvl="1"/>
            <a:r>
              <a:rPr lang="en-US" sz="2000" dirty="0" smtClean="0"/>
              <a:t>Information as to </a:t>
            </a:r>
            <a:r>
              <a:rPr lang="en-US" sz="2000" b="1" dirty="0" smtClean="0"/>
              <a:t>number and percentage of dues-paying </a:t>
            </a:r>
            <a:r>
              <a:rPr lang="en-US" sz="2000" dirty="0" smtClean="0"/>
              <a:t>members must be included in annual registration renewal.</a:t>
            </a:r>
          </a:p>
          <a:p>
            <a:pPr lvl="1"/>
            <a:r>
              <a:rPr lang="en-US" sz="2000" b="1" dirty="0" smtClean="0"/>
              <a:t>Union financials must be audited </a:t>
            </a:r>
            <a:r>
              <a:rPr lang="en-US" sz="2000" dirty="0" smtClean="0"/>
              <a:t>annually by independent CPA and must be provided to PERC and to employees.</a:t>
            </a:r>
          </a:p>
          <a:p>
            <a:pPr lvl="1"/>
            <a:r>
              <a:rPr lang="en-US" sz="2000" dirty="0" smtClean="0"/>
              <a:t>Employees and employers may </a:t>
            </a:r>
            <a:r>
              <a:rPr lang="en-US" sz="2000" b="1" dirty="0" smtClean="0"/>
              <a:t>challenge registration </a:t>
            </a:r>
            <a:r>
              <a:rPr lang="en-US" sz="2000" dirty="0" smtClean="0"/>
              <a:t>renewals with PERC.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 smtClean="0"/>
              <a:t>union </a:t>
            </a:r>
            <a:r>
              <a:rPr lang="en-US" sz="2000" b="1" dirty="0" smtClean="0"/>
              <a:t>membership falls </a:t>
            </a:r>
            <a:r>
              <a:rPr lang="en-US" sz="2000" b="1" dirty="0" smtClean="0"/>
              <a:t>below 60%, </a:t>
            </a:r>
            <a:r>
              <a:rPr lang="en-US" sz="2000" dirty="0" smtClean="0"/>
              <a:t>union required to file re-certification petition with PERC to remain certified.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105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Safety in Private Spaces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House Bill 1521; signed </a:t>
            </a:r>
            <a:r>
              <a:rPr lang="en-US" sz="2800" dirty="0"/>
              <a:t>into law May </a:t>
            </a:r>
            <a:r>
              <a:rPr lang="en-US" sz="2800" dirty="0" smtClean="0"/>
              <a:t>17, </a:t>
            </a:r>
            <a:r>
              <a:rPr lang="en-US" sz="2800" dirty="0"/>
              <a:t>2023; </a:t>
            </a:r>
            <a:r>
              <a:rPr lang="en-US" sz="2800" dirty="0" smtClean="0"/>
              <a:t>became </a:t>
            </a:r>
            <a:r>
              <a:rPr lang="en-US" sz="2800" dirty="0"/>
              <a:t>effective July 1, 2023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eaLnBrk="1" hangingPunct="1"/>
            <a:r>
              <a:rPr lang="en-US" sz="2800" dirty="0" smtClean="0"/>
              <a:t>Who is covered by law?</a:t>
            </a:r>
          </a:p>
          <a:p>
            <a:pPr lvl="1"/>
            <a:r>
              <a:rPr lang="en-US" sz="2000" dirty="0" smtClean="0"/>
              <a:t>Correctional institutions</a:t>
            </a:r>
          </a:p>
          <a:p>
            <a:pPr lvl="1"/>
            <a:r>
              <a:rPr lang="en-US" sz="2000" dirty="0" smtClean="0"/>
              <a:t>Detention facilities</a:t>
            </a:r>
          </a:p>
          <a:p>
            <a:pPr lvl="1"/>
            <a:r>
              <a:rPr lang="en-US" sz="2000" dirty="0" smtClean="0"/>
              <a:t>Educational institutions</a:t>
            </a:r>
          </a:p>
          <a:p>
            <a:pPr lvl="1"/>
            <a:r>
              <a:rPr lang="en-US" sz="2000" dirty="0" smtClean="0"/>
              <a:t>Public Buildings – defined as “a building comfort-conditioned for occupancy which is owned or leased by state, state agency, or a political subdivision.”</a:t>
            </a:r>
          </a:p>
          <a:p>
            <a:pPr lvl="1"/>
            <a:r>
              <a:rPr lang="en-US" sz="100" dirty="0" smtClean="0"/>
              <a:t>ddf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49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Safety in Private Spaces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does the law require?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Must </a:t>
            </a:r>
            <a:r>
              <a:rPr lang="en-US" sz="2000" dirty="0" smtClean="0"/>
              <a:t>designate </a:t>
            </a:r>
            <a:r>
              <a:rPr lang="en-US" sz="2000" dirty="0" smtClean="0"/>
              <a:t>restrooms exclusively </a:t>
            </a:r>
            <a:r>
              <a:rPr lang="en-US" sz="2000" dirty="0" smtClean="0"/>
              <a:t>for use by </a:t>
            </a:r>
            <a:r>
              <a:rPr lang="en-US" sz="2000" dirty="0" smtClean="0"/>
              <a:t>one gender.</a:t>
            </a:r>
            <a:endParaRPr lang="en-US" sz="2000" dirty="0" smtClean="0"/>
          </a:p>
          <a:p>
            <a:pPr lvl="1"/>
            <a:r>
              <a:rPr lang="en-US" sz="2000" dirty="0" smtClean="0"/>
              <a:t>Act defines a person’s </a:t>
            </a:r>
            <a:r>
              <a:rPr lang="en-US" sz="2000" dirty="0" smtClean="0"/>
              <a:t>sex </a:t>
            </a:r>
            <a:r>
              <a:rPr lang="en-US" sz="2000" dirty="0" smtClean="0"/>
              <a:t>as “indicated by the person’s sex chromosomes, naturally occurring sex hormones, and internal and external genitalia  present at birth.”</a:t>
            </a:r>
          </a:p>
          <a:p>
            <a:pPr lvl="1"/>
            <a:r>
              <a:rPr lang="en-US" sz="2000" dirty="0" smtClean="0"/>
              <a:t>A covered entity may have unisex </a:t>
            </a:r>
            <a:r>
              <a:rPr lang="en-US" sz="2000" dirty="0" smtClean="0"/>
              <a:t>restrooms as long as only for single </a:t>
            </a:r>
            <a:r>
              <a:rPr lang="en-US" sz="2000" dirty="0" smtClean="0"/>
              <a:t>occupant or family.</a:t>
            </a:r>
          </a:p>
          <a:p>
            <a:pPr lvl="1"/>
            <a:r>
              <a:rPr lang="en-US" sz="2000" dirty="0" smtClean="0"/>
              <a:t>A unisex bathroom must be enclosed by floor-to-ceiling walls and with door and can be locked and secured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800" dirty="0"/>
          </a:p>
          <a:p>
            <a:pPr lvl="1"/>
            <a:r>
              <a:rPr lang="en-US" sz="100" dirty="0" smtClean="0"/>
              <a:t>ddf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305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Safety in Private Spaces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Limited circumstances with a person may enter a restroom/changing facility designated for the opposite sex:</a:t>
            </a:r>
          </a:p>
          <a:p>
            <a:pPr lvl="1"/>
            <a:r>
              <a:rPr lang="en-US" sz="2000" dirty="0" smtClean="0"/>
              <a:t>Chaperone child under 12</a:t>
            </a:r>
          </a:p>
          <a:p>
            <a:pPr lvl="1"/>
            <a:r>
              <a:rPr lang="en-US" sz="2000" dirty="0" smtClean="0"/>
              <a:t>Accompany an elderly or disabled person</a:t>
            </a:r>
          </a:p>
          <a:p>
            <a:pPr lvl="1"/>
            <a:r>
              <a:rPr lang="en-US" sz="2000" dirty="0" smtClean="0"/>
              <a:t>Law enforcement purposes</a:t>
            </a:r>
          </a:p>
          <a:p>
            <a:pPr lvl="1"/>
            <a:r>
              <a:rPr lang="en-US" sz="2000" dirty="0" smtClean="0"/>
              <a:t>Emergencies</a:t>
            </a:r>
          </a:p>
          <a:p>
            <a:pPr lvl="1"/>
            <a:r>
              <a:rPr lang="en-US" sz="2000" dirty="0" smtClean="0"/>
              <a:t>Custodial, maintenance or inspection purposes</a:t>
            </a:r>
            <a:endParaRPr lang="en-US" sz="2800" dirty="0"/>
          </a:p>
          <a:p>
            <a:pPr lvl="1"/>
            <a:r>
              <a:rPr lang="en-US" sz="100" dirty="0" smtClean="0"/>
              <a:t>ddf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849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Safety in Private Spaces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Violations of Act</a:t>
            </a:r>
            <a:endParaRPr lang="en-US" sz="2000" dirty="0" smtClean="0"/>
          </a:p>
          <a:p>
            <a:pPr lvl="1"/>
            <a:r>
              <a:rPr lang="en-US" sz="2000" dirty="0" smtClean="0"/>
              <a:t>Employees – covered employers must establish disciplinary procedures for employees who unlawfully enter a restroom. </a:t>
            </a:r>
          </a:p>
          <a:p>
            <a:pPr lvl="1"/>
            <a:r>
              <a:rPr lang="en-US" sz="2000" dirty="0" smtClean="0"/>
              <a:t>Anyone – if enter restroom of opposite sex and refuse to depart upon request, criminal trespass.</a:t>
            </a:r>
          </a:p>
          <a:p>
            <a:pPr lvl="1"/>
            <a:r>
              <a:rPr lang="en-US" sz="2000" dirty="0" smtClean="0"/>
              <a:t>On 7/1/24, anyone can submit complaints to the State </a:t>
            </a:r>
            <a:r>
              <a:rPr lang="en-US" sz="2000" dirty="0" smtClean="0"/>
              <a:t>AG relating </a:t>
            </a:r>
            <a:r>
              <a:rPr lang="en-US" sz="2000" dirty="0" smtClean="0"/>
              <a:t>to covered entities’ failure to comply.</a:t>
            </a:r>
          </a:p>
          <a:p>
            <a:pPr lvl="1"/>
            <a:r>
              <a:rPr lang="en-US" sz="2000" dirty="0" smtClean="0"/>
              <a:t>Covered Entities – AG may file; injunctive relief and civil fines of up to $10,000/violation available.</a:t>
            </a:r>
            <a:endParaRPr lang="en-US" sz="2800" dirty="0"/>
          </a:p>
          <a:p>
            <a:pPr lvl="1"/>
            <a:r>
              <a:rPr lang="en-US" sz="100" dirty="0" smtClean="0"/>
              <a:t>ddf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48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House Bill 543 (Gun Law)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100" dirty="0" smtClean="0"/>
              <a:t>ddf</a:t>
            </a:r>
          </a:p>
          <a:p>
            <a:r>
              <a:rPr lang="en-US" sz="2800" dirty="0" smtClean="0"/>
              <a:t>Signed into law on April </a:t>
            </a:r>
            <a:r>
              <a:rPr lang="en-US" sz="2800" dirty="0"/>
              <a:t>3, 2023, </a:t>
            </a:r>
            <a:r>
              <a:rPr lang="en-US" sz="2800" dirty="0" smtClean="0"/>
              <a:t>effective July 1, 2023.</a:t>
            </a:r>
          </a:p>
          <a:p>
            <a:endParaRPr lang="en-US" sz="2800" dirty="0" smtClean="0"/>
          </a:p>
          <a:p>
            <a:r>
              <a:rPr lang="en-US" sz="2800" dirty="0" smtClean="0"/>
              <a:t>Eliminates the </a:t>
            </a:r>
            <a:r>
              <a:rPr lang="en-US" sz="2800" dirty="0"/>
              <a:t>requirement that an individual obtain a permit to carry a concealed firearm in Florida. 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U:\Marketing &amp; Business Development\Logo\NEW Logo\WHS-NEW-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0" r="3718" b="15898"/>
          <a:stretch/>
        </p:blipFill>
        <p:spPr bwMode="auto">
          <a:xfrm>
            <a:off x="3692842" y="5913120"/>
            <a:ext cx="1758315" cy="426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38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3938</TotalTime>
  <Words>1500</Words>
  <Application>Microsoft Office PowerPoint</Application>
  <PresentationFormat>On-screen Show (4:3)</PresentationFormat>
  <Paragraphs>233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Black</vt:lpstr>
      <vt:lpstr>Century Gothic</vt:lpstr>
      <vt:lpstr>Courier New</vt:lpstr>
      <vt:lpstr>Palatino Linotype</vt:lpstr>
      <vt:lpstr>Tahoma</vt:lpstr>
      <vt:lpstr>Times New Roman</vt:lpstr>
      <vt:lpstr>Verdana</vt:lpstr>
      <vt:lpstr>Custom Design</vt:lpstr>
      <vt:lpstr>Executive</vt:lpstr>
      <vt:lpstr>Photo Editor Photo</vt:lpstr>
      <vt:lpstr>FPHRA 87th Annual Conference  Tuesday, July 25, 2023</vt:lpstr>
      <vt:lpstr>Overview</vt:lpstr>
      <vt:lpstr>Senate Bill 256</vt:lpstr>
      <vt:lpstr>Senate Bill 256</vt:lpstr>
      <vt:lpstr>Safety in Private Spaces Act</vt:lpstr>
      <vt:lpstr>Safety in Private Spaces Act</vt:lpstr>
      <vt:lpstr>Safety in Private Spaces Act</vt:lpstr>
      <vt:lpstr>Safety in Private Spaces Act</vt:lpstr>
      <vt:lpstr>House Bill 543 (Gun Law)</vt:lpstr>
      <vt:lpstr>House Bill 543 (Gun Law)</vt:lpstr>
      <vt:lpstr>Senate Bill 1718 (E-Verify Law)</vt:lpstr>
      <vt:lpstr>Senate Bill 1718 (E-Verify Law)</vt:lpstr>
      <vt:lpstr>Police Chief Terminations</vt:lpstr>
      <vt:lpstr>Pregnant Workers Fairness Act</vt:lpstr>
      <vt:lpstr>Pregnant Workers Fairness Act</vt:lpstr>
      <vt:lpstr>Pregnant Workers Fairness Act</vt:lpstr>
      <vt:lpstr>Pump Act</vt:lpstr>
      <vt:lpstr>Pump Act</vt:lpstr>
      <vt:lpstr>Independent Contractors</vt:lpstr>
      <vt:lpstr>Independent Contractors</vt:lpstr>
      <vt:lpstr>EEOC Guidance on Use of AI in Hiring</vt:lpstr>
      <vt:lpstr>EEOC Guidance on Use of AI in Hiring</vt:lpstr>
      <vt:lpstr>EEOC Guidance on Use of AI in Hiring</vt:lpstr>
      <vt:lpstr>QUESTIONS?</vt:lpstr>
    </vt:vector>
  </TitlesOfParts>
  <Company>Employment Standards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 Department of Labor</dc:creator>
  <cp:lastModifiedBy>Brett J. Schneider</cp:lastModifiedBy>
  <cp:revision>350</cp:revision>
  <cp:lastPrinted>2023-06-28T14:18:16Z</cp:lastPrinted>
  <dcterms:created xsi:type="dcterms:W3CDTF">2004-10-18T18:26:33Z</dcterms:created>
  <dcterms:modified xsi:type="dcterms:W3CDTF">2023-07-25T17:59:15Z</dcterms:modified>
</cp:coreProperties>
</file>