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23" r:id="rId2"/>
    <p:sldId id="308" r:id="rId3"/>
    <p:sldId id="256" r:id="rId4"/>
    <p:sldId id="257" r:id="rId5"/>
    <p:sldId id="258" r:id="rId6"/>
    <p:sldId id="259" r:id="rId7"/>
    <p:sldId id="284" r:id="rId8"/>
    <p:sldId id="260" r:id="rId9"/>
    <p:sldId id="285" r:id="rId10"/>
    <p:sldId id="261" r:id="rId11"/>
    <p:sldId id="286" r:id="rId12"/>
    <p:sldId id="263" r:id="rId13"/>
    <p:sldId id="287" r:id="rId14"/>
    <p:sldId id="264" r:id="rId15"/>
    <p:sldId id="288" r:id="rId16"/>
    <p:sldId id="265" r:id="rId17"/>
    <p:sldId id="289" r:id="rId18"/>
    <p:sldId id="266" r:id="rId19"/>
    <p:sldId id="290" r:id="rId20"/>
    <p:sldId id="267" r:id="rId21"/>
    <p:sldId id="291" r:id="rId22"/>
    <p:sldId id="268" r:id="rId23"/>
    <p:sldId id="292" r:id="rId24"/>
    <p:sldId id="329" r:id="rId25"/>
    <p:sldId id="312" r:id="rId26"/>
    <p:sldId id="328" r:id="rId27"/>
    <p:sldId id="270" r:id="rId28"/>
    <p:sldId id="294" r:id="rId29"/>
    <p:sldId id="271" r:id="rId30"/>
    <p:sldId id="295" r:id="rId31"/>
    <p:sldId id="309" r:id="rId32"/>
    <p:sldId id="310" r:id="rId33"/>
    <p:sldId id="320" r:id="rId34"/>
    <p:sldId id="272" r:id="rId35"/>
    <p:sldId id="296" r:id="rId36"/>
    <p:sldId id="274" r:id="rId37"/>
    <p:sldId id="298" r:id="rId38"/>
    <p:sldId id="275" r:id="rId39"/>
    <p:sldId id="299" r:id="rId40"/>
    <p:sldId id="276" r:id="rId41"/>
    <p:sldId id="300" r:id="rId42"/>
    <p:sldId id="278" r:id="rId43"/>
    <p:sldId id="302" r:id="rId44"/>
    <p:sldId id="277" r:id="rId45"/>
    <p:sldId id="301" r:id="rId46"/>
    <p:sldId id="279" r:id="rId47"/>
    <p:sldId id="303" r:id="rId48"/>
    <p:sldId id="280" r:id="rId49"/>
    <p:sldId id="304" r:id="rId50"/>
    <p:sldId id="282" r:id="rId51"/>
    <p:sldId id="315" r:id="rId52"/>
    <p:sldId id="316" r:id="rId53"/>
    <p:sldId id="317" r:id="rId54"/>
    <p:sldId id="321" r:id="rId55"/>
    <p:sldId id="318" r:id="rId56"/>
    <p:sldId id="319" r:id="rId57"/>
    <p:sldId id="326" r:id="rId58"/>
    <p:sldId id="327" r:id="rId59"/>
    <p:sldId id="325" r:id="rId60"/>
  </p:sldIdLst>
  <p:sldSz cx="9144000" cy="6858000" type="screen4x3"/>
  <p:notesSz cx="7010400" cy="9296400"/>
  <p:custDataLst>
    <p:tags r:id="rId6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25BD7F0-AF09-4B77-B438-AF096147A0EA}">
          <p14:sldIdLst>
            <p14:sldId id="323"/>
            <p14:sldId id="308"/>
            <p14:sldId id="256"/>
            <p14:sldId id="257"/>
            <p14:sldId id="258"/>
            <p14:sldId id="259"/>
            <p14:sldId id="284"/>
            <p14:sldId id="260"/>
            <p14:sldId id="285"/>
            <p14:sldId id="261"/>
            <p14:sldId id="286"/>
            <p14:sldId id="263"/>
            <p14:sldId id="287"/>
            <p14:sldId id="264"/>
            <p14:sldId id="288"/>
            <p14:sldId id="265"/>
            <p14:sldId id="289"/>
            <p14:sldId id="266"/>
            <p14:sldId id="290"/>
            <p14:sldId id="267"/>
            <p14:sldId id="291"/>
            <p14:sldId id="268"/>
            <p14:sldId id="292"/>
            <p14:sldId id="329"/>
            <p14:sldId id="312"/>
            <p14:sldId id="328"/>
            <p14:sldId id="270"/>
            <p14:sldId id="294"/>
            <p14:sldId id="271"/>
            <p14:sldId id="295"/>
            <p14:sldId id="309"/>
            <p14:sldId id="310"/>
            <p14:sldId id="320"/>
            <p14:sldId id="272"/>
            <p14:sldId id="296"/>
            <p14:sldId id="274"/>
            <p14:sldId id="298"/>
            <p14:sldId id="275"/>
            <p14:sldId id="299"/>
            <p14:sldId id="276"/>
            <p14:sldId id="300"/>
            <p14:sldId id="278"/>
            <p14:sldId id="302"/>
            <p14:sldId id="277"/>
            <p14:sldId id="301"/>
            <p14:sldId id="279"/>
            <p14:sldId id="303"/>
            <p14:sldId id="280"/>
            <p14:sldId id="304"/>
            <p14:sldId id="282"/>
            <p14:sldId id="315"/>
            <p14:sldId id="316"/>
            <p14:sldId id="317"/>
            <p14:sldId id="321"/>
            <p14:sldId id="318"/>
            <p14:sldId id="319"/>
            <p14:sldId id="326"/>
            <p14:sldId id="327"/>
            <p14:sldId id="3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6" autoAdjust="0"/>
    <p:restoredTop sz="85028" autoAdjust="0"/>
  </p:normalViewPr>
  <p:slideViewPr>
    <p:cSldViewPr>
      <p:cViewPr varScale="1">
        <p:scale>
          <a:sx n="54" d="100"/>
          <a:sy n="54" d="100"/>
        </p:scale>
        <p:origin x="147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3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D8F0049-4C9F-4A3B-A105-ED8F6F6ED84E}" type="datetimeFigureOut">
              <a:rPr lang="en-US" smtClean="0"/>
              <a:t>7/17/2019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A0581-5034-43B0-9591-9FEAB43446B4}" type="slidenum">
              <a:rPr lang="en-US" smtClean="0"/>
              <a:t>‹#›</a:t>
            </a:fld>
            <a:endParaRPr lang="en-US"/>
          </a:p>
        </p:txBody>
      </p:sp>
    </p:spTree>
    <p:extLst>
      <p:ext uri="{BB962C8B-B14F-4D97-AF65-F5344CB8AC3E}">
        <p14:creationId xmlns:p14="http://schemas.microsoft.com/office/powerpoint/2010/main" val="1826820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B9D69B5-C81E-448B-9E16-DF6FFF83403A}" type="datetimeFigureOut">
              <a:rPr lang="en-US"/>
              <a:pPr>
                <a:defRPr/>
              </a:pPr>
              <a:t>7/17/2019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4B41A9F3-649F-4834-A071-B68638FEF2AD}" type="slidenum">
              <a:rPr lang="en-US"/>
              <a:pPr>
                <a:defRPr/>
              </a:pPr>
              <a:t>‹#›</a:t>
            </a:fld>
            <a:endParaRPr lang="en-US" dirty="0"/>
          </a:p>
        </p:txBody>
      </p:sp>
    </p:spTree>
    <p:extLst>
      <p:ext uri="{BB962C8B-B14F-4D97-AF65-F5344CB8AC3E}">
        <p14:creationId xmlns:p14="http://schemas.microsoft.com/office/powerpoint/2010/main" val="2100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guardian.com/uk-news/cambridge-analytica" TargetMode="External"/><Relationship Id="rId7" Type="http://schemas.openxmlformats.org/officeDocument/2006/relationships/hyperlink" Target="https://eb2.3lift.com/pass?tl_clickthrough=true&amp;redir=https://ad.doubleclick.net/ddm/trackclk/N4682.1972103DOUBLECLICKBIDMANA/B20698866.215927875;dc_trk_aid%3D415075573;dc_trk_cid%3D98798616;dc_lat%3D;dc_rdid%3D;tag_for_child_directed_treatment%3D"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theguardian.com/technology/mark-zuckerberg" TargetMode="External"/><Relationship Id="rId5" Type="http://schemas.openxmlformats.org/officeDocument/2006/relationships/hyperlink" Target="https://www.theguardian.com/news/2018/mar/17/cambridge-analytica-facebook-influence-us-election" TargetMode="External"/><Relationship Id="rId4" Type="http://schemas.openxmlformats.org/officeDocument/2006/relationships/hyperlink" Target="https://www.theguardian.com/technology/facebook"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FCB7F2-3AFE-48C1-82C5-63AB2373BD8F}" type="slidenum">
              <a:rPr lang="en-US" altLang="en-US">
                <a:solidFill>
                  <a:prstClr val="black"/>
                </a:solidFill>
                <a:latin typeface="Arial" pitchFamily="34" charset="0"/>
              </a:rPr>
              <a:pPr eaLnBrk="1" hangingPunct="1">
                <a:spcBef>
                  <a:spcPct val="0"/>
                </a:spcBef>
              </a:pPr>
              <a:t>1</a:t>
            </a:fld>
            <a:endParaRPr lang="en-US" altLang="en-US" dirty="0">
              <a:solidFill>
                <a:prstClr val="black"/>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0CB0B5-CD90-40F8-A3AF-1EE47CDAF406}"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 </a:t>
            </a:r>
            <a:r>
              <a:rPr lang="en-US" b="1" dirty="0" smtClean="0"/>
              <a:t> </a:t>
            </a:r>
            <a:endParaRPr lang="en-US" alt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D57786-A1C2-4D76-8EB8-6D7E2D46E37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1411C-D995-4888-B02C-A4606305E95C}"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62F90-F8D1-4954-A5F9-79858E8FF4A6}"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88DDAE-86FA-4BD5-8BB1-8F7989353C24}"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dirty="0" smtClean="0"/>
              <a:t> </a:t>
            </a:r>
            <a:endParaRPr lang="en-US" altLang="en-US"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64E9F-5016-4128-9233-6961C5EFADC6}"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722987-CCB0-4A1B-90BB-F2019AB58157}"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endParaRPr lang="en-US" alt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F43F60-70F2-41F0-81EE-0870A4F4B2E4}"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dirty="0" smtClean="0">
                <a:effectLst/>
              </a:rPr>
              <a:t> </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This is Why You Should Never Shop on Amazon Without Using This Trick</a:t>
            </a:r>
          </a:p>
          <a:p>
            <a:endParaRPr lang="en-US" dirty="0" smtClean="0">
              <a:effectLst/>
            </a:endParaRPr>
          </a:p>
          <a:p>
            <a:r>
              <a:rPr lang="en-US" dirty="0" smtClean="0">
                <a:effectLst/>
              </a:rPr>
              <a:t>Honey</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You Should Never Shop on Amazon Again After Seeing This Site</a:t>
            </a:r>
          </a:p>
          <a:p>
            <a:endParaRPr lang="en-US" dirty="0" smtClean="0">
              <a:effectLst/>
            </a:endParaRPr>
          </a:p>
          <a:p>
            <a:r>
              <a:rPr lang="en-US" dirty="0" err="1" smtClean="0">
                <a:effectLst/>
              </a:rPr>
              <a:t>Tophatter</a:t>
            </a:r>
            <a:endParaRPr lang="en-US" dirty="0" smtClean="0">
              <a:effectLst/>
            </a:endParaRP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The App Millennials and Gen </a:t>
            </a:r>
            <a:r>
              <a:rPr lang="en-US" dirty="0" err="1" smtClean="0">
                <a:effectLst/>
              </a:rPr>
              <a:t>X'ers</a:t>
            </a:r>
            <a:r>
              <a:rPr lang="en-US" dirty="0" smtClean="0">
                <a:effectLst/>
              </a:rPr>
              <a:t> Are Using to Learn a Language in 21 Days</a:t>
            </a:r>
          </a:p>
          <a:p>
            <a:endParaRPr lang="en-US" dirty="0" smtClean="0">
              <a:effectLst/>
            </a:endParaRPr>
          </a:p>
          <a:p>
            <a:r>
              <a:rPr lang="en-US" dirty="0" smtClean="0">
                <a:effectLst/>
              </a:rPr>
              <a:t>The </a:t>
            </a:r>
            <a:r>
              <a:rPr lang="en-US" dirty="0" err="1" smtClean="0">
                <a:effectLst/>
              </a:rPr>
              <a:t>Babbel</a:t>
            </a:r>
            <a:r>
              <a:rPr lang="en-US" dirty="0" smtClean="0">
                <a:effectLst/>
              </a:rPr>
              <a:t> Magazine</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20 Diabolical April Fools Pranks Guaranteed to Make You Giggle</a:t>
            </a:r>
          </a:p>
          <a:p>
            <a:endParaRPr lang="en-US" dirty="0" smtClean="0">
              <a:effectLst/>
            </a:endParaRPr>
          </a:p>
          <a:p>
            <a:r>
              <a:rPr lang="en-US" dirty="0" err="1" smtClean="0">
                <a:effectLst/>
              </a:rPr>
              <a:t>Trendchaser</a:t>
            </a:r>
            <a:endParaRPr lang="en-US" dirty="0" smtClean="0">
              <a:effectLst/>
            </a:endParaRPr>
          </a:p>
          <a:p>
            <a:r>
              <a:rPr lang="en-US" dirty="0" smtClean="0">
                <a:effectLst/>
              </a:rPr>
              <a:t>      </a:t>
            </a:r>
          </a:p>
          <a:p>
            <a:endParaRPr lang="en-US" dirty="0" smtClean="0">
              <a:effectLst/>
            </a:endParaRPr>
          </a:p>
          <a:p>
            <a:r>
              <a:rPr lang="en-US" dirty="0" smtClean="0">
                <a:effectLst/>
              </a:rPr>
              <a:t>Personalize This Content</a:t>
            </a:r>
          </a:p>
          <a:p>
            <a:r>
              <a:rPr lang="en-US" dirty="0" err="1" smtClean="0">
                <a:effectLst/>
              </a:rPr>
              <a:t>Quantcast</a:t>
            </a:r>
            <a:endParaRPr lang="en-US" dirty="0" smtClean="0">
              <a:effectLst/>
            </a:endParaRPr>
          </a:p>
          <a:p>
            <a:endParaRPr lang="en-US" dirty="0" smtClean="0">
              <a:effectLst/>
            </a:endParaRPr>
          </a:p>
          <a:p>
            <a:r>
              <a:rPr lang="en-US" dirty="0" smtClean="0">
                <a:effectLst/>
              </a:rPr>
              <a:t> </a:t>
            </a:r>
          </a:p>
          <a:p>
            <a:endParaRPr lang="en-US" dirty="0" smtClean="0">
              <a:effectLst/>
            </a:endParaRPr>
          </a:p>
          <a:p>
            <a:endParaRPr lang="en-US" dirty="0" smtClean="0">
              <a:effectLst/>
            </a:endParaRPr>
          </a:p>
          <a:p>
            <a:r>
              <a:rPr lang="en-US" dirty="0" smtClean="0">
                <a:effectLst/>
              </a:rPr>
              <a:t>Most Popular</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1 </a:t>
            </a:r>
          </a:p>
          <a:p>
            <a:r>
              <a:rPr lang="en-US" dirty="0" smtClean="0">
                <a:effectLst/>
              </a:rPr>
              <a:t>     </a:t>
            </a:r>
          </a:p>
          <a:p>
            <a:endParaRPr lang="en-US" dirty="0" smtClean="0">
              <a:effectLst/>
            </a:endParaRPr>
          </a:p>
          <a:p>
            <a:r>
              <a:rPr lang="en-US" dirty="0" err="1" smtClean="0">
                <a:effectLst/>
              </a:rPr>
              <a:t>Disneyflix</a:t>
            </a:r>
            <a:r>
              <a:rPr lang="en-US" dirty="0" smtClean="0">
                <a:effectLst/>
              </a:rPr>
              <a:t> Is Coming. And Netflix Should Be Scared.</a:t>
            </a:r>
          </a:p>
          <a:p>
            <a:r>
              <a:rPr lang="en-US" dirty="0" smtClean="0">
                <a:effectLst/>
              </a:rPr>
              <a:t> Derek Thompson</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No company has been more responsible for shaping the modern entertainment landscape than Walt Disney. In 1937, with Snow White and the Seven Dwarfs, its first feature film, Disney invented the family blockbuster. In 1954, with Disneyland, an anthology series hosted by Walt Disney himself, it became the first movie studio to strike out for the wild west of television. Since then, Disney’s dominance has only grown. Of the dozen films with the largest worldwide box-office take since 2010, Disney released eight.</a:t>
            </a:r>
          </a:p>
          <a:p>
            <a:endParaRPr lang="en-US" dirty="0" smtClean="0">
              <a:effectLst/>
            </a:endParaRPr>
          </a:p>
          <a:p>
            <a:r>
              <a:rPr lang="en-US" dirty="0" smtClean="0">
                <a:effectLst/>
              </a:rPr>
              <a:t>Those successes, however, belie real danger on the horizon for Disney. In recent years, many of the company’s traditional strengths have slowly turned into weaknesses—like a fairy-tale castle gradually flooded by its own moat.</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2 </a:t>
            </a:r>
          </a:p>
          <a:p>
            <a:r>
              <a:rPr lang="en-US" dirty="0" smtClean="0">
                <a:effectLst/>
              </a:rPr>
              <a:t>Partial skeleton remains from an ancient burial site     </a:t>
            </a:r>
          </a:p>
          <a:p>
            <a:endParaRPr lang="en-US" dirty="0" smtClean="0">
              <a:effectLst/>
            </a:endParaRPr>
          </a:p>
          <a:p>
            <a:r>
              <a:rPr lang="en-US" dirty="0" smtClean="0">
                <a:effectLst/>
              </a:rPr>
              <a:t>Was There a Civilization On Earth Before Humans?</a:t>
            </a:r>
          </a:p>
          <a:p>
            <a:r>
              <a:rPr lang="en-US" dirty="0" smtClean="0">
                <a:effectLst/>
              </a:rPr>
              <a:t> Adam Frank</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It only took five minutes for Gavin Schmidt to out-speculate me.</a:t>
            </a:r>
          </a:p>
          <a:p>
            <a:endParaRPr lang="en-US" dirty="0" smtClean="0">
              <a:effectLst/>
            </a:endParaRPr>
          </a:p>
          <a:p>
            <a:r>
              <a:rPr lang="en-US" dirty="0" smtClean="0">
                <a:effectLst/>
              </a:rPr>
              <a:t>Schmidt is the director of NASA’s Goddard Institute for Space Studies (a.k.a. GISS) a world-class climate-science facility. One day last year, I came to GISS with a far-out proposal. In my work as an astrophysicist, I’d begun researching global warming from an “</a:t>
            </a:r>
            <a:r>
              <a:rPr lang="en-US" dirty="0" err="1" smtClean="0">
                <a:effectLst/>
              </a:rPr>
              <a:t>astrobiological</a:t>
            </a:r>
            <a:r>
              <a:rPr lang="en-US" dirty="0" smtClean="0">
                <a:effectLst/>
              </a:rPr>
              <a:t> perspective.” That meant asking whether any industrial civilization that rises on any planet will, through their own activity, trigger their own version of a climate shift. I was visiting GISS that day hoping to gain some climate science insights and, perhaps, collaborators. That’s how I ended up in Gavin’s office.</a:t>
            </a:r>
          </a:p>
          <a:p>
            <a:endParaRPr lang="en-US" dirty="0" smtClean="0">
              <a:effectLst/>
            </a:endParaRPr>
          </a:p>
          <a:p>
            <a:r>
              <a:rPr lang="en-US" dirty="0" smtClean="0">
                <a:effectLst/>
              </a:rPr>
              <a:t>Just as I was revving up my pitch, Gavin stopped me in my tracks.</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3 </a:t>
            </a:r>
          </a:p>
          <a:p>
            <a:r>
              <a:rPr lang="en-US" dirty="0" smtClean="0">
                <a:effectLst/>
              </a:rPr>
              <a:t>     </a:t>
            </a:r>
          </a:p>
          <a:p>
            <a:endParaRPr lang="en-US" dirty="0" smtClean="0">
              <a:effectLst/>
            </a:endParaRPr>
          </a:p>
          <a:p>
            <a:r>
              <a:rPr lang="en-US" dirty="0" smtClean="0">
                <a:effectLst/>
              </a:rPr>
              <a:t>Why American Students Haven't Gotten Better at Reading in 20 Years</a:t>
            </a:r>
          </a:p>
          <a:p>
            <a:r>
              <a:rPr lang="en-US" dirty="0" smtClean="0">
                <a:effectLst/>
              </a:rPr>
              <a:t> Natalie Wexler </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Every two years, education-policy wonks gear up for what has become a time-honored ritual: the release of the Nation’s Report Card. Officially known as the National Assessment of Educational Progress, or NAEP, the data reflect the results of reading and math tests administered to a sample of students across the country. Experts generally consider the tests rigorous and highly reliable—and the scores basically stagnant.</a:t>
            </a:r>
          </a:p>
          <a:p>
            <a:endParaRPr lang="en-US" dirty="0" smtClean="0">
              <a:effectLst/>
            </a:endParaRPr>
          </a:p>
          <a:p>
            <a:r>
              <a:rPr lang="en-US" dirty="0" smtClean="0">
                <a:effectLst/>
              </a:rPr>
              <a:t>Math scores have been flat since 2009 and reading scores since 1998, with just a third or so of students performing at a level the NAEP defines as “proficient.” Performance gaps between lower-income students and their more affluent peers, among other demographic discrepancies, have remained stubbornly wide.</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4 </a:t>
            </a:r>
          </a:p>
          <a:p>
            <a:r>
              <a:rPr lang="en-US" dirty="0" smtClean="0">
                <a:effectLst/>
              </a:rPr>
              <a:t>     </a:t>
            </a:r>
          </a:p>
          <a:p>
            <a:endParaRPr lang="en-US" dirty="0" smtClean="0">
              <a:effectLst/>
            </a:endParaRPr>
          </a:p>
          <a:p>
            <a:r>
              <a:rPr lang="en-US" dirty="0" smtClean="0">
                <a:effectLst/>
              </a:rPr>
              <a:t>How Syria Came to This</a:t>
            </a:r>
          </a:p>
          <a:p>
            <a:r>
              <a:rPr lang="en-US" dirty="0" smtClean="0">
                <a:effectLst/>
              </a:rPr>
              <a:t> Andrew </a:t>
            </a:r>
            <a:r>
              <a:rPr lang="en-US" dirty="0" err="1" smtClean="0">
                <a:effectLst/>
              </a:rPr>
              <a:t>Tabler</a:t>
            </a:r>
            <a:endParaRPr lang="en-US" dirty="0" smtClean="0">
              <a:effectLst/>
            </a:endParaRP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Seven years of horrific twists and turns in the Syrian Civil War make it hard to remember that it all started with a little graffiti.</a:t>
            </a:r>
          </a:p>
          <a:p>
            <a:endParaRPr lang="en-US" dirty="0" smtClean="0">
              <a:effectLst/>
            </a:endParaRPr>
          </a:p>
          <a:p>
            <a:r>
              <a:rPr lang="en-US" dirty="0" smtClean="0">
                <a:effectLst/>
              </a:rPr>
              <a:t>In March 2011, four children in the southern city of </a:t>
            </a:r>
            <a:r>
              <a:rPr lang="en-US" dirty="0" err="1" smtClean="0">
                <a:effectLst/>
              </a:rPr>
              <a:t>Der’a</a:t>
            </a:r>
            <a:r>
              <a:rPr lang="en-US" dirty="0" smtClean="0">
                <a:effectLst/>
              </a:rPr>
              <a:t> scrawled on a wall “It’s your turn, Doctor”— a not so subtle prediction that the regime of Syrian President Bashar al-Assad, a British trained ophthalmologist and self-styled reformer, would go down in the </a:t>
            </a:r>
            <a:r>
              <a:rPr lang="en-US" dirty="0" err="1" smtClean="0">
                <a:effectLst/>
              </a:rPr>
              <a:t>the</a:t>
            </a:r>
            <a:r>
              <a:rPr lang="en-US" dirty="0" smtClean="0">
                <a:effectLst/>
              </a:rPr>
              <a:t> manner of the Ben Ali regime in Tunisia, the Mubarak regime in Egypt, and eventually, the Qaddafi regime in Libya. But Syria’s story would turn out differently.</a:t>
            </a:r>
          </a:p>
          <a:p>
            <a:endParaRPr lang="en-US" dirty="0" smtClean="0">
              <a:effectLst/>
            </a:endParaRPr>
          </a:p>
          <a:p>
            <a:r>
              <a:rPr lang="en-US" dirty="0" smtClean="0">
                <a:effectLst/>
              </a:rPr>
              <a:t>The crackdown started small. Assad’s security services arrested the four graffiti artists, refusing to tell their parents where they were. After two weeks of waiting, the residents of </a:t>
            </a:r>
            <a:r>
              <a:rPr lang="en-US" dirty="0" err="1" smtClean="0">
                <a:effectLst/>
              </a:rPr>
              <a:t>Der’a</a:t>
            </a:r>
            <a:r>
              <a:rPr lang="en-US" dirty="0" smtClean="0">
                <a:effectLst/>
              </a:rPr>
              <a:t>—who are famously direct and fiery—held protests demanding the children’s release. The regime responded with live gunfire, killing several, and drawing the first blood in a war that’s now killed some half a million people. With every funeral came more opportunities for protests—and for the regime to respond with more violence.</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5 </a:t>
            </a:r>
          </a:p>
          <a:p>
            <a:r>
              <a:rPr lang="en-US" dirty="0" smtClean="0">
                <a:effectLst/>
              </a:rPr>
              <a:t>     </a:t>
            </a:r>
          </a:p>
          <a:p>
            <a:endParaRPr lang="en-US" dirty="0" smtClean="0">
              <a:effectLst/>
            </a:endParaRPr>
          </a:p>
          <a:p>
            <a:r>
              <a:rPr lang="en-US" dirty="0" smtClean="0">
                <a:effectLst/>
              </a:rPr>
              <a:t>Neither Precise Nor Proportionate</a:t>
            </a:r>
          </a:p>
          <a:p>
            <a:r>
              <a:rPr lang="en-US" dirty="0" smtClean="0">
                <a:effectLst/>
              </a:rPr>
              <a:t> Eliot A. Cohen</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“Precise and proportionate,” is how Secretary of Defense James </a:t>
            </a:r>
            <a:r>
              <a:rPr lang="en-US" dirty="0" err="1" smtClean="0">
                <a:effectLst/>
              </a:rPr>
              <a:t>Mattis</a:t>
            </a:r>
            <a:r>
              <a:rPr lang="en-US" dirty="0" smtClean="0">
                <a:effectLst/>
              </a:rPr>
              <a:t> described the recent shower of missiles that fell on three targets in Syria. Precise, possibly, although anyone who has dealt with them knows that smart weapons often do dumb things. But proportionate? On that one we should trust the words of poets, not generals:</a:t>
            </a:r>
          </a:p>
          <a:p>
            <a:endParaRPr lang="en-US" dirty="0" smtClean="0">
              <a:effectLst/>
            </a:endParaRPr>
          </a:p>
          <a:p>
            <a:r>
              <a:rPr lang="en-US" dirty="0" smtClean="0">
                <a:effectLst/>
              </a:rPr>
              <a:t>Avenge! No such revenge - revenge for</a:t>
            </a:r>
          </a:p>
          <a:p>
            <a:r>
              <a:rPr lang="en-US" dirty="0" smtClean="0">
                <a:effectLst/>
              </a:rPr>
              <a:t> the blood of a little child - has yet been</a:t>
            </a:r>
          </a:p>
          <a:p>
            <a:r>
              <a:rPr lang="en-US" dirty="0" smtClean="0">
                <a:effectLst/>
              </a:rPr>
              <a:t> devised by Satan. </a:t>
            </a:r>
          </a:p>
          <a:p>
            <a:endParaRPr lang="en-US" dirty="0" smtClean="0">
              <a:effectLst/>
            </a:endParaRPr>
          </a:p>
          <a:p>
            <a:r>
              <a:rPr lang="en-US" dirty="0" smtClean="0">
                <a:effectLst/>
              </a:rPr>
              <a:t>Thus wrote Chaim </a:t>
            </a:r>
            <a:r>
              <a:rPr lang="en-US" dirty="0" err="1" smtClean="0">
                <a:effectLst/>
              </a:rPr>
              <a:t>Nahman</a:t>
            </a:r>
            <a:r>
              <a:rPr lang="en-US" dirty="0" smtClean="0">
                <a:effectLst/>
              </a:rPr>
              <a:t> </a:t>
            </a:r>
            <a:r>
              <a:rPr lang="en-US" dirty="0" err="1" smtClean="0">
                <a:effectLst/>
              </a:rPr>
              <a:t>Bialik</a:t>
            </a:r>
            <a:r>
              <a:rPr lang="en-US" dirty="0" smtClean="0">
                <a:effectLst/>
              </a:rPr>
              <a:t> after the Kishinev massacre of 1905. Proportionality, in this case, would require asphyxiating Bashar al-Assad’s children slowly with chlorine gas, and making sure that the world knows about it. We do not do such things.</a:t>
            </a:r>
          </a:p>
          <a:p>
            <a:endParaRPr lang="en-US" dirty="0" smtClean="0">
              <a:effectLst/>
            </a:endParaRPr>
          </a:p>
          <a:p>
            <a:r>
              <a:rPr lang="en-US" dirty="0" smtClean="0">
                <a:effectLst/>
              </a:rPr>
              <a:t>What did we do, instead? “We believe that by hitting </a:t>
            </a:r>
            <a:r>
              <a:rPr lang="en-US" dirty="0" err="1" smtClean="0">
                <a:effectLst/>
              </a:rPr>
              <a:t>Barzeh</a:t>
            </a:r>
            <a:r>
              <a:rPr lang="en-US" dirty="0" smtClean="0">
                <a:effectLst/>
              </a:rPr>
              <a:t> in particular we've attacked the heart of the Syrian chemicals weapon program,” said the director of the Joint Staff. Parse those words: “we believe” (not, “we know”); “we’ve attacked” (not, “we’ve destroyed”: throwing a rock counts as an attack); “the heart of the Syrian chemical weapons program” (not their stockpiles, not their scientists, not their decision-makers, not their munitions handlers, not their pilots, not even necessarily all or even most of their laboratories). Military people know, none better, how to be precise when they wish to be. The art of command rests in part on accuracy and concreteness. The Pentagon’s language here tells you that the generals know better, but that they are being molded by the American President.</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6 </a:t>
            </a:r>
          </a:p>
          <a:p>
            <a:r>
              <a:rPr lang="en-US" dirty="0" smtClean="0">
                <a:effectLst/>
              </a:rPr>
              <a:t>     </a:t>
            </a:r>
          </a:p>
          <a:p>
            <a:endParaRPr lang="en-US" dirty="0" smtClean="0">
              <a:effectLst/>
            </a:endParaRPr>
          </a:p>
          <a:p>
            <a:r>
              <a:rPr lang="en-US" dirty="0" smtClean="0">
                <a:effectLst/>
              </a:rPr>
              <a:t>Two Decades of War Have Eroded the Morale of America’s Troops</a:t>
            </a:r>
          </a:p>
          <a:p>
            <a:r>
              <a:rPr lang="en-US" dirty="0" smtClean="0">
                <a:effectLst/>
              </a:rPr>
              <a:t> Phil Klay</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South of Fallujah’s Route Fran were hundreds of insurgents who’d spent months digging trench lines, emplacing roadside bombs, barricading streets, training with their weapons, reading the Koran, and watching videos of suicide bombers to inspire them for the fight to come. North of Route Fran were the roughly 1,000 men of 1st Battalion, 8th Marine Regiment, preparing themselves for the assault. Route Fran itself was a wide, four-lane highway. On November 9, 2004, the highway was wet—it’d rained the previous day—and the sky was gray and foreboding.</a:t>
            </a:r>
          </a:p>
          <a:p>
            <a:endParaRPr lang="en-US" dirty="0" smtClean="0">
              <a:effectLst/>
            </a:endParaRPr>
          </a:p>
          <a:p>
            <a:r>
              <a:rPr lang="en-US" dirty="0" smtClean="0">
                <a:effectLst/>
              </a:rPr>
              <a:t>To hear more feature stories, see our full list or get the </a:t>
            </a:r>
            <a:r>
              <a:rPr lang="en-US" dirty="0" err="1" smtClean="0">
                <a:effectLst/>
              </a:rPr>
              <a:t>Audm</a:t>
            </a:r>
            <a:r>
              <a:rPr lang="en-US" dirty="0" smtClean="0">
                <a:effectLst/>
              </a:rPr>
              <a:t> iPhone app. </a:t>
            </a:r>
          </a:p>
          <a:p>
            <a:endParaRPr lang="en-US" dirty="0" smtClean="0">
              <a:effectLst/>
            </a:endParaRPr>
          </a:p>
          <a:p>
            <a:r>
              <a:rPr lang="en-US" dirty="0" smtClean="0">
                <a:effectLst/>
              </a:rPr>
              <a:t>“You just know that this whole company crossing this road,” marine Justin Best later told a reporter, “someone’s </a:t>
            </a:r>
            <a:r>
              <a:rPr lang="en-US" dirty="0" err="1" smtClean="0">
                <a:effectLst/>
              </a:rPr>
              <a:t>gonna</a:t>
            </a:r>
            <a:r>
              <a:rPr lang="en-US" dirty="0" smtClean="0">
                <a:effectLst/>
              </a:rPr>
              <a:t> get hit.”</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7 </a:t>
            </a:r>
          </a:p>
          <a:p>
            <a:r>
              <a:rPr lang="en-US" dirty="0" smtClean="0">
                <a:effectLst/>
              </a:rPr>
              <a:t>     </a:t>
            </a:r>
          </a:p>
          <a:p>
            <a:endParaRPr lang="en-US" dirty="0" smtClean="0">
              <a:effectLst/>
            </a:endParaRPr>
          </a:p>
          <a:p>
            <a:r>
              <a:rPr lang="en-US" dirty="0" smtClean="0">
                <a:effectLst/>
              </a:rPr>
              <a:t>China Viewed From Above</a:t>
            </a:r>
          </a:p>
          <a:p>
            <a:r>
              <a:rPr lang="en-US" dirty="0" smtClean="0">
                <a:effectLst/>
              </a:rPr>
              <a:t> Alan Taylor</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Simply a collection of some amazing recent aerial images showing the vast diversity of landscapes across China, from cities to mountains, deserts to sea shores, and much more.</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8 </a:t>
            </a:r>
          </a:p>
          <a:p>
            <a:r>
              <a:rPr lang="en-US" dirty="0" smtClean="0">
                <a:effectLst/>
              </a:rPr>
              <a:t>     </a:t>
            </a:r>
          </a:p>
          <a:p>
            <a:endParaRPr lang="en-US" dirty="0" smtClean="0">
              <a:effectLst/>
            </a:endParaRPr>
          </a:p>
          <a:p>
            <a:r>
              <a:rPr lang="en-US" dirty="0" smtClean="0">
                <a:effectLst/>
              </a:rPr>
              <a:t>The Mobster Who Bought His Son a Hockey Team</a:t>
            </a:r>
          </a:p>
          <a:p>
            <a:r>
              <a:rPr lang="en-US" dirty="0" smtClean="0">
                <a:effectLst/>
              </a:rPr>
              <a:t> Rich Cohen</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There’s nothing sadder than a small city.</a:t>
            </a:r>
          </a:p>
          <a:p>
            <a:endParaRPr lang="en-US" dirty="0" smtClean="0">
              <a:effectLst/>
            </a:endParaRPr>
          </a:p>
          <a:p>
            <a:r>
              <a:rPr lang="en-US" dirty="0" smtClean="0">
                <a:effectLst/>
              </a:rPr>
              <a:t>A small town has its lawns and picket fences and wholesome values, a big town its go-getters and civic fathers. A big city has its strivers and fine food and bright lights. But a small city, full of drifters and vacant lots, faded Victorian houses lining its weed-buckled streets, is ruinously sad. Such a city will have many of the bad elements of a metropolis and few of the good. It will have desperate people, lost causes, and crime. It will have mobsters.</a:t>
            </a:r>
          </a:p>
          <a:p>
            <a:endParaRPr lang="en-US" dirty="0" smtClean="0">
              <a:effectLst/>
            </a:endParaRPr>
          </a:p>
          <a:p>
            <a:r>
              <a:rPr lang="en-US" dirty="0" smtClean="0">
                <a:effectLst/>
              </a:rPr>
              <a:t>Danbury, Connecticut, is the ultimate small city.</a:t>
            </a:r>
          </a:p>
          <a:p>
            <a:endParaRPr lang="en-US" dirty="0" smtClean="0">
              <a:effectLst/>
            </a:endParaRPr>
          </a:p>
          <a:p>
            <a:r>
              <a:rPr lang="en-US" dirty="0" smtClean="0">
                <a:effectLst/>
              </a:rPr>
              <a:t>Depending on whom you ask, Jimmy </a:t>
            </a:r>
            <a:r>
              <a:rPr lang="en-US" dirty="0" err="1" smtClean="0">
                <a:effectLst/>
              </a:rPr>
              <a:t>Galante</a:t>
            </a:r>
            <a:r>
              <a:rPr lang="en-US" dirty="0" smtClean="0">
                <a:effectLst/>
              </a:rPr>
              <a:t> was either one of its mobsters or a legit businessman whose waste-removal company had become associated with the Mafia. The New York Times described him as “a Danbury trash hauler suspected of mob ties” who had a story “right out of ‘The Sopranos.’ ”</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9 </a:t>
            </a:r>
          </a:p>
          <a:p>
            <a:r>
              <a:rPr lang="en-US" dirty="0" smtClean="0">
                <a:effectLst/>
              </a:rPr>
              <a:t>A group of kids in green and yellow school uniforms wearing VR headsets     </a:t>
            </a:r>
          </a:p>
          <a:p>
            <a:endParaRPr lang="en-US" dirty="0" smtClean="0">
              <a:effectLst/>
            </a:endParaRPr>
          </a:p>
          <a:p>
            <a:r>
              <a:rPr lang="en-US" dirty="0" smtClean="0">
                <a:effectLst/>
              </a:rPr>
              <a:t>The Myth of 'Learning Styles'</a:t>
            </a:r>
          </a:p>
          <a:p>
            <a:r>
              <a:rPr lang="en-US" dirty="0" smtClean="0">
                <a:effectLst/>
              </a:rPr>
              <a:t> Olga </a:t>
            </a:r>
            <a:r>
              <a:rPr lang="en-US" dirty="0" err="1" smtClean="0">
                <a:effectLst/>
              </a:rPr>
              <a:t>Khazan</a:t>
            </a:r>
            <a:endParaRPr lang="en-US" dirty="0" smtClean="0">
              <a:effectLst/>
            </a:endParaRP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In the early ‘90s, a New Zealand man named Neil Fleming decided to sort through something that had puzzled him during his time monitoring classrooms as a school inspector. In the course of watching 9,000 different classes, he noticed that only some teachers were able to reach each and every one of their students. What were they doing differently?</a:t>
            </a:r>
          </a:p>
          <a:p>
            <a:endParaRPr lang="en-US" dirty="0" smtClean="0">
              <a:effectLst/>
            </a:endParaRPr>
          </a:p>
          <a:p>
            <a:r>
              <a:rPr lang="en-US" dirty="0" smtClean="0">
                <a:effectLst/>
              </a:rPr>
              <a:t>Fleming zeroed in on how it is that people like to be presented information. For example, when asking for directions, do you prefer to be told where to go or to have a map sketched for you?</a:t>
            </a:r>
          </a:p>
          <a:p>
            <a:endParaRPr lang="en-US" dirty="0" smtClean="0">
              <a:effectLst/>
            </a:endParaRPr>
          </a:p>
          <a:p>
            <a:r>
              <a:rPr lang="en-US" dirty="0" smtClean="0">
                <a:effectLst/>
              </a:rPr>
              <a:t>Today, 16 questions like this comprise the VARK questionnaire that Fleming developed to determine someone’s “learning style.” VARK, which stands for “Visual, Auditory, Reading, and Kinesthetic," sorts students into those who learn best visually, through aural or heard information, through reading, or through “kinesthetic” experiences.  (“I learned much later that </a:t>
            </a:r>
            <a:r>
              <a:rPr lang="en-US" dirty="0" err="1" smtClean="0">
                <a:effectLst/>
              </a:rPr>
              <a:t>vark</a:t>
            </a:r>
            <a:r>
              <a:rPr lang="en-US" dirty="0" smtClean="0">
                <a:effectLst/>
              </a:rPr>
              <a:t> is Dutch for “pig,” Fleming wrote later, “and I could not get a website called vark.com because a pet shop in Pennsylvania used it for selling aardvarks—earth pigs!”)</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10 </a:t>
            </a:r>
          </a:p>
          <a:p>
            <a:r>
              <a:rPr lang="en-US" dirty="0" smtClean="0">
                <a:effectLst/>
              </a:rPr>
              <a:t>The abstract of a scientific paper engulfed in flames     </a:t>
            </a:r>
          </a:p>
          <a:p>
            <a:endParaRPr lang="en-US" dirty="0" smtClean="0">
              <a:effectLst/>
            </a:endParaRPr>
          </a:p>
          <a:p>
            <a:r>
              <a:rPr lang="en-US" dirty="0" smtClean="0">
                <a:effectLst/>
              </a:rPr>
              <a:t>The Scientific Paper Is Obsolete</a:t>
            </a:r>
          </a:p>
          <a:p>
            <a:r>
              <a:rPr lang="en-US" dirty="0" smtClean="0">
                <a:effectLst/>
              </a:rPr>
              <a:t> James Somers</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The scientific paper—the actual form of it—was one of the enabling inventions of modernity. Before it was developed in the 1600s, results were communicated privately in letters, ephemerally in lectures, or all at once in books. There was no public forum for incremental advances. By making room for reports of single experiments or minor technical advances, journals made the chaos of science accretive. Scientists from that point forward became like the social insects: They made their progress steadily, as a buzzing mass.</a:t>
            </a:r>
          </a:p>
          <a:p>
            <a:endParaRPr lang="en-US" dirty="0" smtClean="0">
              <a:effectLst/>
            </a:endParaRPr>
          </a:p>
          <a:p>
            <a:r>
              <a:rPr lang="en-US" dirty="0" smtClean="0">
                <a:effectLst/>
              </a:rPr>
              <a:t>The earliest papers were in some ways more readable than papers are today. They were less specialized, more direct, shorter, and far less formal. Calculus had only just been invented. Entire data sets could fit in a table on a single page. What little “computation” contributed to the results was done by hand and could be verified in the same way.</a:t>
            </a:r>
          </a:p>
          <a:p>
            <a:r>
              <a:rPr lang="en-US" dirty="0" smtClean="0">
                <a:effectLst/>
              </a:rPr>
              <a:t>Continue Reading  </a:t>
            </a:r>
          </a:p>
          <a:p>
            <a:endParaRPr lang="en-US" dirty="0" smtClean="0">
              <a:effectLst/>
            </a:endParaRPr>
          </a:p>
          <a:p>
            <a:endParaRPr lang="en-US" dirty="0" smtClean="0">
              <a:effectLst/>
            </a:endParaRPr>
          </a:p>
          <a:p>
            <a:endParaRPr lang="en-US" dirty="0" smtClean="0">
              <a:effectLst/>
            </a:endParaRPr>
          </a:p>
          <a:p>
            <a:r>
              <a:rPr lang="en-US" dirty="0" smtClean="0">
                <a:effectLst/>
              </a:rPr>
              <a:t>Video </a:t>
            </a:r>
          </a:p>
          <a:p>
            <a:r>
              <a:rPr lang="en-US" dirty="0" smtClean="0">
                <a:effectLst/>
              </a:rPr>
              <a:t>    </a:t>
            </a:r>
          </a:p>
          <a:p>
            <a:endParaRPr lang="en-US" dirty="0" smtClean="0">
              <a:effectLst/>
            </a:endParaRPr>
          </a:p>
          <a:p>
            <a:r>
              <a:rPr lang="en-US" dirty="0" smtClean="0">
                <a:effectLst/>
              </a:rPr>
              <a:t>Are Helicopter Parents Ruining a Generation?</a:t>
            </a:r>
          </a:p>
          <a:p>
            <a:r>
              <a:rPr lang="en-US" dirty="0" smtClean="0">
                <a:effectLst/>
              </a:rPr>
              <a:t> </a:t>
            </a:r>
          </a:p>
          <a:p>
            <a:r>
              <a:rPr lang="en-US" dirty="0" smtClean="0">
                <a:effectLst/>
              </a:rPr>
              <a:t>   </a:t>
            </a:r>
          </a:p>
          <a:p>
            <a:endParaRPr lang="en-US" dirty="0" smtClean="0">
              <a:effectLst/>
            </a:endParaRPr>
          </a:p>
          <a:p>
            <a:r>
              <a:rPr lang="en-US" dirty="0" smtClean="0">
                <a:effectLst/>
              </a:rPr>
              <a:t>“We will have among us a young adult population that doesn't know how to ‘hashtag adult.’”</a:t>
            </a:r>
          </a:p>
          <a:p>
            <a:r>
              <a:rPr lang="en-US" dirty="0" smtClean="0">
                <a:effectLst/>
              </a:rPr>
              <a:t>Watch Video  </a:t>
            </a:r>
          </a:p>
          <a:p>
            <a:endParaRPr lang="en-US" dirty="0" smtClean="0">
              <a:effectLst/>
            </a:endParaRPr>
          </a:p>
          <a:p>
            <a:endParaRPr lang="en-US" dirty="0" smtClean="0">
              <a:effectLst/>
            </a:endParaRPr>
          </a:p>
          <a:p>
            <a:endParaRPr lang="en-US" dirty="0" smtClean="0">
              <a:effectLst/>
            </a:endParaRPr>
          </a:p>
          <a:p>
            <a:r>
              <a:rPr lang="en-US" dirty="0" smtClean="0">
                <a:effectLst/>
              </a:rPr>
              <a:t>Video </a:t>
            </a:r>
          </a:p>
          <a:p>
            <a:r>
              <a:rPr lang="en-US" dirty="0" smtClean="0">
                <a:effectLst/>
              </a:rPr>
              <a:t>    </a:t>
            </a:r>
          </a:p>
          <a:p>
            <a:endParaRPr lang="en-US" dirty="0" smtClean="0">
              <a:effectLst/>
            </a:endParaRPr>
          </a:p>
          <a:p>
            <a:r>
              <a:rPr lang="en-US" dirty="0" smtClean="0">
                <a:effectLst/>
              </a:rPr>
              <a:t>'It's Difficult for Trans People to Enter Public Spaces'</a:t>
            </a:r>
          </a:p>
          <a:p>
            <a:r>
              <a:rPr lang="en-US" dirty="0" smtClean="0">
                <a:effectLst/>
              </a:rPr>
              <a:t> Emily </a:t>
            </a:r>
            <a:r>
              <a:rPr lang="en-US" dirty="0" err="1" smtClean="0">
                <a:effectLst/>
              </a:rPr>
              <a:t>Buder</a:t>
            </a:r>
            <a:endParaRPr lang="en-US" dirty="0" smtClean="0">
              <a:effectLst/>
            </a:endParaRPr>
          </a:p>
          <a:p>
            <a:r>
              <a:rPr lang="en-US" dirty="0" smtClean="0">
                <a:effectLst/>
              </a:rPr>
              <a:t>   </a:t>
            </a:r>
          </a:p>
          <a:p>
            <a:endParaRPr lang="en-US" dirty="0" smtClean="0">
              <a:effectLst/>
            </a:endParaRPr>
          </a:p>
          <a:p>
            <a:r>
              <a:rPr lang="en-US" dirty="0" smtClean="0">
                <a:effectLst/>
              </a:rPr>
              <a:t>A swimming pool becomes a haven for a marginalized community, for whom donning a swimsuit in public can feel unsafe.</a:t>
            </a:r>
          </a:p>
          <a:p>
            <a:r>
              <a:rPr lang="en-US" dirty="0" smtClean="0">
                <a:effectLst/>
              </a:rPr>
              <a:t>Watch Video  </a:t>
            </a:r>
          </a:p>
          <a:p>
            <a:endParaRPr lang="en-US" dirty="0" smtClean="0">
              <a:effectLst/>
            </a:endParaRPr>
          </a:p>
          <a:p>
            <a:endParaRPr lang="en-US" dirty="0" smtClean="0">
              <a:effectLst/>
            </a:endParaRPr>
          </a:p>
          <a:p>
            <a:endParaRPr lang="en-US" dirty="0" smtClean="0">
              <a:effectLst/>
            </a:endParaRPr>
          </a:p>
          <a:p>
            <a:r>
              <a:rPr lang="en-US" dirty="0" smtClean="0">
                <a:effectLst/>
              </a:rPr>
              <a:t>Video </a:t>
            </a:r>
          </a:p>
          <a:p>
            <a:r>
              <a:rPr lang="en-US" dirty="0" smtClean="0">
                <a:effectLst/>
              </a:rPr>
              <a:t>    </a:t>
            </a:r>
          </a:p>
          <a:p>
            <a:endParaRPr lang="en-US" dirty="0" smtClean="0">
              <a:effectLst/>
            </a:endParaRPr>
          </a:p>
          <a:p>
            <a:r>
              <a:rPr lang="en-US" dirty="0" smtClean="0">
                <a:effectLst/>
              </a:rPr>
              <a:t>Couples Speak Honestly About Open Relationships</a:t>
            </a:r>
          </a:p>
          <a:p>
            <a:r>
              <a:rPr lang="en-US" dirty="0" smtClean="0">
                <a:effectLst/>
              </a:rPr>
              <a:t> Emily </a:t>
            </a:r>
            <a:r>
              <a:rPr lang="en-US" dirty="0" err="1" smtClean="0">
                <a:effectLst/>
              </a:rPr>
              <a:t>Buder</a:t>
            </a:r>
            <a:endParaRPr lang="en-US" dirty="0" smtClean="0">
              <a:effectLst/>
            </a:endParaRPr>
          </a:p>
          <a:p>
            <a:r>
              <a:rPr lang="en-US" dirty="0" smtClean="0">
                <a:effectLst/>
              </a:rPr>
              <a:t>   </a:t>
            </a:r>
          </a:p>
          <a:p>
            <a:endParaRPr lang="en-US" dirty="0" smtClean="0">
              <a:effectLst/>
            </a:endParaRPr>
          </a:p>
          <a:p>
            <a:r>
              <a:rPr lang="en-US" dirty="0" smtClean="0">
                <a:effectLst/>
              </a:rPr>
              <a:t>Non-monogamous couples speak candidly about the challenges and rewards of their unconventional lifestyle.</a:t>
            </a:r>
          </a:p>
          <a:p>
            <a:r>
              <a:rPr lang="en-US" dirty="0" smtClean="0">
                <a:effectLst/>
              </a:rPr>
              <a:t>Watch Video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More Popular Stories </a:t>
            </a:r>
          </a:p>
          <a:p>
            <a:endParaRPr lang="en-US" dirty="0" smtClean="0">
              <a:effectLst/>
            </a:endParaRPr>
          </a:p>
          <a:p>
            <a:r>
              <a:rPr lang="en-US" dirty="0" smtClean="0">
                <a:effectLst/>
              </a:rPr>
              <a:t> </a:t>
            </a:r>
          </a:p>
          <a:p>
            <a:r>
              <a:rPr lang="en-US" dirty="0" smtClean="0">
                <a:effectLst/>
              </a:rPr>
              <a:t>    </a:t>
            </a:r>
          </a:p>
          <a:p>
            <a:endParaRPr lang="en-US" dirty="0" smtClean="0">
              <a:effectLst/>
            </a:endParaRPr>
          </a:p>
          <a:p>
            <a:r>
              <a:rPr lang="en-US" dirty="0" smtClean="0">
                <a:effectLst/>
              </a:rPr>
              <a:t> Home  </a:t>
            </a:r>
          </a:p>
          <a:p>
            <a:r>
              <a:rPr lang="en-US" dirty="0" smtClean="0">
                <a:effectLst/>
              </a:rPr>
              <a:t> Share  </a:t>
            </a:r>
          </a:p>
          <a:p>
            <a:r>
              <a:rPr lang="en-US" dirty="0" smtClean="0">
                <a:effectLst/>
              </a:rPr>
              <a:t> Tweet  </a:t>
            </a:r>
          </a:p>
          <a:p>
            <a:endParaRPr lang="en-US" dirty="0" smtClean="0">
              <a:effectLst/>
            </a:endParaRPr>
          </a:p>
          <a:p>
            <a:r>
              <a:rPr lang="en-US" dirty="0" smtClean="0">
                <a:effectLst/>
              </a:rPr>
              <a:t>Next story in Technology</a:t>
            </a: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Subscribe</a:t>
            </a:r>
          </a:p>
          <a:p>
            <a:endParaRPr lang="en-US" dirty="0" smtClean="0">
              <a:effectLst/>
            </a:endParaRPr>
          </a:p>
          <a:p>
            <a:r>
              <a:rPr lang="en-US" dirty="0" smtClean="0">
                <a:effectLst/>
              </a:rPr>
              <a:t>Support 160 years of independent journalism.</a:t>
            </a:r>
          </a:p>
          <a:p>
            <a:endParaRPr lang="en-US" dirty="0" smtClean="0">
              <a:effectLst/>
            </a:endParaRPr>
          </a:p>
          <a:p>
            <a:r>
              <a:rPr lang="en-US" dirty="0" smtClean="0">
                <a:effectLst/>
              </a:rPr>
              <a:t> </a:t>
            </a:r>
          </a:p>
          <a:p>
            <a:r>
              <a:rPr lang="en-US" dirty="0" smtClean="0">
                <a:effectLst/>
              </a:rPr>
              <a:t> </a:t>
            </a:r>
          </a:p>
          <a:p>
            <a:endParaRPr lang="en-US" dirty="0" smtClean="0">
              <a:effectLst/>
            </a:endParaRPr>
          </a:p>
          <a:p>
            <a:r>
              <a:rPr lang="en-US" dirty="0" smtClean="0">
                <a:effectLst/>
              </a:rPr>
              <a:t>          Name  Address 1  Address 2  City  </a:t>
            </a:r>
          </a:p>
          <a:p>
            <a:r>
              <a:rPr lang="en-US" dirty="0" smtClean="0">
                <a:effectLst/>
              </a:rPr>
              <a:t>State </a:t>
            </a:r>
            <a:r>
              <a:rPr lang="en-US" dirty="0" err="1" smtClean="0">
                <a:effectLst/>
              </a:rPr>
              <a:t>State</a:t>
            </a:r>
            <a:r>
              <a:rPr lang="en-US" dirty="0" smtClean="0">
                <a:effectLst/>
              </a:rPr>
              <a:t> Alabama Alaska Alberta American Samoa APO/FPO-Africa APO/FPO-Canada APO/FPO-Europe APO/FPO-Middle East APO/FPO-Americas APO/FPO-Pacific Arizona Arkansas British Columbia California Colorado Connecticut Delaware District of Columbia Florida Georgia Guam Hawaii Idaho Illinois Indiana Iowa Kansas Kentucky Louisiana Maine Manitoba Marshall Islands Maryland Massachusetts Michigan Micronesia Minnesota Mississippi Missouri Montana Nebraska Nevada New Brunswick New Hampshire New Jersey New Mexico New York Newfoundland Newfoundland-Labrador North Carolina North Dakota Northern Mariana Isles Northwest Territories Nova Scotia Nunavut Ohio Oklahoma Ontario Oregon Palau Pennsylvania Prince Edward Island Puerto Rico Quebec </a:t>
            </a:r>
            <a:r>
              <a:rPr lang="en-US" dirty="0" err="1" smtClean="0">
                <a:effectLst/>
              </a:rPr>
              <a:t>Quebec</a:t>
            </a:r>
            <a:r>
              <a:rPr lang="en-US" dirty="0" smtClean="0">
                <a:effectLst/>
              </a:rPr>
              <a:t> Rhode Island Saskatchewan South Carolina South Dakota Tennessee Texas Utah Vermont Virgin Islands Virginia Washington West Virginia Wisconsin Wyoming Yukon Territories  </a:t>
            </a:r>
          </a:p>
          <a:p>
            <a:r>
              <a:rPr lang="en-US" dirty="0" smtClean="0">
                <a:effectLst/>
              </a:rPr>
              <a:t>Zip Code  Country  Email Address   </a:t>
            </a:r>
          </a:p>
          <a:p>
            <a:r>
              <a:rPr lang="en-US" dirty="0" smtClean="0">
                <a:effectLst/>
              </a:rPr>
              <a:t>Fraud Alert regarding The Atlantic </a:t>
            </a:r>
          </a:p>
          <a:p>
            <a:endParaRPr lang="en-US" dirty="0" smtClean="0">
              <a:effectLst/>
            </a:endParaRPr>
          </a:p>
          <a:p>
            <a:endParaRPr lang="en-US" dirty="0" smtClean="0">
              <a:effectLst/>
            </a:endParaRPr>
          </a:p>
          <a:p>
            <a:endParaRPr lang="en-US" dirty="0" smtClean="0">
              <a:effectLst/>
            </a:endParaRPr>
          </a:p>
          <a:p>
            <a:r>
              <a:rPr lang="en-US" dirty="0" smtClean="0">
                <a:effectLst/>
              </a:rPr>
              <a:t>Newsletters</a:t>
            </a:r>
          </a:p>
          <a:p>
            <a:endParaRPr lang="en-US" dirty="0" smtClean="0">
              <a:effectLst/>
            </a:endParaRPr>
          </a:p>
          <a:p>
            <a:endParaRPr lang="en-US" dirty="0" smtClean="0">
              <a:effectLst/>
            </a:endParaRPr>
          </a:p>
          <a:p>
            <a:endParaRPr lang="en-US" dirty="0" smtClean="0">
              <a:effectLst/>
            </a:endParaRPr>
          </a:p>
          <a:p>
            <a:r>
              <a:rPr lang="en-US" dirty="0" smtClean="0">
                <a:effectLst/>
              </a:rPr>
              <a:t>The Atlantic </a:t>
            </a:r>
          </a:p>
          <a:p>
            <a:endParaRPr lang="en-US" dirty="0" smtClean="0">
              <a:effectLst/>
            </a:endParaRPr>
          </a:p>
          <a:p>
            <a:r>
              <a:rPr lang="en-US" dirty="0" smtClean="0">
                <a:effectLst/>
              </a:rPr>
              <a:t> The Atlantic Daily  </a:t>
            </a:r>
          </a:p>
          <a:p>
            <a:endParaRPr lang="en-US" dirty="0" smtClean="0">
              <a:effectLst/>
            </a:endParaRPr>
          </a:p>
          <a:p>
            <a:r>
              <a:rPr lang="en-US" dirty="0" smtClean="0">
                <a:effectLst/>
              </a:rPr>
              <a:t> This Week  </a:t>
            </a:r>
          </a:p>
          <a:p>
            <a:endParaRPr lang="en-US" dirty="0" smtClean="0">
              <a:effectLst/>
            </a:endParaRPr>
          </a:p>
          <a:p>
            <a:r>
              <a:rPr lang="en-US" dirty="0" smtClean="0">
                <a:effectLst/>
              </a:rPr>
              <a:t> This Month  </a:t>
            </a:r>
          </a:p>
          <a:p>
            <a:endParaRPr lang="en-US" dirty="0" smtClean="0">
              <a:effectLst/>
            </a:endParaRPr>
          </a:p>
          <a:p>
            <a:endParaRPr lang="en-US" dirty="0" smtClean="0">
              <a:effectLst/>
            </a:endParaRPr>
          </a:p>
          <a:p>
            <a:r>
              <a:rPr lang="en-US" dirty="0" smtClean="0">
                <a:effectLst/>
              </a:rPr>
              <a:t> New Photo Galleries  </a:t>
            </a:r>
          </a:p>
          <a:p>
            <a:endParaRPr lang="en-US" dirty="0" smtClean="0">
              <a:effectLst/>
            </a:endParaRPr>
          </a:p>
          <a:p>
            <a:r>
              <a:rPr lang="en-US" dirty="0" smtClean="0">
                <a:effectLst/>
              </a:rPr>
              <a:t> Top Videos This Week  </a:t>
            </a:r>
          </a:p>
          <a:p>
            <a:endParaRPr lang="en-US" dirty="0" smtClean="0">
              <a:effectLst/>
            </a:endParaRPr>
          </a:p>
          <a:p>
            <a:r>
              <a:rPr lang="en-US" dirty="0" smtClean="0">
                <a:effectLst/>
              </a:rPr>
              <a:t> Politics &amp; Policy Daily  </a:t>
            </a:r>
          </a:p>
          <a:p>
            <a:endParaRPr lang="en-US" dirty="0" smtClean="0">
              <a:effectLst/>
            </a:endParaRPr>
          </a:p>
          <a:p>
            <a:r>
              <a:rPr lang="en-US" dirty="0" err="1" smtClean="0">
                <a:effectLst/>
              </a:rPr>
              <a:t>CityLab</a:t>
            </a:r>
            <a:r>
              <a:rPr lang="en-US" dirty="0" smtClean="0">
                <a:effectLst/>
              </a:rPr>
              <a:t> </a:t>
            </a:r>
          </a:p>
          <a:p>
            <a:r>
              <a:rPr lang="en-US" dirty="0" smtClean="0">
                <a:effectLst/>
              </a:rPr>
              <a:t> Today’s Top Stories  </a:t>
            </a:r>
          </a:p>
          <a:p>
            <a:endParaRPr lang="en-US" dirty="0" smtClean="0">
              <a:effectLst/>
            </a:endParaRPr>
          </a:p>
          <a:p>
            <a:r>
              <a:rPr lang="en-US" dirty="0" smtClean="0">
                <a:effectLst/>
              </a:rPr>
              <a:t> This Week's Most Popular Stories  </a:t>
            </a:r>
          </a:p>
          <a:p>
            <a:endParaRPr lang="en-US" dirty="0" smtClean="0">
              <a:effectLst/>
            </a:endParaRPr>
          </a:p>
          <a:p>
            <a:endParaRPr lang="en-US" dirty="0" smtClean="0">
              <a:effectLst/>
            </a:endParaRPr>
          </a:p>
          <a:p>
            <a:r>
              <a:rPr lang="en-US" dirty="0" smtClean="0">
                <a:effectLst/>
              </a:rPr>
              <a:t> I want to receive updates from partners and sponsors.  </a:t>
            </a:r>
          </a:p>
          <a:p>
            <a:endParaRPr lang="en-US" dirty="0" smtClean="0">
              <a:effectLst/>
            </a:endParaRPr>
          </a:p>
          <a:p>
            <a:r>
              <a:rPr lang="en-US" dirty="0" smtClean="0">
                <a:effectLst/>
              </a:rPr>
              <a:t>Email Address  </a:t>
            </a:r>
          </a:p>
          <a:p>
            <a:endParaRPr lang="en-US" dirty="0" smtClean="0">
              <a:effectLst/>
            </a:endParaRPr>
          </a:p>
          <a:p>
            <a:r>
              <a:rPr lang="en-US" dirty="0" smtClean="0">
                <a:effectLst/>
              </a:rPr>
              <a:t>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r>
              <a:rPr lang="en-US" dirty="0" smtClean="0">
                <a:effectLst/>
              </a:rPr>
              <a:t>Follow</a:t>
            </a:r>
          </a:p>
          <a:p>
            <a:endParaRPr lang="en-US" dirty="0" smtClean="0">
              <a:effectLst/>
            </a:endParaRPr>
          </a:p>
          <a:p>
            <a:r>
              <a:rPr lang="en-US" dirty="0" smtClean="0">
                <a:effectLst/>
              </a:rPr>
              <a:t>Facebook</a:t>
            </a:r>
          </a:p>
          <a:p>
            <a:r>
              <a:rPr lang="en-US" dirty="0" smtClean="0">
                <a:effectLst/>
              </a:rPr>
              <a:t>Twitter</a:t>
            </a:r>
          </a:p>
          <a:p>
            <a:r>
              <a:rPr lang="en-US" dirty="0" smtClean="0">
                <a:effectLst/>
              </a:rPr>
              <a:t>LinkedIn</a:t>
            </a:r>
          </a:p>
          <a:p>
            <a:r>
              <a:rPr lang="en-US" dirty="0" smtClean="0">
                <a:effectLst/>
              </a:rPr>
              <a:t>Instagram</a:t>
            </a:r>
          </a:p>
          <a:p>
            <a:r>
              <a:rPr lang="en-US" dirty="0" smtClean="0">
                <a:effectLst/>
              </a:rPr>
              <a:t>Tumblr</a:t>
            </a:r>
          </a:p>
          <a:p>
            <a:r>
              <a:rPr lang="en-US" dirty="0" smtClean="0">
                <a:effectLst/>
              </a:rPr>
              <a:t>Pinterest</a:t>
            </a:r>
          </a:p>
          <a:p>
            <a:r>
              <a:rPr lang="en-US" dirty="0" smtClean="0">
                <a:effectLst/>
              </a:rPr>
              <a:t>RSS</a:t>
            </a:r>
          </a:p>
          <a:p>
            <a:r>
              <a:rPr lang="en-US" dirty="0" smtClean="0">
                <a:effectLst/>
              </a:rPr>
              <a:t>App Store</a:t>
            </a:r>
          </a:p>
          <a:p>
            <a:endParaRPr lang="en-US" dirty="0" smtClean="0">
              <a:effectLst/>
            </a:endParaRPr>
          </a:p>
          <a:p>
            <a:endParaRPr lang="en-US" dirty="0" smtClean="0">
              <a:effectLst/>
            </a:endParaRPr>
          </a:p>
          <a:p>
            <a:endParaRPr lang="en-US" dirty="0" smtClean="0">
              <a:effectLst/>
            </a:endParaRPr>
          </a:p>
          <a:p>
            <a:r>
              <a:rPr lang="en-US" dirty="0" smtClean="0">
                <a:effectLst/>
              </a:rPr>
              <a:t>About</a:t>
            </a:r>
          </a:p>
          <a:p>
            <a:endParaRPr lang="en-US" dirty="0" smtClean="0">
              <a:effectLst/>
            </a:endParaRPr>
          </a:p>
          <a:p>
            <a:endParaRPr lang="en-US" dirty="0" smtClean="0">
              <a:effectLst/>
            </a:endParaRPr>
          </a:p>
          <a:p>
            <a:r>
              <a:rPr lang="en-US" dirty="0" smtClean="0">
                <a:effectLst/>
              </a:rPr>
              <a:t>Masthead</a:t>
            </a:r>
          </a:p>
          <a:p>
            <a:r>
              <a:rPr lang="en-US" dirty="0" smtClean="0">
                <a:effectLst/>
              </a:rPr>
              <a:t>FAQ</a:t>
            </a:r>
          </a:p>
          <a:p>
            <a:r>
              <a:rPr lang="en-US" dirty="0" smtClean="0">
                <a:effectLst/>
              </a:rPr>
              <a:t>Press</a:t>
            </a:r>
          </a:p>
          <a:p>
            <a:r>
              <a:rPr lang="en-US" dirty="0" smtClean="0">
                <a:effectLst/>
              </a:rPr>
              <a:t>Jobs</a:t>
            </a:r>
          </a:p>
          <a:p>
            <a:endParaRPr lang="en-US" dirty="0" smtClean="0">
              <a:effectLst/>
            </a:endParaRPr>
          </a:p>
          <a:p>
            <a:r>
              <a:rPr lang="en-US" dirty="0" smtClean="0">
                <a:effectLst/>
              </a:rPr>
              <a:t>Shop</a:t>
            </a:r>
          </a:p>
          <a:p>
            <a:r>
              <a:rPr lang="en-US" dirty="0" smtClean="0">
                <a:effectLst/>
              </a:rPr>
              <a:t>Books</a:t>
            </a:r>
          </a:p>
          <a:p>
            <a:r>
              <a:rPr lang="en-US" dirty="0" smtClean="0">
                <a:effectLst/>
              </a:rPr>
              <a:t>Emporium</a:t>
            </a:r>
          </a:p>
          <a:p>
            <a:r>
              <a:rPr lang="en-US" dirty="0" smtClean="0">
                <a:effectLst/>
              </a:rPr>
              <a:t>Manage Subscription</a:t>
            </a:r>
          </a:p>
          <a:p>
            <a:endParaRPr lang="en-US" dirty="0" smtClean="0">
              <a:effectLst/>
            </a:endParaRPr>
          </a:p>
          <a:p>
            <a:r>
              <a:rPr lang="en-US" dirty="0" smtClean="0">
                <a:effectLst/>
              </a:rPr>
              <a:t>Contact Us</a:t>
            </a:r>
          </a:p>
          <a:p>
            <a:r>
              <a:rPr lang="en-US" dirty="0" smtClean="0">
                <a:effectLst/>
              </a:rPr>
              <a:t>Send a News Tip</a:t>
            </a:r>
          </a:p>
          <a:p>
            <a:r>
              <a:rPr lang="en-US" dirty="0" smtClean="0">
                <a:effectLst/>
              </a:rPr>
              <a:t>Privacy Policy</a:t>
            </a:r>
          </a:p>
          <a:p>
            <a:r>
              <a:rPr lang="en-US" dirty="0" smtClean="0">
                <a:effectLst/>
              </a:rPr>
              <a:t>Advertise</a:t>
            </a:r>
          </a:p>
          <a:p>
            <a:r>
              <a:rPr lang="en-US" dirty="0" smtClean="0">
                <a:effectLst/>
              </a:rPr>
              <a:t>Advertising Guidelines</a:t>
            </a:r>
          </a:p>
          <a:p>
            <a:endParaRPr lang="en-US" dirty="0" smtClean="0">
              <a:effectLst/>
            </a:endParaRPr>
          </a:p>
          <a:p>
            <a:r>
              <a:rPr lang="en-US" dirty="0" smtClean="0">
                <a:effectLst/>
              </a:rPr>
              <a:t>Terms and Conditions</a:t>
            </a:r>
          </a:p>
          <a:p>
            <a:r>
              <a:rPr lang="en-US" dirty="0" smtClean="0">
                <a:effectLst/>
              </a:rPr>
              <a:t>Responsible Disclosure</a:t>
            </a:r>
          </a:p>
          <a:p>
            <a:r>
              <a:rPr lang="en-US" dirty="0" smtClean="0">
                <a:effectLst/>
              </a:rPr>
              <a:t>Site Map</a:t>
            </a:r>
          </a:p>
          <a:p>
            <a:endParaRPr lang="en-US" dirty="0" smtClean="0">
              <a:effectLst/>
            </a:endParaRPr>
          </a:p>
          <a:p>
            <a:r>
              <a:rPr lang="en-US" dirty="0" smtClean="0">
                <a:effectLst/>
              </a:rPr>
              <a:t> TheAtlantic.com Copyright (c) 2018 by The Atlantic Monthly Group. All Rights Reserved.</a:t>
            </a:r>
          </a:p>
          <a:p>
            <a:r>
              <a:rPr lang="en-US" dirty="0" smtClean="0">
                <a:effectLst/>
              </a:rPr>
              <a:t> </a:t>
            </a:r>
          </a:p>
          <a:p>
            <a:r>
              <a:rPr lang="en-US" dirty="0" smtClean="0">
                <a:effectLst/>
              </a:rPr>
              <a:t> </a:t>
            </a:r>
          </a:p>
          <a:p>
            <a:r>
              <a:rPr lang="en-US" dirty="0" smtClean="0">
                <a:effectLst/>
              </a:rPr>
              <a:t>× </a:t>
            </a:r>
          </a:p>
          <a:p>
            <a:r>
              <a:rPr lang="en-US" dirty="0" smtClean="0">
                <a:effectLst/>
              </a:rPr>
              <a:t> </a:t>
            </a:r>
          </a:p>
          <a:p>
            <a:endParaRPr lang="en-US" dirty="0" smtClean="0">
              <a:effectLst/>
            </a:endParaRPr>
          </a:p>
          <a:p>
            <a:endParaRPr lang="en-US" dirty="0" smtClean="0">
              <a:effectLst/>
            </a:endParaRPr>
          </a:p>
          <a:p>
            <a:r>
              <a:rPr lang="en-US" dirty="0" smtClean="0"/>
              <a:t>Eighty-seven million Facebook users around the world will find out on Monday if their details were shared with </a:t>
            </a:r>
            <a:r>
              <a:rPr lang="en-US" dirty="0" smtClean="0">
                <a:hlinkClick r:id="rId3"/>
              </a:rPr>
              <a:t>Cambridge </a:t>
            </a:r>
            <a:r>
              <a:rPr lang="en-US" dirty="0" err="1" smtClean="0">
                <a:hlinkClick r:id="rId3"/>
              </a:rPr>
              <a:t>Analytica</a:t>
            </a:r>
            <a:r>
              <a:rPr lang="en-US" dirty="0" smtClean="0"/>
              <a:t> in one of the social network’s largest data breaches.</a:t>
            </a:r>
          </a:p>
          <a:p>
            <a:r>
              <a:rPr lang="en-US" dirty="0" smtClean="0"/>
              <a:t>The firm said affected users would receive a detailed message on their news feeds. The majority of those whose information was shared with the data analytics firm – about 70 million – are in the US. </a:t>
            </a:r>
          </a:p>
          <a:p>
            <a:r>
              <a:rPr lang="en-US" dirty="0" smtClean="0"/>
              <a:t>More than 1 million people in each of the UK, Philippines and Indonesia may also have had their personal information harvested as well as 310,000 Australian </a:t>
            </a:r>
            <a:r>
              <a:rPr lang="en-US" dirty="0" smtClean="0">
                <a:hlinkClick r:id="rId4"/>
              </a:rPr>
              <a:t>Facebook</a:t>
            </a:r>
            <a:r>
              <a:rPr lang="en-US" dirty="0" smtClean="0"/>
              <a:t> users.</a:t>
            </a:r>
          </a:p>
          <a:p>
            <a:r>
              <a:rPr lang="en-US" dirty="0" smtClean="0"/>
              <a:t>All 2.2 billion Facebook users will receive a notice titled “Protecting Your Information” with a link to see what apps they use and what information has been shared with those apps. They will be able to shut off apps individually or turn off third-party access.</a:t>
            </a:r>
          </a:p>
          <a:p>
            <a:r>
              <a:rPr lang="en-US" b="1" dirty="0" smtClean="0"/>
              <a:t>The vital questions Mark Zuckerberg must answer </a:t>
            </a:r>
          </a:p>
          <a:p>
            <a:r>
              <a:rPr lang="en-US" dirty="0" smtClean="0"/>
              <a:t>Carole </a:t>
            </a:r>
            <a:r>
              <a:rPr lang="en-US" dirty="0" err="1" smtClean="0"/>
              <a:t>Cadwalladr</a:t>
            </a:r>
            <a:r>
              <a:rPr lang="en-US" dirty="0" smtClean="0"/>
              <a:t> </a:t>
            </a:r>
          </a:p>
          <a:p>
            <a:r>
              <a:rPr lang="en-US" dirty="0" smtClean="0"/>
              <a:t>Read more </a:t>
            </a:r>
          </a:p>
          <a:p>
            <a:r>
              <a:rPr lang="en-US" dirty="0" smtClean="0"/>
              <a:t>It comes after the Observer revealed that Cambridge </a:t>
            </a:r>
            <a:r>
              <a:rPr lang="en-US" dirty="0" err="1" smtClean="0"/>
              <a:t>Analytica</a:t>
            </a:r>
            <a:r>
              <a:rPr lang="en-US" dirty="0" smtClean="0"/>
              <a:t>, which worked with Donald Trump’s election team, </a:t>
            </a:r>
            <a:r>
              <a:rPr lang="en-US" dirty="0" smtClean="0">
                <a:hlinkClick r:id="rId5"/>
              </a:rPr>
              <a:t>acquired millions of profiles of US citizens and used the data to build a software program to predict and influence voters.</a:t>
            </a:r>
            <a:r>
              <a:rPr lang="en-US" dirty="0" smtClean="0"/>
              <a:t/>
            </a:r>
            <a:br>
              <a:rPr lang="en-US" dirty="0" smtClean="0"/>
            </a:br>
            <a:endParaRPr lang="en-US" dirty="0" smtClean="0"/>
          </a:p>
          <a:p>
            <a:r>
              <a:rPr lang="en-US" dirty="0" smtClean="0"/>
              <a:t>Facebook discovered the information had been harvested in late 2015 but failed to alert users at the time.</a:t>
            </a:r>
          </a:p>
          <a:p>
            <a:r>
              <a:rPr lang="en-US" dirty="0" smtClean="0"/>
              <a:t>The information was collected through an app called </a:t>
            </a:r>
            <a:r>
              <a:rPr lang="en-US" dirty="0" err="1" smtClean="0"/>
              <a:t>thisisyourdigitallife</a:t>
            </a:r>
            <a:r>
              <a:rPr lang="en-US" dirty="0" smtClean="0"/>
              <a:t>, built by the Cambridge University academic </a:t>
            </a:r>
            <a:r>
              <a:rPr lang="en-US" dirty="0" err="1" smtClean="0"/>
              <a:t>Aleksandr</a:t>
            </a:r>
            <a:r>
              <a:rPr lang="en-US" dirty="0" smtClean="0"/>
              <a:t> </a:t>
            </a:r>
            <a:r>
              <a:rPr lang="en-US" dirty="0" err="1" smtClean="0"/>
              <a:t>Kogan</a:t>
            </a:r>
            <a:r>
              <a:rPr lang="en-US" dirty="0" smtClean="0"/>
              <a:t> in collaboration with Cambridge </a:t>
            </a:r>
            <a:r>
              <a:rPr lang="en-US" dirty="0" err="1" smtClean="0"/>
              <a:t>Analytica</a:t>
            </a:r>
            <a:r>
              <a:rPr lang="en-US" dirty="0" smtClean="0"/>
              <a:t>. </a:t>
            </a:r>
          </a:p>
          <a:p>
            <a:r>
              <a:rPr lang="en-US" dirty="0" smtClean="0"/>
              <a:t>Hundreds of thousands of users were paid a fee to take a personality test and consented to have their data collected. The app also harvested information about the participants’ friends.</a:t>
            </a:r>
          </a:p>
          <a:p>
            <a:r>
              <a:rPr lang="en-US" dirty="0" smtClean="0"/>
              <a:t>Facebook’s CEO, </a:t>
            </a:r>
            <a:r>
              <a:rPr lang="en-US" dirty="0" smtClean="0">
                <a:hlinkClick r:id="rId6"/>
              </a:rPr>
              <a:t>Mark Zuckerberg</a:t>
            </a:r>
            <a:r>
              <a:rPr lang="en-US" dirty="0" smtClean="0"/>
              <a:t>, who is expected to testify before Congress this week, acknowledged that he made a “huge mistake” in failing to take a broad enough view of the company’s responsibilities.</a:t>
            </a:r>
          </a:p>
          <a:p>
            <a:r>
              <a:rPr lang="en-US" dirty="0" smtClean="0"/>
              <a:t>Advertisement</a:t>
            </a:r>
          </a:p>
          <a:p>
            <a:r>
              <a:rPr lang="en-US" sz="1200" b="1" kern="1200" dirty="0" smtClean="0">
                <a:solidFill>
                  <a:schemeClr val="tx1"/>
                </a:solidFill>
                <a:effectLst/>
                <a:latin typeface="+mn-lt"/>
                <a:ea typeface="+mn-ea"/>
                <a:cs typeface="+mn-cs"/>
              </a:rPr>
              <a:t>A Message from Workday </a:t>
            </a:r>
          </a:p>
          <a:p>
            <a:r>
              <a:rPr lang="en-US" sz="1200" b="1" kern="1200" dirty="0" smtClean="0">
                <a:solidFill>
                  <a:schemeClr val="tx1"/>
                </a:solidFill>
                <a:effectLst/>
                <a:latin typeface="+mn-lt"/>
                <a:ea typeface="+mn-ea"/>
                <a:cs typeface="+mn-cs"/>
                <a:hlinkClick r:id="rId7"/>
              </a:rPr>
              <a:t>Q&amp;A with Care.com CEO </a:t>
            </a:r>
            <a:endParaRPr lang="en-US" sz="1200" b="1"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hlinkClick r:id="rId7"/>
              </a:rPr>
              <a:t>See More</a:t>
            </a:r>
            <a:r>
              <a:rPr lang="en-US" sz="1200" kern="1200" dirty="0" smtClean="0">
                <a:solidFill>
                  <a:schemeClr val="tx1"/>
                </a:solidFill>
                <a:effectLst/>
                <a:latin typeface="+mn-lt"/>
                <a:ea typeface="+mn-ea"/>
                <a:cs typeface="+mn-cs"/>
              </a:rPr>
              <a:t> </a:t>
            </a:r>
          </a:p>
          <a:p>
            <a:r>
              <a:rPr lang="en-US" dirty="0" smtClean="0">
                <a:hlinkClick r:id="rId5"/>
              </a:rPr>
              <a:t>Cambridge </a:t>
            </a:r>
            <a:r>
              <a:rPr lang="en-US" dirty="0" err="1" smtClean="0">
                <a:hlinkClick r:id="rId5"/>
              </a:rPr>
              <a:t>Analytica</a:t>
            </a:r>
            <a:r>
              <a:rPr lang="en-US" dirty="0" smtClean="0">
                <a:hlinkClick r:id="rId5"/>
              </a:rPr>
              <a:t> whistleblower Christopher Wylie</a:t>
            </a:r>
            <a:r>
              <a:rPr lang="en-US" dirty="0" smtClean="0"/>
              <a:t> previously estimated that more than 50 million people were compromised by the personality test.</a:t>
            </a:r>
          </a:p>
          <a:p>
            <a:r>
              <a:rPr lang="en-US" dirty="0" smtClean="0"/>
              <a:t>In an interview aired on Sunday on NBC’s Meet the Press, Wylie said the true number could be even higher than 87 million. He said: “I know that Facebook is now starting to take steps to rectify that and start to find out who had access to it and where it could have gone, but ultimately it’s not watertight to say that, you know, we can ensure that all the data is gone forever.”</a:t>
            </a:r>
          </a:p>
          <a:p>
            <a:r>
              <a:rPr lang="en-US" dirty="0" smtClean="0"/>
              <a:t>Last month, he told the Observer: “We exploited Facebook to harvest millions of people’s profiles. And built models to exploit what we knew about them and target their inner demons. That was the basis the entire company was built on.”</a:t>
            </a:r>
          </a:p>
          <a:p>
            <a:r>
              <a:rPr lang="en-US" dirty="0" smtClean="0"/>
              <a:t>Zuckerberg said Facebook came up with the 87 million figure by calculating the maximum number of friends that users could have had while </a:t>
            </a:r>
            <a:r>
              <a:rPr lang="en-US" dirty="0" err="1" smtClean="0"/>
              <a:t>Kogan’s</a:t>
            </a:r>
            <a:r>
              <a:rPr lang="en-US" dirty="0" smtClean="0"/>
              <a:t> app was compiling data. </a:t>
            </a:r>
          </a:p>
          <a:p>
            <a:r>
              <a:rPr lang="en-US" dirty="0" smtClean="0"/>
              <a:t>Cambridge </a:t>
            </a:r>
            <a:r>
              <a:rPr lang="en-US" dirty="0" err="1" smtClean="0"/>
              <a:t>Analytica</a:t>
            </a:r>
            <a:r>
              <a:rPr lang="en-US" dirty="0" smtClean="0"/>
              <a:t> insisted last week that it had information for only 30 million Facebook users. </a:t>
            </a:r>
          </a:p>
          <a:p>
            <a:endParaRPr lang="en-US" dirty="0" smtClean="0">
              <a:effectLst/>
            </a:endParaRPr>
          </a:p>
          <a:p>
            <a:endParaRPr lang="en-US" dirty="0" smtClean="0">
              <a:effectLst/>
            </a:endParaRPr>
          </a:p>
          <a:p>
            <a:r>
              <a:rPr lang="en-US" dirty="0" smtClean="0">
                <a:effectLst/>
              </a:rPr>
              <a:t>         </a:t>
            </a:r>
          </a:p>
          <a:p>
            <a:r>
              <a:rPr lang="en-US" dirty="0" smtClean="0">
                <a:effectLst/>
              </a:rPr>
              <a:t> </a:t>
            </a:r>
          </a:p>
          <a:p>
            <a:r>
              <a:rPr lang="en-US" dirty="0" smtClean="0">
                <a:effectLst/>
              </a:rPr>
              <a:t> </a:t>
            </a:r>
            <a:endParaRPr lang="en-US" altLang="en-US" dirty="0"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BD226A-596D-44BC-A4F1-919015681703}"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317CC4-6E59-4374-B9D4-64D35A9C1699}"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7E3AB115-57A4-4B75-9D3F-E6229EC85056}"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1B651-6525-4810-AD65-0BB791456522}"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fontAlgn="t"/>
            <a:r>
              <a:rPr lang="en-US" altLang="en-US" dirty="0" smtClean="0"/>
              <a:t> </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264949-305B-4181-8E50-35C072E24924}"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97C61-F739-440A-AD43-EE1F97B6DBD2}"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smtClean="0"/>
              <a:t> </a:t>
            </a: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5A0A65-5D41-43DB-B10B-2FCAC0CE8777}"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97C61-F739-440A-AD43-EE1F97B6DBD2}"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1730556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smtClean="0"/>
              <a:t> </a:t>
            </a:r>
          </a:p>
          <a:p>
            <a:r>
              <a:rPr lang="en-US" dirty="0" smtClean="0"/>
              <a:t/>
            </a:r>
            <a:br>
              <a:rPr lang="en-US" dirty="0" smtClean="0"/>
            </a:br>
            <a:r>
              <a:rPr lang="en-US" dirty="0" smtClean="0"/>
              <a:t> </a:t>
            </a:r>
            <a:endParaRPr lang="en-US" altLang="en-US" dirty="0"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ACE34C-3FBB-4E1C-8CA9-97B0564C550F}" type="slidenum">
              <a:rPr lang="en-US" smtClean="0"/>
              <a:pPr fontAlgn="base">
                <a:spcBef>
                  <a:spcPct val="0"/>
                </a:spcBef>
                <a:spcAft>
                  <a:spcPct val="0"/>
                </a:spcAft>
                <a:defRPr/>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ACE34C-3FBB-4E1C-8CA9-97B0564C550F}"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3019443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Twitter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Email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Print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Save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a:t>
            </a:r>
          </a:p>
          <a:p>
            <a:pPr eaLnBrk="1" hangingPunct="1">
              <a:spcBef>
                <a:spcPct val="0"/>
              </a:spcBef>
            </a:pPr>
            <a:r>
              <a:rPr lang="en-US" altLang="en-US" dirty="0" smtClean="0"/>
              <a:t>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Subscribe for $2.50 / week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The number of South Carolina workers who joined a labor union rose in South Carolina last year, but the Palmetto State continued to have the nation's lowest participation rate in organized labor, a new government report shows.</a:t>
            </a:r>
          </a:p>
          <a:p>
            <a:pPr eaLnBrk="1" hangingPunct="1">
              <a:spcBef>
                <a:spcPct val="0"/>
              </a:spcBef>
            </a:pPr>
            <a:endParaRPr lang="en-US" altLang="en-US" dirty="0" smtClean="0"/>
          </a:p>
          <a:p>
            <a:pPr eaLnBrk="1" hangingPunct="1">
              <a:spcBef>
                <a:spcPct val="0"/>
              </a:spcBef>
            </a:pPr>
            <a:r>
              <a:rPr lang="en-US" altLang="en-US" dirty="0" smtClean="0"/>
              <a:t>Of the nearly 2 million workers in South Carolina, just 2.6 percent — or roughly 52,000 people — were members of a labor union in 2017, according to the U.S. Bureau of Labor Statistics. That compares to 1.6 percent — or 32,000 people — in 2016.</a:t>
            </a:r>
          </a:p>
          <a:p>
            <a:pPr eaLnBrk="1" hangingPunct="1">
              <a:spcBef>
                <a:spcPct val="0"/>
              </a:spcBef>
            </a:pPr>
            <a:endParaRPr lang="en-US" altLang="en-US" dirty="0" smtClean="0"/>
          </a:p>
          <a:p>
            <a:pPr eaLnBrk="1" hangingPunct="1">
              <a:spcBef>
                <a:spcPct val="0"/>
              </a:spcBef>
            </a:pPr>
            <a:r>
              <a:rPr lang="en-US" altLang="en-US" dirty="0" smtClean="0"/>
              <a:t>Joe Seiner, a labor law expert with the University of South Carolina, said the numbers released Friday aren't surprising and simply confirm the open hostility toward unions long expressed by the state's politicians and business community.</a:t>
            </a:r>
          </a:p>
          <a:p>
            <a:r>
              <a:rPr lang="en-US" dirty="0" smtClean="0">
                <a:solidFill>
                  <a:srgbClr val="0074D9"/>
                </a:solidFill>
                <a:effectLst/>
              </a:rPr>
              <a:t>"It's one of the things that has made South Carolina so attractive to manufacturers," Seiner said of the state's right-to-work law, which bans forced union membership and has helped to lure companies like automakers, tire manufacturers and Boeing, which are accustomed to dealing with unions in other states.</a:t>
            </a:r>
          </a:p>
          <a:p>
            <a:r>
              <a:rPr lang="en-US" dirty="0" smtClean="0">
                <a:solidFill>
                  <a:srgbClr val="0074D9"/>
                </a:solidFill>
                <a:effectLst/>
              </a:rPr>
              <a:t>"Those companies might not have come here if it weren't for those advantages," he said.</a:t>
            </a:r>
          </a:p>
          <a:p>
            <a:r>
              <a:rPr lang="en-US" dirty="0" smtClean="0">
                <a:solidFill>
                  <a:srgbClr val="0074D9"/>
                </a:solidFill>
                <a:effectLst/>
              </a:rPr>
              <a:t>North Carolina remained second-lowest nationally with 3.4 percent of workers belonging to a union, although that number was up from 3 percent a year ago. Other Southern states like Arkansas, Virginia and Georgia also showed union gains.</a:t>
            </a:r>
          </a:p>
          <a:p>
            <a:r>
              <a:rPr lang="en-US" dirty="0" smtClean="0">
                <a:solidFill>
                  <a:srgbClr val="0074D9"/>
                </a:solidFill>
                <a:effectLst/>
              </a:rPr>
              <a:t>New York again had the highest percentage of workers in unions, at 23.8 percent. Nationally, the rate was unchanged from 2016 at 10.7 percent.</a:t>
            </a:r>
          </a:p>
          <a:p>
            <a:r>
              <a:rPr lang="en-US" dirty="0" smtClean="0">
                <a:solidFill>
                  <a:srgbClr val="0074D9"/>
                </a:solidFill>
                <a:effectLst/>
              </a:rPr>
              <a:t>South Carolina had one of its biggest union tests in years in 2017 when production workers at Boeing's operations in North Charleston overwhelmingly rejected the International Association of Machinists. Nearly three-fourths of Boeing workers voted against IAM representation in February following a years-long campaign by the union that represents many of the aerospace firm's workers in Washington state.</a:t>
            </a:r>
          </a:p>
          <a:p>
            <a:r>
              <a:rPr lang="en-US" dirty="0" smtClean="0">
                <a:solidFill>
                  <a:srgbClr val="0074D9"/>
                </a:solidFill>
                <a:effectLst/>
              </a:rPr>
              <a:t>"It was surprising how overwhelmingly negative it was," Seiner said of the Boeing vote, adding that the IAM's defeat has undoubtedly scared off other labor unions hoping to organize South Carolina workers.</a:t>
            </a:r>
          </a:p>
          <a:p>
            <a:r>
              <a:rPr lang="en-US" dirty="0" smtClean="0">
                <a:solidFill>
                  <a:srgbClr val="0074D9"/>
                </a:solidFill>
                <a:effectLst/>
              </a:rPr>
              <a:t>"Boeing put an exclamation point on the fact that this is an anti-union state," he said.</a:t>
            </a:r>
          </a:p>
          <a:p>
            <a:r>
              <a:rPr lang="en-US" dirty="0" smtClean="0">
                <a:solidFill>
                  <a:srgbClr val="0074D9"/>
                </a:solidFill>
                <a:effectLst/>
              </a:rPr>
              <a:t>The Boeing vote followed a January work slowdown by International Longshoremen's Association members at the State Ports Authority after the maritime agency introduced an automated gate system that some union members see as a threat to jobs.</a:t>
            </a:r>
          </a:p>
          <a:p>
            <a:r>
              <a:rPr lang="en-US" dirty="0" smtClean="0">
                <a:solidFill>
                  <a:srgbClr val="0074D9"/>
                </a:solidFill>
                <a:effectLst/>
              </a:rPr>
              <a:t>More recently, drivers for a Charleston trucking firm voted to join the International Brotherhood of Teamsters following complaints over job classification and wages.</a:t>
            </a:r>
          </a:p>
          <a:p>
            <a:pPr eaLnBrk="1" hangingPunct="1">
              <a:spcBef>
                <a:spcPct val="0"/>
              </a:spcBef>
            </a:pPr>
            <a:endParaRPr lang="en-US" altLang="en-US"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42E772-A2B4-432E-9F4C-DAED7029D057}"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EE1BD-D504-4A47-8195-A5B3063B1EA7}"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effectLst/>
              </a:rPr>
              <a:t> </a:t>
            </a:r>
            <a:endParaRPr lang="en-US" altLang="en-US" dirty="0" smtClean="0"/>
          </a:p>
          <a:p>
            <a:r>
              <a:rPr lang="en-US" b="1" dirty="0" smtClean="0">
                <a:effectLst/>
              </a:rPr>
              <a:t> </a:t>
            </a:r>
            <a:endParaRPr lang="en-US" dirty="0">
              <a:effectLst/>
            </a:endParaRP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20E6D9-F200-473D-9946-084A03D89EF9}" type="slidenum">
              <a:rPr lang="en-US" smtClean="0"/>
              <a:pPr fontAlgn="base">
                <a:spcBef>
                  <a:spcPct val="0"/>
                </a:spcBef>
                <a:spcAft>
                  <a:spcPct val="0"/>
                </a:spcAft>
                <a:defRPr/>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1D7C4A-6387-4306-8CD6-D6CE66FB085B}"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3E0B5-E72D-46E2-A5D7-9ABFDF5267D9}" type="slidenum">
              <a:rPr lang="en-US" smtClean="0"/>
              <a:pPr fontAlgn="base">
                <a:spcBef>
                  <a:spcPct val="0"/>
                </a:spcBef>
                <a:spcAft>
                  <a:spcPct val="0"/>
                </a:spcAft>
                <a:defRPr/>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 </a:t>
            </a:r>
            <a:r>
              <a:rPr lang="en-US" sz="1200" b="0" i="0" u="none" strike="noStrike" kern="1200" baseline="0" dirty="0" smtClean="0">
                <a:solidFill>
                  <a:schemeClr val="tx1"/>
                </a:solidFill>
                <a:latin typeface="+mn-lt"/>
                <a:ea typeface="+mn-ea"/>
                <a:cs typeface="+mn-cs"/>
              </a:rPr>
              <a:t>.</a:t>
            </a:r>
            <a:endParaRPr lang="en-US" dirty="0">
              <a:effectLst/>
            </a:endParaRPr>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963F86-362F-4CE9-B723-1B0494534889}" type="slidenum">
              <a:rPr lang="en-US" smtClean="0"/>
              <a:pPr fontAlgn="base">
                <a:spcBef>
                  <a:spcPct val="0"/>
                </a:spcBef>
                <a:spcAft>
                  <a:spcPct val="0"/>
                </a:spcAft>
                <a:defRPr/>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 </a:t>
            </a:r>
            <a:r>
              <a:rPr lang="en-US" dirty="0" smtClean="0">
                <a:effectLst/>
              </a:rPr>
              <a:t> </a:t>
            </a:r>
            <a:endParaRPr lang="en-US" dirty="0">
              <a:effectLst/>
            </a:endParaRP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C372FA-EE35-4674-B147-976B5FAF97DE}" type="slidenum">
              <a:rPr lang="en-US" smtClean="0"/>
              <a:pPr fontAlgn="base">
                <a:spcBef>
                  <a:spcPct val="0"/>
                </a:spcBef>
                <a:spcAft>
                  <a:spcPct val="0"/>
                </a:spcAft>
                <a:defRPr/>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B8CF5DF-DF0D-446A-BA35-DADE51EBEA16}"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6FA2B8-547A-4306-A8AD-8B241A08567C}" type="slidenum">
              <a:rPr lang="en-US" smtClean="0"/>
              <a:pPr fontAlgn="base">
                <a:spcBef>
                  <a:spcPct val="0"/>
                </a:spcBef>
                <a:spcAft>
                  <a:spcPct val="0"/>
                </a:spcAft>
                <a:defRPr/>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dirty="0" smtClean="0">
                <a:effectLst/>
                <a:latin typeface="+mn-lt"/>
                <a:ea typeface="Calibri"/>
                <a:cs typeface="Times New Roman"/>
              </a:rPr>
              <a:t> </a:t>
            </a:r>
            <a:endParaRPr lang="en-US" alt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A18479-84B1-4F5E-B440-C5AB165416D1}" type="slidenum">
              <a:rPr lang="en-US" smtClean="0"/>
              <a:pPr fontAlgn="base">
                <a:spcBef>
                  <a:spcPct val="0"/>
                </a:spcBef>
                <a:spcAft>
                  <a:spcPct val="0"/>
                </a:spcAft>
                <a:defRPr/>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0B8269-446C-42B0-9A7B-82984B4A5A58}" type="slidenum">
              <a:rPr lang="en-US" smtClean="0"/>
              <a:pPr fontAlgn="base">
                <a:spcBef>
                  <a:spcPct val="0"/>
                </a:spcBef>
                <a:spcAft>
                  <a:spcPct val="0"/>
                </a:spcAft>
                <a:defRPr/>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CBC776-3572-416E-B14E-594E910A69DF}" type="slidenum">
              <a:rPr lang="en-US" smtClean="0"/>
              <a:pPr fontAlgn="base">
                <a:spcBef>
                  <a:spcPct val="0"/>
                </a:spcBef>
                <a:spcAft>
                  <a:spcPct val="0"/>
                </a:spcAft>
                <a:defRPr/>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AAC99B-2C38-4D07-B633-68542F00A47F}" type="slidenum">
              <a:rPr lang="en-US" smtClean="0"/>
              <a:pPr fontAlgn="base">
                <a:spcBef>
                  <a:spcPct val="0"/>
                </a:spcBef>
                <a:spcAft>
                  <a:spcPct val="0"/>
                </a:spcAft>
                <a:defRPr/>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sz="1200" kern="1200" dirty="0">
              <a:solidFill>
                <a:schemeClr val="tx1"/>
              </a:solidFill>
              <a:effectLst/>
              <a:latin typeface="+mn-lt"/>
              <a:ea typeface="+mn-ea"/>
              <a:cs typeface="+mn-cs"/>
            </a:endParaRP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7C7789-4A94-488E-8B9A-9C1A5B9CE6C8}" type="slidenum">
              <a:rPr lang="en-US" smtClean="0"/>
              <a:pPr fontAlgn="base">
                <a:spcBef>
                  <a:spcPct val="0"/>
                </a:spcBef>
                <a:spcAft>
                  <a:spcPct val="0"/>
                </a:spcAft>
                <a:defRPr/>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_</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82FBF2-6D22-42C5-A3AB-DFFD9AF75E5A}"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921BD4-27C9-421E-AE48-667C8D59BF36}" type="slidenum">
              <a:rPr lang="en-US" smtClean="0"/>
              <a:pPr fontAlgn="base">
                <a:spcBef>
                  <a:spcPct val="0"/>
                </a:spcBef>
                <a:spcAft>
                  <a:spcPct val="0"/>
                </a:spcAft>
                <a:defRPr/>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C05AC-F74B-46D2-97EC-5F0807043157}" type="slidenum">
              <a:rPr lang="en-US" smtClean="0"/>
              <a:pPr fontAlgn="base">
                <a:spcBef>
                  <a:spcPct val="0"/>
                </a:spcBef>
                <a:spcAft>
                  <a:spcPct val="0"/>
                </a:spcAft>
                <a:defRPr/>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a:t>
            </a:r>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72D794-1953-4E06-9675-BAD5440B554C}" type="slidenum">
              <a:rPr lang="en-US" smtClean="0"/>
              <a:pPr fontAlgn="base">
                <a:spcBef>
                  <a:spcPct val="0"/>
                </a:spcBef>
                <a:spcAft>
                  <a:spcPct val="0"/>
                </a:spcAft>
                <a:defRPr/>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1200" kern="1200" dirty="0" smtClean="0">
              <a:solidFill>
                <a:schemeClr val="tx1"/>
              </a:solidFill>
              <a:effectLst/>
              <a:latin typeface="+mn-lt"/>
              <a:ea typeface="+mn-ea"/>
              <a:cs typeface="+mn-cs"/>
            </a:endParaRP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E2596A-64F6-408A-9E97-7F8373BA9C5E}" type="slidenum">
              <a:rPr lang="en-US" smtClean="0"/>
              <a:pPr fontAlgn="base">
                <a:spcBef>
                  <a:spcPct val="0"/>
                </a:spcBef>
                <a:spcAft>
                  <a:spcPct val="0"/>
                </a:spcAft>
                <a:defRPr/>
              </a:pPr>
              <a:t>43</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a:t>
            </a:r>
            <a:endParaRPr lang="en-US" b="1" dirty="0" smtClean="0">
              <a:effectLst/>
            </a:endParaRPr>
          </a:p>
          <a:p>
            <a:pPr eaLnBrk="1" hangingPunct="1">
              <a:spcBef>
                <a:spcPct val="0"/>
              </a:spcBef>
            </a:pPr>
            <a:endParaRPr lang="en-US" altLang="en-US" dirty="0"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B0BE00-0B16-4B7A-A2D2-0B6C0527F14A}" type="slidenum">
              <a:rPr lang="en-US" smtClean="0"/>
              <a:pPr fontAlgn="base">
                <a:spcBef>
                  <a:spcPct val="0"/>
                </a:spcBef>
                <a:spcAft>
                  <a:spcPct val="0"/>
                </a:spcAft>
                <a:defRPr/>
              </a:pPr>
              <a:t>44</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a:t>
            </a:r>
            <a:endParaRPr lang="en-US" altLang="en-US" dirty="0"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807126-5C41-406A-B480-EA06260F7FAE}" type="slidenum">
              <a:rPr lang="en-US" smtClean="0"/>
              <a:pPr fontAlgn="base">
                <a:spcBef>
                  <a:spcPct val="0"/>
                </a:spcBef>
                <a:spcAft>
                  <a:spcPct val="0"/>
                </a:spcAft>
                <a:defRPr/>
              </a:pPr>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effectLst/>
              </a:rPr>
              <a:t> </a:t>
            </a:r>
            <a:endParaRPr lang="en-US" alt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083BF5-9954-4364-9E2E-CD4D7064FB3D}" type="slidenum">
              <a:rPr lang="en-US" smtClean="0"/>
              <a:pPr fontAlgn="base">
                <a:spcBef>
                  <a:spcPct val="0"/>
                </a:spcBef>
                <a:spcAft>
                  <a:spcPct val="0"/>
                </a:spcAft>
                <a:defRPr/>
              </a:pPr>
              <a:t>46</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CE08CA-D256-4C2E-9751-5ADDB5AF082B}" type="slidenum">
              <a:rPr lang="en-US" smtClean="0"/>
              <a:pPr fontAlgn="base">
                <a:spcBef>
                  <a:spcPct val="0"/>
                </a:spcBef>
                <a:spcAft>
                  <a:spcPct val="0"/>
                </a:spcAft>
                <a:defRPr/>
              </a:pPr>
              <a:t>47</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A110B6-A6B9-4595-AB1E-BE2756F426F0}" type="slidenum">
              <a:rPr lang="en-US" smtClean="0"/>
              <a:pPr fontAlgn="base">
                <a:spcBef>
                  <a:spcPct val="0"/>
                </a:spcBef>
                <a:spcAft>
                  <a:spcPct val="0"/>
                </a:spcAft>
                <a:defRPr/>
              </a:pPr>
              <a:t>48</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 </a:t>
            </a:r>
            <a:r>
              <a:rPr lang="en-US" b="1" dirty="0" smtClean="0"/>
              <a:t> </a:t>
            </a:r>
            <a:endParaRPr lang="en-US" altLang="en-US" dirty="0"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85D42E-B4CB-48AF-9BB9-3A97CA0E1356}" type="slidenum">
              <a:rPr lang="en-US" smtClean="0"/>
              <a:pPr fontAlgn="base">
                <a:spcBef>
                  <a:spcPct val="0"/>
                </a:spcBef>
                <a:spcAft>
                  <a:spcPct val="0"/>
                </a:spcAft>
                <a:defRPr/>
              </a:pPr>
              <a:t>49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 </a:t>
            </a:r>
            <a:endParaRPr lang="en-US" alt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C764E3-C7A7-4533-AF35-C996BA3E75FD}"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8ECEA5-A69C-4F49-A8AB-01AD40B30DC2}" type="slidenum">
              <a:rPr lang="en-US" smtClean="0"/>
              <a:pPr fontAlgn="base">
                <a:spcBef>
                  <a:spcPct val="0"/>
                </a:spcBef>
                <a:spcAft>
                  <a:spcPct val="0"/>
                </a:spcAft>
                <a:defRPr/>
              </a:pPr>
              <a:t>50</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a:t>
            </a:r>
            <a:r>
              <a:rPr lang="en-US" dirty="0" smtClean="0">
                <a:effectLst/>
              </a:rPr>
              <a:t> </a:t>
            </a:r>
            <a:endParaRPr lang="en-US" altLang="en-US" dirty="0"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B2109-8186-4232-9B06-24F4D2F4254A}" type="slidenum">
              <a:rPr lang="en-US" smtClean="0"/>
              <a:pPr fontAlgn="base">
                <a:spcBef>
                  <a:spcPct val="0"/>
                </a:spcBef>
                <a:spcAft>
                  <a:spcPct val="0"/>
                </a:spcAft>
                <a:defRPr/>
              </a:pPr>
              <a:t>51</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78D5DF-5C96-4441-9EEB-2C2B5193A039}" type="slidenum">
              <a:rPr lang="en-US" smtClean="0"/>
              <a:pPr fontAlgn="base">
                <a:spcBef>
                  <a:spcPct val="0"/>
                </a:spcBef>
                <a:spcAft>
                  <a:spcPct val="0"/>
                </a:spcAft>
                <a:defRPr/>
              </a:pPr>
              <a:t>52</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smtClean="0"/>
              <a:t> </a:t>
            </a:r>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547FE8-9EB5-4D05-9471-9B9D88FEEFB9}" type="slidenum">
              <a:rPr lang="en-US" smtClean="0"/>
              <a:pPr fontAlgn="base">
                <a:spcBef>
                  <a:spcPct val="0"/>
                </a:spcBef>
                <a:spcAft>
                  <a:spcPct val="0"/>
                </a:spcAft>
                <a:defRPr/>
              </a:pPr>
              <a:t>53</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AFE177FE-F418-4DC3-8AB2-4899F7B3B7E7}"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5BDF7-82E8-4725-A8EC-31BB83795F3F}" type="slidenum">
              <a:rPr lang="en-US" smtClean="0"/>
              <a:pPr fontAlgn="base">
                <a:spcBef>
                  <a:spcPct val="0"/>
                </a:spcBef>
                <a:spcAft>
                  <a:spcPct val="0"/>
                </a:spcAft>
                <a:defRPr/>
              </a:pPr>
              <a:t>55</a:t>
            </a:fld>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smtClean="0">
                <a:solidFill>
                  <a:schemeClr val="tx1"/>
                </a:solidFill>
                <a:latin typeface="+mn-lt"/>
                <a:ea typeface="+mn-ea"/>
                <a:cs typeface="+mn-cs"/>
              </a:rPr>
              <a:t> </a:t>
            </a:r>
            <a:endParaRPr lang="en-US" altLang="en-US"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B10085-5C02-4D66-A070-3DBBF7C20C70}" type="slidenum">
              <a:rPr lang="en-US" smtClean="0"/>
              <a:pPr fontAlgn="base">
                <a:spcBef>
                  <a:spcPct val="0"/>
                </a:spcBef>
                <a:spcAft>
                  <a:spcPct val="0"/>
                </a:spcAft>
                <a:defRPr/>
              </a:pPr>
              <a:t>56</a:t>
            </a:fld>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B41A9F3-649F-4834-A071-B68638FEF2AD}" type="slidenum">
              <a:rPr lang="en-US" smtClean="0"/>
              <a:pPr>
                <a:defRPr/>
              </a:pPr>
              <a:t>57</a:t>
            </a:fld>
            <a:endParaRPr lang="en-US" dirty="0"/>
          </a:p>
        </p:txBody>
      </p:sp>
    </p:spTree>
    <p:extLst>
      <p:ext uri="{BB962C8B-B14F-4D97-AF65-F5344CB8AC3E}">
        <p14:creationId xmlns:p14="http://schemas.microsoft.com/office/powerpoint/2010/main" val="1370958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 </a:t>
            </a:r>
            <a:endParaRPr lang="en-US" dirty="0"/>
          </a:p>
        </p:txBody>
      </p:sp>
      <p:sp>
        <p:nvSpPr>
          <p:cNvPr id="4" name="Slide Number Placeholder 3"/>
          <p:cNvSpPr>
            <a:spLocks noGrp="1"/>
          </p:cNvSpPr>
          <p:nvPr>
            <p:ph type="sldNum" sz="quarter" idx="10"/>
          </p:nvPr>
        </p:nvSpPr>
        <p:spPr/>
        <p:txBody>
          <a:bodyPr/>
          <a:lstStyle/>
          <a:p>
            <a:pPr>
              <a:defRPr/>
            </a:pPr>
            <a:fld id="{4B41A9F3-649F-4834-A071-B68638FEF2AD}" type="slidenum">
              <a:rPr lang="en-US" smtClean="0"/>
              <a:pPr>
                <a:defRPr/>
              </a:pPr>
              <a:t>58</a:t>
            </a:fld>
            <a:endParaRPr lang="en-US" dirty="0"/>
          </a:p>
        </p:txBody>
      </p:sp>
    </p:spTree>
    <p:extLst>
      <p:ext uri="{BB962C8B-B14F-4D97-AF65-F5344CB8AC3E}">
        <p14:creationId xmlns:p14="http://schemas.microsoft.com/office/powerpoint/2010/main" val="28972505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41A9F3-649F-4834-A071-B68638FEF2AD}" type="slidenum">
              <a:rPr lang="en-US" smtClean="0"/>
              <a:pPr>
                <a:defRPr/>
              </a:pPr>
              <a:t>59</a:t>
            </a:fld>
            <a:endParaRPr lang="en-US" dirty="0"/>
          </a:p>
        </p:txBody>
      </p:sp>
    </p:spTree>
    <p:extLst>
      <p:ext uri="{BB962C8B-B14F-4D97-AF65-F5344CB8AC3E}">
        <p14:creationId xmlns:p14="http://schemas.microsoft.com/office/powerpoint/2010/main" val="284276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altLang="en-US" dirty="0" smtClean="0"/>
              <a:t> </a:t>
            </a:r>
            <a:r>
              <a:rPr lang="en-US" sz="1050" dirty="0" smtClean="0">
                <a:solidFill>
                  <a:srgbClr val="1F497D"/>
                </a:solidFill>
                <a:effectLst/>
                <a:latin typeface="Century Schoolbook"/>
                <a:ea typeface="Calibri"/>
              </a:rPr>
              <a:t> </a:t>
            </a:r>
            <a:endParaRPr lang="en-US" altLang="en-US"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41A083-D3DA-4B69-A996-255832587EED}"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 </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53C0F-1EE4-414F-952B-E19957FF460E}"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E7AD9-AC2C-4D34-A0D1-9F9D57B04276}"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9E1249-E8B4-4712-84AE-4E3A399DBCAF}"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80197C-EA0F-4375-9B71-9F800E4F05FC}" type="datetimeFigureOut">
              <a:rPr lang="en-US"/>
              <a:pPr>
                <a:defRPr/>
              </a:pPr>
              <a:t>7/17/2019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307ADF-51DD-460C-BBFF-04C6701E1D1C}" type="slidenum">
              <a:rPr lang="en-US"/>
              <a:pPr>
                <a:defRPr/>
              </a:pPr>
              <a:t>‹#›</a:t>
            </a:fld>
            <a:endParaRPr lang="en-US" dirty="0"/>
          </a:p>
        </p:txBody>
      </p:sp>
    </p:spTree>
    <p:extLst>
      <p:ext uri="{BB962C8B-B14F-4D97-AF65-F5344CB8AC3E}">
        <p14:creationId xmlns:p14="http://schemas.microsoft.com/office/powerpoint/2010/main" val="88174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D6132C-D874-4808-94C8-098559911E44}" type="datetimeFigureOut">
              <a:rPr lang="en-US"/>
              <a:pPr>
                <a:defRPr/>
              </a:pPr>
              <a:t>7/17/2019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5F5706-83D2-4946-B73F-D4242B07C2AF}" type="slidenum">
              <a:rPr lang="en-US"/>
              <a:pPr>
                <a:defRPr/>
              </a:pPr>
              <a:t>‹#›</a:t>
            </a:fld>
            <a:endParaRPr lang="en-US" dirty="0"/>
          </a:p>
        </p:txBody>
      </p:sp>
    </p:spTree>
    <p:extLst>
      <p:ext uri="{BB962C8B-B14F-4D97-AF65-F5344CB8AC3E}">
        <p14:creationId xmlns:p14="http://schemas.microsoft.com/office/powerpoint/2010/main" val="262412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800">
                <a:solidFill>
                  <a:schemeClr val="bg1"/>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6151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72A8B919-672C-4E9F-8840-8990105BD39B}" type="datetimeFigureOut">
              <a:rPr lang="en-US"/>
              <a:pPr>
                <a:defRPr/>
              </a:pPr>
              <a:t>7/17/2019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7A707634-821F-43EC-93A5-3EF68EEE8E11}" type="slidenum">
              <a:rPr lang="en-US"/>
              <a:pPr>
                <a:defRPr/>
              </a:pPr>
              <a:t>‹#›</a:t>
            </a:fld>
            <a:endParaRPr lang="en-US" dirty="0"/>
          </a:p>
        </p:txBody>
      </p:sp>
    </p:spTree>
    <p:extLst>
      <p:ext uri="{BB962C8B-B14F-4D97-AF65-F5344CB8AC3E}">
        <p14:creationId xmlns:p14="http://schemas.microsoft.com/office/powerpoint/2010/main" val="146017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DA1FB2-D4D7-4635-86FA-BD149BC70CB2}" type="datetimeFigureOut">
              <a:rPr lang="en-US"/>
              <a:pPr>
                <a:defRPr/>
              </a:pPr>
              <a:t>7/17/2019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FC7BEA-2CD0-4FD0-A0B6-7953D843E868}" type="slidenum">
              <a:rPr lang="en-US"/>
              <a:pPr>
                <a:defRPr/>
              </a:pPr>
              <a:t>‹#›</a:t>
            </a:fld>
            <a:endParaRPr lang="en-US" dirty="0"/>
          </a:p>
        </p:txBody>
      </p:sp>
    </p:spTree>
    <p:extLst>
      <p:ext uri="{BB962C8B-B14F-4D97-AF65-F5344CB8AC3E}">
        <p14:creationId xmlns:p14="http://schemas.microsoft.com/office/powerpoint/2010/main" val="125260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632D8C-7581-4D88-A3EB-9771F0981F1C}" type="datetimeFigureOut">
              <a:rPr lang="en-US"/>
              <a:pPr>
                <a:defRPr/>
              </a:pPr>
              <a:t>7/17/2019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1ED305-F6A2-4EF4-832C-76F1A9AB16E4}" type="slidenum">
              <a:rPr lang="en-US"/>
              <a:pPr>
                <a:defRPr/>
              </a:pPr>
              <a:t>‹#›</a:t>
            </a:fld>
            <a:endParaRPr lang="en-US" dirty="0"/>
          </a:p>
        </p:txBody>
      </p:sp>
    </p:spTree>
    <p:extLst>
      <p:ext uri="{BB962C8B-B14F-4D97-AF65-F5344CB8AC3E}">
        <p14:creationId xmlns:p14="http://schemas.microsoft.com/office/powerpoint/2010/main" val="171166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ED3ABE-9E21-4B91-85EE-2E89D0AF1BA5}" type="datetimeFigureOut">
              <a:rPr lang="en-US"/>
              <a:pPr>
                <a:defRPr/>
              </a:pPr>
              <a:t>7/17/2019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C775800-4324-4FEF-BE76-D01A8F11EA74}" type="slidenum">
              <a:rPr lang="en-US"/>
              <a:pPr>
                <a:defRPr/>
              </a:pPr>
              <a:t>‹#›</a:t>
            </a:fld>
            <a:endParaRPr lang="en-US" dirty="0"/>
          </a:p>
        </p:txBody>
      </p:sp>
    </p:spTree>
    <p:extLst>
      <p:ext uri="{BB962C8B-B14F-4D97-AF65-F5344CB8AC3E}">
        <p14:creationId xmlns:p14="http://schemas.microsoft.com/office/powerpoint/2010/main" val="337591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CA171C-8CE8-4F75-849A-651CC9CE7D77}" type="datetimeFigureOut">
              <a:rPr lang="en-US"/>
              <a:pPr>
                <a:defRPr/>
              </a:pPr>
              <a:t>7/17/2019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CFA9F55-6347-49B3-947C-DDC78503B6B4}" type="slidenum">
              <a:rPr lang="en-US"/>
              <a:pPr>
                <a:defRPr/>
              </a:pPr>
              <a:t>‹#›</a:t>
            </a:fld>
            <a:endParaRPr lang="en-US" dirty="0"/>
          </a:p>
        </p:txBody>
      </p:sp>
    </p:spTree>
    <p:extLst>
      <p:ext uri="{BB962C8B-B14F-4D97-AF65-F5344CB8AC3E}">
        <p14:creationId xmlns:p14="http://schemas.microsoft.com/office/powerpoint/2010/main" val="51384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EDF4FA-9E40-4AE7-B837-9F8C6F5230F0}" type="datetimeFigureOut">
              <a:rPr lang="en-US"/>
              <a:pPr>
                <a:defRPr/>
              </a:pPr>
              <a:t>7/17/2019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EFA76D5-F671-4125-89E1-EC3B33A84206}" type="slidenum">
              <a:rPr lang="en-US"/>
              <a:pPr>
                <a:defRPr/>
              </a:pPr>
              <a:t>‹#›</a:t>
            </a:fld>
            <a:endParaRPr lang="en-US" dirty="0"/>
          </a:p>
        </p:txBody>
      </p:sp>
    </p:spTree>
    <p:extLst>
      <p:ext uri="{BB962C8B-B14F-4D97-AF65-F5344CB8AC3E}">
        <p14:creationId xmlns:p14="http://schemas.microsoft.com/office/powerpoint/2010/main" val="146281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8C54C4-15EC-4FF1-B557-74BDCD1596B0}" type="datetimeFigureOut">
              <a:rPr lang="en-US"/>
              <a:pPr>
                <a:defRPr/>
              </a:pPr>
              <a:t>7/17/2019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0D8FBC-D8F9-4FC2-9920-C7D6110C9D5E}" type="slidenum">
              <a:rPr lang="en-US"/>
              <a:pPr>
                <a:defRPr/>
              </a:pPr>
              <a:t>‹#›</a:t>
            </a:fld>
            <a:endParaRPr lang="en-US" dirty="0"/>
          </a:p>
        </p:txBody>
      </p:sp>
    </p:spTree>
    <p:extLst>
      <p:ext uri="{BB962C8B-B14F-4D97-AF65-F5344CB8AC3E}">
        <p14:creationId xmlns:p14="http://schemas.microsoft.com/office/powerpoint/2010/main" val="202194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04EB08-FD0B-4150-8DFA-5C2431ED51DD}" type="datetimeFigureOut">
              <a:rPr lang="en-US"/>
              <a:pPr>
                <a:defRPr/>
              </a:pPr>
              <a:t>7/17/2019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E66D6BA-5B96-431A-B817-FDCD3A7EBA3D}" type="slidenum">
              <a:rPr lang="en-US"/>
              <a:pPr>
                <a:defRPr/>
              </a:pPr>
              <a:t>‹#›</a:t>
            </a:fld>
            <a:endParaRPr lang="en-US" dirty="0"/>
          </a:p>
        </p:txBody>
      </p:sp>
    </p:spTree>
    <p:extLst>
      <p:ext uri="{BB962C8B-B14F-4D97-AF65-F5344CB8AC3E}">
        <p14:creationId xmlns:p14="http://schemas.microsoft.com/office/powerpoint/2010/main" val="116366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EB4F35-9406-4BDE-87E9-860B9A0FC760}" type="datetimeFigureOut">
              <a:rPr lang="en-US"/>
              <a:pPr>
                <a:defRPr/>
              </a:pPr>
              <a:t>7/17/2019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DDF2367-5A98-408D-8D37-F907A277D56F}" type="slidenum">
              <a:rPr lang="en-US"/>
              <a:pPr>
                <a:defRPr/>
              </a:pPr>
              <a:t>‹#›</a:t>
            </a:fld>
            <a:endParaRPr lang="en-US" dirty="0"/>
          </a:p>
        </p:txBody>
      </p:sp>
    </p:spTree>
    <p:extLst>
      <p:ext uri="{BB962C8B-B14F-4D97-AF65-F5344CB8AC3E}">
        <p14:creationId xmlns:p14="http://schemas.microsoft.com/office/powerpoint/2010/main" val="107872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CB9211F-2B6A-4096-9886-A653E5707180}" type="datetimeFigureOut">
              <a:rPr lang="en-US"/>
              <a:pPr>
                <a:defRPr/>
              </a:pPr>
              <a:t>7/17/2019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7F2ACA4-FBB9-4810-B841-46530B3B6C5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5" r:id="rId11"/>
    <p:sldLayoutId id="2147483854"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Blai2321\Desktop\Jeopardy%20Theme.wma"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NPELRA%202015%20Jeopardy.ppt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POT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POTU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8.xml"/><Relationship Id="rId18" Type="http://schemas.openxmlformats.org/officeDocument/2006/relationships/slide" Target="slide10.xml"/><Relationship Id="rId26" Type="http://schemas.openxmlformats.org/officeDocument/2006/relationships/slide" Target="slide42.xml"/><Relationship Id="rId3" Type="http://schemas.openxmlformats.org/officeDocument/2006/relationships/slide" Target="slide4.xml"/><Relationship Id="rId21" Type="http://schemas.openxmlformats.org/officeDocument/2006/relationships/slide" Target="slide44.xml"/><Relationship Id="rId7" Type="http://schemas.openxmlformats.org/officeDocument/2006/relationships/slide" Target="slide46.xml"/><Relationship Id="rId12" Type="http://schemas.openxmlformats.org/officeDocument/2006/relationships/slide" Target="slide48.xml"/><Relationship Id="rId17" Type="http://schemas.openxmlformats.org/officeDocument/2006/relationships/slide" Target="slide50.xml"/><Relationship Id="rId25" Type="http://schemas.openxmlformats.org/officeDocument/2006/relationships/slide" Target="slide33.xml"/><Relationship Id="rId2" Type="http://schemas.openxmlformats.org/officeDocument/2006/relationships/notesSlide" Target="../notesSlides/notesSlide3.xml"/><Relationship Id="rId16" Type="http://schemas.openxmlformats.org/officeDocument/2006/relationships/slide" Target="slide40.xml"/><Relationship Id="rId20" Type="http://schemas.openxmlformats.org/officeDocument/2006/relationships/slide" Target="slide31.xml"/><Relationship Id="rId29"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36.xml"/><Relationship Id="rId11" Type="http://schemas.openxmlformats.org/officeDocument/2006/relationships/slide" Target="slide38.xml"/><Relationship Id="rId24" Type="http://schemas.openxmlformats.org/officeDocument/2006/relationships/slide" Target="slide22.xml"/><Relationship Id="rId5" Type="http://schemas.openxmlformats.org/officeDocument/2006/relationships/slide" Target="slide25.xml"/><Relationship Id="rId15" Type="http://schemas.openxmlformats.org/officeDocument/2006/relationships/slide" Target="slide29.xml"/><Relationship Id="rId23" Type="http://schemas.openxmlformats.org/officeDocument/2006/relationships/slide" Target="slide12.xml"/><Relationship Id="rId28" Type="http://schemas.openxmlformats.org/officeDocument/2006/relationships/image" Target="../media/image7.png"/><Relationship Id="rId10" Type="http://schemas.openxmlformats.org/officeDocument/2006/relationships/slide" Target="slide27.xml"/><Relationship Id="rId19" Type="http://schemas.openxmlformats.org/officeDocument/2006/relationships/slide" Target="slide20.xml"/><Relationship Id="rId4" Type="http://schemas.openxmlformats.org/officeDocument/2006/relationships/slide" Target="slide14.xml"/><Relationship Id="rId9" Type="http://schemas.openxmlformats.org/officeDocument/2006/relationships/slide" Target="slide16.xml"/><Relationship Id="rId14" Type="http://schemas.openxmlformats.org/officeDocument/2006/relationships/slide" Target="slide18.xml"/><Relationship Id="rId22" Type="http://schemas.openxmlformats.org/officeDocument/2006/relationships/slide" Target="slide52.xml"/><Relationship Id="rId27" Type="http://schemas.openxmlformats.org/officeDocument/2006/relationships/slide" Target="slide54.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microsoft.com/office/2007/relationships/hdphoto" Target="../media/hdphoto2.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Karen.morinelli@ODNSS.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13"/>
          <p:cNvSpPr>
            <a:spLocks noChangeArrowheads="1"/>
          </p:cNvSpPr>
          <p:nvPr/>
        </p:nvSpPr>
        <p:spPr bwMode="white">
          <a:xfrm>
            <a:off x="3924300" y="3048000"/>
            <a:ext cx="4464050"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92075" tIns="46038" rIns="92075" bIns="46038"/>
          <a:lstStyle>
            <a:lvl1pPr eaLnBrk="0" hangingPunct="0">
              <a:spcBef>
                <a:spcPct val="20000"/>
              </a:spcBef>
              <a:buSzPct val="120000"/>
              <a:buFont typeface="Wingdings" pitchFamily="2" charset="2"/>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2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50000"/>
              </a:lnSpc>
              <a:buClr>
                <a:srgbClr val="000000"/>
              </a:buClr>
              <a:buSzPct val="70000"/>
              <a:buFont typeface="Wingdings" pitchFamily="2" charset="2"/>
              <a:buNone/>
            </a:pPr>
            <a:endParaRPr kumimoji="1" lang="en-US" altLang="en-US" sz="1800" dirty="0" smtClean="0">
              <a:solidFill>
                <a:srgbClr val="FFCC00"/>
              </a:solidFill>
              <a:latin typeface="Arial Narrow" pitchFamily="34" charset="0"/>
            </a:endParaRPr>
          </a:p>
          <a:p>
            <a:pPr>
              <a:lnSpc>
                <a:spcPct val="50000"/>
              </a:lnSpc>
              <a:spcBef>
                <a:spcPct val="0"/>
              </a:spcBef>
              <a:buClr>
                <a:srgbClr val="000000"/>
              </a:buClr>
              <a:buSzPct val="70000"/>
              <a:buFont typeface="Wingdings" pitchFamily="2" charset="2"/>
              <a:buNone/>
            </a:pPr>
            <a:endParaRPr kumimoji="1" lang="en-US" altLang="en-US" sz="1800" dirty="0" smtClean="0">
              <a:solidFill>
                <a:srgbClr val="006699"/>
              </a:solidFill>
            </a:endParaRPr>
          </a:p>
        </p:txBody>
      </p:sp>
      <p:sp>
        <p:nvSpPr>
          <p:cNvPr id="2051" name="Rectangle 65"/>
          <p:cNvSpPr>
            <a:spLocks noChangeArrowheads="1"/>
          </p:cNvSpPr>
          <p:nvPr/>
        </p:nvSpPr>
        <p:spPr bwMode="auto">
          <a:xfrm>
            <a:off x="144463" y="35073"/>
            <a:ext cx="8906668" cy="1966356"/>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120000"/>
              <a:buFont typeface="Wingdings" pitchFamily="2" charset="2"/>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2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FLORIDA PUBLIC HUMAN RESOURCES ASSOCIATION</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Florida's Resource for Public-Sector Human Resources...</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Log in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Home</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About►</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Membership►</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Resources►</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Connections►</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Events►</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Certification</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Job Board</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CONFERENCE LOCATION</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r>
              <a:rPr lang="en-US" sz="1600" b="1" dirty="0">
                <a:solidFill>
                  <a:srgbClr val="FFFFFF"/>
                </a:solidFill>
                <a:latin typeface="Arial" charset="0"/>
                <a:cs typeface="Arial" panose="020B0604020202020204" pitchFamily="34" charset="0"/>
              </a:rPr>
              <a:t>Hyatt Regency</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Coconut Point Resort &amp; Spa</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5001 Coconut Road, Bonita Springs, Florida 34134</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Phone: 239-444-1234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HOTEL INFORMATION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Preliminary Room Rate: $189.00 per night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Resort Fee: Included in your room rate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The resort fee will appear on your hotel reservation and will be removed at check-in.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Online Reservation Link:</a:t>
            </a:r>
          </a:p>
          <a:p>
            <a:pPr lvl="1" eaLnBrk="1" hangingPunct="1">
              <a:spcBef>
                <a:spcPct val="0"/>
              </a:spcBef>
              <a:buNone/>
              <a:defRPr/>
            </a:pPr>
            <a:r>
              <a:rPr lang="en-US" sz="1600" b="1" dirty="0">
                <a:solidFill>
                  <a:srgbClr val="FFFFFF"/>
                </a:solidFill>
                <a:latin typeface="Arial" charset="0"/>
                <a:cs typeface="Arial" panose="020B0604020202020204" pitchFamily="34" charset="0"/>
              </a:rPr>
              <a:t>https://www.hyatt.com/en-US/group-booking/NAPRN/G-GFLR</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pureblack.de</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SPONSORS &amp; EXHIBITORS</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Sponsorship &amp; Exhibitor Registration Links: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2019 Sponsorship &amp; Exhibitor Packages</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2019 Sponsorship &amp; Exhibitor Registration &amp; Payment Link</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Sponsors &amp; Exhibitors-Additional Social Event tickets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Sponsorship _ Exhibitor Check Payment Form.pdf</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CONFERENCE REGISTRATION</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Online Registration Links:    </a:t>
            </a:r>
          </a:p>
          <a:p>
            <a:pPr lvl="1" eaLnBrk="1" hangingPunct="1">
              <a:spcBef>
                <a:spcPct val="0"/>
              </a:spcBef>
              <a:buNone/>
              <a:defRPr/>
            </a:pPr>
            <a:r>
              <a:rPr lang="en-US" sz="1600" b="1" dirty="0">
                <a:solidFill>
                  <a:srgbClr val="FFFFFF"/>
                </a:solidFill>
                <a:latin typeface="Arial" charset="0"/>
                <a:cs typeface="Arial" panose="020B0604020202020204" pitchFamily="34" charset="0"/>
              </a:rPr>
              <a:t>2019- 83rd Annual FPHRA Pre-Conference</a:t>
            </a:r>
          </a:p>
          <a:p>
            <a:pPr lvl="1" eaLnBrk="1" hangingPunct="1">
              <a:spcBef>
                <a:spcPct val="0"/>
              </a:spcBef>
              <a:buNone/>
              <a:defRPr/>
            </a:pPr>
            <a:r>
              <a:rPr lang="en-US" sz="1600" b="1" dirty="0">
                <a:solidFill>
                  <a:srgbClr val="FFFFFF"/>
                </a:solidFill>
                <a:latin typeface="Arial" charset="0"/>
                <a:cs typeface="Arial" panose="020B0604020202020204" pitchFamily="34" charset="0"/>
              </a:rPr>
              <a:t>2019- 83rd Annual FPHRA Conference</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2019 Conference - Guest Ticket-Tuesday Night Dinner Dance</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AGENDAS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Pre-Conference at a Glance - 2019.pdf</a:t>
            </a:r>
          </a:p>
          <a:p>
            <a:pPr lvl="1" eaLnBrk="1" hangingPunct="1">
              <a:spcBef>
                <a:spcPct val="0"/>
              </a:spcBef>
              <a:buNone/>
              <a:defRPr/>
            </a:pPr>
            <a:r>
              <a:rPr lang="en-US" sz="1600" b="1" dirty="0">
                <a:solidFill>
                  <a:srgbClr val="FFFFFF"/>
                </a:solidFill>
                <a:latin typeface="Arial" charset="0"/>
                <a:cs typeface="Arial" panose="020B0604020202020204" pitchFamily="34" charset="0"/>
              </a:rPr>
              <a:t>Conference at a Glance - 2019.pdf</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HOST COMMITTEE CHAIR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2018 Conference</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2017 Conference</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2016 Conference</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2015 Conference</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smtClean="0">
                <a:solidFill>
                  <a:srgbClr val="FFFFFF"/>
                </a:solidFill>
                <a:latin typeface="Arial" charset="0"/>
                <a:cs typeface="Arial" panose="020B0604020202020204" pitchFamily="34" charset="0"/>
              </a:rPr>
              <a:t>					</a:t>
            </a:r>
            <a:r>
              <a:rPr lang="en-US" b="1" dirty="0" smtClean="0">
                <a:solidFill>
                  <a:srgbClr val="FFFFFF"/>
                </a:solidFill>
                <a:latin typeface="Arial" charset="0"/>
                <a:cs typeface="Arial" panose="020B0604020202020204" pitchFamily="34" charset="0"/>
              </a:rPr>
              <a:t>83rd </a:t>
            </a:r>
            <a:r>
              <a:rPr lang="en-US" b="1" dirty="0">
                <a:solidFill>
                  <a:srgbClr val="FFFFFF"/>
                </a:solidFill>
                <a:latin typeface="Arial" charset="0"/>
                <a:cs typeface="Arial" panose="020B0604020202020204" pitchFamily="34" charset="0"/>
              </a:rPr>
              <a:t>Annual </a:t>
            </a:r>
            <a:endParaRPr lang="en-US" b="1" dirty="0" smtClean="0">
              <a:solidFill>
                <a:srgbClr val="FFFFFF"/>
              </a:solidFill>
              <a:latin typeface="Arial" charset="0"/>
              <a:cs typeface="Arial" panose="020B0604020202020204" pitchFamily="34" charset="0"/>
            </a:endParaRPr>
          </a:p>
          <a:p>
            <a:pPr lvl="1" eaLnBrk="1" hangingPunct="1">
              <a:spcBef>
                <a:spcPct val="0"/>
              </a:spcBef>
              <a:buNone/>
              <a:defRPr/>
            </a:pPr>
            <a:r>
              <a:rPr lang="en-US" b="1" dirty="0" smtClean="0">
                <a:solidFill>
                  <a:srgbClr val="FFFFFF"/>
                </a:solidFill>
                <a:latin typeface="Arial" charset="0"/>
                <a:cs typeface="Arial" panose="020B0604020202020204" pitchFamily="34" charset="0"/>
              </a:rPr>
              <a:t>					FPHRA </a:t>
            </a:r>
            <a:r>
              <a:rPr lang="en-US" b="1" dirty="0">
                <a:solidFill>
                  <a:srgbClr val="FFFFFF"/>
                </a:solidFill>
                <a:latin typeface="Arial" charset="0"/>
                <a:cs typeface="Arial" panose="020B0604020202020204" pitchFamily="34" charset="0"/>
              </a:rPr>
              <a:t>Conference </a:t>
            </a:r>
          </a:p>
          <a:p>
            <a:pPr lvl="1" eaLnBrk="1" hangingPunct="1">
              <a:spcBef>
                <a:spcPct val="0"/>
              </a:spcBef>
              <a:buNone/>
              <a:defRPr/>
            </a:pPr>
            <a:endParaRPr lang="en-US" sz="20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HOME  -  ABOUT  -  JOIN -  RESOURCES</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Questions? Contact the Webmaster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r>
              <a:rPr lang="en-US" sz="1600" b="1" dirty="0">
                <a:solidFill>
                  <a:srgbClr val="FFFFFF"/>
                </a:solidFill>
                <a:latin typeface="Arial" charset="0"/>
                <a:cs typeface="Arial" panose="020B0604020202020204" pitchFamily="34" charset="0"/>
              </a:rPr>
              <a:t> Powered by Wild Apricot Membership Software </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r>
              <a:rPr lang="en-US" sz="1600" b="1" dirty="0">
                <a:solidFill>
                  <a:srgbClr val="FFFFFF"/>
                </a:solidFill>
                <a:latin typeface="Arial" charset="0"/>
                <a:cs typeface="Arial" panose="020B0604020202020204" pitchFamily="34" charset="0"/>
              </a:rPr>
              <a:t>  </a:t>
            </a: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a:p>
            <a:pPr lvl="1" eaLnBrk="1" hangingPunct="1">
              <a:spcBef>
                <a:spcPct val="0"/>
              </a:spcBef>
              <a:buNone/>
              <a:defRPr/>
            </a:pPr>
            <a:endParaRPr lang="en-US" sz="1600" b="1" dirty="0">
              <a:solidFill>
                <a:srgbClr val="FFFFFF"/>
              </a:solidFill>
              <a:latin typeface="Arial" charset="0"/>
              <a:cs typeface="Arial" panose="020B0604020202020204" pitchFamily="34" charset="0"/>
            </a:endParaRPr>
          </a:p>
        </p:txBody>
      </p:sp>
      <p:pic>
        <p:nvPicPr>
          <p:cNvPr id="2052" name="Picture 68" descr="New OD Logo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44751"/>
            <a:ext cx="1566863" cy="12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8"/>
          <p:cNvSpPr>
            <a:spLocks noChangeArrowheads="1"/>
          </p:cNvSpPr>
          <p:nvPr/>
        </p:nvSpPr>
        <p:spPr bwMode="auto">
          <a:xfrm>
            <a:off x="25400" y="3140075"/>
            <a:ext cx="9144000" cy="704850"/>
          </a:xfrm>
          <a:prstGeom prst="rect">
            <a:avLst/>
          </a:prstGeom>
          <a:solidFill>
            <a:srgbClr val="993300"/>
          </a:solidFill>
          <a:ln>
            <a:noFill/>
          </a:ln>
          <a:effectLst/>
          <a:extLst>
            <a:ext uri="{91240B29-F687-4F45-9708-019B960494DF}">
              <a14:hiddenLine xmlns:a14="http://schemas.microsoft.com/office/drawing/2010/main" w="2857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120000"/>
              <a:buFont typeface="Wingdings" pitchFamily="2" charset="2"/>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2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SzTx/>
              <a:buFontTx/>
              <a:buNone/>
            </a:pPr>
            <a:endParaRPr lang="en-US" altLang="en-US" sz="1800" dirty="0" smtClean="0">
              <a:solidFill>
                <a:srgbClr val="000000"/>
              </a:solidFill>
            </a:endParaRPr>
          </a:p>
        </p:txBody>
      </p:sp>
      <p:sp>
        <p:nvSpPr>
          <p:cNvPr id="2054" name="Text Box 54"/>
          <p:cNvSpPr txBox="1">
            <a:spLocks noChangeArrowheads="1"/>
          </p:cNvSpPr>
          <p:nvPr/>
        </p:nvSpPr>
        <p:spPr bwMode="auto">
          <a:xfrm>
            <a:off x="1447800" y="1632096"/>
            <a:ext cx="70024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SzPct val="120000"/>
              <a:buFont typeface="Wingdings" pitchFamily="2" charset="2"/>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2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SzTx/>
              <a:buFontTx/>
              <a:buNone/>
            </a:pPr>
            <a:r>
              <a:rPr lang="en-US" altLang="en-US" sz="1800" dirty="0" smtClean="0">
                <a:solidFill>
                  <a:srgbClr val="FFFFFF"/>
                </a:solidFill>
              </a:rPr>
              <a:t>  July 22, 2019 Karen M. Morinelli, Tampa, Fl. </a:t>
            </a:r>
            <a:endParaRPr lang="en-US" altLang="en-US" sz="1400" b="1" dirty="0" smtClean="0">
              <a:solidFill>
                <a:srgbClr val="FFFFFF"/>
              </a:solidFill>
            </a:endParaRPr>
          </a:p>
        </p:txBody>
      </p:sp>
      <p:sp>
        <p:nvSpPr>
          <p:cNvPr id="2055" name="Rectangle 64"/>
          <p:cNvSpPr>
            <a:spLocks noChangeArrowheads="1"/>
          </p:cNvSpPr>
          <p:nvPr/>
        </p:nvSpPr>
        <p:spPr bwMode="auto">
          <a:xfrm>
            <a:off x="0" y="6394450"/>
            <a:ext cx="9144000" cy="46355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120000"/>
              <a:buFont typeface="Wingdings" pitchFamily="2" charset="2"/>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2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SzTx/>
              <a:buFontTx/>
              <a:buNone/>
            </a:pPr>
            <a:endParaRPr lang="en-US" altLang="en-US" sz="1800" dirty="0" smtClean="0">
              <a:solidFill>
                <a:srgbClr val="000000"/>
              </a:solidFill>
            </a:endParaRPr>
          </a:p>
        </p:txBody>
      </p:sp>
      <p:pic>
        <p:nvPicPr>
          <p:cNvPr id="205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0345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2"/>
          <p:cNvSpPr txBox="1">
            <a:spLocks noChangeArrowheads="1"/>
          </p:cNvSpPr>
          <p:nvPr/>
        </p:nvSpPr>
        <p:spPr bwMode="auto">
          <a:xfrm>
            <a:off x="182563" y="2198830"/>
            <a:ext cx="86947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20000"/>
              <a:buFont typeface="Wingdings" pitchFamily="2" charset="2"/>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2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SzTx/>
              <a:buFontTx/>
              <a:buNone/>
            </a:pPr>
            <a:r>
              <a:rPr lang="en-US" altLang="en-US" sz="7200" dirty="0" smtClean="0">
                <a:solidFill>
                  <a:srgbClr val="FFFFFF"/>
                </a:solidFill>
                <a:latin typeface="Showcard Gothic" pitchFamily="82" charset="0"/>
              </a:rPr>
              <a:t> </a:t>
            </a:r>
            <a:r>
              <a:rPr lang="en-US" altLang="en-US" sz="5400" dirty="0" smtClean="0">
                <a:solidFill>
                  <a:srgbClr val="FFFFFF"/>
                </a:solidFill>
                <a:latin typeface="Showcard Gothic" pitchFamily="82" charset="0"/>
              </a:rPr>
              <a:t>labor  &amp; Employment</a:t>
            </a:r>
          </a:p>
        </p:txBody>
      </p:sp>
      <p:pic>
        <p:nvPicPr>
          <p:cNvPr id="2" name="Jeopardy Theme.wma">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44463" y="6486525"/>
            <a:ext cx="2778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6628215" y="50037"/>
            <a:ext cx="2422916" cy="1951391"/>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7939" y="302563"/>
            <a:ext cx="1219200" cy="1190625"/>
          </a:xfrm>
          <a:prstGeom prst="rect">
            <a:avLst/>
          </a:prstGeom>
        </p:spPr>
      </p:pic>
    </p:spTree>
    <p:extLst>
      <p:ext uri="{BB962C8B-B14F-4D97-AF65-F5344CB8AC3E}">
        <p14:creationId xmlns:p14="http://schemas.microsoft.com/office/powerpoint/2010/main" val="2339821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Potpourri –  400</a:t>
            </a:r>
          </a:p>
        </p:txBody>
      </p:sp>
      <p:sp>
        <p:nvSpPr>
          <p:cNvPr id="11267" name="Content Placeholder 2"/>
          <p:cNvSpPr>
            <a:spLocks noGrp="1"/>
          </p:cNvSpPr>
          <p:nvPr>
            <p:ph idx="1"/>
          </p:nvPr>
        </p:nvSpPr>
        <p:spPr>
          <a:xfrm>
            <a:off x="457200" y="1447800"/>
            <a:ext cx="8229600" cy="4525963"/>
          </a:xfrm>
        </p:spPr>
        <p:txBody>
          <a:bodyPr/>
          <a:lstStyle/>
          <a:p>
            <a:pPr marL="0" indent="0" algn="ctr" eaLnBrk="1" hangingPunct="1">
              <a:buNone/>
            </a:pPr>
            <a:endParaRPr lang="en-US" altLang="en-US" sz="4400" b="1" dirty="0" smtClean="0">
              <a:effectLst>
                <a:outerShdw blurRad="38100" dist="38100" dir="2700000" algn="tl">
                  <a:srgbClr val="000000">
                    <a:alpha val="43137"/>
                  </a:srgbClr>
                </a:outerShdw>
              </a:effectLst>
            </a:endParaRPr>
          </a:p>
          <a:p>
            <a:pPr marL="0" indent="0" algn="ctr" eaLnBrk="1" hangingPunct="1">
              <a:buNone/>
            </a:pPr>
            <a:r>
              <a:rPr lang="en-US" altLang="en-US" sz="4400" b="1" dirty="0" smtClean="0">
                <a:effectLst>
                  <a:outerShdw blurRad="38100" dist="38100" dir="2700000" algn="tl">
                    <a:srgbClr val="000000">
                      <a:alpha val="43137"/>
                    </a:srgbClr>
                  </a:outerShdw>
                </a:effectLst>
              </a:rPr>
              <a:t> This federal agency’s </a:t>
            </a:r>
          </a:p>
          <a:p>
            <a:pPr marL="0" indent="0" algn="ctr" eaLnBrk="1" hangingPunct="1">
              <a:buNone/>
            </a:pPr>
            <a:r>
              <a:rPr lang="en-US" altLang="en-US" sz="4400" b="1" dirty="0" smtClean="0">
                <a:effectLst>
                  <a:outerShdw blurRad="38100" dist="38100" dir="2700000" algn="tl">
                    <a:srgbClr val="000000">
                      <a:alpha val="43137"/>
                    </a:srgbClr>
                  </a:outerShdw>
                </a:effectLst>
              </a:rPr>
              <a:t>popular “opinion letters” </a:t>
            </a:r>
          </a:p>
          <a:p>
            <a:pPr marL="0" indent="0" algn="ctr" eaLnBrk="1" hangingPunct="1">
              <a:buNone/>
            </a:pPr>
            <a:r>
              <a:rPr lang="en-US" altLang="en-US" sz="4400" b="1" dirty="0" smtClean="0">
                <a:effectLst>
                  <a:outerShdw blurRad="38100" dist="38100" dir="2700000" algn="tl">
                    <a:srgbClr val="000000">
                      <a:alpha val="43137"/>
                    </a:srgbClr>
                  </a:outerShdw>
                </a:effectLst>
              </a:rPr>
              <a:t>made a comeback  after a </a:t>
            </a:r>
          </a:p>
          <a:p>
            <a:pPr marL="0" indent="0" algn="ctr" eaLnBrk="1" hangingPunct="1">
              <a:buNone/>
            </a:pPr>
            <a:r>
              <a:rPr lang="en-US" altLang="en-US" sz="4400" b="1" dirty="0" smtClean="0">
                <a:effectLst>
                  <a:outerShdw blurRad="38100" dist="38100" dir="2700000" algn="tl">
                    <a:srgbClr val="000000">
                      <a:alpha val="43137"/>
                    </a:srgbClr>
                  </a:outerShdw>
                </a:effectLst>
              </a:rPr>
              <a:t>7 year absence</a:t>
            </a:r>
            <a:r>
              <a:rPr lang="en-US" altLang="en-US" b="1" dirty="0" smtClean="0">
                <a:effectLst>
                  <a:outerShdw blurRad="38100" dist="38100" dir="2700000" algn="tl">
                    <a:srgbClr val="000000">
                      <a:alpha val="43137"/>
                    </a:srgbClr>
                  </a:outerShdw>
                </a:effectLst>
              </a:rPr>
              <a:t>.  </a:t>
            </a:r>
            <a:endParaRPr lang="en-US" altLang="en-US" b="1" dirty="0">
              <a:effectLst>
                <a:outerShdw blurRad="38100" dist="38100" dir="2700000" algn="tl">
                  <a:srgbClr val="000000">
                    <a:alpha val="43137"/>
                  </a:srgbClr>
                </a:outerShdw>
              </a:effectLst>
            </a:endParaRPr>
          </a:p>
          <a:p>
            <a:pPr marL="0" indent="0" algn="ctr" eaLnBrk="1" hangingPunct="1">
              <a:buFont typeface="Arial" charset="0"/>
              <a:buNone/>
            </a:pPr>
            <a:r>
              <a:rPr lang="en-US" altLang="en-US" sz="5400" b="1" dirty="0" smtClean="0">
                <a:effectLst>
                  <a:outerShdw blurRad="38100" dist="38100" dir="2700000" algn="tl">
                    <a:srgbClr val="000000">
                      <a:alpha val="43137"/>
                    </a:srgbClr>
                  </a:outerShdw>
                </a:effectLst>
              </a:rPr>
              <a:t> </a:t>
            </a:r>
          </a:p>
        </p:txBody>
      </p:sp>
      <p:sp>
        <p:nvSpPr>
          <p:cNvPr id="2" name="Rectangle 1"/>
          <p:cNvSpPr/>
          <p:nvPr/>
        </p:nvSpPr>
        <p:spPr>
          <a:xfrm>
            <a:off x="2057400" y="2286000"/>
            <a:ext cx="4572000" cy="830997"/>
          </a:xfrm>
          <a:prstGeom prst="rect">
            <a:avLst/>
          </a:prstGeom>
        </p:spPr>
        <p:txBody>
          <a:bodyPr>
            <a:spAutoFit/>
          </a:bodyPr>
          <a:lstStyle/>
          <a:p>
            <a:r>
              <a:rPr lang="en-US" sz="4800" b="1" i="1" dirty="0" smtClean="0">
                <a:solidFill>
                  <a:schemeClr val="bg1"/>
                </a:solidFill>
                <a:effectLst>
                  <a:outerShdw blurRad="38100" dist="38100" dir="2700000" algn="tl">
                    <a:srgbClr val="000000">
                      <a:alpha val="43137"/>
                    </a:srgbClr>
                  </a:outerShdw>
                </a:effectLst>
                <a:latin typeface="+mj-lt"/>
              </a:rPr>
              <a:t> </a:t>
            </a:r>
            <a:endParaRPr lang="en-US" sz="4800" b="1" i="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r>
              <a:rPr lang="en-US" altLang="en-US" sz="4800" b="1" u="sng" dirty="0" smtClean="0">
                <a:effectLst>
                  <a:outerShdw blurRad="38100" dist="38100" dir="2700000" algn="tl">
                    <a:srgbClr val="000000">
                      <a:alpha val="43137"/>
                    </a:srgbClr>
                  </a:outerShdw>
                </a:effectLst>
              </a:rPr>
              <a:t> </a:t>
            </a:r>
          </a:p>
        </p:txBody>
      </p:sp>
      <p:sp>
        <p:nvSpPr>
          <p:cNvPr id="12291" name="Content Placeholder 3"/>
          <p:cNvSpPr>
            <a:spLocks noGrp="1"/>
          </p:cNvSpPr>
          <p:nvPr>
            <p:ph idx="1"/>
          </p:nvPr>
        </p:nvSpPr>
        <p:spPr/>
        <p:txBody>
          <a:bodyPr/>
          <a:lstStyle/>
          <a:p>
            <a:pPr marL="0" indent="0" algn="ctr" eaLnBrk="1" hangingPunct="1">
              <a:buFont typeface="Arial" charset="0"/>
              <a:buNone/>
            </a:pPr>
            <a:endParaRPr lang="en-US" altLang="en-US" dirty="0" smtClean="0"/>
          </a:p>
          <a:p>
            <a:pPr marL="0" indent="0" algn="ctr" eaLnBrk="1" hangingPunct="1">
              <a:buNone/>
            </a:pPr>
            <a:r>
              <a:rPr lang="en-US" altLang="en-US" sz="4800" b="1" i="1" dirty="0" smtClean="0">
                <a:effectLst>
                  <a:outerShdw blurRad="38100" dist="38100" dir="2700000" algn="tl">
                    <a:srgbClr val="000000">
                      <a:alpha val="43137"/>
                    </a:srgbClr>
                  </a:outerShdw>
                </a:effectLst>
              </a:rPr>
              <a:t> </a:t>
            </a:r>
            <a:r>
              <a:rPr lang="en-US" altLang="en-US" sz="5400" b="1" i="1" dirty="0" smtClean="0">
                <a:effectLst>
                  <a:outerShdw blurRad="38100" dist="38100" dir="2700000" algn="tl">
                    <a:srgbClr val="000000">
                      <a:alpha val="43137"/>
                    </a:srgbClr>
                  </a:outerShdw>
                </a:effectLst>
              </a:rPr>
              <a:t>What is the</a:t>
            </a:r>
          </a:p>
          <a:p>
            <a:pPr marL="0" indent="0" algn="ctr" eaLnBrk="1" hangingPunct="1">
              <a:buNone/>
            </a:pPr>
            <a:r>
              <a:rPr lang="en-US" altLang="en-US" sz="5400" b="1" i="1" dirty="0" smtClean="0">
                <a:effectLst>
                  <a:outerShdw blurRad="38100" dist="38100" dir="2700000" algn="tl">
                    <a:srgbClr val="000000">
                      <a:alpha val="43137"/>
                    </a:srgbClr>
                  </a:outerShdw>
                </a:effectLst>
              </a:rPr>
              <a:t>  U. S. Department of Labor?</a:t>
            </a:r>
            <a:endParaRPr lang="en-US" altLang="en-US" sz="5400" b="1" i="1" dirty="0">
              <a:effectLst>
                <a:outerShdw blurRad="38100" dist="38100" dir="2700000" algn="tl">
                  <a:srgbClr val="000000">
                    <a:alpha val="43137"/>
                  </a:srgbClr>
                </a:outerShdw>
              </a:effectLst>
            </a:endParaRPr>
          </a:p>
          <a:p>
            <a:pPr marL="0" indent="0" algn="ctr" eaLnBrk="1" hangingPunct="1">
              <a:buFont typeface="Arial" charset="0"/>
              <a:buNone/>
            </a:pPr>
            <a:r>
              <a:rPr lang="en-US" altLang="en-US" sz="4800" b="1" i="1" dirty="0" smtClean="0">
                <a:effectLst>
                  <a:outerShdw blurRad="38100" dist="38100" dir="2700000" algn="tl">
                    <a:srgbClr val="000000">
                      <a:alpha val="43137"/>
                    </a:srgbClr>
                  </a:outerShdw>
                </a:effectLst>
              </a:rPr>
              <a:t> </a:t>
            </a:r>
          </a:p>
        </p:txBody>
      </p:sp>
      <p:pic>
        <p:nvPicPr>
          <p:cNvPr id="12292"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4800"/>
            <a:ext cx="8229600" cy="1219200"/>
          </a:xfrm>
        </p:spPr>
        <p:txBody>
          <a:bodyPr/>
          <a:lstStyle/>
          <a:p>
            <a:pPr eaLnBrk="1" hangingPunct="1"/>
            <a:r>
              <a:rPr lang="en-US" altLang="en-US" sz="5400" b="1" u="sng" dirty="0" smtClean="0">
                <a:effectLst>
                  <a:outerShdw blurRad="38100" dist="38100" dir="2700000" algn="tl">
                    <a:srgbClr val="000000">
                      <a:alpha val="43137"/>
                    </a:srgbClr>
                  </a:outerShdw>
                </a:effectLst>
              </a:rPr>
              <a:t>Potpourri – 500</a:t>
            </a:r>
          </a:p>
        </p:txBody>
      </p:sp>
      <p:sp>
        <p:nvSpPr>
          <p:cNvPr id="13315" name="Content Placeholder 2"/>
          <p:cNvSpPr>
            <a:spLocks noGrp="1"/>
          </p:cNvSpPr>
          <p:nvPr>
            <p:ph idx="1"/>
          </p:nvPr>
        </p:nvSpPr>
        <p:spPr>
          <a:xfrm>
            <a:off x="457200" y="2013466"/>
            <a:ext cx="8229600" cy="4112697"/>
          </a:xfrm>
        </p:spPr>
        <p:txBody>
          <a:bodyPr/>
          <a:lstStyle/>
          <a:p>
            <a:pPr marL="0" indent="0" algn="ctr" eaLnBrk="1" hangingPunct="1">
              <a:buNone/>
            </a:pPr>
            <a:r>
              <a:rPr lang="en-US" sz="4800" dirty="0"/>
              <a:t> </a:t>
            </a:r>
            <a:r>
              <a:rPr lang="en-US" sz="4400" b="1" dirty="0" smtClean="0"/>
              <a:t> From 1933 to 1945 she served as the fourth Secretary of Labor and the first woman to hold the position.</a:t>
            </a:r>
            <a:endParaRPr lang="en-US" altLang="en-US" sz="4400" b="1" i="1" u="sng" dirty="0" smtClean="0">
              <a:effectLst>
                <a:outerShdw blurRad="38100" dist="38100" dir="2700000" algn="tl">
                  <a:srgbClr val="000000">
                    <a:alpha val="43137"/>
                  </a:srgbClr>
                </a:outerShdw>
              </a:effectLst>
            </a:endParaRPr>
          </a:p>
        </p:txBody>
      </p:sp>
      <p:sp>
        <p:nvSpPr>
          <p:cNvPr id="2" name="Rectangle 1"/>
          <p:cNvSpPr/>
          <p:nvPr/>
        </p:nvSpPr>
        <p:spPr>
          <a:xfrm>
            <a:off x="914400" y="1828800"/>
            <a:ext cx="6705600" cy="369332"/>
          </a:xfrm>
          <a:prstGeom prst="rect">
            <a:avLst/>
          </a:prstGeom>
        </p:spPr>
        <p:txBody>
          <a:bodyPr wrap="square">
            <a:spAutoFit/>
          </a:bodyPr>
          <a:lstStyle/>
          <a:p>
            <a:r>
              <a:rPr lang="en-US" dirty="0" smtClean="0">
                <a:solidFill>
                  <a:schemeClr val="bg1"/>
                </a:solidFill>
              </a:rPr>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14339" name="Content Placeholder 3"/>
          <p:cNvSpPr>
            <a:spLocks noGrp="1"/>
          </p:cNvSpPr>
          <p:nvPr>
            <p:ph idx="1"/>
          </p:nvPr>
        </p:nvSpPr>
        <p:spPr/>
        <p:txBody>
          <a:bodyPr/>
          <a:lstStyle/>
          <a:p>
            <a:pPr marL="0" indent="0" eaLnBrk="1" hangingPunct="1">
              <a:buFont typeface="Arial" charset="0"/>
              <a:buNone/>
            </a:pPr>
            <a:endParaRPr lang="en-US" altLang="en-US" dirty="0" smtClean="0"/>
          </a:p>
          <a:p>
            <a:pPr marL="0" indent="0" algn="ctr" eaLnBrk="1" hangingPunct="1">
              <a:buNone/>
            </a:pPr>
            <a:r>
              <a:rPr lang="en-US" sz="4400" dirty="0" smtClean="0">
                <a:solidFill>
                  <a:prstClr val="white"/>
                </a:solidFill>
              </a:rPr>
              <a:t> </a:t>
            </a:r>
            <a:r>
              <a:rPr lang="en-US" sz="4400" b="1" i="1" dirty="0" smtClean="0">
                <a:solidFill>
                  <a:prstClr val="white"/>
                </a:solidFill>
              </a:rPr>
              <a:t> Who was </a:t>
            </a:r>
          </a:p>
          <a:p>
            <a:pPr marL="0" indent="0" algn="ctr" eaLnBrk="1" hangingPunct="1">
              <a:buNone/>
            </a:pPr>
            <a:r>
              <a:rPr lang="en-US" altLang="en-US" sz="4400" b="1" i="1" dirty="0" smtClean="0">
                <a:solidFill>
                  <a:prstClr val="white"/>
                </a:solidFill>
                <a:effectLst>
                  <a:outerShdw blurRad="38100" dist="38100" dir="2700000" algn="tl">
                    <a:srgbClr val="000000">
                      <a:alpha val="43137"/>
                    </a:srgbClr>
                  </a:outerShdw>
                </a:effectLst>
              </a:rPr>
              <a:t>Frances Perkins?</a:t>
            </a:r>
            <a:endParaRPr lang="sv-SE" altLang="en-US" sz="4400" b="1" i="1" dirty="0">
              <a:effectLst>
                <a:outerShdw blurRad="38100" dist="38100" dir="2700000" algn="tl">
                  <a:srgbClr val="000000">
                    <a:alpha val="43137"/>
                  </a:srgbClr>
                </a:outerShdw>
              </a:effectLst>
            </a:endParaRPr>
          </a:p>
          <a:p>
            <a:pPr marL="0" indent="0" algn="ctr" eaLnBrk="1" hangingPunct="1">
              <a:buFont typeface="Arial" charset="0"/>
              <a:buNone/>
            </a:pPr>
            <a:r>
              <a:rPr lang="en-US" altLang="en-US" sz="4400" dirty="0" smtClean="0"/>
              <a:t> </a:t>
            </a:r>
          </a:p>
        </p:txBody>
      </p:sp>
      <p:pic>
        <p:nvPicPr>
          <p:cNvPr id="14340"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 #! – 100</a:t>
            </a:r>
          </a:p>
        </p:txBody>
      </p:sp>
      <p:sp>
        <p:nvSpPr>
          <p:cNvPr id="15363" name="Content Placeholder 2"/>
          <p:cNvSpPr>
            <a:spLocks noGrp="1"/>
          </p:cNvSpPr>
          <p:nvPr>
            <p:ph idx="1"/>
          </p:nvPr>
        </p:nvSpPr>
        <p:spPr/>
        <p:txBody>
          <a:bodyPr/>
          <a:lstStyle/>
          <a:p>
            <a:pPr marL="0" indent="0" algn="ctr" eaLnBrk="1" hangingPunct="1">
              <a:buNone/>
              <a:defRPr/>
            </a:pPr>
            <a:r>
              <a:rPr lang="en-US" sz="4400" b="1" dirty="0" smtClean="0"/>
              <a:t> This movement was </a:t>
            </a:r>
          </a:p>
          <a:p>
            <a:pPr marL="0" indent="0" algn="ctr" eaLnBrk="1" hangingPunct="1">
              <a:buNone/>
              <a:defRPr/>
            </a:pPr>
            <a:r>
              <a:rPr lang="en-US" sz="4400" b="1" dirty="0" smtClean="0"/>
              <a:t>founded in 2006 to help survivors of sexual violence and was revitalized in 2017.</a:t>
            </a:r>
            <a:endParaRPr lang="en-US" sz="4400" dirty="0" smtClean="0"/>
          </a:p>
          <a:p>
            <a:pPr marL="0" indent="0" algn="ctr" eaLnBrk="1" hangingPunct="1">
              <a:buNone/>
              <a:defRPr/>
            </a:pPr>
            <a:r>
              <a:rPr lang="en-US" sz="4000" dirty="0" smtClean="0"/>
              <a:t> </a:t>
            </a:r>
            <a:endParaRPr lang="en-US" altLang="en-US" dirty="0" smtClean="0"/>
          </a:p>
        </p:txBody>
      </p:sp>
      <p:pic>
        <p:nvPicPr>
          <p:cNvPr id="4" name="Picture 3"/>
          <p:cNvPicPr>
            <a:picLocks noChangeAspect="1"/>
          </p:cNvPicPr>
          <p:nvPr/>
        </p:nvPicPr>
        <p:blipFill>
          <a:blip r:embed="rId3"/>
          <a:stretch>
            <a:fillRect/>
          </a:stretch>
        </p:blipFill>
        <p:spPr>
          <a:xfrm>
            <a:off x="2903538" y="541338"/>
            <a:ext cx="677862" cy="6778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r>
              <a:rPr lang="en-US" altLang="en-US" sz="5400" dirty="0" smtClean="0"/>
              <a:t> </a:t>
            </a:r>
          </a:p>
        </p:txBody>
      </p:sp>
      <p:sp>
        <p:nvSpPr>
          <p:cNvPr id="16387" name="Content Placeholder 3"/>
          <p:cNvSpPr>
            <a:spLocks noGrp="1"/>
          </p:cNvSpPr>
          <p:nvPr>
            <p:ph idx="1"/>
          </p:nvPr>
        </p:nvSpPr>
        <p:spPr/>
        <p:txBody>
          <a:bodyPr/>
          <a:lstStyle/>
          <a:p>
            <a:pPr marL="0" indent="0" eaLnBrk="1" hangingPunct="1">
              <a:buFont typeface="Arial" charset="0"/>
              <a:buNone/>
            </a:pPr>
            <a:endParaRPr lang="en-US" altLang="en-US" dirty="0" smtClean="0"/>
          </a:p>
          <a:p>
            <a:pPr marL="0" indent="0" algn="ctr" eaLnBrk="1" hangingPunct="1">
              <a:buNone/>
            </a:pPr>
            <a:r>
              <a:rPr lang="en-US" altLang="en-US" dirty="0" smtClean="0"/>
              <a:t> </a:t>
            </a:r>
            <a:r>
              <a:rPr lang="en-US" altLang="en-US" sz="4800" b="1" i="1" dirty="0" smtClean="0">
                <a:effectLst>
                  <a:outerShdw blurRad="38100" dist="38100" dir="2700000" algn="tl">
                    <a:srgbClr val="000000">
                      <a:alpha val="43137"/>
                    </a:srgbClr>
                  </a:outerShdw>
                </a:effectLst>
              </a:rPr>
              <a:t> </a:t>
            </a:r>
            <a:r>
              <a:rPr lang="en-US" altLang="en-US" sz="4400" b="1" i="1" dirty="0" smtClean="0">
                <a:effectLst>
                  <a:outerShdw blurRad="38100" dist="38100" dir="2700000" algn="tl">
                    <a:srgbClr val="000000">
                      <a:alpha val="43137"/>
                    </a:srgbClr>
                  </a:outerShdw>
                </a:effectLst>
              </a:rPr>
              <a:t> What is the </a:t>
            </a:r>
          </a:p>
          <a:p>
            <a:pPr marL="0" indent="0" algn="ctr" eaLnBrk="1" hangingPunct="1">
              <a:buNone/>
            </a:pPr>
            <a:r>
              <a:rPr lang="en-US" altLang="en-US" sz="4400" b="1" i="1" dirty="0" smtClean="0">
                <a:effectLst>
                  <a:outerShdw blurRad="38100" dist="38100" dir="2700000" algn="tl">
                    <a:srgbClr val="000000">
                      <a:alpha val="43137"/>
                    </a:srgbClr>
                  </a:outerShdw>
                </a:effectLst>
              </a:rPr>
              <a:t>#</a:t>
            </a:r>
            <a:r>
              <a:rPr lang="en-US" altLang="en-US" sz="4400" b="1" i="1" dirty="0" err="1" smtClean="0">
                <a:effectLst>
                  <a:outerShdw blurRad="38100" dist="38100" dir="2700000" algn="tl">
                    <a:srgbClr val="000000">
                      <a:alpha val="43137"/>
                    </a:srgbClr>
                  </a:outerShdw>
                </a:effectLst>
              </a:rPr>
              <a:t>metoo</a:t>
            </a:r>
            <a:r>
              <a:rPr lang="en-US" altLang="en-US" sz="4400" b="1" i="1" dirty="0" smtClean="0">
                <a:effectLst>
                  <a:outerShdw blurRad="38100" dist="38100" dir="2700000" algn="tl">
                    <a:srgbClr val="000000">
                      <a:alpha val="43137"/>
                    </a:srgbClr>
                  </a:outerShdw>
                </a:effectLst>
              </a:rPr>
              <a:t> movement?    </a:t>
            </a:r>
            <a:endParaRPr lang="en-US" altLang="en-US" sz="4400" b="1" i="1" dirty="0">
              <a:effectLst>
                <a:outerShdw blurRad="38100" dist="38100" dir="2700000" algn="tl">
                  <a:srgbClr val="000000">
                    <a:alpha val="43137"/>
                  </a:srgbClr>
                </a:outerShdw>
              </a:effectLst>
            </a:endParaRPr>
          </a:p>
          <a:p>
            <a:pPr marL="0" indent="0" algn="ctr" eaLnBrk="1" hangingPunct="1">
              <a:buFont typeface="Arial" charset="0"/>
              <a:buNone/>
            </a:pPr>
            <a:r>
              <a:rPr lang="en-US" altLang="en-US" dirty="0" smtClean="0"/>
              <a:t> </a:t>
            </a:r>
          </a:p>
        </p:txBody>
      </p:sp>
      <p:pic>
        <p:nvPicPr>
          <p:cNvPr id="1638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 </a:t>
            </a:r>
            <a:r>
              <a:rPr lang="en-US" altLang="en-US" sz="5400" b="1" u="sng" dirty="0" smtClean="0"/>
              <a:t> #! – </a:t>
            </a:r>
            <a:r>
              <a:rPr lang="en-US" altLang="en-US" sz="5400" b="1" u="sng" dirty="0" smtClean="0">
                <a:effectLst>
                  <a:outerShdw blurRad="38100" dist="38100" dir="2700000" algn="tl">
                    <a:srgbClr val="000000">
                      <a:alpha val="43137"/>
                    </a:srgbClr>
                  </a:outerShdw>
                </a:effectLst>
              </a:rPr>
              <a:t>200</a:t>
            </a:r>
          </a:p>
        </p:txBody>
      </p:sp>
      <p:sp>
        <p:nvSpPr>
          <p:cNvPr id="17411" name="Content Placeholder 2"/>
          <p:cNvSpPr>
            <a:spLocks noGrp="1"/>
          </p:cNvSpPr>
          <p:nvPr>
            <p:ph idx="1"/>
          </p:nvPr>
        </p:nvSpPr>
        <p:spPr>
          <a:xfrm>
            <a:off x="152400" y="1219200"/>
            <a:ext cx="8991600" cy="4525963"/>
          </a:xfrm>
        </p:spPr>
        <p:txBody>
          <a:bodyPr/>
          <a:lstStyle/>
          <a:p>
            <a:pPr marL="0" indent="0" algn="ctr" eaLnBrk="1" hangingPunct="1">
              <a:buNone/>
            </a:pPr>
            <a:r>
              <a:rPr lang="en-US" altLang="en-US" sz="4000" b="1" i="1" dirty="0" smtClean="0"/>
              <a:t> </a:t>
            </a:r>
            <a:r>
              <a:rPr lang="en-US" altLang="en-US" sz="4000" b="1" dirty="0" smtClean="0">
                <a:effectLst>
                  <a:outerShdw blurRad="38100" dist="38100" dir="2700000" algn="tl">
                    <a:srgbClr val="000000">
                      <a:alpha val="43137"/>
                    </a:srgbClr>
                  </a:outerShdw>
                </a:effectLst>
              </a:rPr>
              <a:t> </a:t>
            </a:r>
          </a:p>
        </p:txBody>
      </p:sp>
      <p:sp>
        <p:nvSpPr>
          <p:cNvPr id="4" name="Rectangle 3"/>
          <p:cNvSpPr/>
          <p:nvPr/>
        </p:nvSpPr>
        <p:spPr>
          <a:xfrm>
            <a:off x="228600" y="1447800"/>
            <a:ext cx="8686800" cy="984885"/>
          </a:xfrm>
          <a:prstGeom prst="rect">
            <a:avLst/>
          </a:prstGeom>
        </p:spPr>
        <p:txBody>
          <a:bodyPr wrap="square">
            <a:spAutoFit/>
          </a:bodyPr>
          <a:lstStyle/>
          <a:p>
            <a:pPr algn="ctr"/>
            <a:endParaRPr lang="en-US" sz="4000" b="1" dirty="0">
              <a:solidFill>
                <a:schemeClr val="bg1"/>
              </a:solidFill>
              <a:effectLst>
                <a:outerShdw blurRad="38100" dist="38100" dir="2700000" algn="tl">
                  <a:srgbClr val="000000">
                    <a:alpha val="43137"/>
                  </a:srgbClr>
                </a:outerShdw>
              </a:effectLst>
              <a:latin typeface="+mn-lt"/>
            </a:endParaRPr>
          </a:p>
          <a:p>
            <a:r>
              <a:rPr lang="en-US" dirty="0" smtClean="0"/>
              <a:t> </a:t>
            </a:r>
            <a:endParaRPr lang="en-US" dirty="0"/>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HMAzQMBIgACEQEDEQH/xAAcAAAABwEBAAAAAAAAAAAAAAAAAQMEBQYHAgj/xAA3EAACAQMCBAUBBgUFAQEAAAABAgMABBEFIQYSMUETIjJRYXEUI4GRobFCUsHR8BUWJDPhwgf/xAAaAQACAwEBAAAAAAAAAAAAAAAAAwECBQQG/8QAIxEAAwACAQQDAQEBAAAAAAAAAAECAxEhBBIxUSIyQRMUYf/aAAwDAQACEQMRAD8AktENobGVLML4UX61XZtbuY5GEbYIJwF9qn+CNFNlpkizyEl6jJ9HittQkVVz47dT2rQc12ozk1tjDTuINU1K8Foh8p6k1aoZbyzmjjZfuyN8djTTStLhs9TYRqAOQHOO9SGpXqRWM8r4DDOM1eFqeXyRT2+EV3ivXpppjYwjAHU1XMXATBlbH1pKOeS6upJm3JJpdy4ADAg/Ncd06ex6WuBJdINzcx87eo9atFxosWjW8U8C5lG9QBme35JM+kg1dzC2o6QJVbfGRmr4YTT9lLb4GOm8X3VzL9iMXmHz1qzaXJNgsUPKeoz0qj2lktldF5PVI+AT71ZLbUZ7WYI6Eo+wYV0w2l8hdeeCQvLhbQtPy71D876jOk1wcop2WmvE2pSYEcQyWPSoqPVxasnM5ONyoGc0jJmmXpjYxVXg0u0tbeWBRyjpSsemqjZhYrVCHGUuOWALEP5iMk/2qWteN0NzGJAwjBwemT9aF1ON+GS+nyIu8EDAYc0ncWasD3HtUZ/u7TPCL+KMVET8e2Jl5ISWNXV872Jcv0PL2OCJ/DEa87bDIo7HRUhvRcsi5PcCmUmrRXwDLEwbqCRUzoty1xtIenSm7T5K6JpQFTy0lM33LMacMqkbGmt5GWhIzSZ5YEABePK0igcudhTbUXvYmQSIPDY4LDtVgskV4+XPQ4pxdWaTW5RtxT6tb0QiIs7YR8pZtz0zS91e/ZBhx5TsDRxWrcnK/wDAdjTaeWK4c25HMRsfip4YEBe6nBY3Rknwituu+xqQttUgvLdJkIKt0NNNV0c6hazWN0gI6xuBuKY/ZG0i1t7YJkKuNqHtP/hPBONEba08OIZam3Jb3ACykCZf0p9Y3a3C7YJqpcS+Lb6xG8TFVY4PtUW9LZK9EzHFyXxleQcgXGBUBxf9olhdkjK243Jqb0S1kkuC88hZOwqyPaW15bmGVF5faqNd0k70zM+DYbKV8zgH6invFdnbrMktvt2xVkvbTStETEUaqSe1VnWrmK7dfC9IPWlWlMdrLy262LaPw8NQj55enapKVW0a3MSklB0FK2d39i01ViGWIpWHS7rWFPigqp7mpUqVx5Ib55Ii2aLWXVU25TkZ96m74RwW4TIMmNj7U907hG3sTzc5Le5NUTjHVvD125tImdYrc8mxwXON/wAM5quTJ2Rt+S2OVdaRDXF9canevFAvRiM46U4s9Fvlb7uNnPd23FP+GrURgSNGA8nmwBV9sIeZBjpWVVts2ceFaKjHotzKuWhZDj+EUxutCuVf72F+T+bfIrTlj8uP0pGaDbBGaW9jv5SZFerc6URLIpkt22DHf8xV24H0rQtYtjcpFGLmMgTRk5x7EfBpbWdNhu7aaB1BVhuKzzQbm90DXcLJ4S7wvn+JT0/YV09Nl7a5ODq8G1walxTdWWk2bCCMNJ2VBuapei8XzW91i6jaJSehFaHpujxuglvPvJCN80hr/CtleWzFYgr42IFald2/izLlr9Q8stbtrq2WSKQMcdAacf6rDJGVY4b2rHoLqfhzWDDMzeFnarbp/EdndXK5IG3epiorzwwqWvBc7CSNGIB9RzT+SQKp9qr1tq1ospPNsB196kre4TUFLRHKdM+9XqU3sqMJ+III5XjUlmGxAoaTyyyPcMhBb3p0unWcEpdkXJPU0+8O3WPycoo3oBJgrb9hTS4hgkI8QA46UlqN0toijm9TY61xPG55TGx3GTV0iCr+LJpF45aQcmeg7Uy1PUk1A5x070y1XT9SJknuJSwz0G1QF5PcQRc1ct5HPGuB0ymX7hrUC7GNzvU+lzyS8pOM1mWga0FmiG/MTg1e53Y2/iDrimYr3JW50xHiS0E0ZmWTf2qpeGwi5erZrnU9emikMUxYDNJ2OqxTzop6scCkZKmq4GTLSLtwpp0tyiyXGeRegPersnJCgSMAUw0VEisU5R2paRJpieTYe9PU/ghs6lJY+sCsR4mt2PGGoqxx/wAnb5zg/wBa1HU4tRhy1vKDjsRWU6rJM/Fc63IxI7qzA+5Fc/WfRHT0n3LdpMY8YjPYAfFWyxYKAFOe1U/SWEc5BJO2MAbmppdZsrWRfEMqk9VKbCsg3paLPGx5e1cSsd89D7Cm9pqNvdKRCwZuwpprGux2KKoTnlbohG5qeC3gO6wSdv8A2s64siSO758YONyKvkV1PcW5mmgWLb082aqPFdv41mLmP1Icn5FQuGJy/KeDROGr43WhWV25z4kIJ+vQ/qKXu7t5EZYVJNQPAaXMnDVkspAhCfdDG4XNWmOKOJfet+Wu1N+TztLVNFC1Lhw6pOWnjAbPfqaaycFG3AMWcn27VfrkYYOoGBSUV19olCKuw71Z45fOgVNFWteHZViMZfzEbZ7VOcOxT6fC0EoJI6GpZrf70OtJowt5Ha4K8tWSnXBXbI7U9TVY5A2xAqjf72kieaCR9lPlOasWs8RaStyYPEUu+2F3qu6zwfa39ubmEmORtxy1W+/XwLzpfYh9R4x+1TQ8z+RGyd6tEnFUbwQNE4wV3waob8D6hyu6yKVXJ3qB+03Nk7wFiCpxXL/bJje7Xkf/ADi/ozfLoW7RMZN1xWR8SXaSXksUPoDbCtJsCBaf8nJJFZ7c6cLviGTwwFjDb07qE6S0KxNJtsccJcP3dxPHcyKVhU5HzWisnLAQSMAYphpDvHELeJOVQNzSHEl/9isJFDbkVaInHJDp2yNv9IjvWYgDc1G2HDyWmoLJOSqocgdjTLR+I5luo0lPlY4JNXHV0gubJZEYjI96pKm13L8Jrungtek3SzQKkZyF2qUSQ4CDas+4Y1B7SYRkHkP71eSfGQPEcGncUti2tEZxzdz6fw3cT2b4uCVVD7HP/lZnfQSTaxBeT58V4vOSdiR3H5/pWk8QWr3ukXMMp8wXnX6jf+9Z/JEEuVlZy/PHt8fFZnWqpyL1o2OgUVgftMeppupNcxvaSR2/Nv4jjmIGew/vUjFwzfXLu2oa7eTQFcLFyIvKffI6/SldPu1dV5wD5eXBqaje3t7eSZweVR07k1w7O5SR/C1tHpl1JbwljAfTnenGo6VZajeO93Hz74wTtj2qP4c1C0bU5ua4XOM4B9PxipP/AFKyXWTCtyjZweQdcHvijRf8IIcC6dayXE8JkidzmIpJgx/AxjPXvmu9Z00w6abdH8TmU4Y9zirNciOIZULnqDj/ADFQOsTYAGev7mqttso5SQlwzMdHv1S4lWO0W1RcZ25iTuT+Aq8Q3dpcrlJlbPsax3jm9WDTbW2hfMkxBYj+VQf6sPyNVC21a/tf+i6lT6NWj0uZRGqMzrcPfk3PpHpVkgYbuMfWuPEs7ZSedR+NeexxVrXLj7dJ+dNbjXNSudpb2Zh7c1dT6mNfpxrpq9m167xtp2mKwEys/ZV3rL+IuO9Q1QskDGGI+3U1VWYuSXYk+5NJmk31NPieB0YJnzyL2t48N0s7EswOdzVqfjmVvCQIyoowxBqm0R9qVGW48DKxzXktcnGt6rSJEVKN05hvVXuZWnneVz5mOTSYG9A4zUXkq/syZiZ8I32WNLaNWnPlNVa80+RNUW5tSDFI2DgdKm7y/ZYBDer16GmtterGnhgd9tq1aSb0Zu2iQVDaAY7j86pPFdzLczmMZ5e5q4mfxDlz26UxudKGoP6eUfAqMkOp1JMVp7ZQI7PmxgEntitC0HTZJbBPtCnp0apDTeH7S1wzIC3uRU3CEReVU2+lRh6fs5ZN5O4bWmmW4UBVFSkaNAAqE4ri0XDFiKVuL23t1LSuox7018PSQsSurYzYLvyoOvzWd6zAlvqBhjbmUZww6df3pzxhx5Givbac3M/QsOgqg6fqE0t/m4lZvEJ6nvWf1tTSU/qNDonUN78Mvdq3NaiQepDvmp1rmM6c3m87YwD2qr6dceqInAJwKl57NmR1F0Y0fcOoGSM9N6ytGsq4ObPhTTbppGcvGzjm5o25GJ+vU1JQ6fa6bKksaZKABCd/1qL0y0tlDs0N0+NyxuD+nanosLaaT7hr2Ajr96f/AKyKl+C6S98krezrIqlT6hjb3qJ1XZIwpOeUmnVpbmGLw5Jg/h4w7D1e1QfEGpJBBM4PlUbHPsKqlti8l8Gd6/dte6tMzbLHiJAD0C7fvk/jUcdq6YlmLN1Jya5yK6Vwjhb29g2xREUZxRGpIOSa5NdkVyRQByc5ofWj70D0qQOSaInejojQBp91r66o0MaqM5GanLiKOKzWTYHFQOkaB4N94h9Ip7xHqUNtEsZf4rWnfa6szXpvUiukO1xcMTuvzUzNcJaDJcAfBrP4eJ1sLgiIZQjqKh9W1+6vJSVlKp8VX/RET7ZdYKpmhycZ2drMY5G/HFdvx7p6rlSDWTcs9w3Nyu59/wD2j+zOPW6L8Fs/tXP/ALb/ABDl00+zRL//APRxylbaMk1UdV4l1DUyRJKVQ/wqaiTGi7tKD8KKQluEUeReb60q+oyXxsZOGJ/BTJPWlbUlLmF+mJF3PTrUcbqVjjIQd+Ub1w0rMMknPb4pGhpou8TgpjBAIP4f4KntL1OK4REmA5iOmaq2m3B1DSYrjoQCGHyDv/f8aHPGXBXlhkXtjY/3pWjpe1yjStPeFE8qgxkZOP6U8mmgaIkYxWaJrt3a8q+E8m3VBmpC21O/mt+Z4zCpG5c9c1XRb+q7ST1vVFt5AkT5c7co7CqnxUjnSUlc9ZQOvUYP9f2qVtLV7ydZmzyndnYbn3P0qJ4/uhHbWduhwZHLgeyKMDP50L7aRRpuXTKielF2rkzLjJX64ruNRIMo6n4Jx+9O0c5zQrto2Ubg4rigAiMCucV1160RoA5xRt0oUVAHNAV1iuSakC/6lxaUhxAm5qn3uoT3rlpmJzSUszOMGkhTcuesnli4xTATuEGWroXCRgGNASe7b4ptdHzKKJdxSkhg5a8kceYmkS7E7k0mp7V0OtSB1knvQxRiibIOV/EUEBFNt6TK0sCGAoYFBJZeApwYrm0ckfec4x1XI6/pU9qFlLG3OYyfZkXKn8txVC06+l0rUkvIl5lGzp/Mvetq4W1bSNctVMJikIHmjOzp9RSMiaezswObntfkz+O4nEwijjkznygr0P1qzW2lSuEe8mOTjMcQz/n5VeDaW6gmKOP6FA1ITpbW1u0908ccaDmZiQiqPn2pfcx38V+kELZYIwmFRQM8o/djWTcR6oNY1q4uIzmBMRQ/Kjv+JJP41YuNOM01DxNP0Xy27ZWW56Fx7L8fPeqVCoUHHvTccNcs5s+RP4z4DANHgruK6ojjGT0pxynaTsO9KiaM+tR9elNM56ZxQoJHvJCwyrEfXek3jIGdiPcU3DN2NAOynIJFGgFMUDR86sowMNjf5oqqAVERXRrnNSAoKOhQqoDa6/7F+lF3FChV0Bw3/YPwpWhQoAOj60KFBAdChQoA5b14+KSRmhnDwu0br6WQkEfQ0KFCJJReNOJLUeFDrF1yAY87B/1bNNL3WNS1YKdSvri5wchZHJUH3A6ChQo0ie6mtNiYACjFCP0UdCggOiYA9e1ChQQctRe1ChQSGdsCibpQoUAGnrFLd6FCoYBd6BoqFQB//9k="/>
          <p:cNvSpPr>
            <a:spLocks noChangeAspect="1" noChangeArrowheads="1"/>
          </p:cNvSpPr>
          <p:nvPr/>
        </p:nvSpPr>
        <p:spPr bwMode="auto">
          <a:xfrm>
            <a:off x="-31750" y="-136525"/>
            <a:ext cx="1952625" cy="1095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2858994" y="441808"/>
            <a:ext cx="682811" cy="6767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8994" y="1622425"/>
            <a:ext cx="3105150" cy="4140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r>
              <a:rPr lang="en-US" altLang="en-US" dirty="0" smtClean="0"/>
              <a:t> </a:t>
            </a:r>
          </a:p>
        </p:txBody>
      </p:sp>
      <p:sp>
        <p:nvSpPr>
          <p:cNvPr id="18435" name="Content Placeholder 3"/>
          <p:cNvSpPr>
            <a:spLocks noGrp="1"/>
          </p:cNvSpPr>
          <p:nvPr>
            <p:ph idx="1"/>
          </p:nvPr>
        </p:nvSpPr>
        <p:spPr/>
        <p:txBody>
          <a:bodyPr/>
          <a:lstStyle/>
          <a:p>
            <a:pPr marL="0" indent="0" eaLnBrk="1" hangingPunct="1">
              <a:buFont typeface="Arial" charset="0"/>
              <a:buNone/>
            </a:pPr>
            <a:endParaRPr lang="en-US" altLang="en-US" dirty="0" smtClean="0"/>
          </a:p>
          <a:p>
            <a:pPr marL="0" indent="0" algn="ctr" eaLnBrk="1" hangingPunct="1">
              <a:buNone/>
            </a:pPr>
            <a:r>
              <a:rPr lang="en-US" altLang="en-US" sz="6000" b="1" i="1" dirty="0" smtClean="0"/>
              <a:t>Who  is </a:t>
            </a:r>
          </a:p>
          <a:p>
            <a:pPr marL="0" indent="0" algn="ctr" eaLnBrk="1" hangingPunct="1">
              <a:buNone/>
            </a:pPr>
            <a:r>
              <a:rPr lang="en-US" altLang="en-US" sz="6000" b="1" i="1" dirty="0" smtClean="0"/>
              <a:t>Ronan Farrow?</a:t>
            </a:r>
          </a:p>
          <a:p>
            <a:pPr marL="0" indent="0" algn="ctr" eaLnBrk="1" hangingPunct="1">
              <a:buNone/>
            </a:pPr>
            <a:r>
              <a:rPr lang="en-US" altLang="en-US" sz="6000" b="1" i="1" dirty="0" smtClean="0"/>
              <a:t>   </a:t>
            </a:r>
          </a:p>
        </p:txBody>
      </p:sp>
      <p:pic>
        <p:nvPicPr>
          <p:cNvPr id="1843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 #!– 300</a:t>
            </a:r>
          </a:p>
        </p:txBody>
      </p:sp>
      <p:sp>
        <p:nvSpPr>
          <p:cNvPr id="19459" name="Content Placeholder 2"/>
          <p:cNvSpPr>
            <a:spLocks noGrp="1"/>
          </p:cNvSpPr>
          <p:nvPr>
            <p:ph idx="1"/>
          </p:nvPr>
        </p:nvSpPr>
        <p:spPr/>
        <p:txBody>
          <a:bodyPr/>
          <a:lstStyle/>
          <a:p>
            <a:pPr marL="0" indent="0" algn="ctr" eaLnBrk="1" hangingPunct="1">
              <a:buNone/>
              <a:defRPr/>
            </a:pPr>
            <a:r>
              <a:rPr lang="en-US" sz="3600" b="1" dirty="0" smtClean="0"/>
              <a:t> </a:t>
            </a:r>
            <a:r>
              <a:rPr lang="en-US" sz="4800" b="1" dirty="0" smtClean="0"/>
              <a:t>This social media platform</a:t>
            </a:r>
          </a:p>
          <a:p>
            <a:pPr marL="0" indent="0" algn="ctr" eaLnBrk="1" hangingPunct="1">
              <a:buNone/>
              <a:defRPr/>
            </a:pPr>
            <a:r>
              <a:rPr lang="en-US" sz="4800" b="1" dirty="0" smtClean="0"/>
              <a:t>    recently  settled 3 lawsuits and 2 complaints of “discrimination” in its advertising practices.  </a:t>
            </a:r>
            <a:endParaRPr lang="en-US" altLang="en-US" sz="4800" b="1" dirty="0" smtClean="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2895600" y="493847"/>
            <a:ext cx="682811" cy="67671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5400" b="1" u="sng" dirty="0" smtClean="0"/>
              <a:t>Answer</a:t>
            </a:r>
          </a:p>
        </p:txBody>
      </p:sp>
      <p:sp>
        <p:nvSpPr>
          <p:cNvPr id="20483" name="Content Placeholder 3"/>
          <p:cNvSpPr>
            <a:spLocks noGrp="1"/>
          </p:cNvSpPr>
          <p:nvPr>
            <p:ph idx="1"/>
          </p:nvPr>
        </p:nvSpPr>
        <p:spPr>
          <a:xfrm>
            <a:off x="457200" y="1600201"/>
            <a:ext cx="8229600" cy="2590800"/>
          </a:xfrm>
        </p:spPr>
        <p:txBody>
          <a:bodyPr/>
          <a:lstStyle/>
          <a:p>
            <a:pPr marL="0" indent="0" algn="ctr" eaLnBrk="1" hangingPunct="1">
              <a:buNone/>
            </a:pPr>
            <a:endParaRPr lang="en-US" altLang="en-US" sz="4400" b="1" i="1" dirty="0" smtClean="0">
              <a:effectLst>
                <a:outerShdw blurRad="38100" dist="38100" dir="2700000" algn="tl">
                  <a:srgbClr val="000000">
                    <a:alpha val="43137"/>
                  </a:srgbClr>
                </a:outerShdw>
              </a:effectLst>
            </a:endParaRPr>
          </a:p>
          <a:p>
            <a:pPr marL="0" indent="0" algn="ctr" eaLnBrk="1" hangingPunct="1">
              <a:buNone/>
            </a:pPr>
            <a:r>
              <a:rPr lang="en-US" altLang="en-US" sz="6000" b="1" i="1" dirty="0" smtClean="0">
                <a:effectLst>
                  <a:outerShdw blurRad="38100" dist="38100" dir="2700000" algn="tl">
                    <a:srgbClr val="000000">
                      <a:alpha val="43137"/>
                    </a:srgbClr>
                  </a:outerShdw>
                </a:effectLst>
              </a:rPr>
              <a:t>  What is Facebook? </a:t>
            </a:r>
          </a:p>
        </p:txBody>
      </p:sp>
      <p:pic>
        <p:nvPicPr>
          <p:cNvPr id="20484"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JeopardyIcon5.png">
            <a:hlinkClick r:id="rId3" action="ppaction://hlinkpres?slideindex=1&amp;slidetit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1336" y="2787650"/>
            <a:ext cx="684212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16861" y="3962400"/>
            <a:ext cx="7086600" cy="523875"/>
          </a:xfrm>
          <a:prstGeom prst="rect">
            <a:avLst/>
          </a:prstGeom>
          <a:noFill/>
          <a:ln w="9525">
            <a:noFill/>
            <a:miter lim="800000"/>
            <a:headEnd/>
            <a:tailEnd/>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2800" b="1" dirty="0" smtClean="0">
                <a:ln w="11430"/>
                <a:gradFill>
                  <a:gsLst>
                    <a:gs pos="0">
                      <a:srgbClr val="FFEFD1"/>
                    </a:gs>
                    <a:gs pos="64999">
                      <a:srgbClr val="F0EBD5"/>
                    </a:gs>
                    <a:gs pos="100000">
                      <a:srgbClr val="D1C39F"/>
                    </a:gs>
                  </a:gsLst>
                  <a:lin ang="5400000" scaled="0"/>
                </a:gradFill>
                <a:effectLst>
                  <a:outerShdw blurRad="80000" dist="40000" dir="5040000" algn="tl">
                    <a:srgbClr val="000000">
                      <a:alpha val="30000"/>
                    </a:srgbClr>
                  </a:outerShdw>
                </a:effectLst>
              </a:rPr>
              <a:t> </a:t>
            </a:r>
            <a:endParaRPr lang="en-US" sz="2800" b="1" dirty="0">
              <a:ln w="11430"/>
              <a:gradFill>
                <a:gsLst>
                  <a:gs pos="0">
                    <a:srgbClr val="FFEFD1"/>
                  </a:gs>
                  <a:gs pos="64999">
                    <a:srgbClr val="F0EBD5"/>
                  </a:gs>
                  <a:gs pos="100000">
                    <a:srgbClr val="D1C39F"/>
                  </a:gs>
                </a:gsLst>
                <a:lin ang="5400000" scaled="0"/>
              </a:gradFill>
              <a:effectLst>
                <a:outerShdw blurRad="80000" dist="40000" dir="5040000" algn="tl">
                  <a:srgbClr val="000000">
                    <a:alpha val="30000"/>
                  </a:srgbClr>
                </a:outerShdw>
              </a:effectLst>
            </a:endParaRPr>
          </a:p>
        </p:txBody>
      </p:sp>
      <p:sp>
        <p:nvSpPr>
          <p:cNvPr id="2" name="TextBox 1"/>
          <p:cNvSpPr txBox="1"/>
          <p:nvPr/>
        </p:nvSpPr>
        <p:spPr>
          <a:xfrm>
            <a:off x="381000" y="304800"/>
            <a:ext cx="8001802" cy="3785652"/>
          </a:xfrm>
          <a:prstGeom prst="rect">
            <a:avLst/>
          </a:prstGeom>
          <a:noFill/>
        </p:spPr>
        <p:txBody>
          <a:bodyPr wrap="square">
            <a:spAutoFit/>
          </a:bodyPr>
          <a:lstStyle/>
          <a:p>
            <a:pPr>
              <a:defRPr/>
            </a:pPr>
            <a:r>
              <a:rPr lang="en-US" sz="6600" b="1" i="1" dirty="0" smtClean="0">
                <a:ln w="11430"/>
                <a:solidFill>
                  <a:schemeClr val="bg1"/>
                </a:solidFill>
                <a:effectLst>
                  <a:outerShdw blurRad="38100" dist="38100" dir="2700000" algn="tl">
                    <a:srgbClr val="000000">
                      <a:alpha val="43137"/>
                    </a:srgbClr>
                  </a:outerShdw>
                </a:effectLst>
                <a:latin typeface="+mj-lt"/>
              </a:rPr>
              <a:t>This </a:t>
            </a:r>
            <a:r>
              <a:rPr lang="en-US" sz="5400" b="1" i="1" dirty="0" smtClean="0">
                <a:ln w="11430"/>
                <a:solidFill>
                  <a:schemeClr val="bg1"/>
                </a:solidFill>
                <a:effectLst>
                  <a:outerShdw blurRad="38100" dist="38100" dir="2700000" algn="tl">
                    <a:srgbClr val="000000">
                      <a:alpha val="43137"/>
                    </a:srgbClr>
                  </a:outerShdw>
                </a:effectLst>
                <a:latin typeface="+mj-lt"/>
              </a:rPr>
              <a:t>IS </a:t>
            </a:r>
            <a:r>
              <a:rPr lang="en-US" sz="5400" b="1" i="1" dirty="0">
                <a:ln w="11430"/>
                <a:solidFill>
                  <a:schemeClr val="bg1"/>
                </a:solidFill>
                <a:effectLst>
                  <a:outerShdw blurRad="38100" dist="38100" dir="2700000" algn="tl">
                    <a:srgbClr val="000000">
                      <a:alpha val="43137"/>
                    </a:srgbClr>
                  </a:outerShdw>
                </a:effectLst>
                <a:latin typeface="+mj-lt"/>
              </a:rPr>
              <a:t>. . . . </a:t>
            </a:r>
            <a:r>
              <a:rPr lang="en-US" sz="5400" b="1" i="1" dirty="0" smtClean="0">
                <a:ln w="11430"/>
                <a:gradFill>
                  <a:gsLst>
                    <a:gs pos="0">
                      <a:srgbClr val="FFEFD1"/>
                    </a:gs>
                    <a:gs pos="64999">
                      <a:srgbClr val="F0EBD5"/>
                    </a:gs>
                    <a:gs pos="100000">
                      <a:srgbClr val="D1C39F"/>
                    </a:gs>
                  </a:gsLst>
                  <a:lin ang="5400000" scaled="0"/>
                </a:gradFill>
                <a:effectLst>
                  <a:outerShdw blurRad="38100" dist="38100" dir="2700000" algn="tl">
                    <a:srgbClr val="000000">
                      <a:alpha val="43137"/>
                    </a:srgbClr>
                  </a:outerShdw>
                </a:effectLst>
                <a:latin typeface="+mj-lt"/>
              </a:rPr>
              <a:t>.</a:t>
            </a:r>
          </a:p>
          <a:p>
            <a:pPr>
              <a:defRPr/>
            </a:pPr>
            <a:endParaRPr lang="en-US" sz="5400" b="1" i="1" dirty="0" smtClean="0">
              <a:ln w="11430"/>
              <a:gradFill>
                <a:gsLst>
                  <a:gs pos="0">
                    <a:srgbClr val="FFEFD1"/>
                  </a:gs>
                  <a:gs pos="64999">
                    <a:srgbClr val="F0EBD5"/>
                  </a:gs>
                  <a:gs pos="100000">
                    <a:srgbClr val="D1C39F"/>
                  </a:gs>
                </a:gsLst>
                <a:lin ang="5400000" scaled="0"/>
              </a:gradFill>
              <a:effectLst>
                <a:outerShdw blurRad="38100" dist="38100" dir="2700000" algn="tl">
                  <a:srgbClr val="000000">
                    <a:alpha val="43137"/>
                  </a:srgbClr>
                </a:outerShdw>
              </a:effectLst>
              <a:latin typeface="+mj-lt"/>
            </a:endParaRPr>
          </a:p>
          <a:p>
            <a:pPr>
              <a:defRPr/>
            </a:pPr>
            <a:r>
              <a:rPr lang="en-US" sz="6600" b="1" i="1" dirty="0" smtClean="0">
                <a:ln w="11430"/>
                <a:solidFill>
                  <a:schemeClr val="bg1"/>
                </a:solidFill>
                <a:effectLst>
                  <a:outerShdw blurRad="38100" dist="38100" dir="2700000" algn="tl">
                    <a:srgbClr val="000000">
                      <a:alpha val="43137"/>
                    </a:srgbClr>
                  </a:outerShdw>
                </a:effectLst>
                <a:latin typeface="+mj-lt"/>
              </a:rPr>
              <a:t>Labor</a:t>
            </a:r>
            <a:r>
              <a:rPr lang="en-US" sz="6600" b="1" i="1" baseline="-30000" dirty="0" smtClean="0">
                <a:ln w="11430"/>
                <a:solidFill>
                  <a:schemeClr val="bg1"/>
                </a:solidFill>
                <a:effectLst>
                  <a:outerShdw blurRad="38100" dist="38100" dir="2700000" algn="tl">
                    <a:srgbClr val="000000">
                      <a:alpha val="43137"/>
                    </a:srgbClr>
                  </a:outerShdw>
                </a:effectLst>
                <a:latin typeface="+mj-lt"/>
              </a:rPr>
              <a:t> </a:t>
            </a:r>
            <a:r>
              <a:rPr lang="en-US" sz="6600" b="1" i="1" dirty="0" smtClean="0">
                <a:ln w="11430"/>
                <a:solidFill>
                  <a:schemeClr val="bg1"/>
                </a:solidFill>
                <a:effectLst>
                  <a:outerShdw blurRad="38100" dist="38100" dir="2700000" algn="tl">
                    <a:srgbClr val="000000">
                      <a:alpha val="43137"/>
                    </a:srgbClr>
                  </a:outerShdw>
                </a:effectLst>
                <a:latin typeface="+mj-lt"/>
              </a:rPr>
              <a:t>  &amp; Employment </a:t>
            </a:r>
            <a:endParaRPr lang="en-US" sz="6600" b="1" dirty="0">
              <a:solidFill>
                <a:schemeClr val="bg1"/>
              </a:solidFill>
              <a:effectLst>
                <a:outerShdw blurRad="38100" dist="38100" dir="2700000" algn="tl">
                  <a:srgbClr val="000000">
                    <a:alpha val="43137"/>
                  </a:srgbClr>
                </a:outerShdw>
              </a:effectLst>
              <a:latin typeface="+mj-lt"/>
            </a:endParaRPr>
          </a:p>
          <a:p>
            <a:pPr algn="ctr">
              <a:defRPr/>
            </a:pPr>
            <a:endParaRPr lang="en-US" sz="5400" b="1" i="1" dirty="0">
              <a:ln w="11430"/>
              <a:gradFill>
                <a:gsLst>
                  <a:gs pos="0">
                    <a:srgbClr val="FFEFD1"/>
                  </a:gs>
                  <a:gs pos="64999">
                    <a:srgbClr val="F0EBD5"/>
                  </a:gs>
                  <a:gs pos="100000">
                    <a:srgbClr val="D1C39F"/>
                  </a:gs>
                </a:gsLst>
                <a:lin ang="5400000" scaled="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 #! – 400</a:t>
            </a:r>
          </a:p>
        </p:txBody>
      </p:sp>
      <p:sp>
        <p:nvSpPr>
          <p:cNvPr id="21507" name="Content Placeholder 2"/>
          <p:cNvSpPr>
            <a:spLocks noGrp="1"/>
          </p:cNvSpPr>
          <p:nvPr>
            <p:ph idx="1"/>
          </p:nvPr>
        </p:nvSpPr>
        <p:spPr>
          <a:xfrm>
            <a:off x="304800" y="1447800"/>
            <a:ext cx="8382000" cy="4678363"/>
          </a:xfrm>
        </p:spPr>
        <p:txBody>
          <a:bodyPr/>
          <a:lstStyle/>
          <a:p>
            <a:pPr marL="0" indent="0" algn="ctr" eaLnBrk="1" hangingPunct="1">
              <a:buNone/>
            </a:pPr>
            <a:r>
              <a:rPr lang="en-US" altLang="en-US" sz="4000" b="1" i="1" dirty="0" smtClean="0"/>
              <a:t> </a:t>
            </a:r>
            <a:r>
              <a:rPr lang="en-US" sz="4000" dirty="0" smtClean="0"/>
              <a:t> </a:t>
            </a:r>
            <a:r>
              <a:rPr lang="en-US" altLang="en-US" sz="4000" b="1" dirty="0" smtClean="0"/>
              <a:t>This Maryland case  held that a fire department’s  </a:t>
            </a:r>
            <a:r>
              <a:rPr lang="en-US" altLang="en-US" sz="4000" b="1" dirty="0"/>
              <a:t>interests in managing </a:t>
            </a:r>
            <a:r>
              <a:rPr lang="en-US" altLang="en-US" sz="4000" b="1" dirty="0" smtClean="0"/>
              <a:t>it’s </a:t>
            </a:r>
            <a:r>
              <a:rPr lang="en-US" altLang="en-US" sz="4000" b="1" dirty="0"/>
              <a:t>internal affairs may outweigh any public interest in an employee's speech when the employee makes social media postings that are </a:t>
            </a:r>
            <a:r>
              <a:rPr lang="en-US" altLang="en-US" sz="4000" b="1" dirty="0" smtClean="0"/>
              <a:t>offensive.   </a:t>
            </a:r>
          </a:p>
        </p:txBody>
      </p:sp>
      <p:pic>
        <p:nvPicPr>
          <p:cNvPr id="2" name="Picture 1"/>
          <p:cNvPicPr>
            <a:picLocks noChangeAspect="1"/>
          </p:cNvPicPr>
          <p:nvPr/>
        </p:nvPicPr>
        <p:blipFill>
          <a:blip r:embed="rId3"/>
          <a:stretch>
            <a:fillRect/>
          </a:stretch>
        </p:blipFill>
        <p:spPr>
          <a:xfrm>
            <a:off x="2743200" y="507780"/>
            <a:ext cx="682811" cy="67671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22531" name="Content Placeholder 3"/>
          <p:cNvSpPr>
            <a:spLocks noGrp="1"/>
          </p:cNvSpPr>
          <p:nvPr>
            <p:ph idx="1"/>
          </p:nvPr>
        </p:nvSpPr>
        <p:spPr/>
        <p:txBody>
          <a:bodyPr/>
          <a:lstStyle/>
          <a:p>
            <a:pPr marL="0" indent="0" algn="ctr" eaLnBrk="1" hangingPunct="1">
              <a:buNone/>
            </a:pPr>
            <a:endParaRPr lang="en-US" altLang="en-US" sz="4800" b="1" i="1" dirty="0" smtClean="0">
              <a:effectLst>
                <a:outerShdw blurRad="38100" dist="38100" dir="2700000" algn="tl">
                  <a:srgbClr val="000000">
                    <a:alpha val="43137"/>
                  </a:srgbClr>
                </a:outerShdw>
              </a:effectLst>
            </a:endParaRPr>
          </a:p>
          <a:p>
            <a:pPr marL="0" indent="0" algn="ctr" eaLnBrk="1" hangingPunct="1">
              <a:buNone/>
            </a:pPr>
            <a:r>
              <a:rPr lang="en-US" altLang="en-US" sz="4800" b="1" i="1" dirty="0" smtClean="0">
                <a:effectLst>
                  <a:outerShdw blurRad="38100" dist="38100" dir="2700000" algn="tl">
                    <a:srgbClr val="000000">
                      <a:alpha val="43137"/>
                    </a:srgbClr>
                  </a:outerShdw>
                </a:effectLst>
              </a:rPr>
              <a:t>What is </a:t>
            </a:r>
            <a:r>
              <a:rPr lang="en-US" sz="4400" b="1" i="1" dirty="0" err="1" smtClean="0"/>
              <a:t>Grutzmacher</a:t>
            </a:r>
            <a:r>
              <a:rPr lang="en-US" sz="4400" b="1" i="1" dirty="0" smtClean="0"/>
              <a:t> </a:t>
            </a:r>
            <a:r>
              <a:rPr lang="en-US" sz="4400" b="1" i="1" dirty="0"/>
              <a:t>v. Howard County, Md., 4th Cir., No. 15-2066 (March 20, 2017</a:t>
            </a:r>
            <a:r>
              <a:rPr lang="en-US" sz="4400" b="1" i="1" dirty="0" smtClean="0"/>
              <a:t>) </a:t>
            </a:r>
            <a:r>
              <a:rPr lang="en-US" altLang="en-US" sz="4400" b="1" i="1" dirty="0" smtClean="0">
                <a:effectLst>
                  <a:outerShdw blurRad="38100" dist="38100" dir="2700000" algn="tl">
                    <a:srgbClr val="000000">
                      <a:alpha val="43137"/>
                    </a:srgbClr>
                  </a:outerShdw>
                </a:effectLst>
              </a:rPr>
              <a:t> ?</a:t>
            </a:r>
          </a:p>
        </p:txBody>
      </p:sp>
      <p:pic>
        <p:nvPicPr>
          <p:cNvPr id="22532"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 </a:t>
            </a:r>
            <a:r>
              <a:rPr lang="en-US" altLang="en-US" u="sng" dirty="0" smtClean="0"/>
              <a:t>#</a:t>
            </a:r>
            <a:r>
              <a:rPr lang="en-US" altLang="en-US" sz="5400" b="1" u="sng" dirty="0" smtClean="0">
                <a:effectLst>
                  <a:outerShdw blurRad="38100" dist="38100" dir="2700000" algn="tl">
                    <a:srgbClr val="000000">
                      <a:alpha val="43137"/>
                    </a:srgbClr>
                  </a:outerShdw>
                </a:effectLst>
              </a:rPr>
              <a:t>! – 500</a:t>
            </a:r>
          </a:p>
        </p:txBody>
      </p:sp>
      <p:sp>
        <p:nvSpPr>
          <p:cNvPr id="3" name="Rectangle 2"/>
          <p:cNvSpPr/>
          <p:nvPr/>
        </p:nvSpPr>
        <p:spPr>
          <a:xfrm>
            <a:off x="533400" y="1981200"/>
            <a:ext cx="7848600" cy="769441"/>
          </a:xfrm>
          <a:prstGeom prst="rect">
            <a:avLst/>
          </a:prstGeom>
        </p:spPr>
        <p:txBody>
          <a:bodyPr wrap="square">
            <a:spAutoFit/>
          </a:bodyPr>
          <a:lstStyle/>
          <a:p>
            <a:pPr algn="ctr"/>
            <a:r>
              <a:rPr lang="en-US" sz="4400" dirty="0" smtClean="0">
                <a:solidFill>
                  <a:schemeClr val="bg1"/>
                </a:solidFill>
                <a:latin typeface="+mn-lt"/>
              </a:rPr>
              <a:t> </a:t>
            </a:r>
            <a:endParaRPr lang="en-US" sz="4400" dirty="0">
              <a:solidFill>
                <a:schemeClr val="bg1"/>
              </a:solidFill>
              <a:latin typeface="+mn-lt"/>
            </a:endParaRPr>
          </a:p>
        </p:txBody>
      </p:sp>
      <p:sp>
        <p:nvSpPr>
          <p:cNvPr id="2" name="Rectangle 1"/>
          <p:cNvSpPr/>
          <p:nvPr/>
        </p:nvSpPr>
        <p:spPr>
          <a:xfrm>
            <a:off x="2895600" y="2590800"/>
            <a:ext cx="3733800" cy="923330"/>
          </a:xfrm>
          <a:prstGeom prst="rect">
            <a:avLst/>
          </a:prstGeom>
        </p:spPr>
        <p:txBody>
          <a:bodyPr wrap="square">
            <a:spAutoFit/>
          </a:bodyPr>
          <a:lstStyle/>
          <a:p>
            <a:pPr>
              <a:spcBef>
                <a:spcPts val="0"/>
              </a:spcBef>
              <a:spcAft>
                <a:spcPts val="0"/>
              </a:spcAft>
            </a:pPr>
            <a:r>
              <a:rPr lang="en-US" sz="5400" b="1" dirty="0">
                <a:hlinkClick r:id="rId3"/>
              </a:rPr>
              <a:t>@POTUS </a:t>
            </a:r>
            <a:endParaRPr lang="en-US" sz="5400" b="1" dirty="0">
              <a:effectLst/>
            </a:endParaRPr>
          </a:p>
        </p:txBody>
      </p:sp>
      <p:pic>
        <p:nvPicPr>
          <p:cNvPr id="4" name="Picture 3"/>
          <p:cNvPicPr>
            <a:picLocks noChangeAspect="1"/>
          </p:cNvPicPr>
          <p:nvPr/>
        </p:nvPicPr>
        <p:blipFill>
          <a:blip r:embed="rId4"/>
          <a:stretch>
            <a:fillRect/>
          </a:stretch>
        </p:blipFill>
        <p:spPr>
          <a:xfrm>
            <a:off x="2743200" y="540996"/>
            <a:ext cx="682811" cy="67671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24579" name="Content Placeholder 3"/>
          <p:cNvSpPr>
            <a:spLocks noGrp="1"/>
          </p:cNvSpPr>
          <p:nvPr>
            <p:ph idx="1"/>
          </p:nvPr>
        </p:nvSpPr>
        <p:spPr/>
        <p:txBody>
          <a:bodyPr/>
          <a:lstStyle/>
          <a:p>
            <a:pPr marL="0" indent="0" eaLnBrk="1" hangingPunct="1">
              <a:buFont typeface="Arial" charset="0"/>
              <a:buNone/>
            </a:pPr>
            <a:endParaRPr lang="en-US" altLang="en-US" dirty="0" smtClean="0"/>
          </a:p>
          <a:p>
            <a:pPr marL="0" indent="0" algn="ctr" eaLnBrk="1" hangingPunct="1">
              <a:buNone/>
            </a:pPr>
            <a:r>
              <a:rPr lang="en-US" altLang="en-US" sz="4400" b="1" i="1" dirty="0" smtClean="0">
                <a:effectLst>
                  <a:outerShdw blurRad="38100" dist="38100" dir="2700000" algn="tl">
                    <a:srgbClr val="000000">
                      <a:alpha val="43137"/>
                    </a:srgbClr>
                  </a:outerShdw>
                </a:effectLst>
              </a:rPr>
              <a:t> What is the </a:t>
            </a:r>
          </a:p>
          <a:p>
            <a:pPr marL="0" indent="0" algn="ctr" eaLnBrk="1" hangingPunct="1">
              <a:buNone/>
            </a:pPr>
            <a:r>
              <a:rPr lang="en-US" altLang="en-US" sz="4400" b="1" i="1" dirty="0" smtClean="0">
                <a:effectLst>
                  <a:outerShdw blurRad="38100" dist="38100" dir="2700000" algn="tl">
                    <a:srgbClr val="000000">
                      <a:alpha val="43137"/>
                    </a:srgbClr>
                  </a:outerShdw>
                </a:effectLst>
              </a:rPr>
              <a:t>Official Twitter Account for</a:t>
            </a:r>
            <a:endParaRPr lang="en-US" altLang="en-US" sz="4400" b="1" i="1" dirty="0">
              <a:effectLst>
                <a:outerShdw blurRad="38100" dist="38100" dir="2700000" algn="tl">
                  <a:srgbClr val="000000">
                    <a:alpha val="43137"/>
                  </a:srgbClr>
                </a:outerShdw>
              </a:effectLst>
            </a:endParaRPr>
          </a:p>
          <a:p>
            <a:pPr marL="0" indent="0" algn="ctr" eaLnBrk="1" hangingPunct="1">
              <a:buNone/>
            </a:pPr>
            <a:r>
              <a:rPr lang="en-US" altLang="en-US" sz="4400" b="1" i="1" dirty="0" smtClean="0">
                <a:effectLst>
                  <a:outerShdw blurRad="38100" dist="38100" dir="2700000" algn="tl">
                    <a:srgbClr val="000000">
                      <a:alpha val="43137"/>
                    </a:srgbClr>
                  </a:outerShdw>
                </a:effectLst>
              </a:rPr>
              <a:t>President of the United States  ? </a:t>
            </a:r>
          </a:p>
        </p:txBody>
      </p:sp>
      <p:pic>
        <p:nvPicPr>
          <p:cNvPr id="24580"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 </a:t>
            </a:r>
            <a:r>
              <a:rPr lang="en-US" altLang="en-US" u="sng" dirty="0" smtClean="0"/>
              <a:t>#</a:t>
            </a:r>
            <a:r>
              <a:rPr lang="en-US" altLang="en-US" sz="5400" b="1" u="sng" dirty="0" smtClean="0">
                <a:effectLst>
                  <a:outerShdw blurRad="38100" dist="38100" dir="2700000" algn="tl">
                    <a:srgbClr val="000000">
                      <a:alpha val="43137"/>
                    </a:srgbClr>
                  </a:outerShdw>
                </a:effectLst>
              </a:rPr>
              <a:t>! – 500</a:t>
            </a:r>
          </a:p>
        </p:txBody>
      </p:sp>
      <p:sp>
        <p:nvSpPr>
          <p:cNvPr id="3" name="Rectangle 2"/>
          <p:cNvSpPr/>
          <p:nvPr/>
        </p:nvSpPr>
        <p:spPr>
          <a:xfrm>
            <a:off x="533400" y="1981200"/>
            <a:ext cx="7848600" cy="769441"/>
          </a:xfrm>
          <a:prstGeom prst="rect">
            <a:avLst/>
          </a:prstGeom>
        </p:spPr>
        <p:txBody>
          <a:bodyPr wrap="square">
            <a:spAutoFit/>
          </a:bodyPr>
          <a:lstStyle/>
          <a:p>
            <a:pPr algn="ctr"/>
            <a:r>
              <a:rPr lang="en-US" sz="4400" dirty="0" smtClean="0">
                <a:solidFill>
                  <a:schemeClr val="bg1"/>
                </a:solidFill>
                <a:latin typeface="+mn-lt"/>
              </a:rPr>
              <a:t> </a:t>
            </a:r>
            <a:endParaRPr lang="en-US" sz="4400" dirty="0">
              <a:solidFill>
                <a:schemeClr val="bg1"/>
              </a:solidFill>
              <a:latin typeface="+mn-lt"/>
            </a:endParaRPr>
          </a:p>
        </p:txBody>
      </p:sp>
      <p:sp>
        <p:nvSpPr>
          <p:cNvPr id="2" name="Rectangle 1"/>
          <p:cNvSpPr/>
          <p:nvPr/>
        </p:nvSpPr>
        <p:spPr>
          <a:xfrm>
            <a:off x="2895600" y="2590800"/>
            <a:ext cx="3733800" cy="923330"/>
          </a:xfrm>
          <a:prstGeom prst="rect">
            <a:avLst/>
          </a:prstGeom>
        </p:spPr>
        <p:txBody>
          <a:bodyPr wrap="square">
            <a:spAutoFit/>
          </a:bodyPr>
          <a:lstStyle/>
          <a:p>
            <a:pPr>
              <a:spcBef>
                <a:spcPts val="0"/>
              </a:spcBef>
              <a:spcAft>
                <a:spcPts val="0"/>
              </a:spcAft>
            </a:pPr>
            <a:r>
              <a:rPr lang="en-US" sz="5400" b="1" dirty="0">
                <a:hlinkClick r:id="rId3"/>
              </a:rPr>
              <a:t>@POTUS </a:t>
            </a:r>
            <a:endParaRPr lang="en-US" sz="5400" b="1" dirty="0">
              <a:effectLst/>
            </a:endParaRPr>
          </a:p>
        </p:txBody>
      </p:sp>
      <p:pic>
        <p:nvPicPr>
          <p:cNvPr id="4" name="Picture 3"/>
          <p:cNvPicPr>
            <a:picLocks noChangeAspect="1"/>
          </p:cNvPicPr>
          <p:nvPr/>
        </p:nvPicPr>
        <p:blipFill>
          <a:blip r:embed="rId4"/>
          <a:stretch>
            <a:fillRect/>
          </a:stretch>
        </p:blipFill>
        <p:spPr>
          <a:xfrm>
            <a:off x="2743200" y="540996"/>
            <a:ext cx="682811" cy="676715"/>
          </a:xfrm>
          <a:prstGeom prst="rect">
            <a:avLst/>
          </a:prstGeom>
        </p:spPr>
      </p:pic>
    </p:spTree>
    <p:extLst>
      <p:ext uri="{BB962C8B-B14F-4D97-AF65-F5344CB8AC3E}">
        <p14:creationId xmlns:p14="http://schemas.microsoft.com/office/powerpoint/2010/main" val="316244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  EEOC/FCHR -100</a:t>
            </a:r>
          </a:p>
        </p:txBody>
      </p:sp>
      <p:sp>
        <p:nvSpPr>
          <p:cNvPr id="34819" name="Content Placeholder 3"/>
          <p:cNvSpPr>
            <a:spLocks noGrp="1"/>
          </p:cNvSpPr>
          <p:nvPr>
            <p:ph idx="1"/>
          </p:nvPr>
        </p:nvSpPr>
        <p:spPr/>
        <p:txBody>
          <a:bodyPr/>
          <a:lstStyle/>
          <a:p>
            <a:pPr marL="0" indent="0" algn="ctr" eaLnBrk="1" hangingPunct="1">
              <a:buFont typeface="Arial" charset="0"/>
              <a:buNone/>
              <a:defRPr/>
            </a:pPr>
            <a:r>
              <a:rPr lang="en-US" altLang="en-US" sz="5400" b="1" i="1" dirty="0" smtClean="0">
                <a:effectLst>
                  <a:outerShdw blurRad="38100" dist="38100" dir="2700000" algn="tl">
                    <a:srgbClr val="000000">
                      <a:alpha val="43137"/>
                    </a:srgbClr>
                  </a:outerShdw>
                </a:effectLst>
              </a:rPr>
              <a:t> </a:t>
            </a:r>
            <a:r>
              <a:rPr lang="en-US" altLang="en-US" sz="4400" b="1" i="1" dirty="0" smtClean="0">
                <a:effectLst>
                  <a:outerShdw blurRad="38100" dist="38100" dir="2700000" algn="tl">
                    <a:srgbClr val="000000">
                      <a:alpha val="43137"/>
                    </a:srgbClr>
                  </a:outerShdw>
                </a:effectLst>
              </a:rPr>
              <a:t> </a:t>
            </a:r>
            <a:r>
              <a:rPr lang="en-US" altLang="en-US" sz="4400" b="1" dirty="0" smtClean="0">
                <a:effectLst>
                  <a:outerShdw blurRad="38100" dist="38100" dir="2700000" algn="tl">
                    <a:srgbClr val="000000">
                      <a:alpha val="43137"/>
                    </a:srgbClr>
                  </a:outerShdw>
                </a:effectLst>
              </a:rPr>
              <a:t> </a:t>
            </a:r>
            <a:endParaRPr lang="en-US" altLang="en-US" sz="5400" b="1" i="1" dirty="0" smtClean="0">
              <a:effectLst>
                <a:outerShdw blurRad="38100" dist="38100" dir="2700000" algn="tl">
                  <a:srgbClr val="000000">
                    <a:alpha val="43137"/>
                  </a:srgbClr>
                </a:outerShdw>
              </a:effectLst>
            </a:endParaRPr>
          </a:p>
        </p:txBody>
      </p:sp>
      <p:pic>
        <p:nvPicPr>
          <p:cNvPr id="2662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43000" y="1981200"/>
            <a:ext cx="6322352" cy="2554545"/>
          </a:xfrm>
          <a:prstGeom prst="rect">
            <a:avLst/>
          </a:prstGeom>
        </p:spPr>
        <p:txBody>
          <a:bodyPr wrap="square">
            <a:spAutoFit/>
          </a:bodyPr>
          <a:lstStyle/>
          <a:p>
            <a:pPr algn="ctr"/>
            <a:r>
              <a:rPr lang="en-US" dirty="0" smtClean="0">
                <a:solidFill>
                  <a:srgbClr val="000000"/>
                </a:solidFill>
                <a:latin typeface="Helvetica" panose="020B0604020202020204" pitchFamily="34" charset="0"/>
                <a:ea typeface="Calibri" panose="020F0502020204030204" pitchFamily="34" charset="0"/>
              </a:rPr>
              <a:t> </a:t>
            </a:r>
            <a:r>
              <a:rPr lang="en-US" sz="40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i="1" dirty="0" smtClean="0">
                <a:solidFill>
                  <a:schemeClr val="bg1"/>
                </a:solidFill>
                <a:latin typeface="+mn-lt"/>
                <a:ea typeface="Calibri" panose="020F0502020204030204" pitchFamily="34" charset="0"/>
                <a:cs typeface="Arial" panose="020B0604020202020204" pitchFamily="34" charset="0"/>
              </a:rPr>
              <a:t>This agency is overseen by 12 commissioners and has two </a:t>
            </a:r>
            <a:r>
              <a:rPr lang="en-US" sz="4000" b="1" i="1" dirty="0" err="1" smtClean="0">
                <a:solidFill>
                  <a:schemeClr val="bg1"/>
                </a:solidFill>
                <a:latin typeface="+mn-lt"/>
                <a:ea typeface="Calibri" panose="020F0502020204030204" pitchFamily="34" charset="0"/>
                <a:cs typeface="Arial" panose="020B0604020202020204" pitchFamily="34" charset="0"/>
              </a:rPr>
              <a:t>worksharing</a:t>
            </a:r>
            <a:r>
              <a:rPr lang="en-US" sz="4000" b="1" i="1" dirty="0" smtClean="0">
                <a:solidFill>
                  <a:schemeClr val="bg1"/>
                </a:solidFill>
                <a:latin typeface="+mn-lt"/>
                <a:ea typeface="Calibri" panose="020F0502020204030204" pitchFamily="34" charset="0"/>
                <a:cs typeface="Arial" panose="020B0604020202020204" pitchFamily="34" charset="0"/>
              </a:rPr>
              <a:t> agreements.  </a:t>
            </a:r>
            <a:endParaRPr lang="en-US" b="1" i="1"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34819" name="Content Placeholder 3"/>
          <p:cNvSpPr>
            <a:spLocks noGrp="1"/>
          </p:cNvSpPr>
          <p:nvPr>
            <p:ph idx="1"/>
          </p:nvPr>
        </p:nvSpPr>
        <p:spPr/>
        <p:txBody>
          <a:bodyPr/>
          <a:lstStyle/>
          <a:p>
            <a:pPr algn="ctr" eaLnBrk="1" hangingPunct="1">
              <a:defRPr/>
            </a:pPr>
            <a:endParaRPr lang="en-US" altLang="en-US" dirty="0" smtClean="0"/>
          </a:p>
          <a:p>
            <a:pPr marL="0" indent="0" algn="ctr" eaLnBrk="1" hangingPunct="1">
              <a:buFont typeface="Arial" charset="0"/>
              <a:buNone/>
              <a:defRPr/>
            </a:pPr>
            <a:r>
              <a:rPr lang="en-US" altLang="en-US" sz="5400" b="1" i="1" dirty="0" smtClean="0">
                <a:effectLst>
                  <a:outerShdw blurRad="38100" dist="38100" dir="2700000" algn="tl">
                    <a:srgbClr val="000000">
                      <a:alpha val="43137"/>
                    </a:srgbClr>
                  </a:outerShdw>
                </a:effectLst>
              </a:rPr>
              <a:t>What is the Florida Commission on Human Relations? </a:t>
            </a:r>
            <a:r>
              <a:rPr lang="en-US" altLang="en-US" sz="4400" b="1" i="1" dirty="0" smtClean="0">
                <a:effectLst>
                  <a:outerShdw blurRad="38100" dist="38100" dir="2700000" algn="tl">
                    <a:srgbClr val="000000">
                      <a:alpha val="43137"/>
                    </a:srgbClr>
                  </a:outerShdw>
                </a:effectLst>
              </a:rPr>
              <a:t>  </a:t>
            </a:r>
          </a:p>
          <a:p>
            <a:pPr marL="0" indent="0" algn="ctr" eaLnBrk="1" hangingPunct="1">
              <a:buFont typeface="Arial" charset="0"/>
              <a:buNone/>
              <a:defRPr/>
            </a:pPr>
            <a:endParaRPr lang="en-US" altLang="en-US" sz="5400" b="1" i="1" dirty="0" smtClean="0">
              <a:effectLst>
                <a:outerShdw blurRad="38100" dist="38100" dir="2700000" algn="tl">
                  <a:srgbClr val="000000">
                    <a:alpha val="43137"/>
                  </a:srgbClr>
                </a:outerShdw>
              </a:effectLst>
            </a:endParaRPr>
          </a:p>
        </p:txBody>
      </p:sp>
      <p:pic>
        <p:nvPicPr>
          <p:cNvPr id="2662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259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304800"/>
            <a:ext cx="8229600" cy="1143000"/>
          </a:xfrm>
        </p:spPr>
        <p:txBody>
          <a:bodyPr/>
          <a:lstStyle/>
          <a:p>
            <a:pPr eaLnBrk="1" hangingPunct="1"/>
            <a:r>
              <a:rPr lang="en-US" altLang="en-US" b="1" u="sng" dirty="0" smtClean="0">
                <a:effectLst>
                  <a:outerShdw blurRad="38100" dist="38100" dir="2700000" algn="tl">
                    <a:srgbClr val="000000">
                      <a:alpha val="43137"/>
                    </a:srgbClr>
                  </a:outerShdw>
                </a:effectLst>
              </a:rPr>
              <a:t> EEOC/FCHR-200  </a:t>
            </a:r>
          </a:p>
        </p:txBody>
      </p:sp>
      <p:sp>
        <p:nvSpPr>
          <p:cNvPr id="27651" name="Content Placeholder 2"/>
          <p:cNvSpPr>
            <a:spLocks noGrp="1"/>
          </p:cNvSpPr>
          <p:nvPr>
            <p:ph idx="1"/>
          </p:nvPr>
        </p:nvSpPr>
        <p:spPr>
          <a:xfrm>
            <a:off x="457200" y="1600200"/>
            <a:ext cx="8229600" cy="4525963"/>
          </a:xfrm>
        </p:spPr>
        <p:txBody>
          <a:bodyPr/>
          <a:lstStyle/>
          <a:p>
            <a:pPr marL="0" indent="0" eaLnBrk="1" hangingPunct="1">
              <a:buFont typeface="Arial" charset="0"/>
              <a:buNone/>
            </a:pPr>
            <a:endParaRPr lang="en-US" altLang="en-US" dirty="0" smtClean="0"/>
          </a:p>
          <a:p>
            <a:pPr marL="0" indent="0" algn="ctr" eaLnBrk="1" hangingPunct="1">
              <a:buFont typeface="Arial" charset="0"/>
              <a:buNone/>
            </a:pPr>
            <a:r>
              <a:rPr lang="en-US" altLang="en-US" sz="4800" b="1" dirty="0" smtClean="0">
                <a:effectLst>
                  <a:outerShdw blurRad="38100" dist="38100" dir="2700000" algn="tl">
                    <a:srgbClr val="000000">
                      <a:alpha val="43137"/>
                    </a:srgbClr>
                  </a:outerShdw>
                </a:effectLst>
              </a:rPr>
              <a:t> This number increased by  12% over FY 2017. </a:t>
            </a:r>
            <a:r>
              <a:rPr lang="en-US" altLang="en-US"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28675" name="Content Placeholder 3"/>
          <p:cNvSpPr>
            <a:spLocks noGrp="1"/>
          </p:cNvSpPr>
          <p:nvPr>
            <p:ph idx="1"/>
          </p:nvPr>
        </p:nvSpPr>
        <p:spPr>
          <a:xfrm>
            <a:off x="438150" y="1600200"/>
            <a:ext cx="8153400" cy="3992563"/>
          </a:xfrm>
        </p:spPr>
        <p:txBody>
          <a:bodyPr/>
          <a:lstStyle/>
          <a:p>
            <a:pPr marL="0" indent="0" algn="ctr" eaLnBrk="1" hangingPunct="1">
              <a:buFont typeface="Arial" charset="0"/>
              <a:buNone/>
            </a:pPr>
            <a:r>
              <a:rPr lang="en-US" altLang="en-US" sz="6000" b="1" i="1" dirty="0" smtClean="0">
                <a:effectLst>
                  <a:outerShdw blurRad="38100" dist="38100" dir="2700000" algn="tl">
                    <a:srgbClr val="000000">
                      <a:alpha val="43137"/>
                    </a:srgbClr>
                  </a:outerShdw>
                </a:effectLst>
              </a:rPr>
              <a:t>What is  the number of sexual harassment charges filed with the EEOC</a:t>
            </a:r>
            <a:r>
              <a:rPr lang="en-US" altLang="en-US" sz="4400" b="1" i="1" dirty="0" smtClean="0">
                <a:effectLst>
                  <a:outerShdw blurRad="38100" dist="38100" dir="2700000" algn="tl">
                    <a:srgbClr val="000000">
                      <a:alpha val="43137"/>
                    </a:srgbClr>
                  </a:outerShdw>
                </a:effectLst>
              </a:rPr>
              <a:t>?</a:t>
            </a:r>
          </a:p>
        </p:txBody>
      </p:sp>
      <p:pic>
        <p:nvPicPr>
          <p:cNvPr id="2867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z="4800" b="1" u="sng" dirty="0" smtClean="0">
                <a:effectLst>
                  <a:outerShdw blurRad="38100" dist="38100" dir="2700000" algn="tl">
                    <a:srgbClr val="000000">
                      <a:alpha val="43137"/>
                    </a:srgbClr>
                  </a:outerShdw>
                </a:effectLst>
              </a:rPr>
              <a:t>EEOC/FCHR– 300</a:t>
            </a:r>
          </a:p>
        </p:txBody>
      </p:sp>
      <p:sp>
        <p:nvSpPr>
          <p:cNvPr id="30723" name="Content Placeholder 2"/>
          <p:cNvSpPr>
            <a:spLocks noGrp="1"/>
          </p:cNvSpPr>
          <p:nvPr>
            <p:ph idx="1"/>
          </p:nvPr>
        </p:nvSpPr>
        <p:spPr/>
        <p:txBody>
          <a:bodyPr/>
          <a:lstStyle/>
          <a:p>
            <a:pPr marL="0" indent="0" algn="ctr" eaLnBrk="1" hangingPunct="1">
              <a:buNone/>
            </a:pPr>
            <a:endParaRPr lang="en-US" altLang="en-US" dirty="0" smtClean="0"/>
          </a:p>
          <a:p>
            <a:pPr marL="0" indent="0" algn="ctr" eaLnBrk="1" hangingPunct="1">
              <a:buNone/>
            </a:pPr>
            <a:r>
              <a:rPr lang="en-US" altLang="en-US" sz="4000" b="1" dirty="0" smtClean="0"/>
              <a:t> </a:t>
            </a:r>
            <a:endParaRPr lang="en-US" altLang="en-US" sz="4000" b="1" dirty="0" smtClean="0">
              <a:effectLst>
                <a:outerShdw blurRad="38100" dist="38100" dir="2700000" algn="tl">
                  <a:srgbClr val="000000">
                    <a:alpha val="43137"/>
                  </a:srgbClr>
                </a:outerShdw>
              </a:effectLst>
            </a:endParaRPr>
          </a:p>
        </p:txBody>
      </p:sp>
      <p:sp>
        <p:nvSpPr>
          <p:cNvPr id="2" name="AutoShape 2" descr="Image result for flynn"/>
          <p:cNvSpPr>
            <a:spLocks noChangeAspect="1" noChangeArrowheads="1"/>
          </p:cNvSpPr>
          <p:nvPr/>
        </p:nvSpPr>
        <p:spPr bwMode="auto">
          <a:xfrm>
            <a:off x="0" y="-136525"/>
            <a:ext cx="1200150" cy="1504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593148" y="1905000"/>
            <a:ext cx="7620000" cy="2800767"/>
          </a:xfrm>
          <a:prstGeom prst="rect">
            <a:avLst/>
          </a:prstGeom>
        </p:spPr>
        <p:txBody>
          <a:bodyPr wrap="square">
            <a:spAutoFit/>
          </a:bodyPr>
          <a:lstStyle/>
          <a:p>
            <a:pPr algn="ctr"/>
            <a:endParaRPr lang="en-US" altLang="en-US" sz="4400" b="1" i="1" dirty="0">
              <a:solidFill>
                <a:prstClr val="white"/>
              </a:solidFill>
              <a:effectLst>
                <a:outerShdw blurRad="38100" dist="38100" dir="2700000" algn="tl">
                  <a:srgbClr val="000000">
                    <a:alpha val="43137"/>
                  </a:srgbClr>
                </a:outerShdw>
              </a:effectLst>
              <a:latin typeface="Calibri"/>
              <a:cs typeface="+mn-cs"/>
            </a:endParaRPr>
          </a:p>
          <a:p>
            <a:pPr algn="ctr"/>
            <a:r>
              <a:rPr lang="en-US" altLang="en-US" sz="4400" b="1" i="1" dirty="0">
                <a:solidFill>
                  <a:prstClr val="white"/>
                </a:solidFill>
                <a:effectLst>
                  <a:outerShdw blurRad="38100" dist="38100" dir="2700000" algn="tl">
                    <a:srgbClr val="000000">
                      <a:alpha val="43137"/>
                    </a:srgbClr>
                  </a:outerShdw>
                </a:effectLst>
                <a:latin typeface="Calibri"/>
                <a:cs typeface="+mn-cs"/>
              </a:rPr>
              <a:t> This </a:t>
            </a:r>
            <a:r>
              <a:rPr lang="en-US" altLang="en-US" sz="4400" b="1" i="1" dirty="0" smtClean="0">
                <a:solidFill>
                  <a:prstClr val="white"/>
                </a:solidFill>
                <a:effectLst>
                  <a:outerShdw blurRad="38100" dist="38100" dir="2700000" algn="tl">
                    <a:srgbClr val="000000">
                      <a:alpha val="43137"/>
                    </a:srgbClr>
                  </a:outerShdw>
                </a:effectLst>
                <a:latin typeface="Calibri"/>
                <a:cs typeface="+mn-cs"/>
              </a:rPr>
              <a:t> Florida County leads the state in Charges filed with the FCHR. </a:t>
            </a:r>
            <a:endParaRPr lang="en-US" dirty="0"/>
          </a:p>
        </p:txBody>
      </p:sp>
      <p:sp>
        <p:nvSpPr>
          <p:cNvPr id="7" name="Rectangle 6"/>
          <p:cNvSpPr/>
          <p:nvPr/>
        </p:nvSpPr>
        <p:spPr>
          <a:xfrm>
            <a:off x="152400" y="2057400"/>
            <a:ext cx="7620000" cy="769441"/>
          </a:xfrm>
          <a:prstGeom prst="rect">
            <a:avLst/>
          </a:prstGeom>
        </p:spPr>
        <p:txBody>
          <a:bodyPr wrap="square">
            <a:spAutoFit/>
          </a:bodyPr>
          <a:lstStyle/>
          <a:p>
            <a:pPr algn="ctr"/>
            <a:r>
              <a:rPr lang="en-US" altLang="en-US" sz="4400" b="1" i="1" dirty="0" smtClean="0">
                <a:solidFill>
                  <a:prstClr val="white"/>
                </a:solidFill>
                <a:effectLst>
                  <a:outerShdw blurRad="38100" dist="38100" dir="2700000" algn="tl">
                    <a:srgbClr val="000000">
                      <a:alpha val="43137"/>
                    </a:srgbClr>
                  </a:outerShdw>
                </a:effectLst>
                <a:latin typeface="Calibri"/>
                <a:cs typeface="+mn-cs"/>
              </a:rPr>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53220869"/>
              </p:ext>
            </p:extLst>
          </p:nvPr>
        </p:nvGraphicFramePr>
        <p:xfrm>
          <a:off x="0" y="0"/>
          <a:ext cx="9144000" cy="6964365"/>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249675">
                <a:tc>
                  <a:txBody>
                    <a:bodyPr/>
                    <a:lstStyle/>
                    <a:p>
                      <a:pPr algn="ctr"/>
                      <a:r>
                        <a:rPr lang="en-US" sz="2800" b="1" u="sng" dirty="0" smtClean="0">
                          <a:solidFill>
                            <a:schemeClr val="bg1"/>
                          </a:solidFill>
                          <a:effectLst>
                            <a:outerShdw blurRad="38100" dist="38100" dir="2700000" algn="tl">
                              <a:srgbClr val="000000">
                                <a:alpha val="43137"/>
                              </a:srgbClr>
                            </a:outerShdw>
                          </a:effectLst>
                        </a:rPr>
                        <a:t>Potpourri</a:t>
                      </a:r>
                      <a:endParaRPr lang="en-US" sz="2800" b="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endParaRPr lang="en-US" sz="3000" b="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2800" b="1" u="sng" dirty="0" smtClean="0">
                          <a:solidFill>
                            <a:schemeClr val="bg1"/>
                          </a:solidFill>
                          <a:effectLst>
                            <a:outerShdw blurRad="38100" dist="38100" dir="2700000" algn="tl">
                              <a:srgbClr val="000000">
                                <a:alpha val="43137"/>
                              </a:srgbClr>
                            </a:outerShdw>
                          </a:effectLst>
                        </a:rPr>
                        <a:t> EEOC/ FCHR</a:t>
                      </a:r>
                      <a:endParaRPr lang="en-US" sz="2800" b="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2800" b="1" dirty="0" smtClean="0">
                          <a:solidFill>
                            <a:schemeClr val="bg1"/>
                          </a:solidFill>
                          <a:effectLst>
                            <a:outerShdw blurRad="38100" dist="38100" dir="2700000" algn="tl">
                              <a:srgbClr val="000000">
                                <a:alpha val="43137"/>
                              </a:srgbClr>
                            </a:outerShdw>
                          </a:effectLst>
                        </a:rPr>
                        <a:t> </a:t>
                      </a:r>
                      <a:r>
                        <a:rPr lang="en-US" sz="2800" b="1" i="0" u="sng" dirty="0" smtClean="0">
                          <a:solidFill>
                            <a:schemeClr val="bg1"/>
                          </a:solidFill>
                          <a:effectLst>
                            <a:outerShdw blurRad="38100" dist="38100" dir="2700000" algn="tl">
                              <a:srgbClr val="000000">
                                <a:alpha val="43137"/>
                              </a:srgbClr>
                            </a:outerShdw>
                          </a:effectLst>
                        </a:rPr>
                        <a:t>In</a:t>
                      </a:r>
                      <a:r>
                        <a:rPr lang="en-US" sz="2800" b="1" i="0" u="sng" baseline="0" dirty="0" smtClean="0">
                          <a:solidFill>
                            <a:schemeClr val="bg1"/>
                          </a:solidFill>
                          <a:effectLst>
                            <a:outerShdw blurRad="38100" dist="38100" dir="2700000" algn="tl">
                              <a:srgbClr val="000000">
                                <a:alpha val="43137"/>
                              </a:srgbClr>
                            </a:outerShdw>
                          </a:effectLst>
                        </a:rPr>
                        <a:t> The News</a:t>
                      </a:r>
                      <a:r>
                        <a:rPr lang="en-US" sz="2800" b="1" i="0" u="sng" dirty="0" smtClean="0">
                          <a:solidFill>
                            <a:schemeClr val="bg1"/>
                          </a:solidFill>
                          <a:effectLst>
                            <a:outerShdw blurRad="38100" dist="38100" dir="2700000" algn="tl">
                              <a:srgbClr val="000000">
                                <a:alpha val="43137"/>
                              </a:srgbClr>
                            </a:outerShdw>
                          </a:effectLst>
                        </a:rPr>
                        <a:t> </a:t>
                      </a:r>
                      <a:endParaRPr lang="en-US" sz="2800" b="1" i="0"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2800" b="1" u="sng" dirty="0" smtClean="0">
                          <a:solidFill>
                            <a:schemeClr val="bg1"/>
                          </a:solidFill>
                          <a:effectLst>
                            <a:outerShdw blurRad="38100" dist="38100" dir="2700000" algn="tl">
                              <a:srgbClr val="000000">
                                <a:alpha val="43137"/>
                              </a:srgbClr>
                            </a:outerShdw>
                          </a:effectLst>
                        </a:rPr>
                        <a:t>Contract “Terms</a:t>
                      </a:r>
                      <a:r>
                        <a:rPr lang="en-US" sz="2800" b="1" dirty="0" smtClean="0">
                          <a:solidFill>
                            <a:schemeClr val="bg1"/>
                          </a:solidFill>
                          <a:effectLst>
                            <a:outerShdw blurRad="38100" dist="38100" dir="2700000" algn="tl">
                              <a:srgbClr val="000000">
                                <a:alpha val="43137"/>
                              </a:srgbClr>
                            </a:outerShdw>
                          </a:effectLst>
                        </a:rPr>
                        <a:t>”</a:t>
                      </a:r>
                      <a:r>
                        <a:rPr lang="en-US" sz="2800" b="1" u="sng" dirty="0" smtClean="0">
                          <a:solidFill>
                            <a:schemeClr val="bg1"/>
                          </a:solidFill>
                          <a:effectLst>
                            <a:outerShdw blurRad="38100" dist="38100" dir="2700000" algn="tl">
                              <a:srgbClr val="000000">
                                <a:alpha val="43137"/>
                              </a:srgbClr>
                            </a:outerShdw>
                          </a:effectLst>
                        </a:rPr>
                        <a:t> </a:t>
                      </a:r>
                      <a:endParaRPr lang="en-US" sz="2800" b="1" u="sng" baseline="-25000" dirty="0">
                        <a:solidFill>
                          <a:schemeClr val="bg1"/>
                        </a:solidFill>
                        <a:effectLst>
                          <a:outerShdw blurRad="38100" dist="38100" dir="2700000" algn="tl">
                            <a:srgbClr val="000000">
                              <a:alpha val="43137"/>
                            </a:srgbClr>
                          </a:outerShdw>
                        </a:effectLst>
                      </a:endParaRPr>
                    </a:p>
                  </a:txBody>
                  <a:tcPr marT="45718" marB="45718" anchor="ctr"/>
                </a:tc>
                <a:extLst>
                  <a:ext uri="{0D108BD9-81ED-4DB2-BD59-A6C34878D82A}">
                    <a16:rowId xmlns:a16="http://schemas.microsoft.com/office/drawing/2014/main" val="10000"/>
                  </a:ext>
                </a:extLst>
              </a:tr>
              <a:tr h="1142938">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3" action="ppaction://hlinksldjump"/>
                        </a:rPr>
                        <a:t>100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4" action="ppaction://hlinksldjump"/>
                        </a:rPr>
                        <a:t>100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5" action="ppaction://hlinksldjump"/>
                        </a:rPr>
                        <a:t>100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6" action="ppaction://hlinksldjump"/>
                        </a:rPr>
                        <a:t>100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7" action="ppaction://hlinksldjump"/>
                        </a:rPr>
                        <a:t>100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extLst>
                  <a:ext uri="{0D108BD9-81ED-4DB2-BD59-A6C34878D82A}">
                    <a16:rowId xmlns:a16="http://schemas.microsoft.com/office/drawing/2014/main" val="10001"/>
                  </a:ext>
                </a:extLst>
              </a:tr>
              <a:tr h="1142938">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8" action="ppaction://hlinksldjump"/>
                        </a:rPr>
                        <a:t>200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9" action="ppaction://hlinksldjump"/>
                        </a:rPr>
                        <a:t>200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0" action="ppaction://hlinksldjump"/>
                        </a:rPr>
                        <a:t>200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1" action="ppaction://hlinksldjump"/>
                        </a:rPr>
                        <a:t>200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2" action="ppaction://hlinksldjump"/>
                        </a:rPr>
                        <a:t>200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extLst>
                  <a:ext uri="{0D108BD9-81ED-4DB2-BD59-A6C34878D82A}">
                    <a16:rowId xmlns:a16="http://schemas.microsoft.com/office/drawing/2014/main" val="10002"/>
                  </a:ext>
                </a:extLst>
              </a:tr>
              <a:tr h="1142938">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3" action="ppaction://hlinksldjump"/>
                        </a:rPr>
                        <a:t>300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4" action="ppaction://hlinksldjump"/>
                        </a:rPr>
                        <a:t>300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5" action="ppaction://hlinksldjump"/>
                        </a:rPr>
                        <a:t>300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6" action="ppaction://hlinksldjump"/>
                        </a:rPr>
                        <a:t>300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7" action="ppaction://hlinksldjump"/>
                        </a:rPr>
                        <a:t>300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extLst>
                  <a:ext uri="{0D108BD9-81ED-4DB2-BD59-A6C34878D82A}">
                    <a16:rowId xmlns:a16="http://schemas.microsoft.com/office/drawing/2014/main" val="10003"/>
                  </a:ext>
                </a:extLst>
              </a:tr>
              <a:tr h="1142938">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8" action="ppaction://hlinksldjump"/>
                        </a:rPr>
                        <a:t>400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19" action="ppaction://hlinksldjump"/>
                        </a:rPr>
                        <a:t>400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20" action="ppaction://hlinksldjump"/>
                        </a:rPr>
                        <a:t>400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21" action="ppaction://hlinksldjump"/>
                        </a:rPr>
                        <a:t>400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22" action="ppaction://hlinksldjump"/>
                        </a:rPr>
                        <a:t>400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extLst>
                  <a:ext uri="{0D108BD9-81ED-4DB2-BD59-A6C34878D82A}">
                    <a16:rowId xmlns:a16="http://schemas.microsoft.com/office/drawing/2014/main" val="10004"/>
                  </a:ext>
                </a:extLst>
              </a:tr>
              <a:tr h="1142938">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23" action="ppaction://hlinksldjump"/>
                        </a:rPr>
                        <a:t>500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24" action="ppaction://hlinksldjump"/>
                        </a:rPr>
                        <a:t>500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25" action="ppaction://hlinksldjump"/>
                        </a:rPr>
                        <a:t>500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26" action="ppaction://hlinksldjump"/>
                        </a:rPr>
                        <a:t>500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tc>
                  <a:txBody>
                    <a:bodyPr/>
                    <a:lstStyle/>
                    <a:p>
                      <a:pPr algn="ctr"/>
                      <a:r>
                        <a:rPr lang="en-US" sz="3200" b="1" i="1" u="sng" dirty="0" smtClean="0">
                          <a:solidFill>
                            <a:schemeClr val="bg1"/>
                          </a:solidFill>
                          <a:effectLst>
                            <a:outerShdw blurRad="38100" dist="38100" dir="2700000" algn="tl">
                              <a:srgbClr val="000000">
                                <a:alpha val="43137"/>
                              </a:srgbClr>
                            </a:outerShdw>
                          </a:effectLst>
                          <a:hlinkClick r:id="rId27" action="ppaction://hlinksldjump"/>
                        </a:rPr>
                        <a:t>500</a:t>
                      </a:r>
                      <a:endParaRPr lang="en-US" sz="3200" b="1" i="1" u="sng" dirty="0">
                        <a:solidFill>
                          <a:schemeClr val="bg1"/>
                        </a:solidFill>
                        <a:effectLst>
                          <a:outerShdw blurRad="38100" dist="38100" dir="2700000" algn="tl">
                            <a:srgbClr val="000000">
                              <a:alpha val="43137"/>
                            </a:srgbClr>
                          </a:outerShdw>
                        </a:effectLst>
                      </a:endParaRPr>
                    </a:p>
                  </a:txBody>
                  <a:tcPr marT="45718" marB="45718" anchor="ct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28"/>
          <a:stretch>
            <a:fillRect/>
          </a:stretch>
        </p:blipFill>
        <p:spPr>
          <a:xfrm>
            <a:off x="2133600" y="457200"/>
            <a:ext cx="384431" cy="380999"/>
          </a:xfrm>
          <a:prstGeom prst="rect">
            <a:avLst/>
          </a:prstGeom>
        </p:spPr>
      </p:pic>
      <p:pic>
        <p:nvPicPr>
          <p:cNvPr id="2" name="Picture 1"/>
          <p:cNvPicPr>
            <a:picLocks noChangeAspect="1"/>
          </p:cNvPicPr>
          <p:nvPr/>
        </p:nvPicPr>
        <p:blipFill>
          <a:blip r:embed="rId29"/>
          <a:stretch>
            <a:fillRect/>
          </a:stretch>
        </p:blipFill>
        <p:spPr>
          <a:xfrm>
            <a:off x="2530731" y="220942"/>
            <a:ext cx="823031" cy="85351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2430" y="228600"/>
            <a:ext cx="8229600" cy="1143000"/>
          </a:xfrm>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31747" name="Content Placeholder 3"/>
          <p:cNvSpPr>
            <a:spLocks noGrp="1"/>
          </p:cNvSpPr>
          <p:nvPr>
            <p:ph idx="1"/>
          </p:nvPr>
        </p:nvSpPr>
        <p:spPr>
          <a:xfrm>
            <a:off x="304800" y="1676400"/>
            <a:ext cx="7829550" cy="3124200"/>
          </a:xfrm>
        </p:spPr>
        <p:txBody>
          <a:bodyPr/>
          <a:lstStyle/>
          <a:p>
            <a:pPr marL="0" indent="0" algn="ctr" eaLnBrk="1" hangingPunct="1">
              <a:buFont typeface="Arial" charset="0"/>
              <a:buNone/>
            </a:pPr>
            <a:r>
              <a:rPr lang="en-US" altLang="en-US" sz="4400" b="1" i="1" dirty="0" smtClean="0">
                <a:effectLst>
                  <a:outerShdw blurRad="38100" dist="38100" dir="2700000" algn="tl">
                    <a:srgbClr val="000000">
                      <a:alpha val="43137"/>
                    </a:srgbClr>
                  </a:outerShdw>
                </a:effectLst>
              </a:rPr>
              <a:t> </a:t>
            </a:r>
          </a:p>
          <a:p>
            <a:pPr marL="0" indent="0" algn="ctr" eaLnBrk="1" hangingPunct="1">
              <a:buFont typeface="Arial" charset="0"/>
              <a:buNone/>
            </a:pPr>
            <a:r>
              <a:rPr lang="en-US" altLang="en-US" sz="4400" b="1" i="1" dirty="0" smtClean="0">
                <a:effectLst>
                  <a:outerShdw blurRad="38100" dist="38100" dir="2700000" algn="tl">
                    <a:srgbClr val="000000">
                      <a:alpha val="43137"/>
                    </a:srgbClr>
                  </a:outerShdw>
                </a:effectLst>
              </a:rPr>
              <a:t>What is  Leon County?</a:t>
            </a:r>
          </a:p>
        </p:txBody>
      </p:sp>
      <p:pic>
        <p:nvPicPr>
          <p:cNvPr id="3174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b="1" u="sng" dirty="0" smtClean="0">
                <a:effectLst>
                  <a:outerShdw blurRad="38100" dist="38100" dir="2700000" algn="tl">
                    <a:srgbClr val="000000">
                      <a:alpha val="43137"/>
                    </a:srgbClr>
                  </a:outerShdw>
                </a:effectLst>
              </a:rPr>
              <a:t>EEOC/FCHR– 400</a:t>
            </a:r>
          </a:p>
        </p:txBody>
      </p:sp>
      <p:sp>
        <p:nvSpPr>
          <p:cNvPr id="32771" name="Content Placeholder 2"/>
          <p:cNvSpPr>
            <a:spLocks noGrp="1"/>
          </p:cNvSpPr>
          <p:nvPr>
            <p:ph idx="1"/>
          </p:nvPr>
        </p:nvSpPr>
        <p:spPr>
          <a:xfrm>
            <a:off x="381000" y="274638"/>
            <a:ext cx="8305800" cy="5851525"/>
          </a:xfrm>
        </p:spPr>
        <p:txBody>
          <a:bodyPr/>
          <a:lstStyle/>
          <a:p>
            <a:pPr marL="0" indent="0" algn="ctr" eaLnBrk="1" hangingPunct="1">
              <a:buNone/>
            </a:pPr>
            <a:endParaRPr lang="en-US" altLang="en-US" sz="4800" b="1" dirty="0" smtClean="0"/>
          </a:p>
          <a:p>
            <a:pPr marL="0" indent="0" algn="ctr" eaLnBrk="1" hangingPunct="1">
              <a:buNone/>
            </a:pPr>
            <a:r>
              <a:rPr lang="en-US" altLang="en-US" sz="4800" b="1" dirty="0" smtClean="0"/>
              <a:t> </a:t>
            </a:r>
          </a:p>
          <a:p>
            <a:pPr marL="0" indent="0" algn="ctr" eaLnBrk="1" hangingPunct="1">
              <a:buNone/>
            </a:pPr>
            <a:r>
              <a:rPr lang="en-US" altLang="en-US" sz="4800" b="1" dirty="0" smtClean="0"/>
              <a:t>The FCHR finds this in </a:t>
            </a:r>
          </a:p>
          <a:p>
            <a:pPr marL="0" indent="0" algn="ctr" eaLnBrk="1" hangingPunct="1">
              <a:buNone/>
            </a:pPr>
            <a:r>
              <a:rPr lang="en-US" altLang="en-US" sz="4800" b="1" dirty="0" smtClean="0"/>
              <a:t>68% of its cases. </a:t>
            </a:r>
            <a:endParaRPr lang="en-US"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61950" y="228600"/>
            <a:ext cx="8229600" cy="1143000"/>
          </a:xfrm>
        </p:spPr>
        <p:txBody>
          <a:bodyPr/>
          <a:lstStyle/>
          <a:p>
            <a:r>
              <a:rPr lang="en-US" altLang="en-US" sz="5400" b="1" u="sng" dirty="0" smtClean="0">
                <a:effectLst>
                  <a:outerShdw blurRad="38100" dist="38100" dir="2700000" algn="tl">
                    <a:srgbClr val="000000">
                      <a:alpha val="43137"/>
                    </a:srgbClr>
                  </a:outerShdw>
                </a:effectLst>
              </a:rPr>
              <a:t>Answer</a:t>
            </a:r>
            <a:r>
              <a:rPr lang="en-US" altLang="en-US" dirty="0" smtClean="0"/>
              <a:t> </a:t>
            </a:r>
          </a:p>
        </p:txBody>
      </p:sp>
      <p:sp>
        <p:nvSpPr>
          <p:cNvPr id="33795" name="Content Placeholder 3"/>
          <p:cNvSpPr>
            <a:spLocks noGrp="1"/>
          </p:cNvSpPr>
          <p:nvPr>
            <p:ph idx="1"/>
          </p:nvPr>
        </p:nvSpPr>
        <p:spPr>
          <a:xfrm>
            <a:off x="228600" y="1612900"/>
            <a:ext cx="8229600" cy="4525963"/>
          </a:xfrm>
        </p:spPr>
        <p:txBody>
          <a:bodyPr/>
          <a:lstStyle/>
          <a:p>
            <a:endParaRPr lang="en-US" altLang="en-US" dirty="0" smtClean="0"/>
          </a:p>
          <a:p>
            <a:pPr marL="914400" lvl="2" indent="0" algn="ctr">
              <a:buNone/>
            </a:pPr>
            <a:r>
              <a:rPr lang="en-US" altLang="en-US" dirty="0"/>
              <a:t> </a:t>
            </a:r>
            <a:r>
              <a:rPr lang="en-US" altLang="en-US" sz="4400" b="1" i="1" dirty="0" smtClean="0"/>
              <a:t>What is  </a:t>
            </a:r>
          </a:p>
          <a:p>
            <a:pPr marL="914400" lvl="2" indent="0" algn="ctr">
              <a:buNone/>
            </a:pPr>
            <a:r>
              <a:rPr lang="en-US" altLang="en-US" sz="4400" b="1" dirty="0" smtClean="0"/>
              <a:t>“ No Reasonable Cause”?</a:t>
            </a:r>
            <a:r>
              <a:rPr lang="en-US" altLang="en-US" sz="4400" b="1" i="1" dirty="0" smtClean="0">
                <a:effectLst>
                  <a:outerShdw blurRad="38100" dist="38100" dir="2700000" algn="tl">
                    <a:srgbClr val="000000">
                      <a:alpha val="43137"/>
                    </a:srgbClr>
                  </a:outerShdw>
                </a:effectLst>
              </a:rPr>
              <a:t> </a:t>
            </a:r>
          </a:p>
        </p:txBody>
      </p:sp>
      <p:pic>
        <p:nvPicPr>
          <p:cNvPr id="3379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3763963"/>
          </a:xfrm>
        </p:spPr>
        <p:txBody>
          <a:bodyPr/>
          <a:lstStyle/>
          <a:p>
            <a:pPr marL="0" indent="0" algn="ctr">
              <a:buFont typeface="Arial" charset="0"/>
              <a:buNone/>
              <a:defRPr/>
            </a:pPr>
            <a:endParaRPr lang="en-US" sz="4400" b="1" dirty="0">
              <a:solidFill>
                <a:srgbClr val="FF0000"/>
              </a:solidFill>
              <a:effectLst>
                <a:outerShdw blurRad="38100" dist="38100" dir="2700000" algn="tl">
                  <a:srgbClr val="000000">
                    <a:alpha val="43137"/>
                  </a:srgbClr>
                </a:outerShdw>
              </a:effectLst>
            </a:endParaRPr>
          </a:p>
          <a:p>
            <a:pPr marL="0" indent="0" algn="ctr">
              <a:buFont typeface="Arial" charset="0"/>
              <a:buNone/>
              <a:defRPr/>
            </a:pPr>
            <a:r>
              <a:rPr lang="en-US" sz="5400" b="1" dirty="0" smtClean="0">
                <a:solidFill>
                  <a:srgbClr val="FF0000"/>
                </a:solidFill>
                <a:effectLst>
                  <a:outerShdw blurRad="38100" dist="38100" dir="2700000" algn="tl">
                    <a:srgbClr val="000000">
                      <a:alpha val="43137"/>
                    </a:srgbClr>
                  </a:outerShdw>
                </a:effectLst>
              </a:rPr>
              <a:t>DAILY DOUBLE!!!</a:t>
            </a:r>
            <a:endParaRPr lang="en-US" sz="5400" b="1" dirty="0">
              <a:solidFill>
                <a:srgbClr val="FF0000"/>
              </a:solidFill>
              <a:effectLst>
                <a:outerShdw blurRad="38100" dist="38100" dir="2700000" algn="tl">
                  <a:srgbClr val="000000">
                    <a:alpha val="43137"/>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b="1" u="sng" dirty="0" smtClean="0"/>
              <a:t>EEOC/FCHR</a:t>
            </a:r>
            <a:r>
              <a:rPr lang="en-US" altLang="en-US" u="sng" dirty="0" smtClean="0"/>
              <a:t>– </a:t>
            </a:r>
            <a:r>
              <a:rPr lang="en-US" altLang="en-US" b="1" u="sng" dirty="0" smtClean="0"/>
              <a:t>500</a:t>
            </a:r>
          </a:p>
        </p:txBody>
      </p:sp>
      <p:sp>
        <p:nvSpPr>
          <p:cNvPr id="34819" name="Content Placeholder 2"/>
          <p:cNvSpPr>
            <a:spLocks noGrp="1"/>
          </p:cNvSpPr>
          <p:nvPr>
            <p:ph idx="1"/>
          </p:nvPr>
        </p:nvSpPr>
        <p:spPr>
          <a:xfrm>
            <a:off x="533400" y="1676400"/>
            <a:ext cx="8077200" cy="4525963"/>
          </a:xfrm>
        </p:spPr>
        <p:txBody>
          <a:bodyPr/>
          <a:lstStyle/>
          <a:p>
            <a:pPr marL="0" indent="0" algn="ctr">
              <a:buNone/>
            </a:pPr>
            <a:r>
              <a:rPr lang="en-US" altLang="en-US" sz="4000" b="1" dirty="0" smtClean="0"/>
              <a:t>She was sworn in on May 15 2019 as Chair of the EEOC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001963"/>
            <a:ext cx="4251006" cy="3200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35843" name="Content Placeholder 3"/>
          <p:cNvSpPr>
            <a:spLocks noGrp="1"/>
          </p:cNvSpPr>
          <p:nvPr>
            <p:ph idx="1"/>
          </p:nvPr>
        </p:nvSpPr>
        <p:spPr/>
        <p:txBody>
          <a:bodyPr/>
          <a:lstStyle/>
          <a:p>
            <a:pPr marL="0" indent="0" eaLnBrk="1" hangingPunct="1">
              <a:buFont typeface="Arial" charset="0"/>
              <a:buNone/>
            </a:pPr>
            <a:endParaRPr lang="en-US" altLang="en-US" dirty="0" smtClean="0"/>
          </a:p>
          <a:p>
            <a:pPr marL="0" indent="0" algn="ctr" eaLnBrk="1" hangingPunct="1">
              <a:buFont typeface="Arial" charset="0"/>
              <a:buNone/>
            </a:pPr>
            <a:r>
              <a:rPr lang="en-US" altLang="en-US" sz="6000" b="1" i="1" dirty="0" smtClean="0">
                <a:effectLst>
                  <a:outerShdw blurRad="38100" dist="38100" dir="2700000" algn="tl">
                    <a:srgbClr val="000000">
                      <a:alpha val="43137"/>
                    </a:srgbClr>
                  </a:outerShdw>
                </a:effectLst>
              </a:rPr>
              <a:t> </a:t>
            </a:r>
            <a:r>
              <a:rPr lang="en-US" altLang="en-US" sz="4400" b="1" i="1" dirty="0" smtClean="0">
                <a:effectLst>
                  <a:outerShdw blurRad="38100" dist="38100" dir="2700000" algn="tl">
                    <a:srgbClr val="000000">
                      <a:alpha val="43137"/>
                    </a:srgbClr>
                  </a:outerShdw>
                </a:effectLst>
              </a:rPr>
              <a:t>Who  is </a:t>
            </a:r>
          </a:p>
          <a:p>
            <a:pPr marL="0" indent="0" algn="ctr" eaLnBrk="1" hangingPunct="1">
              <a:buNone/>
            </a:pPr>
            <a:r>
              <a:rPr lang="en-US" altLang="en-US" sz="4400" b="1" i="1" dirty="0" smtClean="0">
                <a:effectLst>
                  <a:outerShdw blurRad="38100" dist="38100" dir="2700000" algn="tl">
                    <a:srgbClr val="000000">
                      <a:alpha val="43137"/>
                    </a:srgbClr>
                  </a:outerShdw>
                </a:effectLst>
              </a:rPr>
              <a:t> </a:t>
            </a:r>
            <a:r>
              <a:rPr lang="en-US" sz="4400" b="1" dirty="0"/>
              <a:t>Janet </a:t>
            </a:r>
            <a:r>
              <a:rPr lang="en-US" sz="4400" b="1" dirty="0" err="1"/>
              <a:t>Dhillon</a:t>
            </a:r>
            <a:r>
              <a:rPr lang="en-US" altLang="en-US" sz="4400" b="1" i="1" dirty="0" smtClean="0">
                <a:effectLst>
                  <a:outerShdw blurRad="38100" dist="38100" dir="2700000" algn="tl">
                    <a:srgbClr val="000000">
                      <a:alpha val="43137"/>
                    </a:srgbClr>
                  </a:outerShdw>
                </a:effectLst>
              </a:rPr>
              <a:t> ?</a:t>
            </a:r>
          </a:p>
          <a:p>
            <a:pPr marL="0" indent="0" algn="ctr" eaLnBrk="1" hangingPunct="1">
              <a:buFont typeface="Arial" charset="0"/>
              <a:buNone/>
            </a:pPr>
            <a:r>
              <a:rPr lang="en-US" altLang="en-US" sz="4000" dirty="0" smtClean="0"/>
              <a:t> </a:t>
            </a:r>
          </a:p>
        </p:txBody>
      </p:sp>
      <p:pic>
        <p:nvPicPr>
          <p:cNvPr id="35844"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F56FB"/>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In The News – 100</a:t>
            </a:r>
          </a:p>
        </p:txBody>
      </p:sp>
      <p:sp>
        <p:nvSpPr>
          <p:cNvPr id="35843" name="Content Placeholder 2"/>
          <p:cNvSpPr>
            <a:spLocks noGrp="1"/>
          </p:cNvSpPr>
          <p:nvPr>
            <p:ph idx="1"/>
          </p:nvPr>
        </p:nvSpPr>
        <p:spPr>
          <a:xfrm>
            <a:off x="457200" y="2057400"/>
            <a:ext cx="8229600" cy="4068763"/>
          </a:xfrm>
        </p:spPr>
        <p:txBody>
          <a:bodyPr/>
          <a:lstStyle/>
          <a:p>
            <a:pPr marL="0" indent="0" algn="ctr" eaLnBrk="1" hangingPunct="1">
              <a:buNone/>
              <a:defRPr/>
            </a:pPr>
            <a:r>
              <a:rPr lang="en-US" altLang="en-US" sz="4800" dirty="0" smtClean="0"/>
              <a:t> </a:t>
            </a:r>
            <a:r>
              <a:rPr lang="en-US" altLang="en-US" sz="4800" b="1" dirty="0" smtClean="0"/>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284" y="1430338"/>
            <a:ext cx="1759431" cy="2467288"/>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29630" b="100000" l="0" r="80000">
                        <a14:foregroundMark x1="74261" y1="29202" x2="70609" y2="32764"/>
                        <a14:foregroundMark x1="75478" y1="29202" x2="2087" y2="28205"/>
                        <a14:foregroundMark x1="72348" y1="32764" x2="81217" y2="32764"/>
                      </a14:backgroundRemoval>
                    </a14:imgEffect>
                  </a14:imgLayer>
                </a14:imgProps>
              </a:ext>
              <a:ext uri="{28A0092B-C50C-407E-A947-70E740481C1C}">
                <a14:useLocalDpi xmlns:a14="http://schemas.microsoft.com/office/drawing/2010/main" val="0"/>
              </a:ext>
            </a:extLst>
          </a:blip>
          <a:stretch>
            <a:fillRect/>
          </a:stretch>
        </p:blipFill>
        <p:spPr>
          <a:xfrm>
            <a:off x="685800" y="3710275"/>
            <a:ext cx="2209800" cy="2469767"/>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23567" b="97580" l="28257" r="100000">
                        <a14:foregroundMark x1="59450" y1="33631" x2="59450" y2="33631"/>
                      </a14:backgroundRemoval>
                    </a14:imgEffect>
                  </a14:imgLayer>
                </a14:imgProps>
              </a:ext>
              <a:ext uri="{28A0092B-C50C-407E-A947-70E740481C1C}">
                <a14:useLocalDpi xmlns:a14="http://schemas.microsoft.com/office/drawing/2010/main" val="0"/>
              </a:ext>
            </a:extLst>
          </a:blip>
          <a:stretch>
            <a:fillRect/>
          </a:stretch>
        </p:blipFill>
        <p:spPr>
          <a:xfrm flipH="1">
            <a:off x="6130684" y="3684875"/>
            <a:ext cx="2327516" cy="263414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37891" name="Content Placeholder 3"/>
          <p:cNvSpPr>
            <a:spLocks noGrp="1"/>
          </p:cNvSpPr>
          <p:nvPr>
            <p:ph idx="1"/>
          </p:nvPr>
        </p:nvSpPr>
        <p:spPr>
          <a:xfrm>
            <a:off x="152400" y="1524000"/>
            <a:ext cx="8610600" cy="4525963"/>
          </a:xfrm>
        </p:spPr>
        <p:txBody>
          <a:bodyPr/>
          <a:lstStyle/>
          <a:p>
            <a:pPr marL="0" indent="0" algn="ctr" eaLnBrk="1" hangingPunct="1">
              <a:buFont typeface="Arial" charset="0"/>
              <a:buNone/>
            </a:pPr>
            <a:r>
              <a:rPr lang="en-US" altLang="en-US" sz="5400" b="1" i="1" dirty="0" smtClean="0">
                <a:effectLst>
                  <a:outerShdw blurRad="38100" dist="38100" dir="2700000" algn="tl">
                    <a:srgbClr val="000000">
                      <a:alpha val="43137"/>
                    </a:srgbClr>
                  </a:outerShdw>
                </a:effectLst>
              </a:rPr>
              <a:t> Who are</a:t>
            </a:r>
          </a:p>
          <a:p>
            <a:pPr marL="0" indent="0" algn="ctr" eaLnBrk="1" hangingPunct="1">
              <a:buFont typeface="Arial" charset="0"/>
              <a:buNone/>
            </a:pPr>
            <a:r>
              <a:rPr lang="en-US" altLang="en-US" sz="5400" b="1" i="1" dirty="0" smtClean="0">
                <a:effectLst>
                  <a:outerShdw blurRad="38100" dist="38100" dir="2700000" algn="tl">
                    <a:srgbClr val="000000">
                      <a:alpha val="43137"/>
                    </a:srgbClr>
                  </a:outerShdw>
                </a:effectLst>
              </a:rPr>
              <a:t>Donna </a:t>
            </a:r>
            <a:r>
              <a:rPr lang="en-US" altLang="en-US" sz="5400" b="1" i="1" dirty="0" err="1" smtClean="0">
                <a:effectLst>
                  <a:outerShdw blurRad="38100" dist="38100" dir="2700000" algn="tl">
                    <a:srgbClr val="000000">
                      <a:alpha val="43137"/>
                    </a:srgbClr>
                  </a:outerShdw>
                </a:effectLst>
              </a:rPr>
              <a:t>Maggert</a:t>
            </a:r>
            <a:r>
              <a:rPr lang="en-US" altLang="en-US" sz="5400" b="1" i="1" dirty="0" smtClean="0">
                <a:effectLst>
                  <a:outerShdw blurRad="38100" dist="38100" dir="2700000" algn="tl">
                    <a:srgbClr val="000000">
                      <a:alpha val="43137"/>
                    </a:srgbClr>
                  </a:outerShdw>
                </a:effectLst>
              </a:rPr>
              <a:t> Poole</a:t>
            </a:r>
          </a:p>
          <a:p>
            <a:pPr marL="0" indent="0" algn="ctr" eaLnBrk="1" hangingPunct="1">
              <a:buFont typeface="Arial" charset="0"/>
              <a:buNone/>
            </a:pPr>
            <a:r>
              <a:rPr lang="en-US" altLang="en-US" sz="5400" b="1" i="1" dirty="0" smtClean="0">
                <a:effectLst>
                  <a:outerShdw blurRad="38100" dist="38100" dir="2700000" algn="tl">
                    <a:srgbClr val="000000">
                      <a:alpha val="43137"/>
                    </a:srgbClr>
                  </a:outerShdw>
                </a:effectLst>
              </a:rPr>
              <a:t>James </a:t>
            </a:r>
            <a:r>
              <a:rPr lang="en-US" altLang="en-US" sz="5400" b="1" i="1" dirty="0" err="1" smtClean="0">
                <a:effectLst>
                  <a:outerShdw blurRad="38100" dist="38100" dir="2700000" algn="tl">
                    <a:srgbClr val="000000">
                      <a:alpha val="43137"/>
                    </a:srgbClr>
                  </a:outerShdw>
                </a:effectLst>
              </a:rPr>
              <a:t>Bax</a:t>
            </a:r>
            <a:endParaRPr lang="en-US" altLang="en-US" sz="5400" b="1" i="1" dirty="0" smtClean="0">
              <a:effectLst>
                <a:outerShdw blurRad="38100" dist="38100" dir="2700000" algn="tl">
                  <a:srgbClr val="000000">
                    <a:alpha val="43137"/>
                  </a:srgbClr>
                </a:outerShdw>
              </a:effectLst>
            </a:endParaRPr>
          </a:p>
          <a:p>
            <a:pPr marL="0" indent="0" algn="ctr" eaLnBrk="1" hangingPunct="1">
              <a:buFont typeface="Arial" charset="0"/>
              <a:buNone/>
            </a:pPr>
            <a:r>
              <a:rPr lang="en-US" altLang="en-US" sz="5400" b="1" i="1" dirty="0" smtClean="0">
                <a:effectLst>
                  <a:outerShdw blurRad="38100" dist="38100" dir="2700000" algn="tl">
                    <a:srgbClr val="000000">
                      <a:alpha val="43137"/>
                    </a:srgbClr>
                  </a:outerShdw>
                </a:effectLst>
              </a:rPr>
              <a:t>Curt Kiser ?</a:t>
            </a:r>
          </a:p>
          <a:p>
            <a:pPr marL="0" indent="0" algn="ctr" eaLnBrk="1" hangingPunct="1">
              <a:buFont typeface="Arial" charset="0"/>
              <a:buNone/>
            </a:pPr>
            <a:r>
              <a:rPr lang="en-US" altLang="en-US" sz="5400" b="1" i="1" dirty="0" smtClean="0">
                <a:effectLst>
                  <a:outerShdw blurRad="38100" dist="38100" dir="2700000" algn="tl">
                    <a:srgbClr val="000000">
                      <a:alpha val="43137"/>
                    </a:srgbClr>
                  </a:outerShdw>
                </a:effectLst>
              </a:rPr>
              <a:t>PERC Commissioners  </a:t>
            </a:r>
            <a:endParaRPr lang="en-US" altLang="en-US" sz="4400" b="1" i="1" dirty="0" smtClean="0">
              <a:effectLst>
                <a:outerShdw blurRad="38100" dist="38100" dir="2700000" algn="tl">
                  <a:srgbClr val="000000">
                    <a:alpha val="43137"/>
                  </a:srgbClr>
                </a:outerShdw>
              </a:effectLst>
            </a:endParaRPr>
          </a:p>
        </p:txBody>
      </p:sp>
      <p:pic>
        <p:nvPicPr>
          <p:cNvPr id="37892"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3400" y="381000"/>
            <a:ext cx="8229600" cy="1143000"/>
          </a:xfrm>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In The News – 200</a:t>
            </a:r>
          </a:p>
        </p:txBody>
      </p:sp>
      <p:sp>
        <p:nvSpPr>
          <p:cNvPr id="38915" name="Content Placeholder 2"/>
          <p:cNvSpPr>
            <a:spLocks noGrp="1"/>
          </p:cNvSpPr>
          <p:nvPr>
            <p:ph idx="1"/>
          </p:nvPr>
        </p:nvSpPr>
        <p:spPr>
          <a:xfrm>
            <a:off x="381000" y="1981200"/>
            <a:ext cx="8229600" cy="4525963"/>
          </a:xfrm>
        </p:spPr>
        <p:txBody>
          <a:bodyPr/>
          <a:lstStyle/>
          <a:p>
            <a:pPr marL="0" indent="0" algn="ctr" eaLnBrk="1" hangingPunct="1">
              <a:buNone/>
            </a:pPr>
            <a:r>
              <a:rPr lang="en-US" altLang="en-US" sz="4400" b="1" dirty="0" smtClean="0"/>
              <a:t>These agreements between employers and employees are getting a lot of attention at the SCOTUS and are an alternate form of dispute resolution.</a:t>
            </a:r>
            <a:r>
              <a:rPr lang="en-US" altLang="en-US" dirty="0" smtClean="0"/>
              <a:t>   </a:t>
            </a:r>
            <a:r>
              <a:rPr lang="en-US" altLang="en-US" sz="4400" b="1" dirty="0" smtClean="0"/>
              <a:t>    </a:t>
            </a:r>
            <a:endParaRPr lang="en-US" altLang="en-US" sz="36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39939" name="Content Placeholder 3"/>
          <p:cNvSpPr>
            <a:spLocks noGrp="1"/>
          </p:cNvSpPr>
          <p:nvPr>
            <p:ph idx="1"/>
          </p:nvPr>
        </p:nvSpPr>
        <p:spPr/>
        <p:txBody>
          <a:bodyPr/>
          <a:lstStyle/>
          <a:p>
            <a:pPr marL="0" lvl="0" indent="0" algn="ctr">
              <a:buClr>
                <a:srgbClr val="000000"/>
              </a:buClr>
              <a:buSzPct val="70000"/>
              <a:buNone/>
            </a:pPr>
            <a:endParaRPr kumimoji="1" lang="en-US" sz="4400" b="1" i="1" kern="0" dirty="0" smtClean="0">
              <a:ea typeface="Calibri"/>
              <a:cs typeface="Times New Roman" panose="02020603050405020304" pitchFamily="18" charset="0"/>
            </a:endParaRPr>
          </a:p>
          <a:p>
            <a:pPr marL="0" lvl="0" indent="0" algn="ctr">
              <a:buClr>
                <a:srgbClr val="000000"/>
              </a:buClr>
              <a:buSzPct val="70000"/>
              <a:buNone/>
            </a:pPr>
            <a:r>
              <a:rPr kumimoji="1" lang="en-US" sz="4400" b="1" i="1" kern="0" dirty="0" smtClean="0">
                <a:ea typeface="Calibri"/>
                <a:cs typeface="Times New Roman" panose="02020603050405020304" pitchFamily="18" charset="0"/>
              </a:rPr>
              <a:t> What  are arbitration agreements?</a:t>
            </a:r>
            <a:endParaRPr kumimoji="1" lang="en-US" sz="4400" b="1" i="1" kern="0" dirty="0">
              <a:ea typeface="Calibri"/>
              <a:cs typeface="Times New Roman" panose="02020603050405020304" pitchFamily="18" charset="0"/>
            </a:endParaRPr>
          </a:p>
        </p:txBody>
      </p:sp>
      <p:pic>
        <p:nvPicPr>
          <p:cNvPr id="39940"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Potpourri – 100</a:t>
            </a:r>
          </a:p>
        </p:txBody>
      </p:sp>
      <p:sp>
        <p:nvSpPr>
          <p:cNvPr id="5123" name="Content Placeholder 2"/>
          <p:cNvSpPr>
            <a:spLocks noGrp="1"/>
          </p:cNvSpPr>
          <p:nvPr>
            <p:ph idx="1"/>
          </p:nvPr>
        </p:nvSpPr>
        <p:spPr/>
        <p:txBody>
          <a:bodyPr/>
          <a:lstStyle/>
          <a:p>
            <a:pPr marL="0" indent="0" algn="ctr" eaLnBrk="1" hangingPunct="1">
              <a:buFont typeface="Arial" charset="0"/>
              <a:buNone/>
            </a:pPr>
            <a:endParaRPr lang="en-US" altLang="en-US" dirty="0" smtClean="0"/>
          </a:p>
          <a:p>
            <a:pPr marL="0" indent="0" algn="ctr" eaLnBrk="1" hangingPunct="1">
              <a:buNone/>
            </a:pPr>
            <a:r>
              <a:rPr lang="en-US" altLang="en-US" sz="4400" b="1" dirty="0" smtClean="0">
                <a:effectLst>
                  <a:outerShdw blurRad="38100" dist="38100" dir="2700000" algn="tl">
                    <a:srgbClr val="000000">
                      <a:alpha val="43137"/>
                    </a:srgbClr>
                  </a:outerShdw>
                </a:effectLst>
              </a:rPr>
              <a:t> In FY 2017 this Federal Agency received  </a:t>
            </a:r>
            <a:r>
              <a:rPr lang="en-US" altLang="en-US" sz="4400" b="1" dirty="0">
                <a:effectLst>
                  <a:outerShdw blurRad="38100" dist="38100" dir="2700000" algn="tl">
                    <a:srgbClr val="000000">
                      <a:alpha val="43137"/>
                    </a:srgbClr>
                  </a:outerShdw>
                </a:effectLst>
              </a:rPr>
              <a:t>84,254</a:t>
            </a:r>
            <a:r>
              <a:rPr lang="en-US" altLang="en-US" sz="4400" b="1" dirty="0" smtClean="0"/>
              <a:t> </a:t>
            </a:r>
            <a:r>
              <a:rPr lang="en-US" sz="4400" b="1" dirty="0" smtClean="0"/>
              <a:t> charges and resolved </a:t>
            </a:r>
            <a:r>
              <a:rPr lang="en-US" sz="4400" b="1" dirty="0"/>
              <a:t> 99,109</a:t>
            </a:r>
            <a:r>
              <a:rPr lang="en-US" altLang="en-US" sz="4400" b="1" dirty="0" smtClean="0">
                <a:effectLst>
                  <a:outerShdw blurRad="38100" dist="38100" dir="2700000" algn="tl">
                    <a:srgbClr val="000000">
                      <a:alpha val="43137"/>
                    </a:srgbClr>
                  </a:outerShdw>
                </a:effectLst>
              </a:rPr>
              <a:t>.</a:t>
            </a:r>
            <a:endParaRPr lang="en-US" altLang="en-US" sz="4400" b="1" dirty="0">
              <a:effectLst>
                <a:outerShdw blurRad="38100" dist="38100" dir="2700000" algn="tl">
                  <a:srgbClr val="000000">
                    <a:alpha val="43137"/>
                  </a:srgbClr>
                </a:outerShdw>
              </a:effectLst>
            </a:endParaRPr>
          </a:p>
          <a:p>
            <a:pPr marL="0" indent="0" algn="ctr" eaLnBrk="1" hangingPunct="1">
              <a:buFont typeface="Arial" charset="0"/>
              <a:buNone/>
            </a:pPr>
            <a:r>
              <a:rPr lang="en-US" altLang="en-US" sz="4400"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04800"/>
            <a:ext cx="8229600" cy="1143000"/>
          </a:xfrm>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In The News – 300</a:t>
            </a:r>
          </a:p>
        </p:txBody>
      </p:sp>
      <p:sp>
        <p:nvSpPr>
          <p:cNvPr id="40963" name="Content Placeholder 2"/>
          <p:cNvSpPr>
            <a:spLocks noGrp="1"/>
          </p:cNvSpPr>
          <p:nvPr>
            <p:ph idx="1"/>
          </p:nvPr>
        </p:nvSpPr>
        <p:spPr>
          <a:xfrm>
            <a:off x="457200" y="1447800"/>
            <a:ext cx="8229600" cy="4525963"/>
          </a:xfrm>
        </p:spPr>
        <p:txBody>
          <a:bodyPr/>
          <a:lstStyle/>
          <a:p>
            <a:pPr marL="0" indent="0" algn="ctr" eaLnBrk="1" hangingPunct="1">
              <a:buNone/>
            </a:pPr>
            <a:endParaRPr lang="en-US" altLang="en-US" sz="4000" b="1" dirty="0">
              <a:effectLst>
                <a:outerShdw blurRad="38100" dist="38100" dir="2700000" algn="tl">
                  <a:srgbClr val="000000">
                    <a:alpha val="43137"/>
                  </a:srgbClr>
                </a:outerShdw>
              </a:effectLst>
            </a:endParaRPr>
          </a:p>
          <a:p>
            <a:pPr marL="0" indent="0" algn="ctr" eaLnBrk="1" hangingPunct="1">
              <a:buNone/>
            </a:pPr>
            <a:r>
              <a:rPr lang="en-US" altLang="en-US" sz="4800" b="1" dirty="0" smtClean="0">
                <a:effectLst>
                  <a:outerShdw blurRad="38100" dist="38100" dir="2700000" algn="tl">
                    <a:srgbClr val="000000">
                      <a:alpha val="43137"/>
                    </a:srgbClr>
                  </a:outerShdw>
                </a:effectLst>
              </a:rPr>
              <a:t>  </a:t>
            </a:r>
          </a:p>
        </p:txBody>
      </p:sp>
      <p:sp>
        <p:nvSpPr>
          <p:cNvPr id="2" name="AutoShape 2" descr="Image result for brent kavanaugh"/>
          <p:cNvSpPr>
            <a:spLocks noChangeAspect="1" noChangeArrowheads="1"/>
          </p:cNvSpPr>
          <p:nvPr/>
        </p:nvSpPr>
        <p:spPr bwMode="auto">
          <a:xfrm>
            <a:off x="63500" y="-136525"/>
            <a:ext cx="10858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3124200" y="2057400"/>
            <a:ext cx="2695574" cy="351472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52400"/>
            <a:ext cx="8229600" cy="1143000"/>
          </a:xfrm>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41987" name="Content Placeholder 3"/>
          <p:cNvSpPr>
            <a:spLocks noGrp="1"/>
          </p:cNvSpPr>
          <p:nvPr>
            <p:ph idx="1"/>
          </p:nvPr>
        </p:nvSpPr>
        <p:spPr>
          <a:xfrm>
            <a:off x="495300" y="1612900"/>
            <a:ext cx="8229600" cy="4525963"/>
          </a:xfrm>
        </p:spPr>
        <p:txBody>
          <a:bodyPr/>
          <a:lstStyle/>
          <a:p>
            <a:pPr marL="0" indent="0" eaLnBrk="1" hangingPunct="1">
              <a:buFont typeface="Arial" charset="0"/>
              <a:buNone/>
            </a:pPr>
            <a:endParaRPr lang="en-US" altLang="en-US" dirty="0" smtClean="0"/>
          </a:p>
          <a:p>
            <a:pPr marL="0" indent="0" algn="ctr" eaLnBrk="1" hangingPunct="1">
              <a:buNone/>
            </a:pPr>
            <a:r>
              <a:rPr lang="en-US" altLang="en-US" sz="4800" b="1" i="1" dirty="0" smtClean="0"/>
              <a:t>Who Is  </a:t>
            </a:r>
          </a:p>
          <a:p>
            <a:pPr marL="0" indent="0" algn="ctr" eaLnBrk="1" hangingPunct="1">
              <a:buNone/>
            </a:pPr>
            <a:r>
              <a:rPr lang="en-US" altLang="en-US" sz="4800" b="1" i="1" dirty="0" smtClean="0"/>
              <a:t>Patrick </a:t>
            </a:r>
            <a:r>
              <a:rPr lang="en-US" altLang="en-US" sz="4800" b="1" i="1" dirty="0" err="1" smtClean="0"/>
              <a:t>Pizella</a:t>
            </a:r>
            <a:r>
              <a:rPr lang="en-US" altLang="en-US" sz="4800" b="1" i="1" dirty="0" smtClean="0"/>
              <a:t>, </a:t>
            </a:r>
          </a:p>
          <a:p>
            <a:pPr marL="0" indent="0" algn="ctr" eaLnBrk="1" hangingPunct="1">
              <a:buNone/>
            </a:pPr>
            <a:r>
              <a:rPr lang="en-US" altLang="en-US" sz="4800" b="1" i="1" dirty="0" smtClean="0"/>
              <a:t>Acting Secretary of Labor?</a:t>
            </a:r>
            <a:r>
              <a:rPr lang="en-US" altLang="en-US" sz="4800" i="1" dirty="0" smtClean="0"/>
              <a:t> </a:t>
            </a:r>
            <a:endParaRPr lang="en-US" altLang="en-US" sz="4800" b="1" i="1" dirty="0" smtClean="0">
              <a:effectLst>
                <a:outerShdw blurRad="38100" dist="38100" dir="2700000" algn="tl">
                  <a:srgbClr val="000000">
                    <a:alpha val="43137"/>
                  </a:srgbClr>
                </a:outerShdw>
              </a:effectLst>
            </a:endParaRPr>
          </a:p>
        </p:txBody>
      </p:sp>
      <p:pic>
        <p:nvPicPr>
          <p:cNvPr id="4198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003387"/>
            <a:ext cx="8001000" cy="769441"/>
          </a:xfrm>
          <a:prstGeom prst="rect">
            <a:avLst/>
          </a:prstGeom>
        </p:spPr>
        <p:txBody>
          <a:bodyPr wrap="square">
            <a:spAutoFit/>
          </a:bodyPr>
          <a:lstStyle/>
          <a:p>
            <a:pPr lvl="0" algn="ctr" eaLnBrk="0" hangingPunct="0">
              <a:spcBef>
                <a:spcPct val="20000"/>
              </a:spcBef>
              <a:buClr>
                <a:srgbClr val="000000"/>
              </a:buClr>
              <a:buSzPct val="70000"/>
            </a:pPr>
            <a:r>
              <a:rPr kumimoji="1" lang="en-US" sz="4400" b="1" i="1" kern="0" dirty="0" smtClean="0">
                <a:solidFill>
                  <a:schemeClr val="bg1"/>
                </a:solidFill>
                <a:latin typeface="+mn-lt"/>
                <a:ea typeface="Calibri"/>
                <a:cs typeface="Times New Roman" panose="02020603050405020304" pitchFamily="18" charset="0"/>
              </a:rPr>
              <a:t> </a:t>
            </a:r>
            <a:endParaRPr kumimoji="1" lang="en-US" sz="4400" b="1" i="1" kern="0" dirty="0">
              <a:solidFill>
                <a:schemeClr val="bg1"/>
              </a:solidFill>
              <a:latin typeface="+mn-lt"/>
              <a:ea typeface="Calibri"/>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04800"/>
            <a:ext cx="8229600" cy="1143000"/>
          </a:xfrm>
        </p:spPr>
        <p:txBody>
          <a:bodyPr/>
          <a:lstStyle/>
          <a:p>
            <a:pPr eaLnBrk="1" hangingPunct="1"/>
            <a:r>
              <a:rPr lang="en-US" altLang="en-US" sz="5400" b="1" u="sng" dirty="0" smtClean="0"/>
              <a:t>In the News </a:t>
            </a:r>
            <a:r>
              <a:rPr lang="en-US" altLang="en-US" sz="5400" b="1" u="sng" dirty="0" smtClean="0">
                <a:effectLst>
                  <a:outerShdw blurRad="38100" dist="38100" dir="2700000" algn="tl">
                    <a:srgbClr val="000000">
                      <a:alpha val="43137"/>
                    </a:srgbClr>
                  </a:outerShdw>
                </a:effectLst>
              </a:rPr>
              <a:t>– 400</a:t>
            </a:r>
          </a:p>
        </p:txBody>
      </p:sp>
      <p:sp>
        <p:nvSpPr>
          <p:cNvPr id="45059" name="Content Placeholder 2"/>
          <p:cNvSpPr>
            <a:spLocks noGrp="1"/>
          </p:cNvSpPr>
          <p:nvPr>
            <p:ph idx="1"/>
          </p:nvPr>
        </p:nvSpPr>
        <p:spPr/>
        <p:txBody>
          <a:bodyPr/>
          <a:lstStyle/>
          <a:p>
            <a:pPr marL="0" indent="0" algn="ctr" eaLnBrk="1" hangingPunct="1">
              <a:buNone/>
            </a:pPr>
            <a:r>
              <a:rPr lang="en-US" altLang="en-US" sz="4000" b="1" dirty="0" smtClean="0">
                <a:effectLst>
                  <a:outerShdw blurRad="38100" dist="38100" dir="2700000" algn="tl">
                    <a:srgbClr val="000000">
                      <a:alpha val="43137"/>
                    </a:srgbClr>
                  </a:outerShdw>
                </a:effectLst>
              </a:rPr>
              <a:t>A union’s ability to collect money from employees to pay for things such as negotiating a contract and representing employees in grievances and arbitrations, and lobbying activities to foster collective bargaining negotiations or secure advocates.</a:t>
            </a:r>
          </a:p>
        </p:txBody>
      </p:sp>
      <p:sp>
        <p:nvSpPr>
          <p:cNvPr id="2" name="Rectangle 1"/>
          <p:cNvSpPr/>
          <p:nvPr/>
        </p:nvSpPr>
        <p:spPr>
          <a:xfrm>
            <a:off x="2286000" y="2967335"/>
            <a:ext cx="4572000" cy="769441"/>
          </a:xfrm>
          <a:prstGeom prst="rect">
            <a:avLst/>
          </a:prstGeom>
        </p:spPr>
        <p:txBody>
          <a:bodyPr>
            <a:spAutoFit/>
          </a:bodyPr>
          <a:lstStyle/>
          <a:p>
            <a:r>
              <a:rPr lang="en-US" sz="4400" b="1" dirty="0" smtClean="0">
                <a:solidFill>
                  <a:schemeClr val="bg1"/>
                </a:solidFill>
                <a:latin typeface="+mn-lt"/>
              </a:rPr>
              <a:t> </a:t>
            </a:r>
            <a:endParaRPr lang="en-US" sz="4400" b="1" dirty="0">
              <a:solidFill>
                <a:schemeClr val="bg1"/>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46083" name="Content Placeholder 3"/>
          <p:cNvSpPr>
            <a:spLocks noGrp="1"/>
          </p:cNvSpPr>
          <p:nvPr>
            <p:ph idx="1"/>
          </p:nvPr>
        </p:nvSpPr>
        <p:spPr/>
        <p:txBody>
          <a:bodyPr/>
          <a:lstStyle/>
          <a:p>
            <a:pPr marL="0" indent="0" eaLnBrk="1" hangingPunct="1">
              <a:buFont typeface="Arial" charset="0"/>
              <a:buNone/>
            </a:pPr>
            <a:endParaRPr lang="en-US" altLang="en-US" dirty="0" smtClean="0"/>
          </a:p>
          <a:p>
            <a:pPr marL="0" indent="0" algn="ctr" eaLnBrk="1" hangingPunct="1">
              <a:buNone/>
            </a:pPr>
            <a:endParaRPr lang="en-US" altLang="en-US" sz="4400" b="1" i="1" dirty="0" smtClean="0">
              <a:effectLst>
                <a:outerShdw blurRad="38100" dist="38100" dir="2700000" algn="tl">
                  <a:srgbClr val="000000">
                    <a:alpha val="43137"/>
                  </a:srgbClr>
                </a:outerShdw>
              </a:effectLst>
            </a:endParaRPr>
          </a:p>
          <a:p>
            <a:pPr marL="0" indent="0" algn="ctr" eaLnBrk="1" hangingPunct="1">
              <a:buNone/>
            </a:pPr>
            <a:r>
              <a:rPr lang="en-US" altLang="en-US" sz="4400" b="1" i="1" dirty="0" smtClean="0">
                <a:effectLst>
                  <a:outerShdw blurRad="38100" dist="38100" dir="2700000" algn="tl">
                    <a:srgbClr val="000000">
                      <a:alpha val="43137"/>
                    </a:srgbClr>
                  </a:outerShdw>
                </a:effectLst>
              </a:rPr>
              <a:t>What </a:t>
            </a:r>
            <a:r>
              <a:rPr lang="en-US" altLang="en-US" sz="4400" b="1" i="1" dirty="0">
                <a:effectLst>
                  <a:outerShdw blurRad="38100" dist="38100" dir="2700000" algn="tl">
                    <a:srgbClr val="000000">
                      <a:alpha val="43137"/>
                    </a:srgbClr>
                  </a:outerShdw>
                </a:effectLst>
              </a:rPr>
              <a:t>is </a:t>
            </a:r>
            <a:r>
              <a:rPr lang="en-US" altLang="en-US" sz="4400" b="1" i="1" dirty="0" smtClean="0">
                <a:effectLst>
                  <a:outerShdw blurRad="38100" dist="38100" dir="2700000" algn="tl">
                    <a:srgbClr val="000000">
                      <a:alpha val="43137"/>
                    </a:srgbClr>
                  </a:outerShdw>
                </a:effectLst>
              </a:rPr>
              <a:t>an “agency fee”?</a:t>
            </a:r>
          </a:p>
        </p:txBody>
      </p:sp>
      <p:pic>
        <p:nvPicPr>
          <p:cNvPr id="46084"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In the News – 500</a:t>
            </a:r>
          </a:p>
        </p:txBody>
      </p:sp>
      <p:sp>
        <p:nvSpPr>
          <p:cNvPr id="43011" name="Content Placeholder 2"/>
          <p:cNvSpPr>
            <a:spLocks noGrp="1"/>
          </p:cNvSpPr>
          <p:nvPr>
            <p:ph idx="1"/>
          </p:nvPr>
        </p:nvSpPr>
        <p:spPr>
          <a:xfrm>
            <a:off x="381000" y="1447800"/>
            <a:ext cx="8229600" cy="4525963"/>
          </a:xfrm>
        </p:spPr>
        <p:txBody>
          <a:bodyPr/>
          <a:lstStyle/>
          <a:p>
            <a:pPr marL="0" indent="0" algn="ctr" eaLnBrk="1" hangingPunct="1">
              <a:buFont typeface="Arial" charset="0"/>
              <a:buNone/>
            </a:pPr>
            <a:endParaRPr lang="en-US" altLang="en-US" sz="4400" dirty="0" smtClean="0"/>
          </a:p>
          <a:p>
            <a:pPr marL="0" indent="0" algn="ctr" eaLnBrk="1" hangingPunct="1">
              <a:buFont typeface="Arial" charset="0"/>
              <a:buNone/>
            </a:pPr>
            <a:r>
              <a:rPr lang="en-US" altLang="en-US" sz="4400" b="1" dirty="0" smtClean="0"/>
              <a:t>  This 2018 SCOTUS decision </a:t>
            </a:r>
          </a:p>
          <a:p>
            <a:pPr marL="0" indent="0" algn="ctr" eaLnBrk="1" hangingPunct="1">
              <a:buNone/>
            </a:pPr>
            <a:r>
              <a:rPr lang="en-US" altLang="en-US" sz="4400" b="1" dirty="0" smtClean="0"/>
              <a:t>held </a:t>
            </a:r>
            <a:r>
              <a:rPr lang="en-US" altLang="en-US" sz="4400" b="1" dirty="0"/>
              <a:t>it is unconstitutional to force workers who are not members of unions to pay “fair share” fees. </a:t>
            </a:r>
            <a:endParaRPr lang="en-US" altLang="en-US" sz="4400"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44035" name="Content Placeholder 3"/>
          <p:cNvSpPr>
            <a:spLocks noGrp="1"/>
          </p:cNvSpPr>
          <p:nvPr>
            <p:ph idx="1"/>
          </p:nvPr>
        </p:nvSpPr>
        <p:spPr>
          <a:xfrm>
            <a:off x="457200" y="1417638"/>
            <a:ext cx="8229600" cy="4860925"/>
          </a:xfrm>
        </p:spPr>
        <p:txBody>
          <a:bodyPr/>
          <a:lstStyle/>
          <a:p>
            <a:pPr marL="0" indent="0" algn="ctr" eaLnBrk="1" hangingPunct="1">
              <a:buNone/>
            </a:pPr>
            <a:r>
              <a:rPr lang="en-US" altLang="en-US" sz="5400" b="1" i="1" dirty="0" smtClean="0">
                <a:effectLst>
                  <a:outerShdw blurRad="38100" dist="38100" dir="2700000" algn="tl">
                    <a:srgbClr val="000000">
                      <a:alpha val="43137"/>
                    </a:srgbClr>
                  </a:outerShdw>
                </a:effectLst>
              </a:rPr>
              <a:t>What is Janus </a:t>
            </a:r>
            <a:r>
              <a:rPr lang="en-US" altLang="en-US" sz="5400" b="1" i="1" dirty="0">
                <a:effectLst>
                  <a:outerShdw blurRad="38100" dist="38100" dir="2700000" algn="tl">
                    <a:srgbClr val="000000">
                      <a:alpha val="43137"/>
                    </a:srgbClr>
                  </a:outerShdw>
                </a:effectLst>
              </a:rPr>
              <a:t>v. American Federation of State, County and Municipal Employees Council 31, No. 16-1466, 2018 WL 3129785 </a:t>
            </a:r>
          </a:p>
          <a:p>
            <a:pPr marL="0" indent="0" algn="ctr" eaLnBrk="1" hangingPunct="1">
              <a:buNone/>
            </a:pPr>
            <a:r>
              <a:rPr lang="en-US" altLang="en-US" sz="4400" b="1" i="1" dirty="0" smtClean="0">
                <a:effectLst>
                  <a:outerShdw blurRad="38100" dist="38100" dir="2700000" algn="tl">
                    <a:srgbClr val="000000">
                      <a:alpha val="43137"/>
                    </a:srgbClr>
                  </a:outerShdw>
                </a:effectLst>
              </a:rPr>
              <a:t>(</a:t>
            </a:r>
            <a:r>
              <a:rPr lang="en-US" altLang="en-US" sz="4400" b="1" i="1" dirty="0">
                <a:effectLst>
                  <a:outerShdw blurRad="38100" dist="38100" dir="2700000" algn="tl">
                    <a:srgbClr val="000000">
                      <a:alpha val="43137"/>
                    </a:srgbClr>
                  </a:outerShdw>
                </a:effectLst>
              </a:rPr>
              <a:t>June 27, 2018</a:t>
            </a:r>
            <a:r>
              <a:rPr lang="en-US" altLang="en-US" sz="4400" b="1" i="1">
                <a:effectLst>
                  <a:outerShdw blurRad="38100" dist="38100" dir="2700000" algn="tl">
                    <a:srgbClr val="000000">
                      <a:alpha val="43137"/>
                    </a:srgbClr>
                  </a:outerShdw>
                </a:effectLst>
              </a:rPr>
              <a:t>) </a:t>
            </a:r>
            <a:r>
              <a:rPr lang="en-US" altLang="en-US" sz="5400" b="1" i="1" smtClean="0">
                <a:effectLst>
                  <a:outerShdw blurRad="38100" dist="38100" dir="2700000" algn="tl">
                    <a:srgbClr val="000000">
                      <a:alpha val="43137"/>
                    </a:srgbClr>
                  </a:outerShdw>
                </a:effectLst>
              </a:rPr>
              <a:t>?</a:t>
            </a:r>
            <a:endParaRPr lang="en-US" altLang="en-US" sz="5400" b="1" i="1" dirty="0" smtClean="0">
              <a:effectLst>
                <a:outerShdw blurRad="38100" dist="38100" dir="2700000" algn="tl">
                  <a:srgbClr val="000000">
                    <a:alpha val="43137"/>
                  </a:srgbClr>
                </a:outerShdw>
              </a:effectLst>
            </a:endParaRPr>
          </a:p>
        </p:txBody>
      </p:sp>
      <p:pic>
        <p:nvPicPr>
          <p:cNvPr id="4403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dirty="0" smtClean="0"/>
              <a:t> </a:t>
            </a:r>
            <a:r>
              <a:rPr lang="en-US" altLang="en-US" sz="5400" b="1" u="sng" dirty="0" smtClean="0"/>
              <a:t>Contract “Terms” –</a:t>
            </a:r>
            <a:r>
              <a:rPr lang="en-US" altLang="en-US" sz="5400" b="1" u="sng" dirty="0" smtClean="0">
                <a:effectLst>
                  <a:outerShdw blurRad="38100" dist="38100" dir="2700000" algn="tl">
                    <a:srgbClr val="000000">
                      <a:alpha val="43137"/>
                    </a:srgbClr>
                  </a:outerShdw>
                </a:effectLst>
              </a:rPr>
              <a:t> 100</a:t>
            </a:r>
          </a:p>
        </p:txBody>
      </p:sp>
      <p:sp>
        <p:nvSpPr>
          <p:cNvPr id="47107" name="Content Placeholder 2"/>
          <p:cNvSpPr>
            <a:spLocks noGrp="1"/>
          </p:cNvSpPr>
          <p:nvPr>
            <p:ph idx="1"/>
          </p:nvPr>
        </p:nvSpPr>
        <p:spPr/>
        <p:txBody>
          <a:bodyPr/>
          <a:lstStyle/>
          <a:p>
            <a:pPr marL="0" indent="0" algn="ctr" eaLnBrk="1" hangingPunct="1">
              <a:buFont typeface="Arial" charset="0"/>
              <a:buNone/>
            </a:pPr>
            <a:endParaRPr lang="en-US" altLang="en-US" dirty="0" smtClean="0"/>
          </a:p>
          <a:p>
            <a:pPr marL="0" indent="0" algn="ctr" eaLnBrk="1" hangingPunct="1">
              <a:buNone/>
            </a:pPr>
            <a:r>
              <a:rPr lang="en-US" sz="4400" b="1" dirty="0"/>
              <a:t>A process which workers, through their bargaining committee, deal as a group to determine wages, hours and other conditions of employment. </a:t>
            </a:r>
            <a:r>
              <a:rPr lang="en-US" sz="4400" b="1" dirty="0" smtClean="0"/>
              <a:t> </a:t>
            </a:r>
            <a:endParaRPr lang="en-US" altLang="en-US" sz="4400"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48131" name="Content Placeholder 3"/>
          <p:cNvSpPr>
            <a:spLocks noGrp="1"/>
          </p:cNvSpPr>
          <p:nvPr>
            <p:ph idx="1"/>
          </p:nvPr>
        </p:nvSpPr>
        <p:spPr/>
        <p:txBody>
          <a:bodyPr/>
          <a:lstStyle/>
          <a:p>
            <a:pPr marL="0" indent="0" eaLnBrk="1" hangingPunct="1">
              <a:buFont typeface="Arial" charset="0"/>
              <a:buNone/>
            </a:pPr>
            <a:endParaRPr lang="en-US" altLang="en-US" dirty="0" smtClean="0"/>
          </a:p>
          <a:p>
            <a:pPr marL="0" indent="0" algn="ctr" eaLnBrk="1" hangingPunct="1">
              <a:buFont typeface="Arial" charset="0"/>
              <a:buNone/>
            </a:pPr>
            <a:endParaRPr lang="en-US" altLang="en-US" dirty="0" smtClean="0"/>
          </a:p>
          <a:p>
            <a:pPr marL="0" indent="0" algn="ctr" eaLnBrk="1" hangingPunct="1">
              <a:buFont typeface="Arial" charset="0"/>
              <a:buNone/>
            </a:pPr>
            <a:r>
              <a:rPr lang="en-US" altLang="en-US" dirty="0" smtClean="0"/>
              <a:t> </a:t>
            </a:r>
            <a:r>
              <a:rPr lang="en-US" altLang="en-US" sz="4400" b="1" i="1" dirty="0" smtClean="0">
                <a:effectLst>
                  <a:outerShdw blurRad="38100" dist="38100" dir="2700000" algn="tl">
                    <a:srgbClr val="000000">
                      <a:alpha val="43137"/>
                    </a:srgbClr>
                  </a:outerShdw>
                </a:effectLst>
              </a:rPr>
              <a:t>What  is  Collective Bargaining?</a:t>
            </a:r>
          </a:p>
        </p:txBody>
      </p:sp>
      <p:pic>
        <p:nvPicPr>
          <p:cNvPr id="48132"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Contract “Terms” – 200</a:t>
            </a:r>
          </a:p>
        </p:txBody>
      </p:sp>
      <p:sp>
        <p:nvSpPr>
          <p:cNvPr id="49155" name="Content Placeholder 2"/>
          <p:cNvSpPr>
            <a:spLocks noGrp="1"/>
          </p:cNvSpPr>
          <p:nvPr>
            <p:ph idx="1"/>
          </p:nvPr>
        </p:nvSpPr>
        <p:spPr/>
        <p:txBody>
          <a:bodyPr/>
          <a:lstStyle/>
          <a:p>
            <a:pPr marL="0" indent="0" algn="ctr" eaLnBrk="1" hangingPunct="1">
              <a:buNone/>
            </a:pPr>
            <a:r>
              <a:rPr lang="en-US" altLang="en-US" sz="4400" b="1" dirty="0" smtClean="0">
                <a:effectLst>
                  <a:outerShdw blurRad="38100" dist="38100" dir="2700000" algn="tl">
                    <a:srgbClr val="000000">
                      <a:alpha val="43137"/>
                    </a:srgbClr>
                  </a:outerShdw>
                </a:effectLst>
              </a:rPr>
              <a:t> </a:t>
            </a:r>
            <a:r>
              <a:rPr lang="en-US" sz="4400" b="1" dirty="0"/>
              <a:t>The </a:t>
            </a:r>
            <a:r>
              <a:rPr lang="en-US" sz="4400" b="1" dirty="0" smtClean="0"/>
              <a:t>rights of </a:t>
            </a:r>
            <a:r>
              <a:rPr lang="en-US" sz="4400" b="1" dirty="0"/>
              <a:t>two or more employees to act in concert to form, join, or assist labor organizations in order to affect their wages, hours or work or working conditions</a:t>
            </a:r>
            <a:r>
              <a:rPr lang="en-US" sz="4400" b="1" dirty="0" smtClean="0"/>
              <a:t>.</a:t>
            </a:r>
            <a:endParaRPr lang="en-US" altLang="en-US" sz="44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50179" name="Content Placeholder 3"/>
          <p:cNvSpPr>
            <a:spLocks noGrp="1"/>
          </p:cNvSpPr>
          <p:nvPr>
            <p:ph idx="1"/>
          </p:nvPr>
        </p:nvSpPr>
        <p:spPr/>
        <p:txBody>
          <a:bodyPr/>
          <a:lstStyle/>
          <a:p>
            <a:pPr marL="0" indent="0" eaLnBrk="1" hangingPunct="1">
              <a:buFont typeface="Arial" charset="0"/>
              <a:buNone/>
            </a:pPr>
            <a:endParaRPr lang="en-US" altLang="en-US" dirty="0" smtClean="0"/>
          </a:p>
          <a:p>
            <a:pPr marL="0" indent="0" eaLnBrk="1" hangingPunct="1">
              <a:buFont typeface="Arial" charset="0"/>
              <a:buNone/>
            </a:pPr>
            <a:endParaRPr lang="en-US" altLang="en-US" dirty="0" smtClean="0"/>
          </a:p>
          <a:p>
            <a:pPr marL="0" indent="0" algn="ctr" eaLnBrk="1" hangingPunct="1">
              <a:buFont typeface="Arial" charset="0"/>
              <a:buNone/>
            </a:pPr>
            <a:r>
              <a:rPr lang="en-US" altLang="en-US" sz="4400" b="1" i="1" dirty="0" smtClean="0">
                <a:effectLst>
                  <a:outerShdw blurRad="38100" dist="38100" dir="2700000" algn="tl">
                    <a:srgbClr val="000000">
                      <a:alpha val="43137"/>
                    </a:srgbClr>
                  </a:outerShdw>
                </a:effectLst>
              </a:rPr>
              <a:t>What is “Concerted Activity”?</a:t>
            </a:r>
          </a:p>
        </p:txBody>
      </p:sp>
      <p:pic>
        <p:nvPicPr>
          <p:cNvPr id="50180"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6147" name="Content Placeholder 3"/>
          <p:cNvSpPr>
            <a:spLocks noGrp="1"/>
          </p:cNvSpPr>
          <p:nvPr>
            <p:ph idx="1"/>
          </p:nvPr>
        </p:nvSpPr>
        <p:spPr/>
        <p:txBody>
          <a:bodyPr/>
          <a:lstStyle/>
          <a:p>
            <a:pPr marL="0" indent="0" algn="ctr" eaLnBrk="1" hangingPunct="1">
              <a:buFont typeface="Arial" charset="0"/>
              <a:buNone/>
            </a:pPr>
            <a:endParaRPr lang="en-US" altLang="en-US" sz="1400" dirty="0" smtClean="0"/>
          </a:p>
          <a:p>
            <a:pPr marL="0" indent="0" algn="ctr" eaLnBrk="1" hangingPunct="1">
              <a:buFont typeface="Arial" charset="0"/>
              <a:buNone/>
            </a:pPr>
            <a:endParaRPr lang="en-US" altLang="en-US" sz="1400" dirty="0" smtClean="0"/>
          </a:p>
          <a:p>
            <a:pPr marL="0" indent="0" algn="ctr" eaLnBrk="1" hangingPunct="1">
              <a:buFont typeface="Arial" charset="0"/>
              <a:buNone/>
            </a:pPr>
            <a:endParaRPr lang="en-US" altLang="en-US" sz="1400" dirty="0" smtClean="0"/>
          </a:p>
          <a:p>
            <a:pPr marL="0" indent="0" algn="ctr" eaLnBrk="1" hangingPunct="1">
              <a:buFont typeface="Arial" charset="0"/>
              <a:buNone/>
            </a:pPr>
            <a:r>
              <a:rPr lang="en-US" altLang="en-US" dirty="0" smtClean="0"/>
              <a:t> </a:t>
            </a:r>
            <a:r>
              <a:rPr lang="en-US" altLang="en-US" sz="5400" b="1" i="1" dirty="0" smtClean="0">
                <a:effectLst>
                  <a:outerShdw blurRad="38100" dist="38100" dir="2700000" algn="tl">
                    <a:srgbClr val="000000">
                      <a:alpha val="43137"/>
                    </a:srgbClr>
                  </a:outerShdw>
                </a:effectLst>
              </a:rPr>
              <a:t> What is the EEOC?</a:t>
            </a:r>
          </a:p>
        </p:txBody>
      </p:sp>
      <p:pic>
        <p:nvPicPr>
          <p:cNvPr id="614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4042" y="3962400"/>
            <a:ext cx="2504307" cy="216376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Contract “Terms” – 300</a:t>
            </a:r>
          </a:p>
        </p:txBody>
      </p:sp>
      <p:sp>
        <p:nvSpPr>
          <p:cNvPr id="51203" name="Content Placeholder 2"/>
          <p:cNvSpPr>
            <a:spLocks noGrp="1"/>
          </p:cNvSpPr>
          <p:nvPr>
            <p:ph idx="1"/>
          </p:nvPr>
        </p:nvSpPr>
        <p:spPr/>
        <p:txBody>
          <a:bodyPr/>
          <a:lstStyle/>
          <a:p>
            <a:pPr marL="0" indent="0" algn="ctr" eaLnBrk="1" hangingPunct="1">
              <a:buNone/>
            </a:pPr>
            <a:endParaRPr lang="en-US" sz="4400" dirty="0" smtClean="0"/>
          </a:p>
          <a:p>
            <a:pPr marL="0" indent="0" algn="ctr" eaLnBrk="1" hangingPunct="1">
              <a:buNone/>
            </a:pPr>
            <a:r>
              <a:rPr lang="en-US" sz="4400" b="1" dirty="0" smtClean="0"/>
              <a:t>Withdrawal </a:t>
            </a:r>
            <a:r>
              <a:rPr lang="en-US" sz="4400" b="1" dirty="0"/>
              <a:t>by a government </a:t>
            </a:r>
            <a:r>
              <a:rPr lang="en-US" sz="4400" b="1" dirty="0" smtClean="0"/>
              <a:t>agency of </a:t>
            </a:r>
            <a:r>
              <a:rPr lang="en-US" sz="4400" b="1" dirty="0"/>
              <a:t>a union's official recognition as exclusive bargaining representative</a:t>
            </a:r>
            <a:r>
              <a:rPr lang="en-US" sz="4400" dirty="0"/>
              <a:t>. </a:t>
            </a:r>
            <a:r>
              <a:rPr lang="en-US" sz="4400" dirty="0" smtClean="0"/>
              <a:t> </a:t>
            </a:r>
            <a:endParaRPr lang="en-US" altLang="en-US" sz="44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53251" name="Content Placeholder 3"/>
          <p:cNvSpPr>
            <a:spLocks noGrp="1"/>
          </p:cNvSpPr>
          <p:nvPr>
            <p:ph idx="1"/>
          </p:nvPr>
        </p:nvSpPr>
        <p:spPr/>
        <p:txBody>
          <a:bodyPr/>
          <a:lstStyle/>
          <a:p>
            <a:pPr eaLnBrk="1" hangingPunct="1">
              <a:defRPr/>
            </a:pPr>
            <a:endParaRPr lang="en-US" altLang="en-US" dirty="0" smtClean="0"/>
          </a:p>
          <a:p>
            <a:pPr marL="0" indent="0" eaLnBrk="1" hangingPunct="1">
              <a:buFont typeface="Arial" charset="0"/>
              <a:buNone/>
              <a:defRPr/>
            </a:pPr>
            <a:endParaRPr lang="en-US" altLang="en-US" dirty="0"/>
          </a:p>
          <a:p>
            <a:pPr marL="0" indent="0" algn="ctr" eaLnBrk="1" hangingPunct="1">
              <a:buFont typeface="Arial" charset="0"/>
              <a:buNone/>
              <a:defRPr/>
            </a:pPr>
            <a:r>
              <a:rPr lang="en-US" altLang="en-US" sz="4400" b="1" i="1" dirty="0" smtClean="0">
                <a:effectLst>
                  <a:outerShdw blurRad="38100" dist="38100" dir="2700000" algn="tl">
                    <a:srgbClr val="000000">
                      <a:alpha val="43137"/>
                    </a:srgbClr>
                  </a:outerShdw>
                </a:effectLst>
              </a:rPr>
              <a:t>What is a “Decertification”?</a:t>
            </a:r>
          </a:p>
        </p:txBody>
      </p:sp>
      <p:pic>
        <p:nvPicPr>
          <p:cNvPr id="5222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Contract “Terms” –  400</a:t>
            </a:r>
          </a:p>
        </p:txBody>
      </p:sp>
      <p:sp>
        <p:nvSpPr>
          <p:cNvPr id="53251" name="Content Placeholder 2"/>
          <p:cNvSpPr>
            <a:spLocks noGrp="1"/>
          </p:cNvSpPr>
          <p:nvPr>
            <p:ph idx="1"/>
          </p:nvPr>
        </p:nvSpPr>
        <p:spPr/>
        <p:txBody>
          <a:bodyPr/>
          <a:lstStyle/>
          <a:p>
            <a:pPr marL="0" indent="0" algn="ctr" eaLnBrk="1" hangingPunct="1">
              <a:buNone/>
            </a:pPr>
            <a:r>
              <a:rPr lang="en-US" sz="4400" b="1" dirty="0" smtClean="0"/>
              <a:t> Often </a:t>
            </a:r>
            <a:r>
              <a:rPr lang="en-US" sz="4400" b="1" dirty="0"/>
              <a:t>referred to as a perfunctory tactic whereby  a party only goes through the motions of bargaining.</a:t>
            </a:r>
          </a:p>
          <a:p>
            <a:pPr marL="0" indent="0" algn="ctr" eaLnBrk="1" hangingPunct="1">
              <a:buNone/>
            </a:pPr>
            <a:r>
              <a:rPr lang="en-US" altLang="en-US" sz="4400" b="1" dirty="0" smtClean="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pic>
        <p:nvPicPr>
          <p:cNvPr id="5427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889340" y="2286000"/>
            <a:ext cx="7797460" cy="14478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077200" cy="3763963"/>
          </a:xfrm>
        </p:spPr>
        <p:txBody>
          <a:bodyPr/>
          <a:lstStyle/>
          <a:p>
            <a:pPr marL="0" indent="0" algn="ctr">
              <a:buFont typeface="Arial" charset="0"/>
              <a:buNone/>
              <a:defRPr/>
            </a:pPr>
            <a:endParaRPr lang="en-US" sz="4400" b="1" dirty="0">
              <a:solidFill>
                <a:srgbClr val="FF0000"/>
              </a:solidFill>
              <a:effectLst>
                <a:outerShdw blurRad="38100" dist="38100" dir="2700000" algn="tl">
                  <a:srgbClr val="000000">
                    <a:alpha val="43137"/>
                  </a:srgbClr>
                </a:outerShdw>
              </a:effectLst>
            </a:endParaRPr>
          </a:p>
          <a:p>
            <a:pPr marL="0" indent="0" algn="ctr">
              <a:buFont typeface="Arial" charset="0"/>
              <a:buNone/>
              <a:defRPr/>
            </a:pPr>
            <a:r>
              <a:rPr lang="en-US" sz="5400" b="1" dirty="0" smtClean="0">
                <a:solidFill>
                  <a:srgbClr val="FF0000"/>
                </a:solidFill>
                <a:effectLst>
                  <a:outerShdw blurRad="38100" dist="38100" dir="2700000" algn="tl">
                    <a:srgbClr val="000000">
                      <a:alpha val="43137"/>
                    </a:srgbClr>
                  </a:outerShdw>
                </a:effectLst>
              </a:rPr>
              <a:t>DAILY DOUBLE!!!</a:t>
            </a:r>
            <a:endParaRPr lang="en-US" sz="5400" b="1" dirty="0">
              <a:solidFill>
                <a:srgbClr val="FF0000"/>
              </a:solidFill>
              <a:effectLst>
                <a:outerShdw blurRad="38100" dist="38100" dir="2700000" algn="tl">
                  <a:srgbClr val="000000">
                    <a:alpha val="43137"/>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smtClean="0"/>
              <a:t> </a:t>
            </a:r>
            <a:r>
              <a:rPr lang="en-US" altLang="en-US" sz="5400" b="1" u="sng" dirty="0" smtClean="0">
                <a:effectLst>
                  <a:outerShdw blurRad="38100" dist="38100" dir="2700000" algn="tl">
                    <a:srgbClr val="000000">
                      <a:alpha val="43137"/>
                    </a:srgbClr>
                  </a:outerShdw>
                </a:effectLst>
              </a:rPr>
              <a:t>Contract “Terms” –  500</a:t>
            </a:r>
          </a:p>
        </p:txBody>
      </p:sp>
      <p:sp>
        <p:nvSpPr>
          <p:cNvPr id="56323" name="Content Placeholder 2"/>
          <p:cNvSpPr>
            <a:spLocks noGrp="1"/>
          </p:cNvSpPr>
          <p:nvPr>
            <p:ph idx="1"/>
          </p:nvPr>
        </p:nvSpPr>
        <p:spPr/>
        <p:txBody>
          <a:bodyPr/>
          <a:lstStyle/>
          <a:p>
            <a:pPr marL="0" indent="0" algn="ctr" eaLnBrk="1" hangingPunct="1">
              <a:buNone/>
            </a:pPr>
            <a:r>
              <a:rPr lang="en-US" sz="4400" b="1" dirty="0" smtClean="0"/>
              <a:t>A </a:t>
            </a:r>
            <a:r>
              <a:rPr lang="en-US" sz="4400" b="1" dirty="0"/>
              <a:t>union's obligation to represent all people in the bargaining unit as fairly and equally as possible. This requirement applies both in the creation and interpretation of collective bargaining agreements.  </a:t>
            </a:r>
            <a:endParaRPr lang="en-US" altLang="en-US" sz="44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pic>
        <p:nvPicPr>
          <p:cNvPr id="5734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639739" y="2057400"/>
            <a:ext cx="7864522" cy="203624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u="sng" dirty="0" smtClean="0">
                <a:effectLst>
                  <a:outerShdw blurRad="38100" dist="38100" dir="2700000" algn="tl">
                    <a:srgbClr val="000000">
                      <a:alpha val="43137"/>
                    </a:srgbClr>
                  </a:outerShdw>
                </a:effectLst>
              </a:rPr>
              <a:t> Final Jeopardy</a:t>
            </a:r>
            <a:endParaRPr lang="en-US" sz="54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lvl="0" indent="0" algn="ctr" eaLnBrk="1" hangingPunct="1">
              <a:buNone/>
            </a:pPr>
            <a:r>
              <a:rPr lang="en-US" altLang="en-US" sz="4400" b="1" dirty="0" smtClean="0">
                <a:solidFill>
                  <a:prstClr val="white"/>
                </a:solidFill>
                <a:effectLst>
                  <a:outerShdw blurRad="38100" dist="38100" dir="2700000" algn="tl">
                    <a:srgbClr val="000000">
                      <a:alpha val="43137"/>
                    </a:srgbClr>
                  </a:outerShdw>
                </a:effectLst>
              </a:rPr>
              <a:t> </a:t>
            </a:r>
            <a:endParaRPr lang="en-US" altLang="en-US" sz="4400" b="1" dirty="0">
              <a:solidFill>
                <a:prstClr val="white"/>
              </a:solidFill>
              <a:effectLst>
                <a:outerShdw blurRad="38100" dist="38100" dir="2700000" algn="tl">
                  <a:srgbClr val="000000">
                    <a:alpha val="43137"/>
                  </a:srgbClr>
                </a:outerShdw>
              </a:effectLst>
            </a:endParaRPr>
          </a:p>
          <a:p>
            <a:pPr marL="0" indent="0" algn="ctr">
              <a:buNone/>
            </a:pPr>
            <a:r>
              <a:rPr lang="en-US" sz="4400" b="1" dirty="0" smtClean="0">
                <a:effectLst>
                  <a:outerShdw blurRad="38100" dist="38100" dir="2700000" algn="tl">
                    <a:srgbClr val="000000">
                      <a:alpha val="43137"/>
                    </a:srgbClr>
                  </a:outerShdw>
                </a:effectLst>
              </a:rPr>
              <a:t> </a:t>
            </a:r>
            <a:endParaRPr lang="en-US" sz="4400" b="1" dirty="0">
              <a:effectLst>
                <a:outerShdw blurRad="38100" dist="38100" dir="2700000" algn="tl">
                  <a:srgbClr val="000000">
                    <a:alpha val="43137"/>
                  </a:srgbClr>
                </a:outerShdw>
              </a:effectLst>
            </a:endParaRPr>
          </a:p>
        </p:txBody>
      </p:sp>
      <p:sp>
        <p:nvSpPr>
          <p:cNvPr id="8" name="TextBox 7"/>
          <p:cNvSpPr txBox="1"/>
          <p:nvPr/>
        </p:nvSpPr>
        <p:spPr>
          <a:xfrm>
            <a:off x="914400" y="1905000"/>
            <a:ext cx="6781800" cy="2800767"/>
          </a:xfrm>
          <a:prstGeom prst="rect">
            <a:avLst/>
          </a:prstGeom>
          <a:noFill/>
        </p:spPr>
        <p:txBody>
          <a:bodyPr wrap="square" rtlCol="0">
            <a:spAutoFit/>
          </a:bodyPr>
          <a:lstStyle/>
          <a:p>
            <a:pPr algn="ctr"/>
            <a:r>
              <a:rPr lang="en-US" sz="4400" b="1" dirty="0" smtClean="0">
                <a:solidFill>
                  <a:schemeClr val="bg1">
                    <a:lumMod val="95000"/>
                  </a:schemeClr>
                </a:solidFill>
                <a:latin typeface="+mn-lt"/>
              </a:rPr>
              <a:t> This is the best training conference for public sector employee relations professionals.</a:t>
            </a:r>
            <a:endParaRPr lang="en-US" sz="4400" b="1" dirty="0">
              <a:solidFill>
                <a:schemeClr val="bg1">
                  <a:lumMod val="95000"/>
                </a:schemeClr>
              </a:solidFill>
              <a:latin typeface="+mn-lt"/>
            </a:endParaRPr>
          </a:p>
        </p:txBody>
      </p:sp>
    </p:spTree>
    <p:extLst>
      <p:ext uri="{BB962C8B-B14F-4D97-AF65-F5344CB8AC3E}">
        <p14:creationId xmlns:p14="http://schemas.microsoft.com/office/powerpoint/2010/main" val="30817696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u="sng" dirty="0" smtClean="0"/>
              <a:t>Answer</a:t>
            </a:r>
            <a:endParaRPr lang="en-US" sz="5400" b="1" u="sng" dirty="0"/>
          </a:p>
        </p:txBody>
      </p:sp>
      <p:sp>
        <p:nvSpPr>
          <p:cNvPr id="3" name="Content Placeholder 2"/>
          <p:cNvSpPr>
            <a:spLocks noGrp="1"/>
          </p:cNvSpPr>
          <p:nvPr>
            <p:ph idx="1"/>
          </p:nvPr>
        </p:nvSpPr>
        <p:spPr/>
        <p:txBody>
          <a:bodyPr/>
          <a:lstStyle/>
          <a:p>
            <a:pPr marL="0" indent="0" algn="ctr">
              <a:buNone/>
            </a:pPr>
            <a:endParaRPr lang="en-US" sz="4400" b="1" dirty="0" smtClean="0">
              <a:effectLst>
                <a:outerShdw blurRad="38100" dist="38100" dir="2700000" algn="tl">
                  <a:srgbClr val="000000">
                    <a:alpha val="43137"/>
                  </a:srgbClr>
                </a:outerShdw>
              </a:effectLst>
            </a:endParaRPr>
          </a:p>
          <a:p>
            <a:pPr marL="0" indent="0" algn="ctr">
              <a:buNone/>
            </a:pPr>
            <a:r>
              <a:rPr lang="en-US" altLang="en-US" sz="4400" b="1" i="1" dirty="0" smtClean="0">
                <a:effectLst>
                  <a:outerShdw blurRad="38100" dist="38100" dir="2700000" algn="tl">
                    <a:srgbClr val="000000">
                      <a:alpha val="43137"/>
                    </a:srgbClr>
                  </a:outerShdw>
                </a:effectLst>
              </a:rPr>
              <a:t>What is the FPHRA’s </a:t>
            </a:r>
          </a:p>
          <a:p>
            <a:pPr marL="0" indent="0" algn="ctr">
              <a:buNone/>
            </a:pPr>
            <a:r>
              <a:rPr lang="en-US" altLang="en-US" sz="4400" b="1" i="1" dirty="0" smtClean="0">
                <a:effectLst>
                  <a:outerShdw blurRad="38100" dist="38100" dir="2700000" algn="tl">
                    <a:srgbClr val="000000">
                      <a:alpha val="43137"/>
                    </a:srgbClr>
                  </a:outerShdw>
                </a:effectLst>
              </a:rPr>
              <a:t>2019 Annual Training Conference</a:t>
            </a:r>
            <a:r>
              <a:rPr lang="en-US" sz="4400" b="1" dirty="0" smtClean="0">
                <a:effectLst>
                  <a:outerShdw blurRad="38100" dist="38100" dir="2700000" algn="tl">
                    <a:srgbClr val="000000">
                      <a:alpha val="43137"/>
                    </a:srgbClr>
                  </a:outerShdw>
                </a:effectLst>
              </a:rPr>
              <a:t>?</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06411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THANK YOU!</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en-US" b="1" dirty="0" smtClean="0">
                <a:effectLst>
                  <a:outerShdw blurRad="38100" dist="38100" dir="2700000" algn="tl">
                    <a:srgbClr val="000000">
                      <a:alpha val="43137"/>
                    </a:srgbClr>
                  </a:outerShdw>
                </a:effectLst>
              </a:rPr>
              <a:t>Karen M. Morinelli</a:t>
            </a:r>
          </a:p>
          <a:p>
            <a:pPr marL="0" indent="0" algn="ctr">
              <a:buNone/>
            </a:pPr>
            <a:r>
              <a:rPr lang="en-US" b="1" dirty="0">
                <a:effectLst>
                  <a:outerShdw blurRad="38100" dist="38100" dir="2700000" algn="tl">
                    <a:srgbClr val="000000">
                      <a:alpha val="43137"/>
                    </a:srgbClr>
                  </a:outerShdw>
                </a:effectLst>
              </a:rPr>
              <a:t>100 North Tampa Street</a:t>
            </a:r>
          </a:p>
          <a:p>
            <a:pPr marL="0" indent="0" algn="ctr">
              <a:buNone/>
            </a:pPr>
            <a:r>
              <a:rPr lang="en-US" b="1" dirty="0">
                <a:effectLst>
                  <a:outerShdw blurRad="38100" dist="38100" dir="2700000" algn="tl">
                    <a:srgbClr val="000000">
                      <a:alpha val="43137"/>
                    </a:srgbClr>
                  </a:outerShdw>
                </a:effectLst>
              </a:rPr>
              <a:t> Suite 3600</a:t>
            </a:r>
          </a:p>
          <a:p>
            <a:pPr marL="0" indent="0" algn="ctr">
              <a:buNone/>
            </a:pP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Tampa</a:t>
            </a:r>
            <a:r>
              <a:rPr lang="en-US" b="1" dirty="0">
                <a:effectLst>
                  <a:outerShdw blurRad="38100" dist="38100" dir="2700000" algn="tl">
                    <a:srgbClr val="000000">
                      <a:alpha val="43137"/>
                    </a:srgbClr>
                  </a:outerShdw>
                </a:effectLst>
              </a:rPr>
              <a:t>, FL </a:t>
            </a:r>
            <a:r>
              <a:rPr lang="en-US" b="1" dirty="0" smtClean="0">
                <a:effectLst>
                  <a:outerShdw blurRad="38100" dist="38100" dir="2700000" algn="tl">
                    <a:srgbClr val="000000">
                      <a:alpha val="43137"/>
                    </a:srgbClr>
                  </a:outerShdw>
                </a:effectLst>
              </a:rPr>
              <a:t>33602</a:t>
            </a:r>
          </a:p>
          <a:p>
            <a:pPr marL="0" indent="0" algn="ctr">
              <a:buNone/>
            </a:pPr>
            <a:r>
              <a:rPr lang="en-US" b="1" dirty="0" smtClean="0">
                <a:effectLst>
                  <a:outerShdw blurRad="38100" dist="38100" dir="2700000" algn="tl">
                    <a:srgbClr val="000000">
                      <a:alpha val="43137"/>
                    </a:srgbClr>
                  </a:outerShdw>
                </a:effectLst>
                <a:hlinkClick r:id="rId3"/>
              </a:rPr>
              <a:t>Karen.morinelli@ODNSS.com</a:t>
            </a:r>
            <a:endParaRPr lang="en-US" b="1" dirty="0">
              <a:effectLst>
                <a:outerShdw blurRad="38100" dist="38100" dir="2700000" algn="tl">
                  <a:srgbClr val="000000">
                    <a:alpha val="43137"/>
                  </a:srgbClr>
                </a:outerShdw>
              </a:effectLst>
            </a:endParaRPr>
          </a:p>
        </p:txBody>
      </p:sp>
      <p:sp>
        <p:nvSpPr>
          <p:cNvPr id="4" name="Rectangle 3"/>
          <p:cNvSpPr/>
          <p:nvPr/>
        </p:nvSpPr>
        <p:spPr>
          <a:xfrm>
            <a:off x="2286000" y="5059144"/>
            <a:ext cx="4572000" cy="461665"/>
          </a:xfrm>
          <a:prstGeom prst="rect">
            <a:avLst/>
          </a:prstGeom>
        </p:spPr>
        <p:txBody>
          <a:bodyPr>
            <a:spAutoFit/>
          </a:bodyPr>
          <a:lstStyle/>
          <a:p>
            <a:r>
              <a:rPr lang="en-US" sz="2400" b="1" dirty="0">
                <a:solidFill>
                  <a:schemeClr val="bg1"/>
                </a:solidFill>
                <a:latin typeface="Agency FB" panose="020B0503020202020204" pitchFamily="34" charset="0"/>
              </a:rPr>
              <a:t>Employers and Lawyers,Working Together</a:t>
            </a:r>
            <a:endParaRPr lang="en-US" sz="2400" dirty="0">
              <a:solidFill>
                <a:schemeClr val="bg1"/>
              </a:solidFill>
              <a:latin typeface="Agency FB" panose="020B0503020202020204" pitchFamily="34" charset="0"/>
            </a:endParaRPr>
          </a:p>
        </p:txBody>
      </p:sp>
      <p:pic>
        <p:nvPicPr>
          <p:cNvPr id="1026" name="Picture 2" descr="ogletree deak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059143"/>
            <a:ext cx="1562100" cy="904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7" y="457200"/>
            <a:ext cx="17621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688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5400" b="1" u="sng" dirty="0" smtClean="0">
                <a:effectLst>
                  <a:outerShdw blurRad="38100" dist="38100" dir="2700000" algn="tl">
                    <a:srgbClr val="000000">
                      <a:alpha val="43137"/>
                    </a:srgbClr>
                  </a:outerShdw>
                </a:effectLst>
              </a:rPr>
              <a:t>Potpourri – 200</a:t>
            </a:r>
          </a:p>
        </p:txBody>
      </p:sp>
      <p:sp>
        <p:nvSpPr>
          <p:cNvPr id="7171" name="Content Placeholder 2"/>
          <p:cNvSpPr>
            <a:spLocks noGrp="1"/>
          </p:cNvSpPr>
          <p:nvPr>
            <p:ph idx="1"/>
          </p:nvPr>
        </p:nvSpPr>
        <p:spPr/>
        <p:txBody>
          <a:bodyPr/>
          <a:lstStyle/>
          <a:p>
            <a:pPr marL="0" indent="0" algn="ctr">
              <a:buNone/>
            </a:pPr>
            <a:endParaRPr lang="en-US" altLang="en-US" sz="4800" b="1" dirty="0" smtClean="0"/>
          </a:p>
          <a:p>
            <a:pPr marL="0" indent="0" algn="ctr">
              <a:buNone/>
            </a:pPr>
            <a:r>
              <a:rPr lang="en-US" altLang="en-US" sz="4800" b="1" dirty="0" smtClean="0"/>
              <a:t> Next year it will fall on</a:t>
            </a:r>
          </a:p>
          <a:p>
            <a:pPr marL="0" indent="0" algn="ctr">
              <a:buNone/>
            </a:pPr>
            <a:r>
              <a:rPr lang="en-US" altLang="en-US" sz="4800" b="1" dirty="0" smtClean="0"/>
              <a:t> March 31, 2020</a:t>
            </a:r>
            <a:endParaRPr lang="en-US" altLang="en-US" sz="4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p>
        </p:txBody>
      </p:sp>
      <p:sp>
        <p:nvSpPr>
          <p:cNvPr id="8195" name="Content Placeholder 3"/>
          <p:cNvSpPr>
            <a:spLocks noGrp="1"/>
          </p:cNvSpPr>
          <p:nvPr>
            <p:ph idx="1"/>
          </p:nvPr>
        </p:nvSpPr>
        <p:spPr/>
        <p:txBody>
          <a:bodyPr/>
          <a:lstStyle/>
          <a:p>
            <a:pPr marL="0" indent="0" eaLnBrk="1" hangingPunct="1">
              <a:buFont typeface="Arial" charset="0"/>
              <a:buNone/>
            </a:pPr>
            <a:endParaRPr lang="en-US" altLang="en-US" dirty="0" smtClean="0"/>
          </a:p>
          <a:p>
            <a:pPr marL="0" indent="0" algn="ctr" eaLnBrk="1" hangingPunct="1">
              <a:buFont typeface="Arial" charset="0"/>
              <a:buNone/>
            </a:pPr>
            <a:r>
              <a:rPr lang="en-US" altLang="en-US" dirty="0" smtClean="0"/>
              <a:t> </a:t>
            </a:r>
            <a:r>
              <a:rPr lang="en-US" altLang="en-US" sz="4400" b="1" i="1" dirty="0" smtClean="0">
                <a:effectLst>
                  <a:outerShdw blurRad="38100" dist="38100" dir="2700000" algn="tl">
                    <a:srgbClr val="000000">
                      <a:alpha val="43137"/>
                    </a:srgbClr>
                  </a:outerShdw>
                </a:effectLst>
              </a:rPr>
              <a:t>What is  </a:t>
            </a:r>
          </a:p>
          <a:p>
            <a:pPr marL="0" indent="0" algn="ctr" eaLnBrk="1" hangingPunct="1">
              <a:buFont typeface="Arial" charset="0"/>
              <a:buNone/>
            </a:pPr>
            <a:r>
              <a:rPr lang="en-US" altLang="en-US" sz="4400" b="1" i="1" dirty="0" smtClean="0">
                <a:effectLst>
                  <a:outerShdw blurRad="38100" dist="38100" dir="2700000" algn="tl">
                    <a:srgbClr val="000000">
                      <a:alpha val="43137"/>
                    </a:srgbClr>
                  </a:outerShdw>
                </a:effectLst>
              </a:rPr>
              <a:t>“Equal Pay Day”?</a:t>
            </a:r>
          </a:p>
        </p:txBody>
      </p:sp>
      <p:pic>
        <p:nvPicPr>
          <p:cNvPr id="819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Potpourri – 300</a:t>
            </a:r>
          </a:p>
        </p:txBody>
      </p:sp>
      <p:sp>
        <p:nvSpPr>
          <p:cNvPr id="9219" name="Content Placeholder 2"/>
          <p:cNvSpPr>
            <a:spLocks noGrp="1"/>
          </p:cNvSpPr>
          <p:nvPr>
            <p:ph idx="1"/>
          </p:nvPr>
        </p:nvSpPr>
        <p:spPr/>
        <p:txBody>
          <a:bodyPr/>
          <a:lstStyle/>
          <a:p>
            <a:pPr marL="0" indent="0" algn="ctr" eaLnBrk="1" hangingPunct="1">
              <a:buFont typeface="Arial" charset="0"/>
              <a:buNone/>
            </a:pPr>
            <a:endParaRPr lang="en-US" altLang="en-US" dirty="0" smtClean="0"/>
          </a:p>
          <a:p>
            <a:pPr marL="0" indent="0" algn="ctr" eaLnBrk="1" hangingPunct="1">
              <a:buFont typeface="Arial" charset="0"/>
              <a:buNone/>
            </a:pPr>
            <a:r>
              <a:rPr lang="en-US" altLang="en-US" dirty="0" smtClean="0"/>
              <a:t> </a:t>
            </a:r>
            <a:r>
              <a:rPr lang="en-US" altLang="en-US" sz="4400" b="1" dirty="0" smtClean="0">
                <a:effectLst>
                  <a:outerShdw blurRad="38100" dist="38100" dir="2700000" algn="tl">
                    <a:srgbClr val="000000">
                      <a:alpha val="43137"/>
                    </a:srgbClr>
                  </a:outerShdw>
                </a:effectLst>
              </a:rPr>
              <a:t>This product is poised to be </a:t>
            </a:r>
          </a:p>
          <a:p>
            <a:pPr marL="0" indent="0" algn="ctr" eaLnBrk="1" hangingPunct="1">
              <a:buFont typeface="Arial" charset="0"/>
              <a:buNone/>
            </a:pPr>
            <a:r>
              <a:rPr lang="en-US" altLang="en-US" sz="4400" b="1" dirty="0" smtClean="0">
                <a:effectLst>
                  <a:outerShdw blurRad="38100" dist="38100" dir="2700000" algn="tl">
                    <a:srgbClr val="000000">
                      <a:alpha val="43137"/>
                    </a:srgbClr>
                  </a:outerShdw>
                </a:effectLst>
              </a:rPr>
              <a:t>a  multibillion-dollar </a:t>
            </a:r>
          </a:p>
          <a:p>
            <a:pPr marL="0" indent="0" algn="ctr" eaLnBrk="1" hangingPunct="1">
              <a:buFont typeface="Arial" charset="0"/>
              <a:buNone/>
            </a:pPr>
            <a:r>
              <a:rPr lang="en-US" altLang="en-US" sz="4400" b="1" dirty="0" smtClean="0">
                <a:effectLst>
                  <a:outerShdw blurRad="38100" dist="38100" dir="2700000" algn="tl">
                    <a:srgbClr val="000000">
                      <a:alpha val="43137"/>
                    </a:srgbClr>
                  </a:outerShdw>
                </a:effectLst>
              </a:rPr>
              <a:t>industry in the state of Florida.</a:t>
            </a:r>
            <a:r>
              <a:rPr lang="en-US" altLang="en-US" sz="4000" b="1" i="1" dirty="0" smtClean="0">
                <a:effectLst>
                  <a:outerShdw blurRad="38100" dist="38100" dir="2700000" algn="tl">
                    <a:srgbClr val="000000">
                      <a:alpha val="43137"/>
                    </a:srgbClr>
                  </a:outerShdw>
                </a:effectLst>
              </a:rPr>
              <a:t> </a:t>
            </a:r>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5400" b="1" u="sng" dirty="0" smtClean="0">
                <a:effectLst>
                  <a:outerShdw blurRad="38100" dist="38100" dir="2700000" algn="tl">
                    <a:srgbClr val="000000">
                      <a:alpha val="43137"/>
                    </a:srgbClr>
                  </a:outerShdw>
                </a:effectLst>
              </a:rPr>
              <a:t>Answer</a:t>
            </a:r>
            <a:r>
              <a:rPr lang="en-US" altLang="en-US" dirty="0" smtClean="0"/>
              <a:t> </a:t>
            </a:r>
          </a:p>
        </p:txBody>
      </p:sp>
      <p:sp>
        <p:nvSpPr>
          <p:cNvPr id="10243" name="Content Placeholder 3"/>
          <p:cNvSpPr>
            <a:spLocks noGrp="1"/>
          </p:cNvSpPr>
          <p:nvPr>
            <p:ph idx="1"/>
          </p:nvPr>
        </p:nvSpPr>
        <p:spPr>
          <a:xfrm>
            <a:off x="419100" y="1295400"/>
            <a:ext cx="8229600" cy="4525963"/>
          </a:xfrm>
        </p:spPr>
        <p:txBody>
          <a:bodyPr/>
          <a:lstStyle/>
          <a:p>
            <a:pPr marL="0" indent="0" eaLnBrk="1" hangingPunct="1">
              <a:buFont typeface="Arial" charset="0"/>
              <a:buNone/>
            </a:pPr>
            <a:endParaRPr lang="en-US" altLang="en-US" sz="4400" b="1" i="1" dirty="0" smtClean="0">
              <a:effectLst>
                <a:outerShdw blurRad="38100" dist="38100" dir="2700000" algn="tl">
                  <a:srgbClr val="000000">
                    <a:alpha val="43137"/>
                  </a:srgbClr>
                </a:outerShdw>
              </a:effectLst>
            </a:endParaRPr>
          </a:p>
          <a:p>
            <a:pPr marL="0" indent="0" eaLnBrk="1" hangingPunct="1">
              <a:buFont typeface="Arial" charset="0"/>
              <a:buNone/>
            </a:pPr>
            <a:endParaRPr lang="en-US" altLang="en-US" sz="4400" b="1" i="1" dirty="0" smtClean="0">
              <a:effectLst>
                <a:outerShdw blurRad="38100" dist="38100" dir="2700000" algn="tl">
                  <a:srgbClr val="000000">
                    <a:alpha val="43137"/>
                  </a:srgbClr>
                </a:outerShdw>
              </a:effectLst>
            </a:endParaRPr>
          </a:p>
          <a:p>
            <a:pPr marL="0" indent="0" eaLnBrk="1" hangingPunct="1">
              <a:buFont typeface="Arial" charset="0"/>
              <a:buNone/>
            </a:pPr>
            <a:r>
              <a:rPr lang="en-US" altLang="en-US" sz="4400" b="1" i="1" dirty="0" smtClean="0">
                <a:effectLst>
                  <a:outerShdw blurRad="38100" dist="38100" dir="2700000" algn="tl">
                    <a:srgbClr val="000000">
                      <a:alpha val="43137"/>
                    </a:srgbClr>
                  </a:outerShdw>
                </a:effectLst>
              </a:rPr>
              <a:t>		</a:t>
            </a:r>
            <a:r>
              <a:rPr lang="en-US" altLang="en-US" sz="6000" b="1" i="1" dirty="0" smtClean="0">
                <a:effectLst>
                  <a:outerShdw blurRad="38100" dist="38100" dir="2700000" algn="tl">
                    <a:srgbClr val="000000">
                      <a:alpha val="43137"/>
                    </a:srgbClr>
                  </a:outerShdw>
                </a:effectLst>
              </a:rPr>
              <a:t>What is  hemp?</a:t>
            </a:r>
          </a:p>
        </p:txBody>
      </p:sp>
      <p:pic>
        <p:nvPicPr>
          <p:cNvPr id="10244"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6"/>
  <p:tag name="TPOS" val="2"/>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2900</TotalTime>
  <Words>3144</Words>
  <Application>Microsoft Office PowerPoint</Application>
  <PresentationFormat>On-screen Show (4:3)</PresentationFormat>
  <Paragraphs>3692</Paragraphs>
  <Slides>59</Slides>
  <Notes>59</Notes>
  <HiddenSlides>1</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Agency FB</vt:lpstr>
      <vt:lpstr>Arial</vt:lpstr>
      <vt:lpstr>Arial Narrow</vt:lpstr>
      <vt:lpstr>Calibri</vt:lpstr>
      <vt:lpstr>Century Schoolbook</vt:lpstr>
      <vt:lpstr>Helvetica</vt:lpstr>
      <vt:lpstr>Showcard Gothic</vt:lpstr>
      <vt:lpstr>Times New Roman</vt:lpstr>
      <vt:lpstr>Wingdings</vt:lpstr>
      <vt:lpstr>Office Theme</vt:lpstr>
      <vt:lpstr>PowerPoint Presentation</vt:lpstr>
      <vt:lpstr>PowerPoint Presentation</vt:lpstr>
      <vt:lpstr>PowerPoint Presentation</vt:lpstr>
      <vt:lpstr>Potpourri – 100</vt:lpstr>
      <vt:lpstr>Answer</vt:lpstr>
      <vt:lpstr>Potpourri – 200</vt:lpstr>
      <vt:lpstr>Answer</vt:lpstr>
      <vt:lpstr>Potpourri – 300</vt:lpstr>
      <vt:lpstr>Answer </vt:lpstr>
      <vt:lpstr>Potpourri –  400</vt:lpstr>
      <vt:lpstr>Answer </vt:lpstr>
      <vt:lpstr>Potpourri – 500</vt:lpstr>
      <vt:lpstr>Answer</vt:lpstr>
      <vt:lpstr>  #! – 100</vt:lpstr>
      <vt:lpstr>Answer </vt:lpstr>
      <vt:lpstr>  #! – 200</vt:lpstr>
      <vt:lpstr>Answer </vt:lpstr>
      <vt:lpstr>  #!– 300</vt:lpstr>
      <vt:lpstr>Answer</vt:lpstr>
      <vt:lpstr>  #! – 400</vt:lpstr>
      <vt:lpstr>Answer</vt:lpstr>
      <vt:lpstr> #! – 500</vt:lpstr>
      <vt:lpstr>Answer</vt:lpstr>
      <vt:lpstr> #! – 500</vt:lpstr>
      <vt:lpstr>  EEOC/FCHR -100</vt:lpstr>
      <vt:lpstr>Answer</vt:lpstr>
      <vt:lpstr> EEOC/FCHR-200  </vt:lpstr>
      <vt:lpstr>Answer</vt:lpstr>
      <vt:lpstr>EEOC/FCHR– 300</vt:lpstr>
      <vt:lpstr>Answer</vt:lpstr>
      <vt:lpstr>EEOC/FCHR– 400</vt:lpstr>
      <vt:lpstr>Answer </vt:lpstr>
      <vt:lpstr>PowerPoint Presentation</vt:lpstr>
      <vt:lpstr>EEOC/FCHR– 500</vt:lpstr>
      <vt:lpstr>Answer</vt:lpstr>
      <vt:lpstr> In The News – 100</vt:lpstr>
      <vt:lpstr>Answer</vt:lpstr>
      <vt:lpstr> In The News – 200</vt:lpstr>
      <vt:lpstr>Answer</vt:lpstr>
      <vt:lpstr>  In The News – 300</vt:lpstr>
      <vt:lpstr>Answer</vt:lpstr>
      <vt:lpstr>In the News – 400</vt:lpstr>
      <vt:lpstr>Answer</vt:lpstr>
      <vt:lpstr>In the News – 500</vt:lpstr>
      <vt:lpstr>Answer</vt:lpstr>
      <vt:lpstr> Contract “Terms” – 100</vt:lpstr>
      <vt:lpstr>Answer</vt:lpstr>
      <vt:lpstr> Contract “Terms” – 200</vt:lpstr>
      <vt:lpstr>Answer</vt:lpstr>
      <vt:lpstr> Contract “Terms” – 300</vt:lpstr>
      <vt:lpstr>Answer</vt:lpstr>
      <vt:lpstr> Contract “Terms” –  400</vt:lpstr>
      <vt:lpstr>Answer</vt:lpstr>
      <vt:lpstr>PowerPoint Presentation</vt:lpstr>
      <vt:lpstr> Contract “Terms” –  500</vt:lpstr>
      <vt:lpstr>Answer</vt:lpstr>
      <vt:lpstr> Final Jeopardy</vt:lpstr>
      <vt:lpstr>Answer</vt:lpstr>
      <vt:lpstr>THANK YOU!</vt:lpstr>
    </vt:vector>
  </TitlesOfParts>
  <Company>Educational Technology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JEOPARDY</dc:title>
  <dc:subject>Jeopardy Template</dc:subject>
  <dc:creator>Educational Technology Network</dc:creator>
  <cp:keywords>Jeopardy Powerpoint Template;Educational Technology</cp:keywords>
  <dc:description>www.edtechnetwork.com</dc:description>
  <cp:lastModifiedBy>Salazar, Melissa E</cp:lastModifiedBy>
  <cp:revision>382</cp:revision>
  <cp:lastPrinted>2016-04-11T13:57:39Z</cp:lastPrinted>
  <dcterms:created xsi:type="dcterms:W3CDTF">2009-08-08T13:06:01Z</dcterms:created>
  <dcterms:modified xsi:type="dcterms:W3CDTF">2019-07-17T20:21:03Z</dcterms:modified>
  <cp:category>Jeopardy Template</cp:category>
</cp:coreProperties>
</file>